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80" r:id="rId4"/>
    <p:sldId id="260" r:id="rId5"/>
    <p:sldId id="261" r:id="rId6"/>
    <p:sldId id="264" r:id="rId7"/>
    <p:sldId id="282" r:id="rId8"/>
    <p:sldId id="304" r:id="rId9"/>
    <p:sldId id="305" r:id="rId10"/>
    <p:sldId id="307" r:id="rId11"/>
    <p:sldId id="272" r:id="rId12"/>
    <p:sldId id="268" r:id="rId13"/>
    <p:sldId id="295" r:id="rId14"/>
    <p:sldId id="286" r:id="rId15"/>
    <p:sldId id="288" r:id="rId16"/>
    <p:sldId id="285" r:id="rId17"/>
    <p:sldId id="287" r:id="rId18"/>
    <p:sldId id="289" r:id="rId19"/>
    <p:sldId id="290" r:id="rId20"/>
    <p:sldId id="301" r:id="rId21"/>
    <p:sldId id="297" r:id="rId22"/>
    <p:sldId id="302" r:id="rId23"/>
    <p:sldId id="298" r:id="rId24"/>
    <p:sldId id="299" r:id="rId25"/>
    <p:sldId id="3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DA9E86-8625-4CD4-83C3-041964F2A638}" v="262" dt="2026-05-02T05:40:15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58" autoAdjust="0"/>
  </p:normalViewPr>
  <p:slideViewPr>
    <p:cSldViewPr snapToGrid="0">
      <p:cViewPr varScale="1">
        <p:scale>
          <a:sx n="58" d="100"/>
          <a:sy n="58" d="100"/>
        </p:scale>
        <p:origin x="982" y="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D20A3-E816-4DA0-AAE7-002027DA3A04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13333-91EF-457A-82F9-68B936FA6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74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華人福音堂在疫情期間，實體崇拜及團契活動都改為線上舉行，以致於圖書館的使用率幾乎為零。如今實體崇拜已恢復多時，但圖書館的使用仍然沒有起色。有鑒於此，長執會於去年決定開始活化圖書館，鼓勵大家借書、讀書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13333-91EF-457A-82F9-68B936FA65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79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13333-91EF-457A-82F9-68B936FA65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0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放</a:t>
            </a:r>
            <a:r>
              <a:rPr lang="en-US" altLang="zh-TW" dirty="0"/>
              <a:t>Email </a:t>
            </a:r>
            <a:r>
              <a:rPr lang="zh-TW" altLang="en-US" dirty="0"/>
              <a:t>的目的，是系統會自</a:t>
            </a:r>
            <a:r>
              <a:rPr lang="zh-TW" altLang="en-US"/>
              <a:t>動用 </a:t>
            </a:r>
            <a:r>
              <a:rPr lang="en-US" altLang="zh-TW"/>
              <a:t>email </a:t>
            </a:r>
            <a:r>
              <a:rPr lang="zh-TW" altLang="en-US" dirty="0"/>
              <a:t>送出您借出的書名、借書日期。如果到期沒有歸還的話，系統會自動用 </a:t>
            </a:r>
            <a:r>
              <a:rPr lang="en-US" altLang="zh-TW" dirty="0"/>
              <a:t>email </a:t>
            </a:r>
            <a:r>
              <a:rPr lang="zh-TW" altLang="en-US" dirty="0"/>
              <a:t>送出通知。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13333-91EF-457A-82F9-68B936FA65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02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這個還書箱打開的方法</a:t>
            </a:r>
            <a:r>
              <a:rPr lang="en-US" altLang="zh-TW" dirty="0"/>
              <a:t>, </a:t>
            </a:r>
            <a:r>
              <a:rPr lang="zh-TW" altLang="en-US" dirty="0"/>
              <a:t>是從中間往左右兩邊滑開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13333-91EF-457A-82F9-68B936FA65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98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C00000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目前只能提供網路查詢書目，尚無法提供閱讀電子書的功能</a:t>
            </a:r>
            <a:r>
              <a:rPr lang="en-US" altLang="zh-TW" dirty="0">
                <a:solidFill>
                  <a:srgbClr val="C00000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, </a:t>
            </a:r>
            <a:endParaRPr lang="en-US" altLang="zh-TW" dirty="0"/>
          </a:p>
          <a:p>
            <a:r>
              <a:rPr lang="en-US" altLang="zh-TW" dirty="0"/>
              <a:t>1. </a:t>
            </a:r>
            <a:r>
              <a:rPr lang="zh-TW" altLang="en-US" dirty="0"/>
              <a:t>微讀書城中文書最多，有神學靈修傳記等</a:t>
            </a:r>
            <a:endParaRPr lang="en-US" altLang="zh-TW" dirty="0"/>
          </a:p>
          <a:p>
            <a:r>
              <a:rPr lang="en-US" dirty="0"/>
              <a:t>2. </a:t>
            </a:r>
            <a:r>
              <a:rPr lang="en-US" dirty="0" err="1"/>
              <a:t>Faithlife</a:t>
            </a:r>
            <a:r>
              <a:rPr lang="en-US" dirty="0"/>
              <a:t> </a:t>
            </a:r>
            <a:r>
              <a:rPr lang="en-US" dirty="0" err="1"/>
              <a:t>Ebook</a:t>
            </a:r>
            <a:r>
              <a:rPr lang="en-US" dirty="0"/>
              <a:t> </a:t>
            </a:r>
            <a:r>
              <a:rPr lang="zh-TW" altLang="en-US" dirty="0"/>
              <a:t>有中文介面，提供完整的基督教電子平台</a:t>
            </a:r>
            <a:endParaRPr lang="en-US" altLang="zh-TW" dirty="0"/>
          </a:p>
          <a:p>
            <a:r>
              <a:rPr lang="en-US" dirty="0"/>
              <a:t>3. Logos Bible App </a:t>
            </a:r>
            <a:r>
              <a:rPr lang="zh-TW" altLang="en-US" dirty="0"/>
              <a:t>有進階版的查經書籍</a:t>
            </a:r>
            <a:endParaRPr lang="en-US" altLang="zh-TW" dirty="0"/>
          </a:p>
          <a:p>
            <a:r>
              <a:rPr lang="en-US" dirty="0"/>
              <a:t>4. Free Christian eBook Reader: </a:t>
            </a:r>
            <a:r>
              <a:rPr lang="zh-TW" altLang="en-US" dirty="0"/>
              <a:t>是完全免費的書庫，中文比較少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13333-91EF-457A-82F9-68B936FA65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24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圖書館的建檔，是一個很</a:t>
            </a:r>
            <a:r>
              <a:rPr lang="en-US" altLang="zh-TW" dirty="0"/>
              <a:t>TDs</a:t>
            </a:r>
            <a:r>
              <a:rPr lang="zh-TW" altLang="en-US" dirty="0"/>
              <a:t>的</a:t>
            </a:r>
            <a:r>
              <a:rPr lang="zh-TW" altLang="en-US"/>
              <a:t>工作，感</a:t>
            </a:r>
            <a:r>
              <a:rPr lang="zh-TW" altLang="en-US" dirty="0"/>
              <a:t>謝圖書館所有的同工，在過去一年的辛勞付出，無論是整理書籍、資料輸入、貼標籤、書籍上架，都有同工們細心的擺上，今天大家也看到你們的成果，謝謝你們的付出。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13333-91EF-457A-82F9-68B936FA65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謝謝教會行政</a:t>
            </a:r>
            <a:r>
              <a:rPr lang="en-US" altLang="zh-TW" dirty="0"/>
              <a:t>Lisa</a:t>
            </a:r>
            <a:r>
              <a:rPr lang="zh-TW" altLang="en-US" dirty="0"/>
              <a:t>姐妹，他在我們最後衝刺的階段，幫助我們 </a:t>
            </a:r>
            <a:r>
              <a:rPr lang="en-US" altLang="zh-TW" dirty="0"/>
              <a:t>print and laminate </a:t>
            </a:r>
            <a:r>
              <a:rPr lang="zh-TW" altLang="en-US" dirty="0"/>
              <a:t>所有書目的分類，讓今天我們在臺上的報告成為可能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再來我們要向張君月姐妹 </a:t>
            </a:r>
            <a:r>
              <a:rPr lang="en-US" altLang="zh-TW" dirty="0"/>
              <a:t>Amanda </a:t>
            </a:r>
            <a:r>
              <a:rPr lang="zh-TW" altLang="en-US" dirty="0"/>
              <a:t>致謝，她可以說是我們圖書館的最高指揮官</a:t>
            </a:r>
            <a:r>
              <a:rPr lang="en-US" altLang="zh-TW" dirty="0"/>
              <a:t>, </a:t>
            </a:r>
            <a:r>
              <a:rPr lang="zh-TW" altLang="en-US" dirty="0"/>
              <a:t>謝謝他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13333-91EF-457A-82F9-68B936FA65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99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8FCD1-7215-CEDC-AF7C-65D8EF98B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16180C-6F3A-46C6-9F1E-AB02B9153B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0FFFC4-D0C5-8770-086E-2DE8E8228A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dirty="0"/>
              <a:t>最後謝謝教會給我這段時間</a:t>
            </a:r>
            <a:r>
              <a:rPr lang="en-US" altLang="zh-TW" dirty="0"/>
              <a:t>, </a:t>
            </a:r>
            <a:r>
              <a:rPr lang="zh-TW" altLang="en-US" dirty="0"/>
              <a:t>來介紹圖書館的新系統</a:t>
            </a:r>
            <a:r>
              <a:rPr lang="en-US" altLang="zh-TW" dirty="0"/>
              <a:t>, </a:t>
            </a:r>
            <a:r>
              <a:rPr lang="zh-TW" altLang="en-US" dirty="0"/>
              <a:t>今天占用了比較多的時間</a:t>
            </a:r>
            <a:r>
              <a:rPr lang="en-US" altLang="zh-TW" dirty="0"/>
              <a:t>, </a:t>
            </a:r>
            <a:r>
              <a:rPr lang="zh-TW" altLang="en-US" dirty="0"/>
              <a:t>但是我希望能夠一次講滿講好</a:t>
            </a:r>
            <a:r>
              <a:rPr lang="en-US" altLang="zh-TW" dirty="0"/>
              <a:t>, </a:t>
            </a:r>
            <a:r>
              <a:rPr lang="zh-TW" altLang="en-US" dirty="0"/>
              <a:t>希望以後可以減少大家對圖書館使用的疑問</a:t>
            </a:r>
            <a:r>
              <a:rPr lang="en-US" altLang="zh-TW" dirty="0"/>
              <a:t>, </a:t>
            </a:r>
            <a:r>
              <a:rPr lang="zh-TW" altLang="en-US" dirty="0"/>
              <a:t>謝謝大家</a:t>
            </a:r>
            <a:r>
              <a:rPr lang="en-US" altLang="zh-TW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53242-21AE-6360-94A0-C792007E03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13333-91EF-457A-82F9-68B936FA65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47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從正堂往圖書館方向走時，可以看到左右兩邊的書櫃，右邊的書櫃放置中文書籍及販售的聖經，左邊的書櫃放置英文的書籍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13333-91EF-457A-82F9-68B936FA65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54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這個網址已經張貼在圖書館的幾個不同的角落</a:t>
            </a:r>
            <a:r>
              <a:rPr lang="en-US" altLang="zh-TW" dirty="0"/>
              <a:t>, </a:t>
            </a:r>
            <a:r>
              <a:rPr lang="zh-TW" altLang="en-US" dirty="0"/>
              <a:t>方便大家參考使用。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13333-91EF-457A-82F9-68B936FA65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76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教會的藏書分成下面的十大類，每一個大類下面又有</a:t>
            </a:r>
            <a:r>
              <a:rPr lang="en-US" altLang="zh-TW" dirty="0"/>
              <a:t>2</a:t>
            </a:r>
            <a:r>
              <a:rPr lang="zh-TW" altLang="en-US" dirty="0"/>
              <a:t>到</a:t>
            </a:r>
            <a:r>
              <a:rPr lang="en-US" altLang="zh-TW" dirty="0"/>
              <a:t>10</a:t>
            </a:r>
            <a:r>
              <a:rPr lang="zh-TW" altLang="en-US" dirty="0"/>
              <a:t>類的細類。這張分類表也放在圖書館的大會議桌上</a:t>
            </a:r>
            <a:r>
              <a:rPr lang="en-US" altLang="zh-TW" dirty="0"/>
              <a:t>, </a:t>
            </a:r>
            <a:r>
              <a:rPr lang="zh-TW" altLang="en-US" dirty="0"/>
              <a:t>供大家參考</a:t>
            </a:r>
            <a:r>
              <a:rPr lang="en-US" altLang="zh-TW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13333-91EF-457A-82F9-68B936FA65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00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大家可以在圖書館的書櫃上</a:t>
            </a:r>
            <a:r>
              <a:rPr lang="en-US" altLang="zh-TW" dirty="0"/>
              <a:t>, </a:t>
            </a:r>
            <a:r>
              <a:rPr lang="zh-TW" altLang="en-US" dirty="0"/>
              <a:t>看到標示的分類編號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13333-91EF-457A-82F9-68B936FA65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55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我想藉著下面的幾張投影片</a:t>
            </a:r>
            <a:r>
              <a:rPr lang="en-US" altLang="zh-TW" dirty="0"/>
              <a:t>, </a:t>
            </a:r>
            <a:r>
              <a:rPr lang="zh-TW" altLang="en-US" dirty="0"/>
              <a:t>帶領大家進入圖書館的網站，來逐步認識圖書館的藏書。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zh-TW" altLang="en-US" dirty="0"/>
              <a:t>輸入教會的網址後（紅色），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zh-TW" altLang="en-US" dirty="0"/>
              <a:t>所看到的頁面就是圖書館的主頁</a:t>
            </a:r>
            <a:endParaRPr lang="en-US" altLang="zh-TW" dirty="0"/>
          </a:p>
          <a:p>
            <a:pPr marL="0" indent="0">
              <a:buNone/>
            </a:pPr>
            <a:r>
              <a:rPr lang="en-US" dirty="0"/>
              <a:t>2. </a:t>
            </a:r>
            <a:r>
              <a:rPr lang="zh-TW" altLang="en-US" dirty="0"/>
              <a:t>下一張投影片讓我們來具體說明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13333-91EF-457A-82F9-68B936FA65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89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13333-91EF-457A-82F9-68B936FA65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17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0E86A-EA09-20D6-9202-C86B7DEF4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DD2F20-3FB3-2C56-1E5B-1800471FC1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CEAA2F-CB14-BB1C-DB8B-BCE8DD8FF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讓我們先來認識一下書籍的分類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0CADC-1EB9-64E3-A7B2-0190B21CFC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13333-91EF-457A-82F9-68B936FA65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50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讓我們再回到主頁查詢書籍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13333-91EF-457A-82F9-68B936FA65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44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A313C-3E63-1434-D3F3-B846BD920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B9034-DA4A-301A-2C25-2D78CCD80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873D5-B02D-4F1E-4D70-4699164CB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1618-191E-40E4-800F-78A64777D272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0091B-57D5-5A7A-DC06-FC99A0817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8E5A6-15B5-0612-F0AE-FFD0D4C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BD74-43CC-43D3-9D55-D25C7086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84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C883D-574C-5D2C-7B9B-C814C0B80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6E835-3BE2-809A-76FD-9A29B7F40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9C1A0-9D0E-5531-88B1-A2488C957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1618-191E-40E4-800F-78A64777D272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5E8C5-DD4D-076B-0EEC-C1C7C55F3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13788-3BF6-67F5-FCE0-10E8D050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BD74-43CC-43D3-9D55-D25C7086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5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1D2613-C6D7-6AC0-C762-B16CD36E6F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1248A-5F26-D541-59D9-95CEF4C4A1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8C340-B2C5-8283-31B9-531532CD9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1618-191E-40E4-800F-78A64777D272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EB6AE-2FBB-F9BF-7CCD-DAEF6AC50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C77B2-80BD-4AE9-E994-64A64763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BD74-43CC-43D3-9D55-D25C7086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64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5D726-E3DF-59B0-C615-D65ECEB7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E9D82-4072-AFC2-E20B-859867738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48FAC-65EA-AC4A-63CB-64A7FC84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1618-191E-40E4-800F-78A64777D272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BFE23-DF02-8942-02E6-CC0D7177E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64774-8893-D7C5-2154-EA2F6AA4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BD74-43CC-43D3-9D55-D25C7086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3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09BE0-005F-08A3-D5FE-1B5D43357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1C8EC-0695-9084-AF64-D6ED127A4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16D09-B062-C66C-BD9F-65F03912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1618-191E-40E4-800F-78A64777D272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C930A-81E1-87CD-3B82-1E28D176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7C7FF-182A-0D92-CDE3-BDB5DFDC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BD74-43CC-43D3-9D55-D25C7086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08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0D8D8-3549-D29A-746C-B7D201763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BF6E6-8352-7952-DEAF-F98A53AC87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BDC40-C335-041D-AE66-C9AB6DDF5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56B0A-9F37-8266-4759-19ACD14C7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1618-191E-40E4-800F-78A64777D272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6E39E7-0417-39F6-FC58-6EBC6713A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85C7C-53AA-4686-D20A-AB73D160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BD74-43CC-43D3-9D55-D25C7086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9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90C21-4A1C-42FC-DC69-C1037B06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6B246-AE2B-D57E-BF3C-1A05B52A1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3F325-8BFC-887E-B503-859460A724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79ED60-F20D-9B7B-9589-156BF6E3C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A891FD-A3EE-30F2-6B1B-A469FE182A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49C831-367F-78D5-2019-E6B2A806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1618-191E-40E4-800F-78A64777D272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381545-C198-F3FA-B014-BF71FF9F3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37F931-8ECE-EB45-0C8C-153F5ECC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BD74-43CC-43D3-9D55-D25C7086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5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87BBE-ACA1-A2CE-7DB7-AB536A5B0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10A46F-991D-FE99-2B36-7CEC6A75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1618-191E-40E4-800F-78A64777D272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41AB5A-F86F-6941-AA99-2EF8C333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F06B9C-AD1E-EDF5-CCD8-A6E3B22C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BD74-43CC-43D3-9D55-D25C7086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4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EE3709-E59A-DF8E-2250-5B68A2647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1618-191E-40E4-800F-78A64777D272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89F44B-9D5B-05DD-A167-7334394DA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F6BCE-C6BB-DC66-F0F7-396B0C93D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BD74-43CC-43D3-9D55-D25C7086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96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83276-E078-86A8-E002-94BC1928C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E816B-7A21-90D8-4FCF-6B3665D09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93921-E58A-0283-34B8-18E209932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F84AA-A330-63FC-9114-A066F941F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1618-191E-40E4-800F-78A64777D272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14B3C-7D3C-22CC-7D0D-17575F2BB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F39AE-02DF-B692-17D0-CF7C82D30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BD74-43CC-43D3-9D55-D25C7086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10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1A5A3-661E-04C2-E7CF-A45E6E66F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2F322B-1B03-61C3-4051-E23D6E5B8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173A5-B1CD-1DD7-B07D-79EF0120B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110CB-6952-F6DA-500E-4CA3B3A28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1618-191E-40E4-800F-78A64777D272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B4F5C-B606-2C09-8A91-C5811CD7C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9B95F-752F-660B-1A36-1B68965E0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CBD74-43CC-43D3-9D55-D25C7086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8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DB7DD3-74CB-7CF0-95B8-6B319698A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AE6A2-A91F-E3A0-A8EA-BDA6FB3CF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BAACA-D203-48F4-F965-F3AB0AA4E4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551618-191E-40E4-800F-78A64777D272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29F29-0ABD-528A-DC92-6978A9895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7C9E9-A43A-6EA6-7066-1C792695D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6CBD74-43CC-43D3-9D55-D25C7086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3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library@cgcm.org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C6D7A-E88A-9285-BA4B-48EAF9A0A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480"/>
            <a:ext cx="10551160" cy="31445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7200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CGCM</a:t>
            </a:r>
            <a:br>
              <a:rPr lang="en-US" altLang="zh-CN" sz="7200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zh-CN" altLang="en-US" sz="8000" dirty="0">
                <a:solidFill>
                  <a:schemeClr val="accent6">
                    <a:lumMod val="75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華人福音堂</a:t>
            </a:r>
            <a:br>
              <a:rPr lang="en-US" altLang="zh-CN" sz="8000" dirty="0">
                <a:solidFill>
                  <a:schemeClr val="accent6">
                    <a:lumMod val="75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sz="8000" dirty="0">
                <a:solidFill>
                  <a:schemeClr val="accent6">
                    <a:lumMod val="75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圖書館簡介</a:t>
            </a:r>
            <a:endParaRPr lang="en-US" sz="8000" dirty="0">
              <a:solidFill>
                <a:schemeClr val="accent6">
                  <a:lumMod val="75000"/>
                </a:schemeClr>
              </a:solidFill>
              <a:latin typeface="DFLiShuW7-B5" panose="03000709000000000000" pitchFamily="65" charset="-120"/>
              <a:ea typeface="DFLiShuW7-B5" panose="03000709000000000000" pitchFamily="65" charset="-120"/>
              <a:cs typeface="ADLaM Display" panose="0201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E758A5-38F7-1C53-E8FC-5F1BDFE15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160" y="3134360"/>
            <a:ext cx="6390640" cy="323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28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5F84E-5F28-0426-99B6-A27D8E3B1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4B4A5-8CB3-6033-83C7-B2398F3B7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7827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3D8CA-C779-4E2B-70CA-31AFBB435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90" y="289864"/>
            <a:ext cx="11211559" cy="627827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934D423-D468-4366-0E41-D6D84F3F79BD}"/>
              </a:ext>
            </a:extLst>
          </p:cNvPr>
          <p:cNvSpPr/>
          <p:nvPr/>
        </p:nvSpPr>
        <p:spPr>
          <a:xfrm>
            <a:off x="1490136" y="3535680"/>
            <a:ext cx="982132" cy="562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C8F269-4DF5-7845-DC33-CFD5D3C0BFFA}"/>
              </a:ext>
            </a:extLst>
          </p:cNvPr>
          <p:cNvCxnSpPr/>
          <p:nvPr/>
        </p:nvCxnSpPr>
        <p:spPr>
          <a:xfrm>
            <a:off x="1960880" y="2942259"/>
            <a:ext cx="0" cy="6908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4C332B-3D80-DB8F-46A8-9E1AF3104118}"/>
              </a:ext>
            </a:extLst>
          </p:cNvPr>
          <p:cNvSpPr txBox="1"/>
          <p:nvPr/>
        </p:nvSpPr>
        <p:spPr>
          <a:xfrm>
            <a:off x="1763889" y="2572927"/>
            <a:ext cx="6309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點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602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74097-ED63-54DD-1705-EECFEB2F8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E0E0F2-B84A-8B31-FDB8-D2FE3E765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608B4C-8834-6659-EC9E-AA14B661F141}"/>
              </a:ext>
            </a:extLst>
          </p:cNvPr>
          <p:cNvSpPr txBox="1"/>
          <p:nvPr/>
        </p:nvSpPr>
        <p:spPr>
          <a:xfrm>
            <a:off x="914400" y="843280"/>
            <a:ext cx="6207760" cy="369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聖經論叢類</a:t>
            </a:r>
            <a:r>
              <a:rPr lang="en-US" altLang="zh-TW" dirty="0">
                <a:solidFill>
                  <a:srgbClr val="FF0000"/>
                </a:solidFill>
              </a:rPr>
              <a:t>, </a:t>
            </a:r>
            <a:r>
              <a:rPr lang="zh-TW" altLang="en-US" dirty="0">
                <a:solidFill>
                  <a:srgbClr val="FF0000"/>
                </a:solidFill>
              </a:rPr>
              <a:t>目前有</a:t>
            </a:r>
            <a:r>
              <a:rPr lang="en-US" altLang="zh-TW" dirty="0">
                <a:solidFill>
                  <a:srgbClr val="FF0000"/>
                </a:solidFill>
              </a:rPr>
              <a:t>228</a:t>
            </a:r>
            <a:r>
              <a:rPr lang="zh-TW" altLang="en-US" dirty="0">
                <a:solidFill>
                  <a:srgbClr val="FF0000"/>
                </a:solidFill>
              </a:rPr>
              <a:t>本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925187-255D-84D6-8F22-7486A3BC9C15}"/>
              </a:ext>
            </a:extLst>
          </p:cNvPr>
          <p:cNvSpPr txBox="1"/>
          <p:nvPr/>
        </p:nvSpPr>
        <p:spPr>
          <a:xfrm>
            <a:off x="5029200" y="2804160"/>
            <a:ext cx="584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可以向下滾動頁面</a:t>
            </a:r>
            <a:r>
              <a:rPr lang="en-US" altLang="zh-TW" sz="2400" dirty="0">
                <a:solidFill>
                  <a:srgbClr val="FF0000"/>
                </a:solidFill>
              </a:rPr>
              <a:t>, </a:t>
            </a:r>
            <a:r>
              <a:rPr lang="zh-TW" altLang="en-US" sz="2400" dirty="0">
                <a:solidFill>
                  <a:srgbClr val="FF0000"/>
                </a:solidFill>
              </a:rPr>
              <a:t>看更多聖經論叢類書籍</a:t>
            </a:r>
            <a:endParaRPr lang="en-US" sz="2400" dirty="0"/>
          </a:p>
        </p:txBody>
      </p:sp>
      <p:sp>
        <p:nvSpPr>
          <p:cNvPr id="20" name="Arrow: Curved Down 19">
            <a:extLst>
              <a:ext uri="{FF2B5EF4-FFF2-40B4-BE49-F238E27FC236}">
                <a16:creationId xmlns:a16="http://schemas.microsoft.com/office/drawing/2014/main" id="{5F3C9C13-31F7-1A88-7CE5-EC994AAD9868}"/>
              </a:ext>
            </a:extLst>
          </p:cNvPr>
          <p:cNvSpPr/>
          <p:nvPr/>
        </p:nvSpPr>
        <p:spPr>
          <a:xfrm>
            <a:off x="7122160" y="3505200"/>
            <a:ext cx="1239520" cy="731520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CFEE50D-5637-7B8D-9543-7A3910738CDF}"/>
              </a:ext>
            </a:extLst>
          </p:cNvPr>
          <p:cNvSpPr/>
          <p:nvPr/>
        </p:nvSpPr>
        <p:spPr>
          <a:xfrm>
            <a:off x="-38100" y="843280"/>
            <a:ext cx="914400" cy="4655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5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0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0B1D2-D2A3-F2FF-EE03-CE2A279CD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8AD91-DD81-C581-33B8-EED0FFD6D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161"/>
            <a:ext cx="10515600" cy="1320800"/>
          </a:xfrm>
        </p:spPr>
        <p:txBody>
          <a:bodyPr>
            <a:normAutofit/>
          </a:bodyPr>
          <a:lstStyle/>
          <a:p>
            <a:pPr algn="ctr"/>
            <a:br>
              <a:rPr lang="en-US" altLang="zh-TW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8BBD8-94D9-904E-EED8-14CFE9517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62" y="264161"/>
            <a:ext cx="11456276" cy="65304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B0AEE5-FAB8-7632-F849-4451392E6BBE}"/>
              </a:ext>
            </a:extLst>
          </p:cNvPr>
          <p:cNvSpPr txBox="1"/>
          <p:nvPr/>
        </p:nvSpPr>
        <p:spPr>
          <a:xfrm>
            <a:off x="2428240" y="3098800"/>
            <a:ext cx="610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1" dirty="0">
                <a:solidFill>
                  <a:srgbClr val="FF0000"/>
                </a:solidFill>
              </a:rPr>
              <a:t>             現今的機會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42555-B16F-32E5-A8FB-8F4B3FF64D74}"/>
              </a:ext>
            </a:extLst>
          </p:cNvPr>
          <p:cNvSpPr txBox="1"/>
          <p:nvPr/>
        </p:nvSpPr>
        <p:spPr>
          <a:xfrm>
            <a:off x="650240" y="226897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</a:rPr>
              <a:t>舉例說明：查詢“現今的機會”這本書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2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B7618-AB1E-E99A-5AE8-426BA61E8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16FB4D-4F9F-A1DB-660A-C2EF6E715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62295"/>
            <a:ext cx="10972800" cy="44100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2DA141-F184-B92B-5DA5-CFD857707295}"/>
              </a:ext>
            </a:extLst>
          </p:cNvPr>
          <p:cNvSpPr txBox="1"/>
          <p:nvPr/>
        </p:nvSpPr>
        <p:spPr>
          <a:xfrm>
            <a:off x="5022478" y="997304"/>
            <a:ext cx="4148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  </a:t>
            </a:r>
            <a:r>
              <a:rPr lang="zh-TW" altLang="en-US" sz="2400" dirty="0">
                <a:solidFill>
                  <a:srgbClr val="FF0000"/>
                </a:solidFill>
              </a:rPr>
              <a:t>書名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19A068-3F7B-872A-224A-733A980F59BD}"/>
              </a:ext>
            </a:extLst>
          </p:cNvPr>
          <p:cNvSpPr txBox="1"/>
          <p:nvPr/>
        </p:nvSpPr>
        <p:spPr>
          <a:xfrm>
            <a:off x="3668806" y="1581498"/>
            <a:ext cx="24271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作者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9B1F60-77E8-3C3D-BF43-6CE17920CFE8}"/>
              </a:ext>
            </a:extLst>
          </p:cNvPr>
          <p:cNvSpPr txBox="1"/>
          <p:nvPr/>
        </p:nvSpPr>
        <p:spPr>
          <a:xfrm>
            <a:off x="3246908" y="2400701"/>
            <a:ext cx="1350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分類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132F4E-7415-8853-34C0-6D0C5A93FA57}"/>
              </a:ext>
            </a:extLst>
          </p:cNvPr>
          <p:cNvSpPr txBox="1"/>
          <p:nvPr/>
        </p:nvSpPr>
        <p:spPr>
          <a:xfrm>
            <a:off x="4882403" y="2092528"/>
            <a:ext cx="1225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大類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1F6AF3-D0E0-705E-4A10-0A870ACA950A}"/>
              </a:ext>
            </a:extLst>
          </p:cNvPr>
          <p:cNvSpPr txBox="1"/>
          <p:nvPr/>
        </p:nvSpPr>
        <p:spPr>
          <a:xfrm>
            <a:off x="7200238" y="2006779"/>
            <a:ext cx="1163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細類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55023B-29FE-109F-2818-6AD02B437B1F}"/>
              </a:ext>
            </a:extLst>
          </p:cNvPr>
          <p:cNvSpPr txBox="1"/>
          <p:nvPr/>
        </p:nvSpPr>
        <p:spPr>
          <a:xfrm>
            <a:off x="3563472" y="2961802"/>
            <a:ext cx="1721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流水號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8FA22C-AB96-4CB3-5258-8A730FBE0675}"/>
              </a:ext>
            </a:extLst>
          </p:cNvPr>
          <p:cNvSpPr txBox="1"/>
          <p:nvPr/>
        </p:nvSpPr>
        <p:spPr>
          <a:xfrm>
            <a:off x="3927662" y="4111273"/>
            <a:ext cx="1909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細類</a:t>
            </a:r>
            <a:endParaRPr lang="en-US" sz="2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2DE1085-3889-B2F3-5435-E570ACF133B2}"/>
              </a:ext>
            </a:extLst>
          </p:cNvPr>
          <p:cNvCxnSpPr/>
          <p:nvPr/>
        </p:nvCxnSpPr>
        <p:spPr>
          <a:xfrm flipH="1">
            <a:off x="5351929" y="2862366"/>
            <a:ext cx="1990165" cy="141379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B9C92D5-AC3D-4199-42A1-DDC13DB2516A}"/>
              </a:ext>
            </a:extLst>
          </p:cNvPr>
          <p:cNvSpPr txBox="1"/>
          <p:nvPr/>
        </p:nvSpPr>
        <p:spPr>
          <a:xfrm>
            <a:off x="821391" y="531462"/>
            <a:ext cx="1706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書面照片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AEB829-4C21-3BD8-22DE-193D983F3F22}"/>
              </a:ext>
            </a:extLst>
          </p:cNvPr>
          <p:cNvSpPr txBox="1"/>
          <p:nvPr/>
        </p:nvSpPr>
        <p:spPr>
          <a:xfrm>
            <a:off x="3415553" y="3501485"/>
            <a:ext cx="16069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出借狀態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5E55F1-85F0-F4B7-AB4A-B3E4277B458F}"/>
              </a:ext>
            </a:extLst>
          </p:cNvPr>
          <p:cNvSpPr txBox="1"/>
          <p:nvPr/>
        </p:nvSpPr>
        <p:spPr>
          <a:xfrm>
            <a:off x="6733613" y="3705047"/>
            <a:ext cx="484878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請記下這本書的</a:t>
            </a:r>
            <a:endParaRPr lang="en-US" altLang="zh-TW" sz="2400" dirty="0">
              <a:solidFill>
                <a:srgbClr val="FF0000"/>
              </a:solidFill>
            </a:endParaRPr>
          </a:p>
          <a:p>
            <a:r>
              <a:rPr lang="zh-TW" altLang="en-US" sz="2400" dirty="0">
                <a:solidFill>
                  <a:srgbClr val="FF0000"/>
                </a:solidFill>
              </a:rPr>
              <a:t>    大類碼 </a:t>
            </a:r>
            <a:r>
              <a:rPr lang="en-US" altLang="zh-TW" sz="2400" dirty="0">
                <a:solidFill>
                  <a:srgbClr val="FF0000"/>
                </a:solidFill>
              </a:rPr>
              <a:t>01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    </a:t>
            </a:r>
            <a:r>
              <a:rPr lang="zh-TW" altLang="en-US" sz="2400" dirty="0">
                <a:solidFill>
                  <a:srgbClr val="FF0000"/>
                </a:solidFill>
              </a:rPr>
              <a:t>細類碼</a:t>
            </a:r>
            <a:r>
              <a:rPr lang="en-US" altLang="zh-TW" sz="2400" dirty="0">
                <a:solidFill>
                  <a:srgbClr val="FF0000"/>
                </a:solidFill>
              </a:rPr>
              <a:t>:</a:t>
            </a:r>
            <a:r>
              <a:rPr lang="zh-TW" altLang="en-US" sz="2400" dirty="0">
                <a:solidFill>
                  <a:srgbClr val="FF0000"/>
                </a:solidFill>
              </a:rPr>
              <a:t> </a:t>
            </a:r>
            <a:r>
              <a:rPr lang="en-US" altLang="zh-TW" sz="2400" dirty="0">
                <a:solidFill>
                  <a:srgbClr val="FF0000"/>
                </a:solidFill>
              </a:rPr>
              <a:t>016 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    </a:t>
            </a:r>
            <a:r>
              <a:rPr lang="zh-TW" altLang="en-US" sz="2400" dirty="0">
                <a:solidFill>
                  <a:srgbClr val="FF0000"/>
                </a:solidFill>
              </a:rPr>
              <a:t>流水號</a:t>
            </a:r>
            <a:r>
              <a:rPr lang="en-US" altLang="zh-TW" sz="2400" dirty="0">
                <a:solidFill>
                  <a:srgbClr val="FF0000"/>
                </a:solidFill>
              </a:rPr>
              <a:t>:</a:t>
            </a:r>
            <a:r>
              <a:rPr lang="zh-TW" altLang="en-US" sz="2400" dirty="0">
                <a:solidFill>
                  <a:srgbClr val="FF0000"/>
                </a:solidFill>
              </a:rPr>
              <a:t> </a:t>
            </a:r>
            <a:r>
              <a:rPr lang="en-US" altLang="zh-TW" sz="2400" dirty="0">
                <a:solidFill>
                  <a:srgbClr val="FF0000"/>
                </a:solidFill>
              </a:rPr>
              <a:t>499</a:t>
            </a:r>
            <a:r>
              <a:rPr lang="zh-TW" altLang="en-US" sz="2400" dirty="0">
                <a:solidFill>
                  <a:srgbClr val="FF0000"/>
                </a:solidFill>
              </a:rPr>
              <a:t> 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zh-TW" altLang="en-US" sz="2400" dirty="0">
                <a:solidFill>
                  <a:srgbClr val="FF0000"/>
                </a:solidFill>
              </a:rPr>
              <a:t>即可去書櫃的第</a:t>
            </a:r>
            <a:r>
              <a:rPr lang="en-US" altLang="zh-TW" sz="2400" dirty="0">
                <a:solidFill>
                  <a:srgbClr val="FF0000"/>
                </a:solidFill>
              </a:rPr>
              <a:t>01</a:t>
            </a:r>
            <a:r>
              <a:rPr lang="zh-TW" altLang="en-US" sz="2400" dirty="0">
                <a:solidFill>
                  <a:srgbClr val="FF0000"/>
                </a:solidFill>
              </a:rPr>
              <a:t>大類</a:t>
            </a:r>
            <a:r>
              <a:rPr lang="en-US" altLang="zh-TW" sz="2400" dirty="0">
                <a:solidFill>
                  <a:srgbClr val="FF0000"/>
                </a:solidFill>
              </a:rPr>
              <a:t>, </a:t>
            </a:r>
          </a:p>
          <a:p>
            <a:r>
              <a:rPr lang="zh-TW" altLang="en-US" sz="2400" dirty="0">
                <a:solidFill>
                  <a:srgbClr val="FF0000"/>
                </a:solidFill>
              </a:rPr>
              <a:t>找細類</a:t>
            </a:r>
            <a:r>
              <a:rPr lang="en-US" altLang="zh-TW" sz="2400" dirty="0">
                <a:solidFill>
                  <a:srgbClr val="FF0000"/>
                </a:solidFill>
              </a:rPr>
              <a:t>016</a:t>
            </a:r>
            <a:r>
              <a:rPr lang="zh-TW" altLang="en-US" sz="2400" dirty="0">
                <a:solidFill>
                  <a:srgbClr val="FF0000"/>
                </a:solidFill>
              </a:rPr>
              <a:t>碼</a:t>
            </a:r>
            <a:r>
              <a:rPr lang="en-US" altLang="zh-TW" sz="2400" dirty="0">
                <a:solidFill>
                  <a:srgbClr val="FF0000"/>
                </a:solidFill>
              </a:rPr>
              <a:t>,</a:t>
            </a:r>
          </a:p>
          <a:p>
            <a:r>
              <a:rPr lang="zh-TW" altLang="en-US" sz="2400" dirty="0">
                <a:solidFill>
                  <a:srgbClr val="FF0000"/>
                </a:solidFill>
              </a:rPr>
              <a:t>及流水號</a:t>
            </a:r>
            <a:r>
              <a:rPr lang="en-US" altLang="zh-TW" sz="2400" dirty="0">
                <a:solidFill>
                  <a:srgbClr val="FF0000"/>
                </a:solidFill>
              </a:rPr>
              <a:t>499, </a:t>
            </a:r>
            <a:r>
              <a:rPr lang="zh-TW" altLang="en-US" sz="2400" dirty="0">
                <a:solidFill>
                  <a:srgbClr val="FF0000"/>
                </a:solidFill>
              </a:rPr>
              <a:t>即可找到這本書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070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2" grpId="0"/>
      <p:bldP spid="14" grpId="0"/>
      <p:bldP spid="16" grpId="0"/>
      <p:bldP spid="18" grpId="0"/>
      <p:bldP spid="20" grpId="0"/>
      <p:bldP spid="2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83567A-5E8D-6972-08B0-620F515CD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9" y="222454"/>
            <a:ext cx="6547671" cy="5401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DDB06A-B7E7-0863-F217-267D9358D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671" y="404894"/>
            <a:ext cx="2932430" cy="6230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DD6174-8451-C736-AA99-CE254051A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5310" y="404894"/>
            <a:ext cx="2493480" cy="61270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783682-119D-DCFF-24EF-D4BB7BD44FE7}"/>
              </a:ext>
            </a:extLst>
          </p:cNvPr>
          <p:cNvSpPr txBox="1"/>
          <p:nvPr/>
        </p:nvSpPr>
        <p:spPr>
          <a:xfrm>
            <a:off x="8221901" y="2773571"/>
            <a:ext cx="16439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</a:rPr>
              <a:t>細類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A96CBB-B8D8-89AB-87A7-2829054D87E2}"/>
              </a:ext>
            </a:extLst>
          </p:cNvPr>
          <p:cNvSpPr txBox="1"/>
          <p:nvPr/>
        </p:nvSpPr>
        <p:spPr>
          <a:xfrm>
            <a:off x="8173480" y="4332671"/>
            <a:ext cx="16439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</a:rPr>
              <a:t>流水號</a:t>
            </a:r>
            <a:endParaRPr lang="en-US" sz="2400" b="1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396BAD3-2A00-D256-F9AE-2E24B455F4E6}"/>
              </a:ext>
            </a:extLst>
          </p:cNvPr>
          <p:cNvSpPr/>
          <p:nvPr/>
        </p:nvSpPr>
        <p:spPr>
          <a:xfrm>
            <a:off x="4566339" y="4459111"/>
            <a:ext cx="1021662" cy="6434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027E526-D3A0-7736-46D7-040C1E8C3CC4}"/>
              </a:ext>
            </a:extLst>
          </p:cNvPr>
          <p:cNvSpPr/>
          <p:nvPr/>
        </p:nvSpPr>
        <p:spPr>
          <a:xfrm>
            <a:off x="4614759" y="3002844"/>
            <a:ext cx="971620" cy="6434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5ADB89-E8E5-0309-49BD-B00610A7E365}"/>
              </a:ext>
            </a:extLst>
          </p:cNvPr>
          <p:cNvCxnSpPr/>
          <p:nvPr/>
        </p:nvCxnSpPr>
        <p:spPr>
          <a:xfrm flipV="1">
            <a:off x="5586379" y="3127022"/>
            <a:ext cx="2011043" cy="1524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9A5C52A-9AF3-F690-6D9F-0A103ED87390}"/>
              </a:ext>
            </a:extLst>
          </p:cNvPr>
          <p:cNvCxnSpPr/>
          <p:nvPr/>
        </p:nvCxnSpPr>
        <p:spPr>
          <a:xfrm>
            <a:off x="5667022" y="3324577"/>
            <a:ext cx="2043289" cy="12389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0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3183F-67A9-DBD5-05DE-2F0DEEC5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668993"/>
          </a:xfrm>
        </p:spPr>
        <p:txBody>
          <a:bodyPr>
            <a:normAutofit/>
          </a:bodyPr>
          <a:lstStyle/>
          <a:p>
            <a:pPr algn="ctr"/>
            <a:r>
              <a:rPr lang="zh-TW" altLang="en-US" sz="72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如何借書</a:t>
            </a:r>
            <a:r>
              <a:rPr lang="en-US" altLang="zh-TW" sz="72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?</a:t>
            </a:r>
            <a:endParaRPr lang="en-US" sz="7200" dirty="0">
              <a:solidFill>
                <a:schemeClr val="accent6">
                  <a:lumMod val="50000"/>
                </a:schemeClr>
              </a:solidFill>
              <a:latin typeface="DFLiShuW7-B5" panose="03000709000000000000" pitchFamily="65" charset="-120"/>
              <a:ea typeface="DFLiShuW7-B5" panose="030007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007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D13F4B-5E5D-68F8-656D-4C67C8945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594" y="1123854"/>
            <a:ext cx="5143500" cy="5554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4BA5B0-B220-5EB6-0A63-3FA24E350D49}"/>
              </a:ext>
            </a:extLst>
          </p:cNvPr>
          <p:cNvSpPr txBox="1"/>
          <p:nvPr/>
        </p:nvSpPr>
        <p:spPr>
          <a:xfrm>
            <a:off x="2043291" y="253282"/>
            <a:ext cx="8365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每一本書的背頁都有一張借書卡</a:t>
            </a:r>
            <a:endParaRPr lang="en-US" sz="4000" dirty="0">
              <a:solidFill>
                <a:srgbClr val="FF0000"/>
              </a:solidFill>
              <a:latin typeface="DFLiShuW7-B5" panose="03000709000000000000" pitchFamily="65" charset="-120"/>
              <a:ea typeface="DFLiShuW7-B5" panose="030007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1155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7A08F5-4D81-B0AC-3C17-AD5A1FFEF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885" y="418698"/>
            <a:ext cx="5143500" cy="60206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7D841B-8B50-EC38-4C6B-242D243E0BE9}"/>
              </a:ext>
            </a:extLst>
          </p:cNvPr>
          <p:cNvSpPr txBox="1"/>
          <p:nvPr/>
        </p:nvSpPr>
        <p:spPr>
          <a:xfrm>
            <a:off x="6650691" y="1950295"/>
            <a:ext cx="466276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請在借書卡上登記</a:t>
            </a:r>
            <a:r>
              <a:rPr lang="en-US" altLang="zh-TW" sz="4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:</a:t>
            </a:r>
            <a:br>
              <a:rPr lang="en-US" altLang="zh-TW" sz="4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en-US" altLang="zh-TW" sz="4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1. </a:t>
            </a:r>
            <a:r>
              <a:rPr lang="zh-TW" altLang="en-US" sz="4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借書日期</a:t>
            </a:r>
            <a:br>
              <a:rPr lang="en-US" altLang="zh-TW" sz="4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en-US" altLang="zh-TW" sz="4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2. </a:t>
            </a:r>
            <a:r>
              <a:rPr lang="zh-TW" altLang="en-US" sz="4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姓名</a:t>
            </a:r>
            <a:br>
              <a:rPr lang="en-US" altLang="zh-TW" sz="4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en-US" altLang="zh-TW" sz="4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3. Email or </a:t>
            </a:r>
            <a:r>
              <a:rPr lang="zh-TW" altLang="en-US" sz="4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電話</a:t>
            </a:r>
            <a:endParaRPr lang="en-US" sz="4000" dirty="0">
              <a:latin typeface="DFLiShuW7-B5" panose="03000709000000000000" pitchFamily="65" charset="-120"/>
              <a:ea typeface="DFLiShuW7-B5" panose="030007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9956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874D59-68E5-BE52-8AB2-F0685B98E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65" y="421341"/>
            <a:ext cx="8283388" cy="583602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3DC6B4D-EF35-B85A-4458-AA3E688B8138}"/>
              </a:ext>
            </a:extLst>
          </p:cNvPr>
          <p:cNvSpPr/>
          <p:nvPr/>
        </p:nvSpPr>
        <p:spPr>
          <a:xfrm>
            <a:off x="5674658" y="2832847"/>
            <a:ext cx="2895600" cy="32990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F84D2-A71A-BD30-C32A-6AB897C578C2}"/>
              </a:ext>
            </a:extLst>
          </p:cNvPr>
          <p:cNvSpPr txBox="1"/>
          <p:nvPr/>
        </p:nvSpPr>
        <p:spPr>
          <a:xfrm>
            <a:off x="9314332" y="3158914"/>
            <a:ext cx="27342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將借書卡</a:t>
            </a:r>
            <a:endParaRPr lang="en-US" altLang="zh-TW" sz="4000" dirty="0">
              <a:solidFill>
                <a:srgbClr val="FF0000"/>
              </a:solidFill>
              <a:latin typeface="DFLiShuW7-B5" panose="03000709000000000000" pitchFamily="65" charset="-120"/>
              <a:ea typeface="DFLiShuW7-B5" panose="03000709000000000000" pitchFamily="65" charset="-120"/>
            </a:endParaRPr>
          </a:p>
          <a:p>
            <a:r>
              <a:rPr lang="zh-TW" altLang="en-US" sz="4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投入此盒</a:t>
            </a:r>
            <a:endParaRPr lang="en-US" altLang="zh-TW" sz="4000" dirty="0">
              <a:solidFill>
                <a:srgbClr val="FF0000"/>
              </a:solidFill>
              <a:latin typeface="DFLiShuW7-B5" panose="03000709000000000000" pitchFamily="65" charset="-120"/>
              <a:ea typeface="DFLiShuW7-B5" panose="03000709000000000000" pitchFamily="65" charset="-120"/>
            </a:endParaRPr>
          </a:p>
          <a:p>
            <a:r>
              <a:rPr lang="zh-TW" altLang="en-US" sz="4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即可</a:t>
            </a:r>
            <a:endParaRPr lang="en-US" sz="4000" dirty="0">
              <a:latin typeface="DFLiShuW7-B5" panose="03000709000000000000" pitchFamily="65" charset="-120"/>
              <a:ea typeface="DFLiShuW7-B5" panose="03000709000000000000" pitchFamily="65" charset="-12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33EA4AC-F665-5919-1B28-9C2E0063D2C1}"/>
              </a:ext>
            </a:extLst>
          </p:cNvPr>
          <p:cNvCxnSpPr/>
          <p:nvPr/>
        </p:nvCxnSpPr>
        <p:spPr>
          <a:xfrm flipH="1" flipV="1">
            <a:off x="8570258" y="4549422"/>
            <a:ext cx="744074" cy="2144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453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50C56-FB88-6AE6-5F8D-256A37B7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如何還書</a:t>
            </a:r>
            <a:r>
              <a:rPr lang="en-US" altLang="zh-TW" sz="72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?</a:t>
            </a:r>
            <a:endParaRPr lang="en-US" sz="7200" dirty="0">
              <a:solidFill>
                <a:schemeClr val="accent6">
                  <a:lumMod val="50000"/>
                </a:schemeClr>
              </a:solidFill>
              <a:latin typeface="DFLiShuW7-B5" panose="03000709000000000000" pitchFamily="65" charset="-120"/>
              <a:ea typeface="DFLiShuW7-B5" panose="03000709000000000000" pitchFamily="65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A114F7-726E-2BA5-575A-5F4B0680D6D2}"/>
              </a:ext>
            </a:extLst>
          </p:cNvPr>
          <p:cNvSpPr txBox="1"/>
          <p:nvPr/>
        </p:nvSpPr>
        <p:spPr>
          <a:xfrm>
            <a:off x="7754472" y="2456329"/>
            <a:ext cx="4294094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還書時</a:t>
            </a:r>
            <a:r>
              <a:rPr lang="en-US" altLang="zh-TW" sz="32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,</a:t>
            </a:r>
          </a:p>
          <a:p>
            <a:r>
              <a:rPr lang="zh-TW" altLang="en-US" sz="32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請不要將書放回書架</a:t>
            </a:r>
            <a:br>
              <a:rPr lang="en-US" altLang="zh-TW" sz="32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sz="32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只要將書</a:t>
            </a:r>
            <a:br>
              <a:rPr lang="en-US" altLang="zh-TW" sz="32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sz="32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放入</a:t>
            </a:r>
            <a:br>
              <a:rPr lang="en-US" altLang="zh-TW" sz="32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sz="32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還書箱即可</a:t>
            </a:r>
            <a:endParaRPr lang="en-US" altLang="zh-TW" sz="3200" dirty="0">
              <a:solidFill>
                <a:srgbClr val="FF0000"/>
              </a:solidFill>
              <a:latin typeface="DFLiShuW7-B5" panose="03000709000000000000" pitchFamily="65" charset="-120"/>
              <a:ea typeface="DFLiShuW7-B5" panose="03000709000000000000" pitchFamily="65" charset="-12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B111CE-07E6-5735-6C8E-DF5DF084B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76" y="1461247"/>
            <a:ext cx="6746944" cy="539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48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27B7D-C188-ED85-F133-A0FFF2AC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172512" cy="1142128"/>
          </a:xfrm>
        </p:spPr>
        <p:txBody>
          <a:bodyPr>
            <a:normAutofit fontScale="90000"/>
          </a:bodyPr>
          <a:lstStyle/>
          <a:p>
            <a:r>
              <a:rPr lang="zh-CN" altLang="en-US" sz="6000" b="1" dirty="0">
                <a:solidFill>
                  <a:schemeClr val="accent6">
                    <a:lumMod val="75000"/>
                  </a:schemeClr>
                </a:solidFill>
              </a:rPr>
              <a:t>英文书籍图书柜       中文书籍图书柜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55ACD-46B0-06B5-6281-37187A418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36" y="1690688"/>
            <a:ext cx="5951976" cy="3976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879071-07D8-F451-D193-2348C7A3D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88" y="1690688"/>
            <a:ext cx="5767335" cy="39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19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F4054-648A-D062-1716-1629A780F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60899"/>
          </a:xfrm>
        </p:spPr>
        <p:txBody>
          <a:bodyPr/>
          <a:lstStyle/>
          <a:p>
            <a:r>
              <a:rPr lang="zh-TW" altLang="en-US" dirty="0"/>
              <a:t>             </a:t>
            </a:r>
            <a:r>
              <a:rPr lang="zh-TW" altLang="en-US" dirty="0">
                <a:solidFill>
                  <a:srgbClr val="FF0000"/>
                </a:solidFill>
              </a:rPr>
              <a:t>聖經書籍出售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0FC181-4A7C-62CF-0C7F-1F1677B56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59" y="1585013"/>
            <a:ext cx="7389676" cy="4994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F75184-C7D9-107B-3143-AEE8FECFCEBC}"/>
              </a:ext>
            </a:extLst>
          </p:cNvPr>
          <p:cNvSpPr txBox="1"/>
          <p:nvPr/>
        </p:nvSpPr>
        <p:spPr>
          <a:xfrm>
            <a:off x="8113059" y="2761129"/>
            <a:ext cx="3953435" cy="2659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圖書館最右邊的書架，放置了一些可以出售的聖經，如有購買，請將現金或支票，註明“購買圖書館書籍”，放在信封內，投入奉獻箱</a:t>
            </a:r>
            <a:endParaRPr lang="en-US" sz="2800" dirty="0">
              <a:latin typeface="DFLiShuW7-B5" panose="03000709000000000000" pitchFamily="65" charset="-120"/>
              <a:ea typeface="DFLiShuW7-B5" panose="03000709000000000000" pitchFamily="65" charset="-12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CF1437-92A7-61D9-BECA-DF5C903ED316}"/>
              </a:ext>
            </a:extLst>
          </p:cNvPr>
          <p:cNvSpPr/>
          <p:nvPr/>
        </p:nvSpPr>
        <p:spPr>
          <a:xfrm>
            <a:off x="3182471" y="2922494"/>
            <a:ext cx="1201270" cy="9637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94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910C8-2477-7449-EF9B-A1310188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6" y="365124"/>
            <a:ext cx="10771094" cy="6259793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</a:rPr>
              <a:t>                                   </a:t>
            </a: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</a:rPr>
              <a:t>                                       </a:t>
            </a:r>
            <a:r>
              <a:rPr lang="zh-TW" altLang="en-US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圖書館須知</a:t>
            </a:r>
            <a:b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b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1. </a:t>
            </a:r>
            <a:r>
              <a:rPr lang="zh-TW" altLang="en-US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採開放式書架</a:t>
            </a:r>
            <a: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, </a:t>
            </a:r>
            <a:r>
              <a:rPr lang="zh-TW" altLang="en-US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自助借書、還書</a:t>
            </a:r>
            <a:b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2. </a:t>
            </a:r>
            <a:r>
              <a:rPr lang="zh-TW" altLang="en-US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圖書借閱時間為四週</a:t>
            </a:r>
            <a:b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3. </a:t>
            </a:r>
            <a:r>
              <a:rPr lang="zh-TW" altLang="en-US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如需續借</a:t>
            </a:r>
            <a: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, </a:t>
            </a:r>
            <a:r>
              <a:rPr lang="zh-TW" altLang="en-US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請洽圖書管理人員</a:t>
            </a:r>
            <a: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, </a:t>
            </a:r>
            <a:b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   或</a:t>
            </a:r>
            <a: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email</a:t>
            </a:r>
            <a:r>
              <a:rPr lang="zh-TW" altLang="en-US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教會圖書館 </a:t>
            </a:r>
            <a: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library@cgcm.org</a:t>
            </a:r>
            <a:b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4. </a:t>
            </a:r>
            <a:r>
              <a:rPr lang="zh-TW" altLang="en-US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請上教會網站查閱圖書</a:t>
            </a:r>
            <a:b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   </a:t>
            </a:r>
            <a: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www.librarycat.org/lib/cgcmlibrary</a:t>
            </a:r>
            <a:b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5. </a:t>
            </a:r>
            <a:r>
              <a:rPr lang="zh-TW" altLang="en-US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週日下午</a:t>
            </a:r>
            <a: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1:00pm ~1:30pm</a:t>
            </a:r>
            <a:r>
              <a:rPr lang="zh-TW" altLang="en-US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有圖書管理</a:t>
            </a:r>
            <a:b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   </a:t>
            </a:r>
            <a:r>
              <a:rPr lang="zh-TW" altLang="en-US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員在館協助</a:t>
            </a:r>
            <a: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, </a:t>
            </a:r>
            <a:r>
              <a:rPr lang="zh-TW" altLang="en-US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也歡迎用</a:t>
            </a:r>
            <a:r>
              <a:rPr lang="en-US" altLang="zh-TW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email</a:t>
            </a:r>
            <a:r>
              <a:rPr lang="zh-TW" altLang="en-US" sz="49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溝通</a:t>
            </a:r>
            <a:br>
              <a:rPr lang="en-US" altLang="zh-TW" dirty="0"/>
            </a:br>
            <a:br>
              <a:rPr lang="en-US" altLang="zh-TW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758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80AE-A3D7-947E-59D8-797EAB146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基督教電子書的 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Apps.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DFPLiShuW7-B5" panose="03000700000000000000" pitchFamily="66" charset="-120"/>
              <a:ea typeface="DFPLiShuW7-B5" panose="03000700000000000000" pitchFamily="66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2B05C-482A-80C1-9D1E-BC168B4825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021" y="1954306"/>
            <a:ext cx="3087414" cy="1803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9C98A-B4E9-75C5-6BEE-C5FF7F297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430" y="1902857"/>
            <a:ext cx="3687745" cy="1906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9CE14D-3395-6E10-12F4-655D110142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021" y="4151609"/>
            <a:ext cx="3204139" cy="21587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D93FF3-B4C2-4387-A56E-4F462652F7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802" y="3758084"/>
            <a:ext cx="4521758" cy="255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18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0553C-261C-D7DD-1F1D-7B5D9AE4C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50" y="313765"/>
            <a:ext cx="10754250" cy="1093695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同工介紹</a:t>
            </a:r>
            <a:br>
              <a:rPr lang="en-US" altLang="zh-TW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C0EFB-5C28-2CCC-4478-7F1F285AE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50" y="1196099"/>
            <a:ext cx="3108291" cy="1687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65C683-353F-2B04-714B-CCB26E2B02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39" y="3561795"/>
            <a:ext cx="3108291" cy="2100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50836B-5B09-17A5-ED5A-2880694521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854" y="614907"/>
            <a:ext cx="3366198" cy="2471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460B88-0924-FF61-B979-F51157C69F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854" y="3799574"/>
            <a:ext cx="3024554" cy="24718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26C21A-0E83-F287-0974-B7F3BD03C0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610" y="120095"/>
            <a:ext cx="3516924" cy="22714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C3EDFC-DE1F-D9A9-A7C1-0DBE8C9490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293" y="2543452"/>
            <a:ext cx="3516924" cy="22714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9E48F0-AD82-FF81-CE1E-4C305B1519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4966809"/>
            <a:ext cx="2854987" cy="1771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C6EA12-D4E6-DF0B-72A0-3C05764885BE}"/>
              </a:ext>
            </a:extLst>
          </p:cNvPr>
          <p:cNvSpPr txBox="1"/>
          <p:nvPr/>
        </p:nvSpPr>
        <p:spPr>
          <a:xfrm>
            <a:off x="1271324" y="2900854"/>
            <a:ext cx="14831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王美哲姊妹</a:t>
            </a:r>
            <a:endParaRPr lang="en-US" sz="2000" dirty="0">
              <a:solidFill>
                <a:srgbClr val="FF0000"/>
              </a:solidFill>
              <a:latin typeface="DFLiShuW7-B5" panose="03000709000000000000" pitchFamily="65" charset="-120"/>
              <a:ea typeface="DFLiShuW7-B5" panose="03000709000000000000" pitchFamily="65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847A8E-4ADA-04C5-9667-8FB567226EAA}"/>
              </a:ext>
            </a:extLst>
          </p:cNvPr>
          <p:cNvSpPr txBox="1"/>
          <p:nvPr/>
        </p:nvSpPr>
        <p:spPr>
          <a:xfrm>
            <a:off x="1271324" y="5667691"/>
            <a:ext cx="16753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張方方姊妹</a:t>
            </a:r>
            <a:endParaRPr lang="en-US" sz="2000" dirty="0">
              <a:solidFill>
                <a:srgbClr val="FF0000"/>
              </a:solidFill>
              <a:latin typeface="DFLiShuW7-B5" panose="03000709000000000000" pitchFamily="65" charset="-120"/>
              <a:ea typeface="DFLiShuW7-B5" panose="03000709000000000000" pitchFamily="65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96C97-ED62-7F36-16D7-C9AAD404FB05}"/>
              </a:ext>
            </a:extLst>
          </p:cNvPr>
          <p:cNvSpPr txBox="1"/>
          <p:nvPr/>
        </p:nvSpPr>
        <p:spPr>
          <a:xfrm>
            <a:off x="4878086" y="3058426"/>
            <a:ext cx="15917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張健姊妹</a:t>
            </a:r>
            <a:endParaRPr lang="en-US" sz="2000" dirty="0">
              <a:solidFill>
                <a:srgbClr val="FF0000"/>
              </a:solidFill>
              <a:latin typeface="DFLiShuW7-B5" panose="03000709000000000000" pitchFamily="65" charset="-120"/>
              <a:ea typeface="DFLiShuW7-B5" panose="03000709000000000000" pitchFamily="65" charset="-12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9C8FC4-E7F7-11A3-D90A-BA32D6D63353}"/>
              </a:ext>
            </a:extLst>
          </p:cNvPr>
          <p:cNvSpPr txBox="1"/>
          <p:nvPr/>
        </p:nvSpPr>
        <p:spPr>
          <a:xfrm>
            <a:off x="4878086" y="6279936"/>
            <a:ext cx="14831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蔡旭姊妹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810EF0-34DB-E803-CA65-B334471B21DC}"/>
              </a:ext>
            </a:extLst>
          </p:cNvPr>
          <p:cNvSpPr txBox="1"/>
          <p:nvPr/>
        </p:nvSpPr>
        <p:spPr>
          <a:xfrm>
            <a:off x="11236507" y="373526"/>
            <a:ext cx="5937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蔣</a:t>
            </a:r>
            <a:br>
              <a:rPr lang="en-US" altLang="zh-TW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東</a:t>
            </a:r>
            <a:br>
              <a:rPr lang="en-US" altLang="zh-TW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延</a:t>
            </a:r>
            <a:br>
              <a:rPr lang="en-US" altLang="zh-TW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姊</a:t>
            </a:r>
            <a:br>
              <a:rPr lang="en-US" altLang="zh-TW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妹</a:t>
            </a: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81B52B-7BEB-F79A-A778-A270B1D403C6}"/>
              </a:ext>
            </a:extLst>
          </p:cNvPr>
          <p:cNvSpPr txBox="1"/>
          <p:nvPr/>
        </p:nvSpPr>
        <p:spPr>
          <a:xfrm>
            <a:off x="7605779" y="2987399"/>
            <a:ext cx="5937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劉</a:t>
            </a:r>
            <a:br>
              <a:rPr lang="en-US" altLang="zh-TW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虹</a:t>
            </a:r>
            <a:br>
              <a:rPr lang="en-US" altLang="zh-TW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姊</a:t>
            </a:r>
            <a:br>
              <a:rPr lang="en-US" altLang="zh-TW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妹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A129A0-194E-C852-D80E-32518FC3FBFA}"/>
              </a:ext>
            </a:extLst>
          </p:cNvPr>
          <p:cNvSpPr txBox="1"/>
          <p:nvPr/>
        </p:nvSpPr>
        <p:spPr>
          <a:xfrm>
            <a:off x="10855987" y="5113693"/>
            <a:ext cx="5937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薩</a:t>
            </a:r>
            <a:br>
              <a:rPr lang="en-US" altLang="zh-TW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芝</a:t>
            </a:r>
            <a:br>
              <a:rPr lang="en-US" altLang="zh-TW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楠</a:t>
            </a:r>
            <a:br>
              <a:rPr lang="en-US" altLang="zh-TW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姊</a:t>
            </a:r>
            <a:br>
              <a:rPr lang="en-US" altLang="zh-TW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sz="2000" dirty="0">
                <a:solidFill>
                  <a:srgbClr val="FF0000"/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妹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7624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7" grpId="0"/>
      <p:bldP spid="19" grpId="0"/>
      <p:bldP spid="21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F4A3F-CED0-19A8-A589-B97EB724F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53" y="365124"/>
            <a:ext cx="10927976" cy="6232900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特別致謝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: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 教會行政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Lisa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姊妹</a:t>
            </a: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最高致謝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: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張君月姊妹 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(Amanda)</a:t>
            </a: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* 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推薦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Web Base </a:t>
            </a:r>
            <a:r>
              <a:rPr lang="en-US" altLang="zh-TW" dirty="0" err="1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LibraryCat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 圖書線上平台</a:t>
            </a: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* 在平台上建立華人福音堂圖書館網站首頁</a:t>
            </a: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* 協助圖書館進行建檔測試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,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並提供使用期間的諮詢與技術支援</a:t>
            </a:r>
            <a:br>
              <a:rPr lang="en-US" altLang="zh-TW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817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B4E63-2868-A3BF-E4D7-F71952BC7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347D2-3845-5833-DBD4-B146706BE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480"/>
            <a:ext cx="10551160" cy="372274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7200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CGCM</a:t>
            </a:r>
            <a:br>
              <a:rPr lang="en-US" altLang="zh-CN" sz="7200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zh-CN" altLang="en-US" sz="8000" dirty="0">
                <a:solidFill>
                  <a:schemeClr val="accent6">
                    <a:lumMod val="75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華人福音堂</a:t>
            </a:r>
            <a:br>
              <a:rPr lang="en-US" altLang="zh-CN" sz="8000" dirty="0">
                <a:solidFill>
                  <a:schemeClr val="accent6">
                    <a:lumMod val="75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sz="8000" dirty="0">
                <a:solidFill>
                  <a:schemeClr val="accent6">
                    <a:lumMod val="75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圖書館簡介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</a:br>
            <a:r>
              <a:rPr lang="zh-TW" altLang="en-US" sz="8000" dirty="0">
                <a:solidFill>
                  <a:schemeClr val="accent6">
                    <a:lumMod val="75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謝謝大家</a:t>
            </a:r>
            <a:endParaRPr lang="en-US" sz="8000" dirty="0">
              <a:solidFill>
                <a:schemeClr val="accent6">
                  <a:lumMod val="75000"/>
                </a:schemeClr>
              </a:solidFill>
              <a:latin typeface="DFLiShuW7-B5" panose="03000709000000000000" pitchFamily="65" charset="-120"/>
              <a:ea typeface="DFLiShuW7-B5" panose="03000709000000000000" pitchFamily="65" charset="-120"/>
              <a:cs typeface="ADLaM Display" panose="0201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682707-EF6E-8B91-54D9-3FC13B851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812" y="3890682"/>
            <a:ext cx="5360894" cy="24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67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BF440-0428-C562-867A-EEDF18875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59942"/>
          </a:xfrm>
        </p:spPr>
        <p:txBody>
          <a:bodyPr/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由於圖書資源的管理已邁向數位化，所以教會決定重新建立書籍檔案，由傳統的資料庫轉型為網路化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(Web Base)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的建檔，可以在任何有網路的地方上網查詢，讓借閱及查詢都更加及時與便利。</a:t>
            </a: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</a:br>
            <a:r>
              <a:rPr lang="zh-TW" altLang="en-US" dirty="0">
                <a:solidFill>
                  <a:srgbClr val="C00000"/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* 目前只能提供網路查詢書目，尚無法提供閱讀電子書的功能！</a:t>
            </a:r>
            <a:endParaRPr lang="en-US" dirty="0">
              <a:solidFill>
                <a:srgbClr val="C00000"/>
              </a:solidFill>
              <a:latin typeface="DFPLiShuW7-B5" panose="03000700000000000000" pitchFamily="66" charset="-120"/>
              <a:ea typeface="DFPLiShuW7-B5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4543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AA310-706D-F203-5C1C-04E089079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793079"/>
          </a:xfrm>
        </p:spPr>
        <p:txBody>
          <a:bodyPr>
            <a:noAutofit/>
          </a:bodyPr>
          <a:lstStyle/>
          <a:p>
            <a:r>
              <a:rPr lang="zh-TW" altLang="en-US" sz="66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經過整理後，</a:t>
            </a:r>
            <a:br>
              <a:rPr lang="zh-TW" altLang="en-US" sz="66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</a:br>
            <a:r>
              <a:rPr lang="zh-TW" altLang="en-US" sz="66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中文書籍約有九百本，</a:t>
            </a:r>
            <a:br>
              <a:rPr lang="zh-TW" altLang="en-US" sz="66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</a:br>
            <a:r>
              <a:rPr lang="zh-TW" altLang="en-US" sz="66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英文書籍約有七百本，</a:t>
            </a:r>
            <a:br>
              <a:rPr lang="zh-TW" altLang="en-US" sz="66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</a:br>
            <a:r>
              <a:rPr lang="zh-TW" altLang="en-US" sz="66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另有老舊的</a:t>
            </a:r>
            <a:r>
              <a:rPr lang="en-US" altLang="zh-TW" sz="66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VCR</a:t>
            </a:r>
            <a:r>
              <a:rPr lang="zh-TW" altLang="en-US" sz="66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、</a:t>
            </a:r>
            <a:r>
              <a:rPr lang="en-US" altLang="zh-TW" sz="66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CD</a:t>
            </a:r>
            <a:r>
              <a:rPr lang="zh-TW" altLang="en-US" sz="66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、</a:t>
            </a:r>
            <a:r>
              <a:rPr lang="en-US" altLang="zh-TW" sz="66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DVD </a:t>
            </a:r>
            <a:r>
              <a:rPr lang="zh-TW" altLang="en-US" sz="66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等。</a:t>
            </a:r>
            <a:br>
              <a:rPr lang="en-US" altLang="zh-TW" sz="66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</a:br>
            <a:r>
              <a:rPr lang="zh-TW" altLang="en-US" sz="66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目前以整理中文書籍為優先，已經輸入</a:t>
            </a:r>
            <a:r>
              <a:rPr lang="en-US" altLang="zh-TW" sz="66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700</a:t>
            </a:r>
            <a:r>
              <a:rPr lang="zh-TW" altLang="en-US" sz="66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本書目。</a:t>
            </a:r>
            <a:endParaRPr lang="en-US" sz="6600" dirty="0">
              <a:solidFill>
                <a:schemeClr val="accent6">
                  <a:lumMod val="75000"/>
                </a:schemeClr>
              </a:solidFill>
              <a:latin typeface="DFPLiShuW7-B5" panose="03000700000000000000" pitchFamily="66" charset="-120"/>
              <a:ea typeface="DFPLiShuW7-B5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2500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1ADDA-5DC3-97EA-C065-AA857EC19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53165" cy="5510742"/>
          </a:xfrm>
        </p:spPr>
        <p:txBody>
          <a:bodyPr/>
          <a:lstStyle/>
          <a:p>
            <a:pPr algn="ctr"/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我們的資料庫是搭建在</a:t>
            </a:r>
            <a:b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</a:b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Library Cat </a:t>
            </a:r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的網路平台上，</a:t>
            </a:r>
            <a:b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</a:br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網址</a:t>
            </a:r>
            <a: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:</a:t>
            </a:r>
            <a:br>
              <a:rPr lang="en-US" altLang="zh-TW" sz="5400" dirty="0">
                <a:solidFill>
                  <a:schemeClr val="accent6">
                    <a:lumMod val="75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</a:b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www.librarycat.org/lib/cgcmlibrary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84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CFC51-69B1-AFAA-A329-18A9EE2D6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360"/>
            <a:ext cx="10515600" cy="675640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教會藏書分成十大類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:</a:t>
            </a: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</a:b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 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01 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聖經概論 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(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下有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9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細類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)</a:t>
            </a: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</a:b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02 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神學教義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(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下有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9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細類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)</a:t>
            </a: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</a:b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  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03 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實踐神學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(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下有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10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細類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)</a:t>
            </a: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</a:b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      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04 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教會歷史文化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(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下有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4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細類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)</a:t>
            </a: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</a:b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05 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生命造就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(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下有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5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細類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)</a:t>
            </a: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</a:b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06 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福音佈道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(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下有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4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細類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)</a:t>
            </a: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</a:b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07 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傳記見證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(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下有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2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細類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)</a:t>
            </a: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</a:b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08 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生活教導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(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下有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8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細類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)</a:t>
            </a: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</a:b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09 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查經材料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(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下有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6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細類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)</a:t>
            </a:r>
            <a:b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</a:b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10 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文藝其他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(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下有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5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細類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  <a:latin typeface="DFPLiShuW7-B5" panose="03000700000000000000" pitchFamily="66" charset="-120"/>
                <a:ea typeface="DFPLiShuW7-B5" panose="03000700000000000000" pitchFamily="66" charset="-120"/>
              </a:rPr>
              <a:t>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072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26912F-FF18-AFD9-7833-F09199E01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72" y="220133"/>
            <a:ext cx="10106894" cy="563810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842A782-CA9C-1979-98DC-2DA86E1EAFFD}"/>
              </a:ext>
            </a:extLst>
          </p:cNvPr>
          <p:cNvSpPr/>
          <p:nvPr/>
        </p:nvSpPr>
        <p:spPr>
          <a:xfrm>
            <a:off x="897467" y="1998134"/>
            <a:ext cx="1981199" cy="1015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C964B3-A799-3EAA-84E8-52ACD465E424}"/>
              </a:ext>
            </a:extLst>
          </p:cNvPr>
          <p:cNvSpPr/>
          <p:nvPr/>
        </p:nvSpPr>
        <p:spPr>
          <a:xfrm>
            <a:off x="6646333" y="1998134"/>
            <a:ext cx="2150533" cy="1015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65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2B10-4271-DA0E-73A5-142E99B27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2350"/>
            <a:ext cx="10515600" cy="707886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www.librarycat.org/lib/cgcmlibrary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398DA-33AB-93BD-3CBB-B3F0FF967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165" y="1923952"/>
            <a:ext cx="9797142" cy="4673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4B31FD-0629-C89A-B981-0BB3D64ACFB7}"/>
              </a:ext>
            </a:extLst>
          </p:cNvPr>
          <p:cNvSpPr txBox="1"/>
          <p:nvPr/>
        </p:nvSpPr>
        <p:spPr>
          <a:xfrm>
            <a:off x="2712875" y="374464"/>
            <a:ext cx="60975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chemeClr val="accent6">
                    <a:lumMod val="50000"/>
                  </a:schemeClr>
                </a:solidFill>
                <a:latin typeface="DFLiShuW7-B5" panose="03000709000000000000" pitchFamily="65" charset="-120"/>
                <a:ea typeface="DFLiShuW7-B5" panose="03000709000000000000" pitchFamily="65" charset="-120"/>
              </a:rPr>
              <a:t>認識圖書館網站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DFLiShuW7-B5" panose="03000709000000000000" pitchFamily="65" charset="-120"/>
              <a:ea typeface="DFLiShuW7-B5" panose="030007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548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712E9-6CAD-7DE4-6CBB-53378DDD0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C25FC-5F53-EBBD-EE3E-127A6C804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847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zh-TW" sz="2000" dirty="0">
                <a:solidFill>
                  <a:srgbClr val="FF0000"/>
                </a:solidFill>
              </a:rPr>
            </a:br>
            <a:br>
              <a:rPr lang="en-US" altLang="zh-TW" sz="2000" dirty="0">
                <a:solidFill>
                  <a:srgbClr val="FF0000"/>
                </a:solidFill>
              </a:rPr>
            </a:br>
            <a:br>
              <a:rPr lang="en-US" altLang="zh-TW" sz="2800" dirty="0">
                <a:solidFill>
                  <a:srgbClr val="FF0000"/>
                </a:solidFill>
              </a:rPr>
            </a:br>
            <a:br>
              <a:rPr lang="en-US" sz="2800" dirty="0">
                <a:solidFill>
                  <a:srgbClr val="FF0000"/>
                </a:solidFill>
              </a:rPr>
            </a:b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995BD0-2301-030B-1D69-4680A9364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95" y="126862"/>
            <a:ext cx="11269167" cy="63299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FD3447-A84E-8D63-9B8B-2240D7D8DF4A}"/>
              </a:ext>
            </a:extLst>
          </p:cNvPr>
          <p:cNvSpPr txBox="1"/>
          <p:nvPr/>
        </p:nvSpPr>
        <p:spPr>
          <a:xfrm>
            <a:off x="1377226" y="1773193"/>
            <a:ext cx="6486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solidFill>
                  <a:srgbClr val="FF0000"/>
                </a:solidFill>
                <a:latin typeface="+mj-ea"/>
                <a:ea typeface="+mj-ea"/>
              </a:rPr>
              <a:t>1. </a:t>
            </a:r>
            <a:r>
              <a:rPr lang="zh-TW" altLang="en-US" sz="1800" b="1" dirty="0">
                <a:solidFill>
                  <a:srgbClr val="FF0000"/>
                </a:solidFill>
                <a:latin typeface="+mj-ea"/>
                <a:ea typeface="+mj-ea"/>
              </a:rPr>
              <a:t>可以搜尋書名或作者名</a:t>
            </a:r>
            <a:br>
              <a:rPr lang="en-US" altLang="zh-TW" sz="1800" b="1" dirty="0">
                <a:solidFill>
                  <a:srgbClr val="FF0000"/>
                </a:solidFill>
                <a:latin typeface="+mj-ea"/>
                <a:ea typeface="+mj-ea"/>
              </a:rPr>
            </a:br>
            <a:r>
              <a:rPr lang="zh-TW" altLang="en-US" sz="1800" b="1" dirty="0">
                <a:solidFill>
                  <a:srgbClr val="FF0000"/>
                </a:solidFill>
                <a:latin typeface="+mj-ea"/>
                <a:ea typeface="+mj-ea"/>
              </a:rPr>
              <a:t>      可輸入簡體或繁體</a:t>
            </a:r>
            <a:endParaRPr lang="en-US" b="1" dirty="0">
              <a:latin typeface="+mj-ea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42319A-6AC7-E4FE-661B-C645FC5E9DD9}"/>
              </a:ext>
            </a:extLst>
          </p:cNvPr>
          <p:cNvSpPr txBox="1"/>
          <p:nvPr/>
        </p:nvSpPr>
        <p:spPr>
          <a:xfrm>
            <a:off x="7518400" y="4920510"/>
            <a:ext cx="43299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 </a:t>
            </a:r>
            <a:r>
              <a:rPr lang="zh-TW" altLang="en-US" b="1" dirty="0">
                <a:solidFill>
                  <a:srgbClr val="FF0000"/>
                </a:solidFill>
              </a:rPr>
              <a:t>跑馬燈會顯示出我們所有的書籍封面</a:t>
            </a:r>
            <a:br>
              <a:rPr lang="en-US" altLang="zh-TW" b="1" dirty="0">
                <a:solidFill>
                  <a:srgbClr val="FF0000"/>
                </a:solidFill>
              </a:rPr>
            </a:br>
            <a:r>
              <a:rPr lang="zh-TW" altLang="en-US" b="1" dirty="0">
                <a:solidFill>
                  <a:srgbClr val="FF0000"/>
                </a:solidFill>
              </a:rPr>
              <a:t>                       可以點任何一本書，</a:t>
            </a:r>
            <a:br>
              <a:rPr lang="en-US" altLang="zh-TW" b="1" dirty="0">
                <a:solidFill>
                  <a:srgbClr val="FF0000"/>
                </a:solidFill>
              </a:rPr>
            </a:br>
            <a:r>
              <a:rPr lang="zh-TW" altLang="en-US" b="1" dirty="0">
                <a:solidFill>
                  <a:srgbClr val="FF0000"/>
                </a:solidFill>
              </a:rPr>
              <a:t>                    看該書是否在書架內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666268-71BC-78EC-3617-D62C5A662668}"/>
              </a:ext>
            </a:extLst>
          </p:cNvPr>
          <p:cNvSpPr txBox="1"/>
          <p:nvPr/>
        </p:nvSpPr>
        <p:spPr>
          <a:xfrm>
            <a:off x="10205667" y="3968979"/>
            <a:ext cx="1739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solidFill>
                  <a:srgbClr val="FF0000"/>
                </a:solidFill>
                <a:latin typeface="DokChampa" panose="020B0502040204020203" pitchFamily="34" charset="-34"/>
                <a:cs typeface="DokChampa" panose="020B0502040204020203" pitchFamily="34" charset="-34"/>
              </a:rPr>
              <a:t>3. </a:t>
            </a:r>
            <a:r>
              <a:rPr lang="zh-TW" altLang="en-US" sz="1800" b="1" dirty="0">
                <a:solidFill>
                  <a:srgbClr val="FF0000"/>
                </a:solidFill>
                <a:latin typeface="DokChampa" panose="020B0502040204020203" pitchFamily="34" charset="-34"/>
                <a:cs typeface="DokChampa" panose="020B0502040204020203" pitchFamily="34" charset="-34"/>
              </a:rPr>
              <a:t>跑馬燈</a:t>
            </a:r>
            <a:endParaRPr lang="en-US" b="1" dirty="0">
              <a:latin typeface="DokChampa" panose="020B0502040204020203" pitchFamily="34" charset="-34"/>
              <a:cs typeface="DokChampa" panose="020B0502040204020203" pitchFamily="3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851F06-14B6-C050-C42F-6AE548563C4C}"/>
              </a:ext>
            </a:extLst>
          </p:cNvPr>
          <p:cNvSpPr txBox="1"/>
          <p:nvPr/>
        </p:nvSpPr>
        <p:spPr>
          <a:xfrm>
            <a:off x="315517" y="2982724"/>
            <a:ext cx="212341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altLang="zh-TW" sz="16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sz="1600" b="1" dirty="0">
                <a:solidFill>
                  <a:srgbClr val="FF0000"/>
                </a:solidFill>
              </a:rPr>
              <a:t>            </a:t>
            </a:r>
            <a:r>
              <a:rPr lang="en-US" altLang="zh-TW" b="1" dirty="0">
                <a:solidFill>
                  <a:srgbClr val="FF0000"/>
                </a:solidFill>
              </a:rPr>
              <a:t>2. </a:t>
            </a:r>
            <a:r>
              <a:rPr lang="zh-TW" altLang="en-US" b="1" dirty="0">
                <a:solidFill>
                  <a:srgbClr val="FF0000"/>
                </a:solidFill>
              </a:rPr>
              <a:t>十項大類  </a:t>
            </a:r>
            <a:endParaRPr lang="en-US" altLang="zh-TW" b="1" dirty="0">
              <a:solidFill>
                <a:srgbClr val="FF0000"/>
              </a:solidFill>
            </a:endParaRPr>
          </a:p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  </a:t>
            </a:r>
            <a:endParaRPr lang="en-US" b="1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0FDCB35-3D55-6DB1-0E84-2F59BF1DC543}"/>
              </a:ext>
            </a:extLst>
          </p:cNvPr>
          <p:cNvCxnSpPr/>
          <p:nvPr/>
        </p:nvCxnSpPr>
        <p:spPr>
          <a:xfrm>
            <a:off x="2702557" y="2419524"/>
            <a:ext cx="0" cy="4673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B3ADBF-4FA4-BCE7-F479-850F954964EF}"/>
              </a:ext>
            </a:extLst>
          </p:cNvPr>
          <p:cNvCxnSpPr/>
          <p:nvPr/>
        </p:nvCxnSpPr>
        <p:spPr>
          <a:xfrm>
            <a:off x="2458499" y="3429000"/>
            <a:ext cx="48811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BA433F-DF30-515C-8422-143AC781E89A}"/>
              </a:ext>
            </a:extLst>
          </p:cNvPr>
          <p:cNvCxnSpPr/>
          <p:nvPr/>
        </p:nvCxnSpPr>
        <p:spPr>
          <a:xfrm flipH="1">
            <a:off x="9572978" y="4176889"/>
            <a:ext cx="63268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C87DA53-9FE7-F155-4A46-8712CDD5CAE9}"/>
              </a:ext>
            </a:extLst>
          </p:cNvPr>
          <p:cNvSpPr txBox="1"/>
          <p:nvPr/>
        </p:nvSpPr>
        <p:spPr>
          <a:xfrm>
            <a:off x="343695" y="3645813"/>
            <a:ext cx="20043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可以分別點入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en-US" b="1" dirty="0">
                <a:solidFill>
                  <a:srgbClr val="FF0000"/>
                </a:solidFill>
              </a:rPr>
              <a:t>    各項大類</a:t>
            </a:r>
            <a:br>
              <a:rPr lang="en-US" altLang="zh-TW" b="1" dirty="0">
                <a:solidFill>
                  <a:srgbClr val="FF0000"/>
                </a:solidFill>
              </a:rPr>
            </a:br>
            <a:r>
              <a:rPr lang="zh-TW" altLang="en-US" b="1" dirty="0">
                <a:solidFill>
                  <a:srgbClr val="FF0000"/>
                </a:solidFill>
              </a:rPr>
              <a:t>看到該大類的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en-US" b="1" dirty="0">
                <a:solidFill>
                  <a:srgbClr val="FF0000"/>
                </a:solidFill>
              </a:rPr>
              <a:t>    所有書籍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10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  <p:bldP spid="19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</TotalTime>
  <Words>1692</Words>
  <Application>Microsoft Office PowerPoint</Application>
  <PresentationFormat>Widescreen</PresentationFormat>
  <Paragraphs>102</Paragraphs>
  <Slides>25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DFLiShuW7-B5</vt:lpstr>
      <vt:lpstr>DFPLiShuW7-B5</vt:lpstr>
      <vt:lpstr>ADLaM Display</vt:lpstr>
      <vt:lpstr>Aptos</vt:lpstr>
      <vt:lpstr>Aptos Display</vt:lpstr>
      <vt:lpstr>Arial</vt:lpstr>
      <vt:lpstr>DokChampa</vt:lpstr>
      <vt:lpstr>Office Theme</vt:lpstr>
      <vt:lpstr>CGCM 華人福音堂 圖書館簡介</vt:lpstr>
      <vt:lpstr>英文书籍图书柜       中文书籍图书柜</vt:lpstr>
      <vt:lpstr>由於圖書資源的管理已邁向數位化，所以教會決定重新建立書籍檔案，由傳統的資料庫轉型為網路化(Web Base)的建檔，可以在任何有網路的地方上網查詢，讓借閱及查詢都更加及時與便利。 * 目前只能提供網路查詢書目，尚無法提供閱讀電子書的功能！</vt:lpstr>
      <vt:lpstr>經過整理後， 中文書籍約有九百本， 英文書籍約有七百本， 另有老舊的VCR、CD、DVD 等。 目前以整理中文書籍為優先，已經輸入700本書目。</vt:lpstr>
      <vt:lpstr>我們的資料庫是搭建在 Library Cat 的網路平台上， 網址: www.librarycat.org/lib/cgcmlibrary </vt:lpstr>
      <vt:lpstr>教會藏書分成十大類:  01 聖經概論 (下有9細類) 02 神學教義(下有9細類)   03 實踐神學(下有10細類)       04 教會歷史文化(下有4細類) 05 生命造就(下有5細類) 06 福音佈道(下有4細類) 07 傳記見證(下有2細類) 08 生活教導(下有8細類) 09 查經材料(下有6細類) 10 文藝其他(下有5細類) </vt:lpstr>
      <vt:lpstr>PowerPoint Presentation</vt:lpstr>
      <vt:lpstr>www.librarycat.org/lib/cgcmlibrary</vt:lpstr>
      <vt:lpstr>    </vt:lpstr>
      <vt:lpstr>PowerPoint Presentation</vt:lpstr>
      <vt:lpstr>PowerPoint Presentation</vt:lpstr>
      <vt:lpstr> </vt:lpstr>
      <vt:lpstr>PowerPoint Presentation</vt:lpstr>
      <vt:lpstr>PowerPoint Presentation</vt:lpstr>
      <vt:lpstr>如何借書?</vt:lpstr>
      <vt:lpstr>PowerPoint Presentation</vt:lpstr>
      <vt:lpstr>PowerPoint Presentation</vt:lpstr>
      <vt:lpstr>PowerPoint Presentation</vt:lpstr>
      <vt:lpstr>如何還書?</vt:lpstr>
      <vt:lpstr>             聖經書籍出售</vt:lpstr>
      <vt:lpstr>                                                                           圖書館須知  1. 採開放式書架, 自助借書、還書 2. 圖書借閱時間為四週 3. 如需續借, 請洽圖書管理人員,     或email教會圖書館 library@cgcm.org 4. 請上教會網站查閱圖書    www.librarycat.org/lib/cgcmlibrary 5. 週日下午1:00pm ~1:30pm有圖書管理    員在館協助, 也歡迎用email溝通  </vt:lpstr>
      <vt:lpstr>基督教電子書的 Apps.</vt:lpstr>
      <vt:lpstr>同工介紹 </vt:lpstr>
      <vt:lpstr>特別致謝: 教會行政Lisa姊妹  最高致謝:張君月姊妹 (Amanda) * 推薦Web Base LibraryCat 圖書線上平台 * 在平台上建立華人福音堂圖書館網站首頁 * 協助圖書館進行建檔測試,並提供使用期間的諮詢與技術支援 </vt:lpstr>
      <vt:lpstr>CGCM 華人福音堂 圖書館簡介 謝謝大家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Jynan Chang</dc:creator>
  <cp:lastModifiedBy>Jiao Nelson</cp:lastModifiedBy>
  <cp:revision>4</cp:revision>
  <dcterms:created xsi:type="dcterms:W3CDTF">2026-04-24T06:50:23Z</dcterms:created>
  <dcterms:modified xsi:type="dcterms:W3CDTF">2026-05-04T00:39:26Z</dcterms:modified>
</cp:coreProperties>
</file>