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</p:sldMasterIdLst>
  <p:notesMasterIdLst>
    <p:notesMasterId r:id="rId19"/>
  </p:notesMasterIdLst>
  <p:sldIdLst>
    <p:sldId id="292" r:id="rId2"/>
    <p:sldId id="280" r:id="rId3"/>
    <p:sldId id="282" r:id="rId4"/>
    <p:sldId id="285" r:id="rId5"/>
    <p:sldId id="284" r:id="rId6"/>
    <p:sldId id="288" r:id="rId7"/>
    <p:sldId id="287" r:id="rId8"/>
    <p:sldId id="293" r:id="rId9"/>
    <p:sldId id="294" r:id="rId10"/>
    <p:sldId id="299" r:id="rId11"/>
    <p:sldId id="296" r:id="rId12"/>
    <p:sldId id="302" r:id="rId13"/>
    <p:sldId id="274" r:id="rId14"/>
    <p:sldId id="289" r:id="rId15"/>
    <p:sldId id="297" r:id="rId16"/>
    <p:sldId id="298" r:id="rId17"/>
    <p:sldId id="271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455"/>
    <p:restoredTop sz="92411" autoAdjust="0"/>
  </p:normalViewPr>
  <p:slideViewPr>
    <p:cSldViewPr snapToGrid="0">
      <p:cViewPr varScale="1">
        <p:scale>
          <a:sx n="29" d="100"/>
          <a:sy n="29" d="100"/>
        </p:scale>
        <p:origin x="1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41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38571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被擄的（captive）得釋放：被關起來，沒有自由的人</a:t>
            </a:r>
          </a:p>
          <a:p>
            <a:r>
              <a:t>耶穌在世上沒有到過羅馬的監牢，釋放犯人</a:t>
            </a:r>
          </a:p>
          <a:p>
            <a:r>
              <a:t>被鬼附的人：「我若靠著神的能力趕鬼，這就是神的國臨到你們了。」</a:t>
            </a:r>
          </a:p>
          <a:p>
            <a:r>
              <a:t>被鬼附的人失去自由，失去自我。今天還不斷有這些事發生</a:t>
            </a:r>
          </a:p>
          <a:p>
            <a:r>
              <a:t>耶穌也醫病：我們今天也為人病得到醫治禱告</a:t>
            </a:r>
          </a:p>
          <a:p>
            <a:r>
              <a:t>被罪綑綁的人得到釋放：罪是一種權勢，叫人痛苦</a:t>
            </a:r>
          </a:p>
          <a:p>
            <a:r>
              <a:t>今天社會上很多沒有病，沒有鬼在身上，卻仍然不自由的人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38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耶穌在世上叫許多瞎眼的人看得見，馬可福音有兩個，8章和10章</a:t>
            </a:r>
          </a:p>
          <a:p>
            <a:r>
              <a:t>最長記載的是約翰福音9章，耶穌醫治一個生來瞎眼的人</a:t>
            </a:r>
          </a:p>
          <a:p>
            <a:r>
              <a:t>7節記載神蹟，v8-33記載人的反應</a:t>
            </a:r>
          </a:p>
          <a:p>
            <a:r>
              <a:t>耶穌的結論：「我為審判到這世上來，叫不能看見的可以看見，能看見的反瞎了眼。」</a:t>
            </a:r>
          </a:p>
          <a:p>
            <a:r>
              <a:t>看見什麼？看見神的作為，看見耶穌為基督，看見神的救恩</a:t>
            </a:r>
          </a:p>
          <a:p>
            <a:r>
              <a:t>今天誰是看不見的，瞎眼的？誰需要耶穌開他的眼睛？</a:t>
            </a:r>
          </a:p>
          <a:p>
            <a:r>
              <a:t>看見世界上的一切，以它為永恆的，可能追求，可能失望</a:t>
            </a:r>
          </a:p>
          <a:p>
            <a:r>
              <a:t>看不見神：祂的大能，祂的美好計劃</a:t>
            </a:r>
          </a:p>
          <a:p>
            <a:endParaRPr/>
          </a:p>
          <a:p>
            <a:r>
              <a:t>『你說「我是富足，已經發了財，一樣都不缺」，卻不知道你是那困苦、可憐、貧窮、瞎眼、赤身的。 18 我勸你向我買火煉的金子，叫你富足；又買白衣穿上，叫你赤身的羞恥不露出來；又買眼藥擦你的眼睛，使你能看見。（啟文：17-18）</a:t>
            </a:r>
          </a:p>
        </p:txBody>
      </p:sp>
    </p:spTree>
    <p:extLst>
      <p:ext uri="{BB962C8B-B14F-4D97-AF65-F5344CB8AC3E}">
        <p14:creationId xmlns:p14="http://schemas.microsoft.com/office/powerpoint/2010/main" val="1156224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2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喜年：奴隸得自由，賣走的地歸還</a:t>
            </a:r>
          </a:p>
          <a:p>
            <a:r>
              <a:t>猶太人很現實，不喜歡抽象的理論</a:t>
            </a:r>
          </a:p>
          <a:p>
            <a:r>
              <a:t>恩典：那些不配的，因神能夠重新再來，像那些奴隸，賣田產的窮人</a:t>
            </a:r>
          </a:p>
          <a:p>
            <a:r>
              <a:t>神國度，神心意。跟我們的習慣，道理違背。我們會說：不公平！</a:t>
            </a:r>
          </a:p>
          <a:p>
            <a:r>
              <a:t>但神要我們，神國度的民，建立這樣的心，以恩典彼此相待，如神待我們一樣</a:t>
            </a:r>
          </a:p>
        </p:txBody>
      </p:sp>
    </p:spTree>
    <p:extLst>
      <p:ext uri="{BB962C8B-B14F-4D97-AF65-F5344CB8AC3E}">
        <p14:creationId xmlns:p14="http://schemas.microsoft.com/office/powerpoint/2010/main" val="1885613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現在</a:t>
            </a:r>
          </a:p>
          <a:p>
            <a:r>
              <a:t>- 約翰，耶穌都宣告：天國近了</a:t>
            </a:r>
          </a:p>
          <a:p>
            <a:r>
              <a:t>- 我若靠著神的能力趕鬼，這就是神的國臨到你們了。（路11:20）</a:t>
            </a:r>
          </a:p>
          <a:p>
            <a:r>
              <a:t>- 要醫治那城裡的病人，對他們說：『神的國臨近你們了。』；那七十個人歡歡喜喜地回來，說：「主啊，因你的名，就是鬼也服了我們！」 （路10:9，17）</a:t>
            </a:r>
          </a:p>
          <a:p>
            <a:r>
              <a:t>將來</a:t>
            </a:r>
          </a:p>
          <a:p>
            <a:r>
              <a:t>- 十個童女的比喻，</a:t>
            </a:r>
          </a:p>
          <a:p>
            <a:r>
              <a:t>「天國又好比一個人要往外國去，就叫了僕人來，把他的家業交給他們...過了許久，那些僕人的主人來了」</a:t>
            </a:r>
          </a:p>
          <a:p>
            <a:endParaRPr/>
          </a:p>
          <a:p>
            <a:r>
              <a:t>現在已經來了，因耶穌基督已經得勝，但還沒有完全。有一天，它要完全掌控一切，把所有仇敵完全毀滅</a:t>
            </a:r>
          </a:p>
          <a:p>
            <a:r>
              <a:t>我們需要學習的，就是今天神國，在我們當中如何表現</a:t>
            </a:r>
          </a:p>
        </p:txBody>
      </p:sp>
    </p:spTree>
    <p:extLst>
      <p:ext uri="{BB962C8B-B14F-4D97-AF65-F5344CB8AC3E}">
        <p14:creationId xmlns:p14="http://schemas.microsoft.com/office/powerpoint/2010/main" val="2166372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54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17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8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9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68185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0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9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6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7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1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6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3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hyperlink" Target="prepare.pptx" TargetMode="External"/><Relationship Id="rId26" Type="http://schemas.openxmlformats.org/officeDocument/2006/relationships/hyperlink" Target="biblereading.pptx" TargetMode="External"/><Relationship Id="rId39" Type="http://schemas.openxmlformats.org/officeDocument/2006/relationships/image" Target="../media/image39.png"/><Relationship Id="rId21" Type="http://schemas.openxmlformats.org/officeDocument/2006/relationships/image" Target="../media/image30.png"/><Relationship Id="rId34" Type="http://schemas.openxmlformats.org/officeDocument/2006/relationships/hyperlink" Target="benediction.pptx" TargetMode="External"/><Relationship Id="rId7" Type="http://schemas.openxmlformats.org/officeDocument/2006/relationships/image" Target="../media/image23.png"/><Relationship Id="rId12" Type="http://schemas.openxmlformats.org/officeDocument/2006/relationships/hyperlink" Target="a5.pptx" TargetMode="External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38" Type="http://schemas.openxmlformats.org/officeDocument/2006/relationships/hyperlink" Target="report.pptx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a7.pptx" TargetMode="External"/><Relationship Id="rId20" Type="http://schemas.openxmlformats.org/officeDocument/2006/relationships/hyperlink" Target="callfor.pptx" TargetMode="External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a2.pptx" TargetMode="External"/><Relationship Id="rId11" Type="http://schemas.openxmlformats.org/officeDocument/2006/relationships/image" Target="../media/image25.png"/><Relationship Id="rId24" Type="http://schemas.openxmlformats.org/officeDocument/2006/relationships/hyperlink" Target="sermon.pptx" TargetMode="External"/><Relationship Id="rId32" Type="http://schemas.openxmlformats.org/officeDocument/2006/relationships/hyperlink" Target="newcomer.pptx" TargetMode="External"/><Relationship Id="rId37" Type="http://schemas.openxmlformats.org/officeDocument/2006/relationships/image" Target="../media/image38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openxmlformats.org/officeDocument/2006/relationships/hyperlink" Target="response.pptx" TargetMode="External"/><Relationship Id="rId36" Type="http://schemas.openxmlformats.org/officeDocument/2006/relationships/hyperlink" Target="exit.pptm" TargetMode="External"/><Relationship Id="rId10" Type="http://schemas.openxmlformats.org/officeDocument/2006/relationships/hyperlink" Target="a4.pptx" TargetMode="External"/><Relationship Id="rId19" Type="http://schemas.openxmlformats.org/officeDocument/2006/relationships/image" Target="../media/image29.png"/><Relationship Id="rId31" Type="http://schemas.openxmlformats.org/officeDocument/2006/relationships/image" Target="../media/image35.png"/><Relationship Id="rId4" Type="http://schemas.openxmlformats.org/officeDocument/2006/relationships/hyperlink" Target="a1.pptx" TargetMode="External"/><Relationship Id="rId9" Type="http://schemas.openxmlformats.org/officeDocument/2006/relationships/image" Target="../media/image24.png"/><Relationship Id="rId14" Type="http://schemas.openxmlformats.org/officeDocument/2006/relationships/hyperlink" Target="a6.pptx" TargetMode="External"/><Relationship Id="rId22" Type="http://schemas.openxmlformats.org/officeDocument/2006/relationships/hyperlink" Target="offering.pptx" TargetMode="External"/><Relationship Id="rId27" Type="http://schemas.openxmlformats.org/officeDocument/2006/relationships/image" Target="../media/image33.png"/><Relationship Id="rId30" Type="http://schemas.openxmlformats.org/officeDocument/2006/relationships/hyperlink" Target="holycommunion.pptx" TargetMode="External"/><Relationship Id="rId35" Type="http://schemas.openxmlformats.org/officeDocument/2006/relationships/image" Target="../media/image37.png"/><Relationship Id="rId8" Type="http://schemas.openxmlformats.org/officeDocument/2006/relationships/hyperlink" Target="a3.pptx" TargetMode="Externa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099" y="20"/>
            <a:ext cx="24383998" cy="137159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415204"/>
            <a:ext cx="24383998" cy="632429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D48B7-8C1F-2314-6DF6-355CFE59B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093" y="1438700"/>
            <a:ext cx="20116800" cy="71495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18000" dirty="0" err="1"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DFPXingKaiW5-B5" panose="03000500000000000000" pitchFamily="66" charset="-120"/>
                <a:ea typeface="DFPXingKaiW5-B5" panose="03000500000000000000" pitchFamily="66" charset="-120"/>
              </a:rPr>
              <a:t>宣告神國的來臨</a:t>
            </a:r>
            <a:endParaRPr lang="en-US" sz="18000" dirty="0"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978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3619"/>
            <a:ext cx="24409556" cy="13730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D09371-3969-D665-82A8-8B1C1BBE2339}"/>
              </a:ext>
            </a:extLst>
          </p:cNvPr>
          <p:cNvSpPr txBox="1"/>
          <p:nvPr/>
        </p:nvSpPr>
        <p:spPr>
          <a:xfrm>
            <a:off x="1270768" y="721899"/>
            <a:ext cx="8525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b="1" dirty="0" err="1">
                <a:latin typeface="DFKaiShuW3-B5" panose="03000309000000000000" pitchFamily="49" charset="-128"/>
                <a:ea typeface="DFKaiShuW3-B5" panose="03000309000000000000" pitchFamily="49" charset="-128"/>
                <a:cs typeface="DFKaiShuW3-B5" panose="03000309000000000000" pitchFamily="49" charset="-128"/>
              </a:rPr>
              <a:t>老底嘉教會的悲劇</a:t>
            </a:r>
            <a:endParaRPr lang="en-US" sz="6000" b="1" dirty="0">
              <a:latin typeface="DFKaiShuW3-B5" panose="03000309000000000000" pitchFamily="49" charset="-128"/>
              <a:ea typeface="DFKaiShuW3-B5" panose="03000309000000000000" pitchFamily="49" charset="-128"/>
              <a:cs typeface="DFKaiShuW3-B5" panose="030003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3764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禧年在聖經中是什麼意義？（上） – K4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691" y="845749"/>
            <a:ext cx="11333094" cy="1202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369" name="Straight Connector 1536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3055600" y="3499512"/>
            <a:ext cx="943660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喜年：奴隸得自由，賣走的地歸還…"/>
          <p:cNvSpPr txBox="1">
            <a:spLocks noGrp="1"/>
          </p:cNvSpPr>
          <p:nvPr>
            <p:ph type="body" idx="1"/>
          </p:nvPr>
        </p:nvSpPr>
        <p:spPr>
          <a:xfrm>
            <a:off x="10786536" y="1318522"/>
            <a:ext cx="12589930" cy="1049866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182880" tIns="91440" rIns="182880" bIns="91440" rtlCol="0">
            <a:noAutofit/>
          </a:bodyPr>
          <a:lstStyle/>
          <a:p>
            <a:pPr lvl="1" indent="-457200">
              <a:spcBef>
                <a:spcPts val="1200"/>
              </a:spcBef>
            </a:pPr>
            <a:r>
              <a:rPr lang="zh-TW" altLang="en-US" sz="60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禧年：利未記</a:t>
            </a:r>
            <a:r>
              <a:rPr lang="en-US" altLang="zh-TW" sz="60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25</a:t>
            </a:r>
            <a:r>
              <a:rPr lang="zh-TW" altLang="en-US" sz="60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章 </a:t>
            </a:r>
            <a:r>
              <a:rPr lang="en-US" altLang="zh-TW" sz="60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- 49</a:t>
            </a:r>
            <a:r>
              <a:rPr lang="zh-TW" altLang="en-US" sz="60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年一次</a:t>
            </a:r>
          </a:p>
          <a:p>
            <a:pPr lvl="2" indent="-457200">
              <a:spcBef>
                <a:spcPts val="1200"/>
              </a:spcBef>
            </a:pPr>
            <a:r>
              <a:rPr lang="zh-TW" altLang="en-US" sz="60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債務被赦免，奴僕得自由，土地歸回原主，家族重新開始</a:t>
            </a:r>
          </a:p>
          <a:p>
            <a:pPr lvl="1" indent="-457200">
              <a:spcBef>
                <a:spcPts val="1200"/>
              </a:spcBef>
            </a:pPr>
            <a:r>
              <a:rPr lang="zh-TW" altLang="en-US" sz="60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耶穌宣告：神悅納人的禧年</a:t>
            </a:r>
            <a:endParaRPr lang="en-US" altLang="zh-TW" sz="6000" dirty="0">
              <a:solidFill>
                <a:schemeClr val="bg1"/>
              </a:solidFill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lvl="2" indent="-457200">
              <a:spcBef>
                <a:spcPts val="1200"/>
              </a:spcBef>
            </a:pPr>
            <a:r>
              <a:rPr lang="zh-TW" altLang="en-US" sz="60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罪債被塗抹</a:t>
            </a:r>
          </a:p>
          <a:p>
            <a:pPr lvl="2" indent="-457200">
              <a:spcBef>
                <a:spcPts val="1200"/>
              </a:spcBef>
            </a:pPr>
            <a:r>
              <a:rPr lang="zh-TW" altLang="en-US" sz="60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被擄的，受壓制的被釋放</a:t>
            </a:r>
          </a:p>
          <a:p>
            <a:pPr lvl="2" indent="-457200">
              <a:spcBef>
                <a:spcPts val="1200"/>
              </a:spcBef>
            </a:pPr>
            <a:r>
              <a:rPr lang="zh-TW" altLang="en-US" sz="60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破碎的人可以重新開始</a:t>
            </a:r>
          </a:p>
          <a:p>
            <a:pPr lvl="2" indent="-457200">
              <a:spcBef>
                <a:spcPts val="1200"/>
              </a:spcBef>
            </a:pPr>
            <a:r>
              <a:rPr lang="zh-TW" altLang="en-US" sz="60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流離的人可以回到上帝家中</a:t>
            </a:r>
          </a:p>
        </p:txBody>
      </p:sp>
      <p:cxnSp>
        <p:nvCxnSpPr>
          <p:cNvPr id="15371" name="Straight Connector 1537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3055601" y="11415344"/>
            <a:ext cx="942799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054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E444CA-902B-2377-B304-31D19AF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85" y="2039684"/>
            <a:ext cx="7714418" cy="9636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0736EE-44FD-4FE6-8420-A562051E9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330" y="2039684"/>
            <a:ext cx="7581068" cy="9636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AD2772-3FAB-1331-5245-BE744B169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2127" y="2039684"/>
            <a:ext cx="7714418" cy="963663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3C7D86F-0331-5278-13FC-9F1FE59C3D87}"/>
              </a:ext>
            </a:extLst>
          </p:cNvPr>
          <p:cNvSpPr txBox="1">
            <a:spLocks/>
          </p:cNvSpPr>
          <p:nvPr/>
        </p:nvSpPr>
        <p:spPr>
          <a:xfrm>
            <a:off x="933450" y="442914"/>
            <a:ext cx="21031200" cy="1295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latin typeface="HanWangLiSuMedium" panose="02000500000000000000" pitchFamily="2" charset="-120"/>
                <a:ea typeface="HanWangLiSuMedium" panose="02000500000000000000" pitchFamily="2" charset="-120"/>
              </a:rPr>
              <a:t>跟我有關係嗎</a:t>
            </a:r>
            <a:r>
              <a:rPr lang="zh-TW" altLang="en-US" sz="8800" b="1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？</a:t>
            </a:r>
            <a:endParaRPr lang="en-US" sz="8800" b="1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A48DA4-01F2-6953-EFAF-ECF423C28FB0}"/>
              </a:ext>
            </a:extLst>
          </p:cNvPr>
          <p:cNvSpPr txBox="1"/>
          <p:nvPr/>
        </p:nvSpPr>
        <p:spPr>
          <a:xfrm>
            <a:off x="933451" y="11977686"/>
            <a:ext cx="230644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耶穌宣告神國的降臨，要就我們脫離這一切，這就是他宣告的禧年！</a:t>
            </a:r>
          </a:p>
        </p:txBody>
      </p:sp>
    </p:spTree>
    <p:extLst>
      <p:ext uri="{BB962C8B-B14F-4D97-AF65-F5344CB8AC3E}">
        <p14:creationId xmlns:p14="http://schemas.microsoft.com/office/powerpoint/2010/main" val="418850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68"/>
            <a:ext cx="24384000" cy="13707132"/>
          </a:xfrm>
          <a:prstGeom prst="rect">
            <a:avLst/>
          </a:prstGeom>
        </p:spPr>
      </p:pic>
      <p:sp>
        <p:nvSpPr>
          <p:cNvPr id="133" name="天國：將來？現在？"/>
          <p:cNvSpPr txBox="1">
            <a:spLocks noGrp="1"/>
          </p:cNvSpPr>
          <p:nvPr>
            <p:ph type="title"/>
          </p:nvPr>
        </p:nvSpPr>
        <p:spPr>
          <a:xfrm>
            <a:off x="5642476" y="0"/>
            <a:ext cx="13548226" cy="2366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11000" b="1" dirty="0" err="1">
                <a:latin typeface="HanWangLiSuMedium" panose="02000500000000000000" pitchFamily="2" charset="-120"/>
                <a:ea typeface="HanWangLiSuMedium" panose="02000500000000000000" pitchFamily="2" charset="-120"/>
              </a:rPr>
              <a:t>天國：將來？現在</a:t>
            </a:r>
            <a:r>
              <a:rPr sz="11000" b="1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1104" y="2771272"/>
            <a:ext cx="11145493" cy="45631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78" y="7702000"/>
            <a:ext cx="22705716" cy="52066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2978" y="2662050"/>
            <a:ext cx="11015607" cy="4781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E31013-16E1-9711-5800-60D120281349}"/>
              </a:ext>
            </a:extLst>
          </p:cNvPr>
          <p:cNvSpPr txBox="1"/>
          <p:nvPr/>
        </p:nvSpPr>
        <p:spPr>
          <a:xfrm>
            <a:off x="982612" y="2779286"/>
            <a:ext cx="1079633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latin typeface="DFPYeaSong-B5" panose="02020800000000000000" pitchFamily="18" charset="-120"/>
                <a:ea typeface="DFPYeaSong-B5" panose="02020800000000000000" pitchFamily="18" charset="-120"/>
              </a:rPr>
              <a:t>現在</a:t>
            </a:r>
            <a:endParaRPr lang="en-US" altLang="zh-TW" sz="6000" b="1" dirty="0">
              <a:latin typeface="DFPYeaSong-B5" panose="02020800000000000000" pitchFamily="18" charset="-120"/>
              <a:ea typeface="DFPYeaSong-B5" panose="02020800000000000000" pitchFamily="18" charset="-120"/>
            </a:endParaRPr>
          </a:p>
          <a:p>
            <a:endParaRPr lang="en-US" altLang="zh-TW" sz="6000" b="1" dirty="0">
              <a:latin typeface="DFPYeaSong-B5" panose="02020800000000000000" pitchFamily="18" charset="-120"/>
              <a:ea typeface="DFPYeaSong-B5" panose="02020800000000000000" pitchFamily="18" charset="-120"/>
            </a:endParaRPr>
          </a:p>
          <a:p>
            <a:r>
              <a:rPr lang="zh-TW" altLang="en-US" sz="6000" b="1" dirty="0">
                <a:latin typeface="DFPYeaSong-B5" panose="02020800000000000000" pitchFamily="18" charset="-120"/>
                <a:ea typeface="DFPYeaSong-B5" panose="02020800000000000000" pitchFamily="18" charset="-120"/>
              </a:rPr>
              <a:t>耶穌對他們說：「今天這經應驗在你們耳中了。」</a:t>
            </a:r>
            <a:r>
              <a:rPr lang="zh-TW" altLang="en-US" sz="6000" b="1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47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33"/>
            <a:ext cx="24384000" cy="13916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383CFE-7C25-6455-7E77-09330A4A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119699"/>
            <a:ext cx="21031200" cy="2160423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我們歡迎天國來臨嗎</a:t>
            </a:r>
            <a:r>
              <a:rPr lang="zh-TW" altLang="en-US" b="1" dirty="0">
                <a:solidFill>
                  <a:schemeClr val="bg1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？</a:t>
            </a:r>
            <a:endParaRPr lang="en-US" b="1" dirty="0">
              <a:solidFill>
                <a:schemeClr val="bg1"/>
              </a:solidFill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D66997C-0D77-2CB2-DBE3-12C9AF07B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。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A600642-1699-9B1E-C0EA-66C9B43B49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33500" y="4119874"/>
            <a:ext cx="13933715" cy="638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6600" dirty="0" err="1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一個過去曾經在黑道上混</a:t>
            </a:r>
            <a:r>
              <a:rPr lang="zh-TW" altLang="en-US" sz="66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，又曾坐牢的人，我們是否歡迎他來教會，是否接納他？</a:t>
            </a:r>
            <a:endParaRPr lang="en-US" altLang="zh-TW" sz="6600" dirty="0">
              <a:solidFill>
                <a:schemeClr val="bg1"/>
              </a:solidFill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defTabSz="91440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kumimoji="0" lang="en-US" altLang="en-US" sz="6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defTabSz="91440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66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年輕時候甘地被教會拒絕的故事</a:t>
            </a:r>
            <a:endParaRPr kumimoji="0" lang="en-US" altLang="en-US" sz="6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429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!!Rectangle">
            <a:extLst>
              <a:ext uri="{FF2B5EF4-FFF2-40B4-BE49-F238E27FC236}">
                <a16:creationId xmlns:a16="http://schemas.microsoft.com/office/drawing/2014/main" id="{21ED5FCA-9564-42B4-9F52-2CCED8ED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6933"/>
            <a:ext cx="24383998" cy="1373293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>
              <a:defRPr/>
            </a:pPr>
            <a:endParaRPr lang="en-US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170" name="Picture 2" descr="爲什麽耶穌不能在家鄉行神蹟？ - 《今日基督教》繁體中文| Christianity Today | 今日基督教"/>
          <p:cNvPicPr>
            <a:picLocks noChangeAspect="1" noChangeArrowheads="1"/>
          </p:cNvPicPr>
          <p:nvPr/>
        </p:nvPicPr>
        <p:blipFill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" y="-18214"/>
            <a:ext cx="2438396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E1AA62-5AAB-F764-73F8-BF4CE238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36429"/>
            <a:ext cx="21031200" cy="2651126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拿撒勒人對耶穌的敵意</a:t>
            </a:r>
            <a:endParaRPr lang="en-US" b="1" dirty="0">
              <a:solidFill>
                <a:srgbClr val="FFFFFF"/>
              </a:solidFill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7177" name="Arc 717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1111421" y="4366447"/>
            <a:ext cx="8166866" cy="8166866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hangingPunct="1">
              <a:defRPr/>
            </a:pPr>
            <a:endParaRPr lang="en-US" sz="36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A0497-6B73-C98A-2B56-2ADF06CD2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632911"/>
            <a:ext cx="17333495" cy="122684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6600" dirty="0">
                <a:solidFill>
                  <a:srgbClr val="FFFFFF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一句充滿敵意的話：「這不是約瑟的兒子嗎」</a:t>
            </a:r>
            <a:endParaRPr lang="en-US" altLang="zh-TW" sz="6600" dirty="0">
              <a:solidFill>
                <a:srgbClr val="FFFFFF"/>
              </a:solidFill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lvl="1">
              <a:lnSpc>
                <a:spcPct val="120000"/>
              </a:lnSpc>
            </a:pPr>
            <a:r>
              <a:rPr lang="zh-TW" altLang="en-US" sz="5400" dirty="0">
                <a:solidFill>
                  <a:srgbClr val="FFFFFF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我們認識他很久，他在這裡長大，沒有什麼特別！</a:t>
            </a:r>
            <a:endParaRPr lang="en-US" altLang="zh-TW" sz="5400" dirty="0">
              <a:solidFill>
                <a:srgbClr val="FFFFFF"/>
              </a:solidFill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lvl="1">
              <a:lnSpc>
                <a:spcPct val="120000"/>
              </a:lnSpc>
            </a:pPr>
            <a:r>
              <a:rPr lang="zh-TW" altLang="en-US" sz="5400" dirty="0">
                <a:solidFill>
                  <a:srgbClr val="FFFFFF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「你在迦百農所行的事，也當行在你自己家鄉裡」</a:t>
            </a:r>
            <a:endParaRPr lang="en-US" altLang="zh-TW" sz="5400" dirty="0">
              <a:solidFill>
                <a:srgbClr val="FFFFFF"/>
              </a:solidFill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lvl="1">
              <a:lnSpc>
                <a:spcPct val="120000"/>
              </a:lnSpc>
            </a:pPr>
            <a:endParaRPr lang="en-US" altLang="zh-TW" sz="5400" dirty="0">
              <a:solidFill>
                <a:srgbClr val="FFFFFF"/>
              </a:solidFill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6600" dirty="0">
                <a:solidFill>
                  <a:srgbClr val="FFFFFF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為什麼耶穌不在他們中間行同樣的神蹟？</a:t>
            </a:r>
            <a:endParaRPr lang="en-US" altLang="zh-TW" sz="6600" dirty="0">
              <a:solidFill>
                <a:srgbClr val="FFFFFF"/>
              </a:solidFill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lvl="1">
              <a:lnSpc>
                <a:spcPct val="120000"/>
              </a:lnSpc>
            </a:pPr>
            <a:r>
              <a:rPr lang="zh-TW" altLang="en-US" sz="5400" dirty="0">
                <a:solidFill>
                  <a:srgbClr val="FFFFFF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耶穌拒絕成為一部神蹟機器</a:t>
            </a:r>
          </a:p>
          <a:p>
            <a:pPr lvl="1">
              <a:lnSpc>
                <a:spcPct val="120000"/>
              </a:lnSpc>
            </a:pPr>
            <a:r>
              <a:rPr lang="zh-TW" altLang="en-US" sz="5400" dirty="0">
                <a:solidFill>
                  <a:srgbClr val="FFFFFF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耶穌拒絕被人的期望控制祂</a:t>
            </a:r>
            <a:endParaRPr lang="en-US" altLang="zh-TW" sz="5400" dirty="0">
              <a:solidFill>
                <a:srgbClr val="FFFFFF"/>
              </a:solidFill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zh-TW" altLang="en-US" sz="5400" dirty="0">
                <a:solidFill>
                  <a:srgbClr val="FFFFFF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耶穌在拿撒勒宣布神國的來臨，這與神蹟，同樣重要！</a:t>
            </a:r>
            <a:endParaRPr lang="zh-TW" altLang="en-US" sz="5400" dirty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endParaRPr lang="zh-TW" altLang="en-US" sz="6000" dirty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904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B1172-C492-4790-3114-93986D735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674" y="152658"/>
            <a:ext cx="7632190" cy="2125245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HanWangLiSuMedium" panose="02000500000000000000" pitchFamily="2" charset="-120"/>
                <a:ea typeface="HanWangLiSuMedium" panose="02000500000000000000" pitchFamily="2" charset="-120"/>
              </a:rPr>
              <a:t>外邦人的蒙恩</a:t>
            </a:r>
            <a:endParaRPr lang="en-US" b="1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80458-BC9A-14D4-2FC5-8228C9986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360" y="2269806"/>
            <a:ext cx="9992303" cy="1112529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兩個外邦人得恩典：西頓的一個寡婦，敘利亞的乃縵</a:t>
            </a:r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猶太人，拿撒勒人，你不會得到任何優待！</a:t>
            </a:r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神的恩典，臨到那不配、願意謙卑順服神的人</a:t>
            </a:r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特別提到兩個外邦人：預言外邦人會得到救恩</a:t>
            </a:r>
            <a:endParaRPr lang="en-US" altLang="zh-TW" sz="5400" dirty="0"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宣告神國的真意：祂看顧那貧窮的，被擄的、瞎眼的，受壓制的，不管是猶太人，外邦人</a:t>
            </a:r>
          </a:p>
          <a:p>
            <a:pPr>
              <a:lnSpc>
                <a:spcPct val="120000"/>
              </a:lnSpc>
              <a:spcBef>
                <a:spcPts val="1400"/>
              </a:spcBef>
            </a:pPr>
            <a:endParaRPr lang="en-US" sz="2800" dirty="0"/>
          </a:p>
        </p:txBody>
      </p:sp>
      <p:pic>
        <p:nvPicPr>
          <p:cNvPr id="8194" name="Picture 2" descr="穷寡妇穷途末路，如何迎刃而解突破绝境？列王记下4:1-7  有油、倒油、卖油1.哀求主、2.听从主、3.告诉主(何治平牧师证道）-活水得勝教會Living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r="-1" b="34905"/>
          <a:stretch>
            <a:fillRect/>
          </a:stretch>
        </p:blipFill>
        <p:spPr bwMode="auto">
          <a:xfrm>
            <a:off x="11421978" y="-8"/>
            <a:ext cx="12962021" cy="7388744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好果子品格營- 【聖經故事】長大痲瘋的大將軍——乃縵的故事「好了！都退下吧！」乃縵強忍再度失望的痛苦，無奈的對身旁的醫生說道。這已經不知道是乃縵 換過的第幾位醫生了。身為戰無不勝、深受國王器重的堂堂亞蘭國大將軍，乃縵對自己身上長的大痲瘋卻無能為力；遍尋良醫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" r="-2" b="12523"/>
          <a:stretch>
            <a:fillRect/>
          </a:stretch>
        </p:blipFill>
        <p:spPr bwMode="auto">
          <a:xfrm>
            <a:off x="11069053" y="7605923"/>
            <a:ext cx="13329166" cy="6110086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天國臨近- 《生命恩泉》 Fountain of Love and 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" y="16625"/>
            <a:ext cx="24384000" cy="1369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" name="神工作的中心：如果你想經歷神，與神同行，或在期待天國的生活裡…"/>
          <p:cNvSpPr txBox="1">
            <a:spLocks noGrp="1"/>
          </p:cNvSpPr>
          <p:nvPr>
            <p:ph type="body" idx="1"/>
          </p:nvPr>
        </p:nvSpPr>
        <p:spPr>
          <a:xfrm>
            <a:off x="1060783" y="2683253"/>
            <a:ext cx="21829296" cy="93657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670306" indent="-670306" defTabSz="751205">
              <a:spcBef>
                <a:spcPts val="2300"/>
              </a:spcBef>
              <a:defRPr sz="5824"/>
            </a:pPr>
            <a:r>
              <a:rPr lang="zh-TW" altLang="en-US" sz="6600" dirty="0">
                <a:solidFill>
                  <a:srgbClr val="002060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神的心意，就是今天在地上建立祂的國，叫人不單相信祂，也順服祂的權柄，看見神良善，美好，叫人喜樂的旨意</a:t>
            </a:r>
          </a:p>
          <a:p>
            <a:pPr marL="670306" indent="-670306" defTabSz="751205">
              <a:spcBef>
                <a:spcPts val="2300"/>
              </a:spcBef>
              <a:defRPr sz="5824"/>
            </a:pPr>
            <a:r>
              <a:rPr lang="zh-TW" altLang="en-US" sz="6600" dirty="0">
                <a:solidFill>
                  <a:srgbClr val="002060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如果你覺得自己像被生活綑綁，沒有自由，看不見人生的方向，應轉眼注意神的國，它就在我們中間，可以被尋找！</a:t>
            </a:r>
          </a:p>
          <a:p>
            <a:pPr marL="670306" indent="-670306" defTabSz="751205">
              <a:spcBef>
                <a:spcPts val="2300"/>
              </a:spcBef>
              <a:defRPr sz="5824"/>
            </a:pPr>
            <a:r>
              <a:rPr lang="zh-TW" altLang="en-US" sz="6600" dirty="0">
                <a:solidFill>
                  <a:srgbClr val="002060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我們不但要經歷神國的真實，我們就是神國的使者，要把它帶到不同地方，不同的群體</a:t>
            </a:r>
          </a:p>
          <a:p>
            <a:pPr marL="670306" indent="-670306" defTabSz="751205">
              <a:spcBef>
                <a:spcPts val="2300"/>
              </a:spcBef>
              <a:defRPr sz="5824"/>
            </a:pPr>
            <a:r>
              <a:rPr sz="6600" dirty="0" err="1">
                <a:solidFill>
                  <a:srgbClr val="002060"/>
                </a:solidFill>
                <a:effectLst/>
                <a:latin typeface="DFPXingKaiW5-B5" panose="03000500000000000000" pitchFamily="66" charset="-120"/>
                <a:ea typeface="DFPXingKaiW5-B5" panose="03000500000000000000" pitchFamily="66" charset="-120"/>
              </a:rPr>
              <a:t>誰願意為天國，奉獻自己</a:t>
            </a:r>
            <a:r>
              <a:rPr sz="6600" dirty="0">
                <a:solidFill>
                  <a:srgbClr val="002060"/>
                </a:solidFill>
                <a:effectLst/>
                <a:latin typeface="DFPXingKaiW5-B5" panose="03000500000000000000" pitchFamily="66" charset="-120"/>
                <a:ea typeface="DFPXingKaiW5-B5" panose="03000500000000000000" pitchFamily="66" charset="-120"/>
              </a:rPr>
              <a:t>？</a:t>
            </a:r>
          </a:p>
        </p:txBody>
      </p:sp>
      <p:sp>
        <p:nvSpPr>
          <p:cNvPr id="179" name="天國與我何關？"/>
          <p:cNvSpPr txBox="1">
            <a:spLocks noGrp="1"/>
          </p:cNvSpPr>
          <p:nvPr>
            <p:ph type="title"/>
          </p:nvPr>
        </p:nvSpPr>
        <p:spPr>
          <a:xfrm>
            <a:off x="1459831" y="341431"/>
            <a:ext cx="21031200" cy="26511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12000" b="1" dirty="0" err="1">
                <a:solidFill>
                  <a:srgbClr val="FFFF00"/>
                </a:solidFill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</a:effectLst>
                <a:latin typeface="HanWangLiSuMedium" panose="02000500000000000000" pitchFamily="2" charset="-120"/>
                <a:ea typeface="HanWangLiSuMedium" panose="02000500000000000000" pitchFamily="2" charset="-120"/>
              </a:rPr>
              <a:t>天國與我</a:t>
            </a:r>
            <a:endParaRPr sz="12000" b="1" dirty="0">
              <a:solidFill>
                <a:srgbClr val="FFFF00"/>
              </a:solidFill>
              <a:effectLst>
                <a:glow rad="101600">
                  <a:schemeClr val="accent5">
                    <a:lumMod val="50000"/>
                    <a:alpha val="60000"/>
                  </a:schemeClr>
                </a:glow>
              </a:effectLst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grpSp>
        <p:nvGrpSpPr>
          <p:cNvPr id="5" name="NaviBar"/>
          <p:cNvGrpSpPr/>
          <p:nvPr/>
        </p:nvGrpSpPr>
        <p:grpSpPr>
          <a:xfrm>
            <a:off x="2739189" y="12594055"/>
            <a:ext cx="17858874" cy="881314"/>
            <a:chOff x="2168537" y="4628302"/>
            <a:chExt cx="6899263" cy="381000"/>
          </a:xfrm>
        </p:grpSpPr>
        <p:pic>
          <p:nvPicPr>
            <p:cNvPr id="6" name="Picture 3">
              <a:hlinkClick r:id="rId4" action="ppaction://hlinkpres?slideindex=1&amp;slidetitle=" tooltip="诗1"/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7" b="-127"/>
            <a:stretch/>
          </p:blipFill>
          <p:spPr bwMode="auto">
            <a:xfrm>
              <a:off x="2168537" y="4628302"/>
              <a:ext cx="422263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>
              <a:hlinkClick r:id="rId6" action="ppaction://hlinkpres?slideindex=1&amp;slidetitle=" tooltip="诗2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899" y="4628302"/>
              <a:ext cx="416762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>
              <a:hlinkClick r:id="rId8" action="ppaction://hlinkpres?slideindex=1&amp;slidetitle=" tooltip="诗3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760" y="4628302"/>
              <a:ext cx="416762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>
              <a:hlinkClick r:id="rId10" action="ppaction://hlinkpres?slideindex=1&amp;slidetitle=" tooltip="诗4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621" y="4628302"/>
              <a:ext cx="422263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7">
              <a:hlinkClick r:id="rId12" action="ppaction://hlinkpres?slideindex=1&amp;slidetitle=" tooltip="诗5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983" y="4628302"/>
              <a:ext cx="422263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8">
              <a:hlinkClick r:id="rId14" action="ppaction://hlinkpres?slideindex=1&amp;slidetitle=" tooltip="诗6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345" y="4628302"/>
              <a:ext cx="422263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9">
              <a:hlinkClick r:id="rId16" action="ppaction://hlinkpres?slideindex=1&amp;slidetitle=" tooltip="诗7"/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707" y="4628302"/>
              <a:ext cx="422263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0">
              <a:hlinkClick r:id="rId18" action="ppaction://hlinkpres?slideindex=1&amp;slidetitle=" tooltip="预备"/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904" y="4628302"/>
              <a:ext cx="422263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1">
              <a:hlinkClick r:id="rId20" action="ppaction://hlinkpres?slideindex=1&amp;slidetitle=" tooltip="宣召"/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266" y="4628302"/>
              <a:ext cx="42776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2">
              <a:hlinkClick r:id="rId22" action="ppaction://hlinkpres?slideindex=1&amp;slidetitle=" tooltip="奉献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130" y="4628302"/>
              <a:ext cx="42776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3">
              <a:hlinkClick r:id="rId24" action="ppaction://hlinkpres?slideindex=1&amp;slidetitle=" tooltip="信息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220" y="4628302"/>
              <a:ext cx="427765" cy="37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4">
              <a:hlinkClick r:id="rId26" action="ppaction://hlinkpres?slideindex=1&amp;slidetitle=" tooltip="读经"/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2356" y="4628302"/>
              <a:ext cx="427765" cy="37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5">
              <a:hlinkClick r:id="rId28" action="ppaction://hlinkpres?slideindex=1&amp;slidetitle=" tooltip="回应"/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084" y="4628302"/>
              <a:ext cx="427765" cy="37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6">
              <a:hlinkClick r:id="rId30" action="ppaction://hlinkpres?slideindex=1&amp;slidetitle=" tooltip="圣餐"/>
            </p:cNvPr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948" y="4628302"/>
              <a:ext cx="427765" cy="37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7">
              <a:hlinkClick r:id="rId32" action="ppaction://hlinkpres?slideindex=1&amp;slidetitle=" tooltip="欢迎"/>
            </p:cNvPr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7812" y="4628302"/>
              <a:ext cx="422263" cy="37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8">
              <a:hlinkClick r:id="rId34" action="ppaction://hlinkpres?slideindex=1&amp;slidetitle=" tooltip="祝祷"/>
            </p:cNvPr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6174" y="4628302"/>
              <a:ext cx="427765" cy="37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9">
              <a:hlinkClick r:id="rId36" action="ppaction://hlinkpres?slideindex=1&amp;slidetitle=" tooltip="退出"/>
            </p:cNvPr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0035" y="4628302"/>
              <a:ext cx="427765" cy="37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0">
              <a:hlinkClick r:id="rId38" action="ppaction://hlinkpres?slideindex=1&amp;slidetitle=" tooltip="报告"/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994" y="4628302"/>
              <a:ext cx="422263" cy="375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13361-BAA6-C050-1CD2-C3E42160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666750"/>
            <a:ext cx="21085629" cy="11687176"/>
          </a:xfrm>
        </p:spPr>
        <p:txBody>
          <a:bodyPr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en-US" altLang="zh-TW" b="1" baseline="30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16 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耶穌來到</a:t>
            </a:r>
            <a:r>
              <a:rPr lang="zh-TW" altLang="en-US" u="sng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拿撒勒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，就是他長大的地方，在安息日，照他平常的規矩進了會堂，站起來要念聖經。 </a:t>
            </a:r>
            <a:r>
              <a:rPr lang="en-US" altLang="zh-TW" b="1" baseline="30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17 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有人把先知</a:t>
            </a:r>
            <a:r>
              <a:rPr lang="zh-TW" altLang="en-US" u="sng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以賽亞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的書交給他，他就打開，找到一處寫著說： </a:t>
            </a:r>
            <a:r>
              <a:rPr lang="en-US" altLang="zh-TW" b="1" baseline="30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18 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「</a:t>
            </a:r>
            <a:r>
              <a:rPr lang="zh-TW" altLang="en-US" dirty="0">
                <a:solidFill>
                  <a:srgbClr val="C00000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主的靈在我身上，因為他用膏膏我，叫我傳福音給貧窮的人，差遣我報告被擄的得釋放、瞎眼的得看見，叫那受壓制的得自由， </a:t>
            </a:r>
            <a:r>
              <a:rPr lang="en-US" altLang="zh-TW" b="1" baseline="30000" dirty="0">
                <a:solidFill>
                  <a:srgbClr val="C00000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19 </a:t>
            </a:r>
            <a:r>
              <a:rPr lang="zh-TW" altLang="en-US" dirty="0">
                <a:solidFill>
                  <a:srgbClr val="C00000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報告神悅納人的禧年。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」</a:t>
            </a:r>
            <a:r>
              <a:rPr lang="en-US" altLang="zh-TW" b="1" baseline="30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20 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於是把書捲起來，交還執事，就坐下。會堂裡的人都定睛看他。 </a:t>
            </a:r>
            <a:r>
              <a:rPr lang="en-US" altLang="zh-TW" b="1" baseline="30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21 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耶穌對他們說：「</a:t>
            </a:r>
            <a:r>
              <a:rPr lang="zh-TW" altLang="en-US" dirty="0">
                <a:solidFill>
                  <a:srgbClr val="C00000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今天這經應驗在你們耳中了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。」 </a:t>
            </a:r>
            <a:r>
              <a:rPr lang="en-US" altLang="zh-TW" b="1" baseline="30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22 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眾人都稱讚他，並稀奇他口中所出的恩言。</a:t>
            </a:r>
            <a:endParaRPr lang="en-US" dirty="0"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</p:txBody>
      </p:sp>
      <p:pic>
        <p:nvPicPr>
          <p:cNvPr id="1026" name="Picture 2" descr="http://lh3.ggpht.com/_WI730tvPFdw/S5-sUxsotTI/AAAAAAAAB10/XvXLjTlsGc8/s400/%E6%AD%BB%E6%B5%B7%E5%8F%A4%E5%8D%B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900" y="8640744"/>
            <a:ext cx="8550728" cy="444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87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74B57-4F90-D70A-7AF9-1E4BADEAB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BA41-2013-759C-B19E-02CF5C2BF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748393"/>
            <a:ext cx="20840700" cy="116871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又說：「這不是</a:t>
            </a:r>
            <a:r>
              <a:rPr lang="zh-TW" altLang="en-US" u="sng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約瑟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的兒子嗎？」 </a:t>
            </a:r>
            <a:r>
              <a:rPr lang="en-US" altLang="zh-TW" b="1" baseline="30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23 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耶穌對他們說：「你們必引這俗語向我說：</a:t>
            </a:r>
            <a:r>
              <a:rPr lang="en-US" altLang="zh-TW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『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醫生，你醫治自己吧！我們聽見你在</a:t>
            </a:r>
            <a:r>
              <a:rPr lang="zh-TW" altLang="en-US" u="sng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迦百農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所行的事，也當行在你自己家鄉裡！</a:t>
            </a:r>
            <a:r>
              <a:rPr lang="en-US" altLang="zh-TW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』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」 </a:t>
            </a:r>
            <a:r>
              <a:rPr lang="en-US" altLang="zh-TW" b="1" baseline="30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24 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又說：「我實在告訴你們：沒有先知在自己家鄉被人悅納的。</a:t>
            </a:r>
            <a:r>
              <a:rPr lang="en-US" altLang="zh-TW" b="1" baseline="30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25 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「我對你們說實話，當</a:t>
            </a:r>
            <a:r>
              <a:rPr lang="zh-TW" altLang="en-US" u="sng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以利亞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的時候，天閉塞了三年零六個月，遍地有大饑荒，那時</a:t>
            </a:r>
            <a:r>
              <a:rPr lang="zh-TW" altLang="en-US" u="sng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以色列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中有許多寡婦， </a:t>
            </a:r>
            <a:r>
              <a:rPr lang="en-US" altLang="zh-TW" b="1" baseline="30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26 </a:t>
            </a:r>
            <a:r>
              <a:rPr lang="zh-TW" altLang="en-US" u="sng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以利亞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並沒有奉差往她們一個人那裡去，只奉差往</a:t>
            </a:r>
            <a:r>
              <a:rPr lang="zh-TW" altLang="en-US" u="sng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西頓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的</a:t>
            </a:r>
            <a:r>
              <a:rPr lang="zh-TW" altLang="en-US" u="sng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撒勒法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一個寡婦那裡去。 </a:t>
            </a:r>
            <a:r>
              <a:rPr lang="en-US" altLang="zh-TW" b="1" baseline="30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27 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先知</a:t>
            </a:r>
            <a:r>
              <a:rPr lang="zh-TW" altLang="en-US" u="sng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以利沙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的時候，</a:t>
            </a:r>
            <a:r>
              <a:rPr lang="zh-TW" altLang="en-US" u="sng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以色列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中有許多長大痲瘋的，但內中除了</a:t>
            </a:r>
            <a:r>
              <a:rPr lang="zh-TW" altLang="en-US" u="sng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敘利亞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國的</a:t>
            </a:r>
            <a:r>
              <a:rPr lang="zh-TW" altLang="en-US" u="sng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乃縵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，沒有一個得潔淨的。」 </a:t>
            </a:r>
            <a:r>
              <a:rPr lang="en-US" altLang="zh-TW" b="1" baseline="30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28 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會堂裡的人聽見這話，都怒氣滿胸， </a:t>
            </a:r>
            <a:r>
              <a:rPr lang="en-US" altLang="zh-TW" b="1" baseline="30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29 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就起來攆他出城。他們的城造在山上。他們帶他到山崖，要把他推下去。 </a:t>
            </a:r>
            <a:r>
              <a:rPr lang="en-US" altLang="zh-TW" b="1" baseline="30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30 </a:t>
            </a:r>
            <a:r>
              <a:rPr lang="zh-TW" altLang="en-US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他卻從他們中間直行，過去了。</a:t>
            </a:r>
            <a:endParaRPr lang="en-US" dirty="0"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840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"/>
            <a:ext cx="24384000" cy="13715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3422A3-72E5-AB3B-8C97-E75889DAF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665" y="407522"/>
            <a:ext cx="21031200" cy="2651126"/>
          </a:xfrm>
        </p:spPr>
        <p:txBody>
          <a:bodyPr>
            <a:normAutofit/>
          </a:bodyPr>
          <a:lstStyle/>
          <a:p>
            <a:r>
              <a:rPr lang="en-US" sz="10800" b="1" dirty="0" err="1">
                <a:latin typeface="HanWangLiSuMedium" panose="02000500000000000000" pitchFamily="2" charset="-120"/>
                <a:ea typeface="HanWangLiSuMedium" panose="02000500000000000000" pitchFamily="2" charset="-120"/>
              </a:rPr>
              <a:t>聖經的中心</a:t>
            </a:r>
            <a:endParaRPr lang="en-US" sz="10800" b="1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8295A-26EC-F2E4-81C3-9231E53FD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665" y="3016251"/>
            <a:ext cx="13247914" cy="1069974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zh-TW" altLang="en-US" sz="66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救恩？救恩不是終點，得救恩的人，要成為神國的子民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zh-TW" altLang="en-US" sz="66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耶穌基督？單注重耶穌，忽略了神（天父），在整個計劃上的角色，和聖靈在新舊約中的工作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zh-TW" altLang="en-US" sz="66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聖經中心思想，是「神的國」</a:t>
            </a:r>
            <a:endParaRPr lang="en-US" sz="6600" dirty="0"/>
          </a:p>
        </p:txBody>
      </p:sp>
      <p:pic>
        <p:nvPicPr>
          <p:cNvPr id="2050" name="Picture 2" descr="得以進神的國：重生的真理與旅程#麥子的比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579" y="2651126"/>
            <a:ext cx="9500506" cy="98059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26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3FA2-6362-423B-9BAA-9DE88311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33" y="292405"/>
            <a:ext cx="21031200" cy="2651126"/>
          </a:xfrm>
        </p:spPr>
        <p:txBody>
          <a:bodyPr>
            <a:normAutofit/>
          </a:bodyPr>
          <a:lstStyle/>
          <a:p>
            <a:r>
              <a:rPr lang="zh-TW" altLang="en-US" sz="9600" b="1" dirty="0">
                <a:latin typeface="HanWangLiSuMedium" panose="02000500000000000000" pitchFamily="2" charset="-120"/>
                <a:ea typeface="HanWangLiSuMedium" panose="02000500000000000000" pitchFamily="2" charset="-120"/>
              </a:rPr>
              <a:t>耶穌傳道的主題：神國的降臨</a:t>
            </a:r>
            <a:endParaRPr lang="en-US" sz="9600" b="1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714CF-D724-95BD-9315-C92B7CC96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604865"/>
            <a:ext cx="21591814" cy="8905817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馬太福音：登山寶訓是神向天國子民頒布的命令</a:t>
            </a:r>
            <a:endParaRPr lang="en-US" altLang="zh-TW" sz="5400" dirty="0"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馬可福音：神國代表權柄，因此重點描寫耶穌的權柄</a:t>
            </a:r>
            <a:endParaRPr lang="en-US" altLang="zh-TW" sz="5400" dirty="0"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因為他</a:t>
            </a:r>
            <a:r>
              <a:rPr lang="zh-TW" altLang="en-US" sz="5400" u="sng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教訓</a:t>
            </a: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他們</a:t>
            </a:r>
            <a:r>
              <a:rPr lang="zh-TW" altLang="en-US" sz="5400" u="sng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正像有權柄</a:t>
            </a: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的人，不像文士。（</a:t>
            </a:r>
            <a:r>
              <a:rPr lang="en-US" altLang="zh-TW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1:21</a:t>
            </a: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）</a:t>
            </a:r>
            <a:endParaRPr lang="en-US" altLang="zh-TW" sz="5400" dirty="0"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他用</a:t>
            </a:r>
            <a:r>
              <a:rPr lang="zh-TW" altLang="en-US" sz="5400" u="sng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權柄吩咐汙鬼</a:t>
            </a: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，連汙鬼也聽從了他。（</a:t>
            </a:r>
            <a:r>
              <a:rPr lang="en-US" altLang="zh-TW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1:27</a:t>
            </a: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）</a:t>
            </a:r>
            <a:endParaRPr lang="en-US" altLang="zh-TW" sz="5400" dirty="0"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但要叫你們知道，人子在地上有</a:t>
            </a:r>
            <a:r>
              <a:rPr lang="zh-TW" altLang="en-US" sz="5400" u="sng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赦罪的權柄</a:t>
            </a: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。（</a:t>
            </a:r>
            <a:r>
              <a:rPr lang="en-US" altLang="zh-TW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2:10</a:t>
            </a: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）</a:t>
            </a:r>
            <a:endParaRPr lang="en-US" altLang="zh-TW" sz="5400" dirty="0"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路加福音：神國來到為人帶來什麼</a:t>
            </a:r>
            <a:endParaRPr lang="en-US" altLang="zh-TW" sz="5400" dirty="0"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叫我傳福音給貧窮的人，差遣我報告被擄的得釋放、瞎眼的得看見，叫那受壓制的得自由， 報告神悅納人的禧年。（</a:t>
            </a:r>
            <a:r>
              <a:rPr lang="en-US" altLang="zh-TW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4:18-19</a:t>
            </a: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）</a:t>
            </a:r>
            <a:endParaRPr lang="en-US" altLang="zh-TW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D0631-D199-72CB-8F0D-F29EB35891BF}"/>
              </a:ext>
            </a:extLst>
          </p:cNvPr>
          <p:cNvSpPr txBox="1"/>
          <p:nvPr/>
        </p:nvSpPr>
        <p:spPr>
          <a:xfrm>
            <a:off x="2017307" y="11963897"/>
            <a:ext cx="19531853" cy="1061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5400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DFPXingKaiW5-B5" panose="03000500000000000000" pitchFamily="66" charset="-120"/>
                <a:ea typeface="DFPXingKaiW5-B5" panose="03000500000000000000" pitchFamily="66" charset="-120"/>
              </a:rPr>
              <a:t>三本福音書，都以不同的角度，描寫神的國。神國是聖經的中心</a:t>
            </a:r>
            <a:endParaRPr lang="en-US" altLang="zh-TW" sz="5400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143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644"/>
            <a:ext cx="24384000" cy="13797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076A9F-EA70-A3BA-E8E2-6370E2D9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485" y="449261"/>
            <a:ext cx="21031200" cy="2057400"/>
          </a:xfrm>
        </p:spPr>
        <p:txBody>
          <a:bodyPr>
            <a:normAutofit/>
          </a:bodyPr>
          <a:lstStyle/>
          <a:p>
            <a:r>
              <a:rPr lang="en-US" sz="11500" b="1" dirty="0" err="1">
                <a:solidFill>
                  <a:schemeClr val="bg1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受膏者</a:t>
            </a:r>
            <a:endParaRPr lang="en-US" sz="11500" b="1" dirty="0">
              <a:solidFill>
                <a:schemeClr val="bg1"/>
              </a:solidFill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EB4F9-0780-F176-767C-BA5D015CB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485" y="2768624"/>
            <a:ext cx="16627929" cy="11209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60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「主的靈在我身上，因為他用膏膏我」</a:t>
            </a:r>
            <a:endParaRPr lang="en-US" altLang="zh-TW" sz="6000" dirty="0">
              <a:solidFill>
                <a:schemeClr val="bg1"/>
              </a:solidFill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60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誰是受膏者？誰有聖靈在他身上？</a:t>
            </a:r>
            <a:endParaRPr lang="en-US" altLang="zh-TW" sz="6000" dirty="0">
              <a:solidFill>
                <a:schemeClr val="bg1"/>
              </a:solidFill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先知</a:t>
            </a:r>
            <a:endParaRPr lang="en-US" altLang="zh-TW" sz="5400" dirty="0">
              <a:solidFill>
                <a:schemeClr val="bg1"/>
              </a:solidFill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君王</a:t>
            </a:r>
            <a:endParaRPr lang="en-US" altLang="zh-TW" sz="5400" dirty="0">
              <a:solidFill>
                <a:schemeClr val="bg1"/>
              </a:solidFill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祭司</a:t>
            </a:r>
            <a:endParaRPr lang="en-US" altLang="zh-TW" sz="5400" dirty="0">
              <a:solidFill>
                <a:schemeClr val="bg1"/>
              </a:solidFill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60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祂宣告自己是那位「受膏者」，有權來宣告神國的降臨！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6000" dirty="0">
                <a:solidFill>
                  <a:schemeClr val="bg1"/>
                </a:solidFill>
                <a:latin typeface="DFPXingKaiW5-B5" panose="03000500000000000000" pitchFamily="66" charset="-120"/>
                <a:ea typeface="DFPXingKaiW5-B5" panose="03000500000000000000" pitchFamily="66" charset="-120"/>
              </a:rPr>
              <a:t>祂的來到，就是神國的來到！是今天，你還活的時候，可以進神的國！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383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4384000" cy="13767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879271-4F63-9292-EAD6-58B9D2B8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94" y="458549"/>
            <a:ext cx="21031200" cy="2651126"/>
          </a:xfrm>
        </p:spPr>
        <p:txBody>
          <a:bodyPr>
            <a:normAutofit/>
          </a:bodyPr>
          <a:lstStyle/>
          <a:p>
            <a:r>
              <a:rPr lang="en-US" sz="9600" b="1" dirty="0" err="1">
                <a:latin typeface="HanWangLiSuMedium" panose="02000500000000000000" pitchFamily="2" charset="-120"/>
                <a:ea typeface="HanWangLiSuMedium" panose="02000500000000000000" pitchFamily="2" charset="-120"/>
              </a:rPr>
              <a:t>福音臨到貧窮的人</a:t>
            </a:r>
            <a:endParaRPr lang="en-US" sz="9600" b="1" dirty="0"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D92F4-061E-0CD6-B2FD-CA5F3E89E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593" y="3058079"/>
            <a:ext cx="16119065" cy="1084530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6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窮人佔有非常重要的地位，他們聽了福音，能夠聽見這是「好消息」</a:t>
            </a:r>
            <a:endParaRPr lang="en-US" altLang="zh-TW" sz="6000" dirty="0"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登山寶訓第一句：「虛心（貧窮）的人有福了」</a:t>
            </a:r>
            <a:endParaRPr lang="en-US" altLang="zh-TW" sz="5400" dirty="0"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耶穌回答說：「</a:t>
            </a:r>
            <a:r>
              <a:rPr lang="en-US" altLang="zh-TW" sz="5400" b="1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 </a:t>
            </a: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就是：瞎子看見</a:t>
            </a:r>
            <a:r>
              <a:rPr lang="en-US" altLang="zh-TW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 … </a:t>
            </a: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窮人有福音傳給他們。」（太</a:t>
            </a:r>
            <a:r>
              <a:rPr lang="en-US" altLang="zh-TW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11:5</a:t>
            </a:r>
            <a:r>
              <a:rPr lang="zh-TW" altLang="en-US" sz="54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）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6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耶穌的朋友中，也有有錢的人，如撒該，但他們是靈裡貧窮的人！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6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少年的官叫我們警醒：財主進天國是何等的難啊！</a:t>
            </a:r>
          </a:p>
        </p:txBody>
      </p:sp>
      <p:pic>
        <p:nvPicPr>
          <p:cNvPr id="3074" name="Picture 2" descr="每日聖言Daily - 17.01.2019 【醫治】 「祢若願意，就能潔淨我」（谷1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659" y="1721560"/>
            <a:ext cx="7058707" cy="112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5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被擄的（captive）得釋放"/>
          <p:cNvSpPr txBox="1">
            <a:spLocks noGrp="1"/>
          </p:cNvSpPr>
          <p:nvPr>
            <p:ph type="title"/>
          </p:nvPr>
        </p:nvSpPr>
        <p:spPr>
          <a:xfrm>
            <a:off x="635455" y="7032170"/>
            <a:ext cx="8181974" cy="4905374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WangLiSuMedium" panose="02000500000000000000" pitchFamily="2" charset="-120"/>
                <a:ea typeface="HanWangLiSuMedium" panose="02000500000000000000" pitchFamily="2" charset="-120"/>
              </a:rPr>
              <a:t>被擄的得釋放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  <p:pic>
        <p:nvPicPr>
          <p:cNvPr id="4098" name="Picture 2" descr="吳炳偉專欄】勝過罪是「最基本的得勝」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2" b="27358"/>
          <a:stretch>
            <a:fillRect/>
          </a:stretch>
        </p:blipFill>
        <p:spPr bwMode="auto">
          <a:xfrm>
            <a:off x="0" y="0"/>
            <a:ext cx="24383960" cy="6429004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誰是那些 Captive 被關起來，沒有自由的人？…"/>
          <p:cNvSpPr txBox="1">
            <a:spLocks noGrp="1"/>
          </p:cNvSpPr>
          <p:nvPr>
            <p:ph type="body" idx="1"/>
          </p:nvPr>
        </p:nvSpPr>
        <p:spPr>
          <a:xfrm>
            <a:off x="8447965" y="7505701"/>
            <a:ext cx="15342764" cy="4905374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marL="626110" indent="-324000">
              <a:lnSpc>
                <a:spcPct val="90000"/>
              </a:lnSpc>
              <a:spcBef>
                <a:spcPts val="3600"/>
              </a:spcBef>
              <a:defRPr sz="5440"/>
            </a:pPr>
            <a:r>
              <a:rPr lang="en-US" sz="5600" b="1" dirty="0" err="1">
                <a:latin typeface="DFPXingKaiW5-B5" panose="03000500000000000000" pitchFamily="66" charset="-120"/>
                <a:ea typeface="DFPXingKaiW5-B5" panose="03000500000000000000" pitchFamily="66" charset="-120"/>
              </a:rPr>
              <a:t>誰是那些</a:t>
            </a:r>
            <a:r>
              <a:rPr lang="en-US" sz="5600" b="1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 captive </a:t>
            </a:r>
            <a:r>
              <a:rPr lang="en-US" sz="5600" b="1" dirty="0" err="1">
                <a:latin typeface="DFPXingKaiW5-B5" panose="03000500000000000000" pitchFamily="66" charset="-120"/>
                <a:ea typeface="DFPXingKaiW5-B5" panose="03000500000000000000" pitchFamily="66" charset="-120"/>
              </a:rPr>
              <a:t>被關起來，沒有自由的人</a:t>
            </a:r>
            <a:r>
              <a:rPr lang="en-US" sz="5600" b="1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？</a:t>
            </a:r>
          </a:p>
          <a:p>
            <a:pPr marL="1362710" lvl="1" indent="-324000">
              <a:lnSpc>
                <a:spcPct val="90000"/>
              </a:lnSpc>
              <a:spcBef>
                <a:spcPts val="3600"/>
              </a:spcBef>
              <a:defRPr sz="5440"/>
            </a:pPr>
            <a:r>
              <a:rPr lang="zh-TW" altLang="en-US" sz="56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在不公義的制度下受苦的人</a:t>
            </a:r>
            <a:endParaRPr lang="en-US" altLang="zh-TW" sz="5600" dirty="0"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marL="1362710" lvl="1" indent="-324000">
              <a:lnSpc>
                <a:spcPct val="90000"/>
              </a:lnSpc>
              <a:spcBef>
                <a:spcPts val="3600"/>
              </a:spcBef>
              <a:defRPr sz="5440"/>
            </a:pPr>
            <a:r>
              <a:rPr lang="zh-TW" altLang="en-US" sz="56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成癮者</a:t>
            </a:r>
            <a:endParaRPr lang="en-HK" altLang="zh-TW" sz="5600" dirty="0"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marL="1362710" lvl="1" indent="-324000">
              <a:lnSpc>
                <a:spcPct val="90000"/>
              </a:lnSpc>
              <a:spcBef>
                <a:spcPts val="3600"/>
              </a:spcBef>
              <a:defRPr sz="5440"/>
            </a:pPr>
            <a:r>
              <a:rPr lang="zh-TW" altLang="en-US" sz="56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被罪的習慣綑綁的人</a:t>
            </a:r>
            <a:endParaRPr lang="en-US" altLang="zh-TW" sz="5600" dirty="0"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marL="1362710" lvl="1" indent="-324000">
              <a:lnSpc>
                <a:spcPct val="90000"/>
              </a:lnSpc>
              <a:spcBef>
                <a:spcPts val="3600"/>
              </a:spcBef>
              <a:defRPr sz="5440"/>
            </a:pPr>
            <a:r>
              <a:rPr lang="zh-TW" altLang="en-US" sz="56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被靈界邪惡勢力捆鎖的人，被鬼附的人</a:t>
            </a:r>
            <a:endParaRPr lang="en-US" altLang="zh-TW" sz="5600" dirty="0"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marL="1362710" lvl="1" indent="-324000">
              <a:lnSpc>
                <a:spcPct val="90000"/>
              </a:lnSpc>
              <a:spcBef>
                <a:spcPts val="3600"/>
              </a:spcBef>
              <a:defRPr sz="5440"/>
            </a:pPr>
            <a:r>
              <a:rPr lang="zh-TW" altLang="en-US" sz="56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被各樣的罪傷害的人</a:t>
            </a:r>
          </a:p>
        </p:txBody>
      </p:sp>
    </p:spTree>
    <p:extLst>
      <p:ext uri="{BB962C8B-B14F-4D97-AF65-F5344CB8AC3E}">
        <p14:creationId xmlns:p14="http://schemas.microsoft.com/office/powerpoint/2010/main" val="3235062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7496430" cy="13715998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000"/>
          </a:p>
        </p:txBody>
      </p:sp>
      <p:sp>
        <p:nvSpPr>
          <p:cNvPr id="167" name="瞎眼的得看見"/>
          <p:cNvSpPr txBox="1">
            <a:spLocks noGrp="1"/>
          </p:cNvSpPr>
          <p:nvPr>
            <p:ph type="title"/>
          </p:nvPr>
        </p:nvSpPr>
        <p:spPr>
          <a:xfrm>
            <a:off x="1465371" y="468203"/>
            <a:ext cx="13762052" cy="2645774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8800" b="1" kern="1200" dirty="0" err="1">
                <a:solidFill>
                  <a:schemeClr val="tx1"/>
                </a:solidFill>
                <a:latin typeface="HanWangLiSuMedium" panose="02000500000000000000" pitchFamily="2" charset="-120"/>
                <a:ea typeface="HanWangLiSuMedium" panose="02000500000000000000" pitchFamily="2" charset="-120"/>
                <a:cs typeface="+mj-cs"/>
              </a:rPr>
              <a:t>瞎眼的得看見</a:t>
            </a:r>
            <a:endParaRPr lang="en-US" sz="8800" b="1" kern="1200" dirty="0">
              <a:solidFill>
                <a:schemeClr val="tx1"/>
              </a:solidFill>
              <a:latin typeface="HanWangLiSuMedium" panose="02000500000000000000" pitchFamily="2" charset="-120"/>
              <a:ea typeface="HanWangLiSuMedium" panose="02000500000000000000" pitchFamily="2" charset="-120"/>
              <a:cs typeface="+mj-cs"/>
            </a:endParaRPr>
          </a:p>
        </p:txBody>
      </p:sp>
      <p:sp>
        <p:nvSpPr>
          <p:cNvPr id="168" name="耶穌在世上叫許多瞎眼的人看得見，馬可福音有兩個，8章和10章…"/>
          <p:cNvSpPr txBox="1">
            <a:spLocks noGrp="1"/>
          </p:cNvSpPr>
          <p:nvPr>
            <p:ph type="body" idx="1"/>
          </p:nvPr>
        </p:nvSpPr>
        <p:spPr>
          <a:xfrm>
            <a:off x="1218362" y="3113977"/>
            <a:ext cx="13803923" cy="10226466"/>
          </a:xfrm>
          <a:prstGeom prst="rect">
            <a:avLst/>
          </a:prstGeom>
        </p:spPr>
        <p:txBody>
          <a:bodyPr vert="horz" lIns="182880" tIns="91440" rIns="182880" bIns="91440" rtlCol="0">
            <a:normAutofit/>
          </a:bodyPr>
          <a:lstStyle/>
          <a:p>
            <a:pPr marL="611378" indent="-457200">
              <a:spcBef>
                <a:spcPts val="5300"/>
              </a:spcBef>
              <a:defRPr sz="5312"/>
            </a:pPr>
            <a:r>
              <a:rPr lang="en-US" sz="6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DFPXingKaiW5-B5" panose="03000500000000000000" pitchFamily="66" charset="-120"/>
                <a:ea typeface="DFPXingKaiW5-B5" panose="03000500000000000000" pitchFamily="66" charset="-120"/>
              </a:rPr>
              <a:t>耶穌在世上叫許多瞎眼的人看得見，馬可福音有兩個，8章和10</a:t>
            </a:r>
          </a:p>
          <a:p>
            <a:pPr marL="611378" indent="-457200">
              <a:spcBef>
                <a:spcPts val="5300"/>
              </a:spcBef>
              <a:defRPr sz="5312"/>
            </a:pPr>
            <a:r>
              <a:rPr lang="zh-TW" altLang="en-US" sz="6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瞎眼也包括看不見自己真實狀況的人</a:t>
            </a:r>
            <a:endParaRPr lang="en-US" altLang="zh-TW" sz="6000" dirty="0"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marL="611378" indent="-457200">
              <a:spcBef>
                <a:spcPts val="5300"/>
              </a:spcBef>
              <a:defRPr sz="5312"/>
            </a:pPr>
            <a:r>
              <a:rPr lang="zh-TW" altLang="en-US" sz="6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看不見上帝在人間的工作，以及祂拯救的計劃</a:t>
            </a:r>
            <a:endParaRPr lang="en-US" altLang="zh-TW" sz="6000" dirty="0">
              <a:latin typeface="DFPXingKaiW5-B5" panose="03000500000000000000" pitchFamily="66" charset="-120"/>
              <a:ea typeface="DFPXingKaiW5-B5" panose="03000500000000000000" pitchFamily="66" charset="-120"/>
            </a:endParaRPr>
          </a:p>
          <a:p>
            <a:pPr marL="611378" indent="-457200">
              <a:spcBef>
                <a:spcPts val="5300"/>
              </a:spcBef>
              <a:defRPr sz="5312"/>
            </a:pPr>
            <a:r>
              <a:rPr lang="zh-TW" altLang="en-US" sz="6000" dirty="0">
                <a:latin typeface="DFPXingKaiW5-B5" panose="03000500000000000000" pitchFamily="66" charset="-120"/>
                <a:ea typeface="DFPXingKaiW5-B5" panose="03000500000000000000" pitchFamily="66" charset="-120"/>
              </a:rPr>
              <a:t>如奇異恩典的作者約翰、牛頓：「前我失喪，今被尋回，瞎眼今得看見」</a:t>
            </a:r>
          </a:p>
          <a:p>
            <a:pPr marL="611378" indent="-457200">
              <a:spcBef>
                <a:spcPts val="5300"/>
              </a:spcBef>
              <a:defRPr sz="5312"/>
            </a:pPr>
            <a:endParaRPr lang="en-US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 descr="一个讨饭的瞎子得看见, 路加福音18:35-43 – A Blind Beggar receives his sight, Luke 18:35-43  | Bibl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01569" y="1692321"/>
            <a:ext cx="5594734" cy="103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09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12865</TotalTime>
  <Words>1812</Words>
  <Application>Microsoft Office PowerPoint</Application>
  <PresentationFormat>Custom</PresentationFormat>
  <Paragraphs>113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DFKaiShuW3-B5</vt:lpstr>
      <vt:lpstr>DFPXingKaiW5-B5</vt:lpstr>
      <vt:lpstr>DFPYeaSong-B5</vt:lpstr>
      <vt:lpstr>HanWangLiSuMedium</vt:lpstr>
      <vt:lpstr>Helvetica Neue</vt:lpstr>
      <vt:lpstr>Arial</vt:lpstr>
      <vt:lpstr>Calibri</vt:lpstr>
      <vt:lpstr>Calibri Light</vt:lpstr>
      <vt:lpstr>Office Theme</vt:lpstr>
      <vt:lpstr>宣告神國的來臨</vt:lpstr>
      <vt:lpstr>PowerPoint Presentation</vt:lpstr>
      <vt:lpstr>PowerPoint Presentation</vt:lpstr>
      <vt:lpstr>聖經的中心</vt:lpstr>
      <vt:lpstr>耶穌傳道的主題：神國的降臨</vt:lpstr>
      <vt:lpstr>受膏者</vt:lpstr>
      <vt:lpstr>福音臨到貧窮的人</vt:lpstr>
      <vt:lpstr>被擄的得釋放</vt:lpstr>
      <vt:lpstr>瞎眼的得看見</vt:lpstr>
      <vt:lpstr>PowerPoint Presentation</vt:lpstr>
      <vt:lpstr>PowerPoint Presentation</vt:lpstr>
      <vt:lpstr>PowerPoint Presentation</vt:lpstr>
      <vt:lpstr>天國：將來？現在？</vt:lpstr>
      <vt:lpstr>我們歡迎天國來臨嗎？</vt:lpstr>
      <vt:lpstr>拿撒勒人對耶穌的敵意</vt:lpstr>
      <vt:lpstr>外邦人的蒙恩</vt:lpstr>
      <vt:lpstr>天國與我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Jiao Nelson</cp:lastModifiedBy>
  <cp:revision>104</cp:revision>
  <dcterms:modified xsi:type="dcterms:W3CDTF">2026-04-19T18:07:27Z</dcterms:modified>
</cp:coreProperties>
</file>