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412" r:id="rId2"/>
    <p:sldId id="413" r:id="rId3"/>
    <p:sldId id="414" r:id="rId4"/>
    <p:sldId id="415" r:id="rId5"/>
    <p:sldId id="416" r:id="rId6"/>
    <p:sldId id="417" r:id="rId7"/>
    <p:sldId id="424" r:id="rId8"/>
    <p:sldId id="404" r:id="rId9"/>
    <p:sldId id="441" r:id="rId10"/>
    <p:sldId id="442" r:id="rId11"/>
    <p:sldId id="422" r:id="rId12"/>
    <p:sldId id="418" r:id="rId13"/>
    <p:sldId id="428" r:id="rId14"/>
    <p:sldId id="433" r:id="rId15"/>
    <p:sldId id="419" r:id="rId16"/>
    <p:sldId id="436" r:id="rId17"/>
    <p:sldId id="420" r:id="rId18"/>
    <p:sldId id="435" r:id="rId19"/>
    <p:sldId id="431" r:id="rId20"/>
    <p:sldId id="432" r:id="rId21"/>
    <p:sldId id="437" r:id="rId22"/>
    <p:sldId id="438" r:id="rId23"/>
    <p:sldId id="439" r:id="rId24"/>
    <p:sldId id="44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3399FF"/>
    <a:srgbClr val="FF5050"/>
    <a:srgbClr val="333399"/>
    <a:srgbClr val="6600FF"/>
    <a:srgbClr val="CC66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6" autoAdjust="0"/>
    <p:restoredTop sz="94611" autoAdjust="0"/>
  </p:normalViewPr>
  <p:slideViewPr>
    <p:cSldViewPr>
      <p:cViewPr varScale="1">
        <p:scale>
          <a:sx n="59" d="100"/>
          <a:sy n="59" d="100"/>
        </p:scale>
        <p:origin x="1360" y="76"/>
      </p:cViewPr>
      <p:guideLst>
        <p:guide orient="horz" pos="2160"/>
        <p:guide pos="29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90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80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5080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455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0455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88AB2-1214-43EE-BD91-01F24FE81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31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AB45-0D3C-4E5C-A0B5-126A4E54F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8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20049-3DB3-4CD7-9E5C-FA8EFFC74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6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E0ED4-9136-47F4-BFA4-F1BDF6906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0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D4E04-6C53-4E17-91F1-E45933DE4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4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BAF62-11E4-4526-9F58-F3A734361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2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7D3D-3146-4D80-9D30-CD87790DE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06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6182F-B999-47A6-8714-C13D3C304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2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D609E-A85F-4694-8F05-DB47C9869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1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874A8-7392-4C7C-8E15-EA6AD14BF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3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E2392-0E2E-4D08-B155-6B8C4B679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70349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349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349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70349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49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49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49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49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350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0350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350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351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351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352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0352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352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353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4A86F42-940A-4D63-908E-F73598A2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0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5638800"/>
          </a:xfrm>
        </p:spPr>
        <p:txBody>
          <a:bodyPr anchorCtr="0"/>
          <a:lstStyle/>
          <a:p>
            <a:pPr>
              <a:defRPr/>
            </a:pPr>
            <a:r>
              <a:rPr lang="zh-CN" altLang="en-US" sz="60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岁末反思</a:t>
            </a:r>
            <a:br>
              <a:rPr lang="en-US" altLang="zh-CN" sz="4800" dirty="0">
                <a:solidFill>
                  <a:srgbClr val="FFC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</a:br>
            <a:r>
              <a:rPr lang="zh-CN" altLang="en-US" sz="4800" dirty="0">
                <a:solidFill>
                  <a:srgbClr val="FFC000"/>
                </a:solidFill>
                <a:latin typeface="+mj-ea"/>
                <a:cs typeface="Times New Roman" panose="02020603050405020304" pitchFamily="18" charset="0"/>
              </a:rPr>
              <a:t>自由选择与圣灵带领</a:t>
            </a:r>
            <a:br>
              <a:rPr lang="en-US" altLang="zh-CN" sz="4800" dirty="0">
                <a:solidFill>
                  <a:srgbClr val="FFC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</a:br>
            <a:r>
              <a:rPr lang="zh-CN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徒</a:t>
            </a:r>
            <a:r>
              <a:rPr lang="en-US" altLang="zh-CN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19:21-22; 20:1-6,13-16; 21:1-16</a:t>
            </a:r>
            <a:br>
              <a:rPr lang="en-US" altLang="zh-CN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徐理强长老</a:t>
            </a:r>
            <a:br>
              <a:rPr lang="en-US" altLang="zh-CN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CGCM.12.28.2025</a:t>
            </a:r>
            <a:endParaRPr lang="en-US" altLang="zh-CN" sz="3600" dirty="0">
              <a:solidFill>
                <a:srgbClr val="FFC000"/>
              </a:solidFill>
              <a:latin typeface="Times New Roman" panose="02020603050405020304" pitchFamily="18" charset="0"/>
              <a:ea typeface="DFKai-SB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638800"/>
            <a:ext cx="9144000" cy="121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D6DEB-CBE6-6365-0B7F-9CFB6AE05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4154E5B6-DF25-19F8-04AC-1B56E41A3C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1209D-3CD0-4428-EB0F-D4661BF3E8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祷告与跟师母讨论后我决定坚持下去；我把时间分配：</a:t>
            </a: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周三下午陪小孩；周五晚上一定去团契；周日早上一定去教会；继续做执事（长老）、其它时间做科研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这选择不是唯一的选择，也不能说是很清楚有圣灵的指引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师母不是做同样的选择</a:t>
            </a:r>
            <a:endParaRPr lang="en-US" altLang="zh-CN" sz="4400" dirty="0">
              <a:latin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3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55E85-D72A-AB89-5A50-68B2E1AB8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B84AB641-4ADF-011F-A837-D485136CF29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93BFF-8B30-6FFF-217D-E65DDA12BF1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-685800"/>
            <a:ext cx="9144000" cy="7543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保罗也为了选择去耶路撒冷而付代价，捆绑与心破碎都代价：徒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20:22</a:t>
            </a:r>
            <a:r>
              <a:rPr lang="zh-CN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现在我被圣灵捆绑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；徒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21:13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保羅回答：你們為甚麼這樣痛哭，使我心碎呢？</a:t>
            </a:r>
            <a:endParaRPr lang="en-US" altLang="zh-TW" sz="44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因此我认为基督徒每天必须有挣扎 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8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D0EE5-6A46-BE3B-9004-B6074E8D6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8EAD8687-73B5-8A9C-4780-099C39F1732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altLang="zh-CN" sz="4800" dirty="0">
                <a:solidFill>
                  <a:srgbClr val="FFFF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CGCM</a:t>
            </a: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需要附代价做选择</a:t>
            </a:r>
            <a:r>
              <a:rPr lang="en-US" altLang="zh-CN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F5CD3-B8BA-C7CF-6000-AF09B12881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我对圣灵的带领了解很有限；我也没有先知的恩赐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所以，以下只是我个人的意见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但是我认为：</a:t>
            </a:r>
            <a:r>
              <a:rPr lang="en-US" altLang="zh-CN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CGCM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在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2026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应该</a:t>
            </a:r>
            <a:r>
              <a:rPr lang="zh-CN" altLang="en-US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选择：走上宣教的道路</a:t>
            </a:r>
            <a:endParaRPr lang="en-US" altLang="zh-CN" sz="44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有五个理由</a:t>
            </a:r>
            <a:endParaRPr lang="en-US" altLang="zh-CN" sz="44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A552DA-3868-6EE1-720D-D9B685AC7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782" y="0"/>
            <a:ext cx="95351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D44408-C44C-1118-4BCB-918270CF4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95351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682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DE0BC-78DE-8291-267B-CD85E8CB7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DA69E5DD-5B39-5826-FAFF-9CF92034D5A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A46D2-BD2C-ADEA-0F88-20B0763CEFB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神赐给</a:t>
            </a:r>
            <a:r>
              <a:rPr lang="en-US" altLang="zh-CN" sz="4400" dirty="0">
                <a:solidFill>
                  <a:srgbClr val="FFFF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CGCM</a:t>
            </a:r>
            <a:r>
              <a:rPr lang="zh-CN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丰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富的恩赐、资源</a:t>
            </a:r>
            <a:r>
              <a:rPr lang="en-US" altLang="zh-CN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;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需要分享出去：林后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8:9-15: 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你們知道我們主耶穌基督本是富足，卻為你們成了貧窮</a:t>
            </a:r>
            <a:r>
              <a:rPr lang="en-US" altLang="zh-TW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…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我不是要別人輕鬆，你們受累，而是要均勻：就是要你們現在的富餘補他們的不足</a:t>
            </a:r>
            <a:r>
              <a:rPr lang="en-US" altLang="zh-TW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…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這就均勻了</a:t>
            </a:r>
            <a:r>
              <a:rPr lang="en-US" altLang="zh-TW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.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如經上所記：多收的沒有餘，少收的也沒有缺。</a:t>
            </a:r>
            <a:endParaRPr lang="en-US" altLang="zh-CN" sz="44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760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BA99-D7B0-71D0-1570-0507D8B43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B6978118-54CC-FB14-7943-5E9FC53881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神的公平需要我们配合</a:t>
            </a:r>
            <a:endParaRPr lang="en-US" altLang="zh-CN" sz="48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5004-A49D-B97E-517E-31CE26A132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神赐给有些人比较多，有些人比较少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神要求多得的必须分给少得的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这分享是神公平的实现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从每一个角度来看：神赐给</a:t>
            </a:r>
            <a:r>
              <a:rPr lang="en-US" altLang="zh-CN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CGCM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很多很大的恩典、资源；应该分享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20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47629-549E-F68E-93AC-AB405590F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3738B1A3-2942-97BA-A14D-F78DE612BEF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207301"/>
          </a:xfrm>
        </p:spPr>
        <p:txBody>
          <a:bodyPr anchorCtr="0"/>
          <a:lstStyle/>
          <a:p>
            <a:pPr eaLnBrk="1" hangingPunct="1">
              <a:defRPr/>
            </a:pPr>
            <a:r>
              <a:rPr lang="en-US" altLang="zh-CN" sz="4800" dirty="0">
                <a:solidFill>
                  <a:srgbClr val="FFFF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ECEEA-2C0D-CFEB-D1F2-D7CB94F2DE8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0"/>
            <a:ext cx="9176656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2.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当下世界教会趋势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：西方教会由德国带头：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18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世纪：施来马克，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19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世纪：维尔豪生；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世纪：布尔特曼，带领西方教会走新派神学路线；因此西方教会一般不合适做宣教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  <p:pic>
        <p:nvPicPr>
          <p:cNvPr id="2" name="Picture 8" descr="Rischgitz/Getty Images">
            <a:extLst>
              <a:ext uri="{FF2B5EF4-FFF2-40B4-BE49-F238E27FC236}">
                <a16:creationId xmlns:a16="http://schemas.microsoft.com/office/drawing/2014/main" id="{C22032F7-C813-3905-34E6-F8CB1C8F0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57" y="0"/>
            <a:ext cx="2438400" cy="299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4" descr="Portrait photograph of Julius Wellhausen, taken around 1900.">
            <a:extLst>
              <a:ext uri="{FF2B5EF4-FFF2-40B4-BE49-F238E27FC236}">
                <a16:creationId xmlns:a16="http://schemas.microsoft.com/office/drawing/2014/main" id="{4777490A-345E-8956-5DF4-DA2DE38B3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0" y="-12700"/>
            <a:ext cx="2875619" cy="299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udolf Bultmann">
            <a:extLst>
              <a:ext uri="{FF2B5EF4-FFF2-40B4-BE49-F238E27FC236}">
                <a16:creationId xmlns:a16="http://schemas.microsoft.com/office/drawing/2014/main" id="{12858C22-C343-5BB1-E980-27F2B9373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038" y="-12700"/>
            <a:ext cx="3168839" cy="299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96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22E8A-56C7-643D-DB81-93D111EF0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086E99DC-484F-B1B8-92BD-D4A8C8E4927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70E34-9B5A-4D3F-DA36-EDDB7427411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过去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100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年，华人教会虽然有吴耀宗、丁光训等的影响，居然还能避过新派神学破灭性的影响，是神迹、是恩典；所以目前好像唯有华人教会、韩国教会：能承担普世宣教的责任 </a:t>
            </a: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1F94B008-271A-EF64-AE9A-0DF9ED2AE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324243"/>
            <a:ext cx="4448175" cy="3905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 descr="Bishop K.H. Ting">
            <a:extLst>
              <a:ext uri="{FF2B5EF4-FFF2-40B4-BE49-F238E27FC236}">
                <a16:creationId xmlns:a16="http://schemas.microsoft.com/office/drawing/2014/main" id="{8B6D3517-D007-5107-DD39-7C0EB7755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-340436"/>
            <a:ext cx="9144001" cy="392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45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0EED-F75F-7F09-3087-0C1835CDF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58B423CF-D721-E23C-D74F-18788E06D79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61E7-7D0D-EC19-5CF7-BB2963441C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3.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因为种种原因，今天有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大量中国学生前往欧洲留学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：特别是去德国、英国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这趋势、机会需要抓住： 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2018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本来有机会在中国一个地方办夏令营、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VBS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；失去机会，门就关了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1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CA629-7C3A-2EA4-BF00-4BFF8319A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D89E24CD-1863-D32E-AE88-269AFE8ED64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6AA83-24D2-2C4F-B74E-4F48C607430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628650"/>
            <a:ext cx="9144000" cy="62293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4.</a:t>
            </a:r>
            <a:r>
              <a:rPr lang="en-US" altLang="zh-CN" sz="4400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CGCM</a:t>
            </a:r>
            <a:r>
              <a:rPr lang="zh-CN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必须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抓到跟自己人生阶段有关的异象，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不然人才将继续不断的流失；前门进、后门走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5.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走出去会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带来新的体验、经历，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叫你的眼光扩大，从不同的角度看信仰，在不同的情况下被更新、得能力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  <p:sp>
        <p:nvSpPr>
          <p:cNvPr id="2" name="Smiley Face 1">
            <a:extLst>
              <a:ext uri="{FF2B5EF4-FFF2-40B4-BE49-F238E27FC236}">
                <a16:creationId xmlns:a16="http://schemas.microsoft.com/office/drawing/2014/main" id="{97A7E545-EBB9-191F-98C1-49993F16C1B4}"/>
              </a:ext>
            </a:extLst>
          </p:cNvPr>
          <p:cNvSpPr/>
          <p:nvPr/>
        </p:nvSpPr>
        <p:spPr>
          <a:xfrm>
            <a:off x="0" y="0"/>
            <a:ext cx="700863" cy="628650"/>
          </a:xfrm>
          <a:prstGeom prst="smileyFace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59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55588-C74F-C8F3-59C0-7422FF0A0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F310D855-31FE-7C94-3FAB-8300FFFB60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  <a:r>
              <a:rPr lang="en-US" altLang="zh-CN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A7BBD-01F8-4EAC-C13A-BCFEC9FA5DE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2025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已经快要过去，无论你是平静中走过。还是在风浪中度过，盼望神都陪伴、带领您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2026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：肯定您要做很多选择，愿主陪伴您，祝福您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我也盼望在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2026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您能选择走出去 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69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+mj-ea"/>
              </a:rPr>
              <a:t>岁末反思</a:t>
            </a:r>
            <a:endParaRPr lang="en-US" altLang="zh-CN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岁末一般是反思过去一年的时候</a:t>
            </a:r>
            <a:endParaRPr lang="en-US" altLang="zh-CN" sz="4400" dirty="0">
              <a:latin typeface="+mj-ea"/>
              <a:ea typeface="+mj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我们为了</a:t>
            </a:r>
            <a:r>
              <a:rPr lang="en-US" altLang="zh-CN" sz="4400" dirty="0">
                <a:latin typeface="+mj-ea"/>
                <a:ea typeface="+mj-ea"/>
                <a:cs typeface="Times New Roman" pitchFamily="18" charset="0"/>
              </a:rPr>
              <a:t>2025</a:t>
            </a: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经历苦难的弟兄姐妹祷告求主帮助开路、加添力量安慰鼓励</a:t>
            </a:r>
            <a:endParaRPr lang="en-US" altLang="zh-CN" sz="4400" dirty="0">
              <a:latin typeface="+mj-ea"/>
              <a:ea typeface="+mj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大部分人一年平静过去</a:t>
            </a:r>
            <a:endParaRPr lang="en-US" altLang="zh-CN" sz="4400" dirty="0">
              <a:latin typeface="+mj-ea"/>
              <a:ea typeface="+mj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使徒行传</a:t>
            </a:r>
            <a:r>
              <a:rPr lang="en-US" altLang="zh-CN" sz="4400" dirty="0">
                <a:latin typeface="+mj-ea"/>
                <a:ea typeface="+mj-ea"/>
                <a:cs typeface="Times New Roman" pitchFamily="18" charset="0"/>
              </a:rPr>
              <a:t>19-21</a:t>
            </a:r>
            <a:r>
              <a:rPr lang="zh-CN" altLang="en-US" sz="4400" dirty="0">
                <a:latin typeface="+mj-ea"/>
                <a:ea typeface="+mj-ea"/>
                <a:cs typeface="Times New Roman" pitchFamily="18" charset="0"/>
              </a:rPr>
              <a:t>记载保罗从土耳其的以弗所回去耶路撒冷的经历；估计有一年的时间</a:t>
            </a:r>
            <a:endParaRPr lang="en-US" altLang="zh-CN" sz="4400" dirty="0">
              <a:latin typeface="+mj-ea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CC0D6-36D3-F722-67F7-BC00ED8A9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A138C402-4CC6-12BB-2FC5-1B81D8058D9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  <a:r>
              <a:rPr lang="en-US" altLang="zh-CN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56A08-DF0C-EBEE-9B2B-7E1D47C4FF4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不是对神说：假如你清楚呼召我，感动我，我或许就走出去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…</a:t>
            </a: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乃是对神说：假如你允许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,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我愿意选择走出去，但是请你装备我、带领我、为我做安排、陪伴我，赐给我同工，叫我能跟人分享你赐给我的恩典和祝福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66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E41F7-D9B1-F68C-719B-736B624B4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9F0B3315-84E6-30A9-7A53-B8452F4D6C6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A9E5C-907B-FC26-5E24-BFA7B7B5D65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162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9D678-E551-8F7B-132B-4E6FBCD38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FBC7F445-716D-333D-88ED-21729C6760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4F215-ED85-8996-F72B-0760ABC1C5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63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78D2E-18D4-C278-B349-333A144A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F2C463C2-2A29-6BF5-CDF9-05794A570E8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EAB88-9DA5-C0D8-5E95-ECE77B08B93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596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0446E-3F18-3424-DAB6-4C5F20EED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EAB8E678-5D2C-F798-ED41-B1EF1366CB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endParaRPr lang="en-US" altLang="zh-CN" sz="4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14A4-7858-E7E9-851A-034B015F81F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31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+mj-ea"/>
              </a:rPr>
              <a:t>保罗回耶路撒冷旅途</a:t>
            </a:r>
            <a:endParaRPr lang="en-US" altLang="zh-CN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路加记载这一年中保罗与同工从这里到那里，做这事、做那事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就如我们日常生活中经历的事情；但也有些不平常的遭遇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路加详细记载这些事情，可能想说明基督徒在日常琐碎生活中需要做选择，但同时也能经历、体会圣灵的同在和带领 </a:t>
            </a:r>
            <a:endParaRPr lang="en-US" altLang="zh-CN" sz="4400" dirty="0">
              <a:latin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3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+mj-ea"/>
              </a:rPr>
              <a:t>圣灵的带领、提醒</a:t>
            </a:r>
            <a:endParaRPr lang="en-US" altLang="zh-CN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</a:rPr>
              <a:t>在这一年里，圣灵几次告诉保罗在耶路撒冷要被抓起来、被捆绑、有苦难</a:t>
            </a:r>
            <a:endParaRPr lang="en-US" altLang="zh-CN" sz="4400" dirty="0">
              <a:latin typeface="+mn-ea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保罗自己知道：徒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20:23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但知道聖靈在各城裏向我指證，說有捆鎖與患難等著我。</a:t>
            </a:r>
            <a:endParaRPr lang="en-US" altLang="zh-TW" sz="44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因此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,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不少门徒苦劝保罗不要去耶路撒冷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9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圣灵对保罗的指示、提醒</a:t>
            </a:r>
            <a:endParaRPr lang="en-US" altLang="zh-CN" sz="48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徒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21:4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我們在那裏找到了一些門徒，就住了七天。他們藉著聖靈的感動，告訴保羅不要上耶路撒冷去。</a:t>
            </a:r>
            <a:endParaRPr lang="en-US" altLang="zh-TW" sz="44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徒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21:10-12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我們在那裏多住了好幾天，有一個先知，名叫亞迦布，從猶太下來。他到了我們這裏，就拿保羅的腰帶，捆上自己的手腳，說：聖靈這樣說：</a:t>
            </a:r>
            <a:r>
              <a:rPr lang="en-US" altLang="zh-TW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『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猶太人在耶路撒冷要如此捆綁這腰帶的主人，把他交在外邦人手裏。</a:t>
            </a:r>
            <a:r>
              <a:rPr lang="en-US" altLang="zh-TW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』</a:t>
            </a:r>
            <a:r>
              <a:rPr lang="zh-TW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我們聽見這些話，就跟當地的人苦勸保羅不要上耶路撒冷去。</a:t>
            </a:r>
            <a:r>
              <a:rPr lang="zh-CN" altLang="en-US" sz="4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 </a:t>
            </a:r>
            <a:endParaRPr lang="en-US" altLang="zh-CN" sz="44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54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圣灵也陪伴保罗的自由选择</a:t>
            </a:r>
            <a:endParaRPr lang="en-US" altLang="zh-CN" sz="48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保罗明明知道圣灵告诉他在耶路撒冷有困锁、苦难，但是保罗选择一定要去耶路撒冷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说明基督徒有自由做选择、有需要做选择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;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选择与圣灵带领并不矛盾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注意保罗在很多同工陪伴下做选择：徒</a:t>
            </a:r>
            <a:r>
              <a:rPr lang="en-US" altLang="zh-CN" sz="4400" dirty="0">
                <a:latin typeface="+mn-ea"/>
                <a:cs typeface="Times New Roman" pitchFamily="18" charset="0"/>
              </a:rPr>
              <a:t>20:4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与保罗同行的最少有六个人；个人的选择</a:t>
            </a:r>
            <a:r>
              <a:rPr lang="en-US" altLang="zh-CN" sz="4400" dirty="0">
                <a:latin typeface="+mn-ea"/>
                <a:cs typeface="Times New Roman" pitchFamily="18" charset="0"/>
              </a:rPr>
              <a:t>,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特别是重要的决定，需要教会的认同</a:t>
            </a: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</a:t>
            </a:r>
            <a:endParaRPr lang="en-US" altLang="zh-CN" sz="4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3526C-8BEE-7B99-B09E-ABAC10C43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8B6299F6-72B6-8435-FF45-FDC4E5100C2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基督徒有自由做选择</a:t>
            </a:r>
            <a:endParaRPr lang="en-US" altLang="zh-CN" sz="48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37DCB-1BCD-FB55-AF3B-12294C1E5FE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我们每天必须选择：基督徒做重要的选择，应该跟其他兄弟姐妹讨论；也应该祷告对神说：我的选择是根据我对你原则的理解</a:t>
            </a:r>
            <a:r>
              <a:rPr lang="en-US" altLang="zh-CN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,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也已经跟教会讨论过，是我在自己的有限中最好的选择；求你恩待我，帮助我走在圣灵的带领中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7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+mj-ea"/>
              </a:rPr>
              <a:t>选择的代价</a:t>
            </a:r>
            <a:endParaRPr lang="en-US" altLang="zh-CN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  <a:cs typeface="Times New Roman" pitchFamily="18" charset="0"/>
              </a:rPr>
              <a:t>选择的确可能带来不安、不确定的焦虑；这是有自由选择的代价</a:t>
            </a: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我在医学院毕业后，选择要在科研中了解精神疾病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为了我的选择，我付出很大的代价</a:t>
            </a:r>
            <a:endParaRPr lang="en-US" altLang="zh-CN" sz="4400" dirty="0">
              <a:latin typeface="+mn-ea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endParaRPr lang="en-US" altLang="zh-CN" sz="4400" dirty="0">
              <a:latin typeface="KaiTi" panose="02010609060101010101" pitchFamily="49" charset="-122"/>
              <a:ea typeface="KaiTi" panose="02010609060101010101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80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DC1E7-3287-F835-8266-51995C669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1">
            <a:extLst>
              <a:ext uri="{FF2B5EF4-FFF2-40B4-BE49-F238E27FC236}">
                <a16:creationId xmlns:a16="http://schemas.microsoft.com/office/drawing/2014/main" id="{B5E58A96-7D14-9031-94AA-38B99F0CC8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</p:spPr>
        <p:txBody>
          <a:bodyPr anchorCtr="0"/>
          <a:lstStyle/>
          <a:p>
            <a:pPr eaLnBrk="1" hangingPunct="1">
              <a:defRPr/>
            </a:pPr>
            <a:r>
              <a:rPr lang="zh-CN" altLang="en-US" sz="4800" dirty="0">
                <a:solidFill>
                  <a:srgbClr val="FFFF00"/>
                </a:solidFill>
                <a:latin typeface="+mj-ea"/>
              </a:rPr>
              <a:t>我的选择</a:t>
            </a:r>
            <a:endParaRPr lang="en-US" altLang="zh-CN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3198A-628E-F04F-1543-F5FC5E571D6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en-US" altLang="zh-CN" sz="4400" dirty="0">
                <a:latin typeface="+mn-ea"/>
                <a:ea typeface="DFKai-SB" pitchFamily="65" charset="-120"/>
                <a:cs typeface="Times New Roman" pitchFamily="18" charset="0"/>
              </a:rPr>
              <a:t>1980-93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我每周工作</a:t>
            </a:r>
            <a:r>
              <a:rPr lang="en-US" altLang="zh-CN" sz="4400" dirty="0">
                <a:latin typeface="+mn-ea"/>
                <a:cs typeface="Times New Roman" pitchFamily="18" charset="0"/>
              </a:rPr>
              <a:t>70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多小时；</a:t>
            </a:r>
            <a:r>
              <a:rPr lang="en-US" altLang="zh-CN" sz="4400" dirty="0">
                <a:latin typeface="+mn-ea"/>
                <a:cs typeface="Times New Roman" pitchFamily="18" charset="0"/>
              </a:rPr>
              <a:t>1980-1986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六年中一共投出</a:t>
            </a:r>
            <a:r>
              <a:rPr lang="en-US" altLang="zh-CN" sz="4400" dirty="0">
                <a:latin typeface="+mn-ea"/>
                <a:cs typeface="Times New Roman" pitchFamily="18" charset="0"/>
              </a:rPr>
              <a:t>60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以上申请研究金的提议，每个都失败</a:t>
            </a:r>
            <a:r>
              <a:rPr lang="zh-CN" altLang="en-US" sz="4400" dirty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（</a:t>
            </a:r>
            <a:r>
              <a:rPr lang="zh-CN" altLang="en-US" sz="4400" dirty="0">
                <a:latin typeface="+mn-ea"/>
                <a:cs typeface="Times New Roman" pitchFamily="18" charset="0"/>
              </a:rPr>
              <a:t>在美国做研究基本需要申请研究金）</a:t>
            </a:r>
            <a:endParaRPr lang="en-US" altLang="zh-CN" sz="4400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Blip>
                <a:blip r:embed="rId2"/>
              </a:buBlip>
              <a:defRPr/>
            </a:pPr>
            <a:r>
              <a:rPr lang="zh-CN" altLang="en-US" sz="4400" dirty="0">
                <a:latin typeface="+mn-ea"/>
                <a:cs typeface="Times New Roman" pitchFamily="18" charset="0"/>
              </a:rPr>
              <a:t>我想过是否应该安分找一个社区诊所的工作，不但工作比较轻省，也可以有更多的时间在教会服事</a:t>
            </a:r>
            <a:endParaRPr lang="en-US" altLang="zh-CN" sz="4400" dirty="0">
              <a:latin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40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Hsu Templat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Hsu Template</Template>
  <TotalTime>5999</TotalTime>
  <Words>1852</Words>
  <Application>Microsoft Office PowerPoint</Application>
  <PresentationFormat>On-screen Show (4:3)</PresentationFormat>
  <Paragraphs>80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DFKai-SB</vt:lpstr>
      <vt:lpstr>KaiTi</vt:lpstr>
      <vt:lpstr>Arial</vt:lpstr>
      <vt:lpstr>Corbel</vt:lpstr>
      <vt:lpstr>Times New Roman</vt:lpstr>
      <vt:lpstr>Verdana</vt:lpstr>
      <vt:lpstr>Wingdings</vt:lpstr>
      <vt:lpstr>Hsu Template</vt:lpstr>
      <vt:lpstr>岁末反思 自由选择与圣灵带领 徒19:21-22; 20:1-6,13-16; 21:1-16  徐理强长老 CGCM.12.28.2025</vt:lpstr>
      <vt:lpstr>岁末反思</vt:lpstr>
      <vt:lpstr>保罗回耶路撒冷旅途</vt:lpstr>
      <vt:lpstr>圣灵的带领、提醒</vt:lpstr>
      <vt:lpstr>圣灵对保罗的指示、提醒</vt:lpstr>
      <vt:lpstr>圣灵也陪伴保罗的自由选择</vt:lpstr>
      <vt:lpstr>基督徒有自由做选择</vt:lpstr>
      <vt:lpstr>选择的代价</vt:lpstr>
      <vt:lpstr>我的选择</vt:lpstr>
      <vt:lpstr>PowerPoint Presentation</vt:lpstr>
      <vt:lpstr>PowerPoint Presentation</vt:lpstr>
      <vt:lpstr>CGCM需要附代价做选择 </vt:lpstr>
      <vt:lpstr>PowerPoint Presentation</vt:lpstr>
      <vt:lpstr>神的公平需要我们配合</vt:lpstr>
      <vt:lpstr> </vt:lpstr>
      <vt:lpstr>PowerPoint Presentation</vt:lpstr>
      <vt:lpstr>PowerPoint Presentation</vt:lpstr>
      <vt:lpstr>PowerPoint Presentation</vt:lpstr>
      <vt:lpstr>结论1</vt:lpstr>
      <vt:lpstr>结论2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lkghsu</dc:creator>
  <cp:lastModifiedBy>George Hsu</cp:lastModifiedBy>
  <cp:revision>93</cp:revision>
  <cp:lastPrinted>2002-03-27T18:41:19Z</cp:lastPrinted>
  <dcterms:created xsi:type="dcterms:W3CDTF">2015-08-19T22:08:42Z</dcterms:created>
  <dcterms:modified xsi:type="dcterms:W3CDTF">2025-12-26T01:51:13Z</dcterms:modified>
</cp:coreProperties>
</file>