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8" r:id="rId1"/>
  </p:sldMasterIdLst>
  <p:notesMasterIdLst>
    <p:notesMasterId r:id="rId34"/>
  </p:notesMasterIdLst>
  <p:sldIdLst>
    <p:sldId id="275" r:id="rId2"/>
    <p:sldId id="276" r:id="rId3"/>
    <p:sldId id="270" r:id="rId4"/>
    <p:sldId id="271" r:id="rId5"/>
    <p:sldId id="272" r:id="rId6"/>
    <p:sldId id="273" r:id="rId7"/>
    <p:sldId id="277" r:id="rId8"/>
    <p:sldId id="293" r:id="rId9"/>
    <p:sldId id="294" r:id="rId10"/>
    <p:sldId id="278" r:id="rId11"/>
    <p:sldId id="280" r:id="rId12"/>
    <p:sldId id="295" r:id="rId13"/>
    <p:sldId id="296" r:id="rId14"/>
    <p:sldId id="297" r:id="rId15"/>
    <p:sldId id="289" r:id="rId16"/>
    <p:sldId id="298" r:id="rId17"/>
    <p:sldId id="281" r:id="rId18"/>
    <p:sldId id="299" r:id="rId19"/>
    <p:sldId id="300" r:id="rId20"/>
    <p:sldId id="301" r:id="rId21"/>
    <p:sldId id="292" r:id="rId22"/>
    <p:sldId id="302" r:id="rId23"/>
    <p:sldId id="282" r:id="rId24"/>
    <p:sldId id="283" r:id="rId25"/>
    <p:sldId id="303" r:id="rId26"/>
    <p:sldId id="304" r:id="rId27"/>
    <p:sldId id="305" r:id="rId28"/>
    <p:sldId id="284" r:id="rId29"/>
    <p:sldId id="306" r:id="rId30"/>
    <p:sldId id="285" r:id="rId31"/>
    <p:sldId id="286" r:id="rId32"/>
    <p:sldId id="307" r:id="rId33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B23"/>
    <a:srgbClr val="A60643"/>
    <a:srgbClr val="960052"/>
    <a:srgbClr val="D00000"/>
    <a:srgbClr val="F6A30E"/>
    <a:srgbClr val="BF1F1F"/>
    <a:srgbClr val="8E004E"/>
    <a:srgbClr val="960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>
      <p:cViewPr varScale="1">
        <p:scale>
          <a:sx n="110" d="100"/>
          <a:sy n="110" d="100"/>
        </p:scale>
        <p:origin x="49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09F893-D5C4-47F0-BD12-4E868B004D0A}" type="datetimeFigureOut">
              <a:rPr lang="en-US"/>
              <a:pPr>
                <a:defRPr/>
              </a:pPr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DE9276-EB7F-4896-9C0B-AA419659A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484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5246-265D-4B0C-95A5-94610321BA89}" type="datetimeFigureOut">
              <a:rPr lang="en-US"/>
              <a:pPr>
                <a:defRPr/>
              </a:pPr>
              <a:t>6/21/2025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8C8C8"/>
                </a:solidFill>
              </a:defRPr>
            </a:lvl1pPr>
          </a:lstStyle>
          <a:p>
            <a:pPr>
              <a:defRPr/>
            </a:pPr>
            <a:fld id="{C6452E2D-0787-4CE4-81B4-78E38BF10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341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1E54F-E1F4-4072-A0E8-038F22766154}" type="datetimeFigureOut">
              <a:rPr lang="en-US"/>
              <a:pPr>
                <a:defRPr/>
              </a:pPr>
              <a:t>6/21/2025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2B3D-B1D3-433E-B351-44C4DB621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44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E1EF6-B05F-4B6E-B4AF-6AF9A9FFD7BF}" type="datetimeFigureOut">
              <a:rPr lang="en-US"/>
              <a:pPr>
                <a:defRPr/>
              </a:pPr>
              <a:t>6/21/2025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BB55-DABB-4BA4-967A-E9876A4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01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7A516-B258-452A-A3C7-CCF991AFED51}" type="datetimeFigureOut">
              <a:rPr lang="en-US"/>
              <a:pPr>
                <a:defRPr/>
              </a:pPr>
              <a:t>6/21/2025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A3F9-A18B-4BDE-9134-FC805DF07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60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EC4E-9DB6-4FF2-97A0-63AC038FBAF7}" type="datetimeFigureOut">
              <a:rPr lang="en-US"/>
              <a:pPr>
                <a:defRPr/>
              </a:pPr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8C8C8"/>
                </a:solidFill>
              </a:defRPr>
            </a:lvl1pPr>
          </a:lstStyle>
          <a:p>
            <a:pPr>
              <a:defRPr/>
            </a:pPr>
            <a:fld id="{EC41D305-B76F-46E1-BD35-D5D1D9286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426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2FC5-B417-43AB-960A-69AC85106575}" type="datetimeFigureOut">
              <a:rPr lang="en-US"/>
              <a:pPr>
                <a:defRPr/>
              </a:pPr>
              <a:t>6/21/2025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DC29-1E2C-44C1-A629-0874C42CE7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96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F44-914C-4C9F-AF14-AEC643AA3AD3}" type="datetimeFigureOut">
              <a:rPr lang="en-US"/>
              <a:pPr>
                <a:defRPr/>
              </a:pPr>
              <a:t>6/21/2025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F2B05-F7E6-4BCB-BBEA-82C4B575A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8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A8AD-3B75-433E-A7A6-36E59FCADB96}" type="datetimeFigureOut">
              <a:rPr lang="en-US"/>
              <a:pPr>
                <a:defRPr/>
              </a:pPr>
              <a:t>6/21/2025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38916-6977-43E9-A950-BF84ACB35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90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8AB0-F0F4-469E-88E9-223F7C279D1E}" type="datetimeFigureOut">
              <a:rPr lang="en-US"/>
              <a:pPr>
                <a:defRPr/>
              </a:pPr>
              <a:t>6/21/2025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6F01-E953-4756-BCA5-54D3044BB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3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F896-B2E5-4291-9716-CFBEC0C73098}" type="datetimeFigureOut">
              <a:rPr lang="en-US"/>
              <a:pPr>
                <a:defRPr/>
              </a:pPr>
              <a:t>6/21/2025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1A12-77F4-4F59-9016-19DEE0829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69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EE40-D0CC-4F86-9CBE-E88740C01961}" type="datetimeFigureOut">
              <a:rPr lang="en-US"/>
              <a:pPr>
                <a:defRPr/>
              </a:pPr>
              <a:t>6/21/2025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DF70-1A68-484A-9FC9-C11383D79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04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20B5EA-E3D2-4C29-AF12-21C6D5AAB710}" type="datetimeFigureOut">
              <a:rPr lang="en-US"/>
              <a:pPr>
                <a:defRPr/>
              </a:pPr>
              <a:t>6/21/2025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616161"/>
                </a:solidFill>
              </a:defRPr>
            </a:lvl1pPr>
          </a:lstStyle>
          <a:p>
            <a:pPr>
              <a:defRPr/>
            </a:pPr>
            <a:fld id="{61E2E585-886F-4033-877E-31193BAD23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85" r:id="rId2"/>
    <p:sldLayoutId id="2147484694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5" r:id="rId9"/>
    <p:sldLayoutId id="2147484691" r:id="rId10"/>
    <p:sldLayoutId id="21474846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638800"/>
          </a:xfrm>
        </p:spPr>
        <p:txBody>
          <a:bodyPr/>
          <a:lstStyle/>
          <a:p>
            <a:pPr algn="ctr" eaLnBrk="1" hangingPunct="1">
              <a:buClr>
                <a:srgbClr val="68007F"/>
              </a:buClr>
              <a:buFont typeface="Wingdings 2" panose="05020102010507070707" pitchFamily="18" charset="2"/>
              <a:buNone/>
              <a:defRPr/>
            </a:pPr>
            <a:endParaRPr lang="en-US" altLang="zh-CN" sz="3200" b="1" dirty="0" smtClean="0"/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破茧而出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耶路撒冷会</a:t>
            </a:r>
            <a:r>
              <a:rPr lang="zh-CN" altLang="en-US" sz="40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议</a:t>
            </a:r>
            <a:endParaRPr lang="en-US" altLang="zh-CN" sz="4000" b="1" dirty="0" smtClean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zh-CN" sz="4000" dirty="0" smtClean="0">
              <a:solidFill>
                <a:srgbClr val="C0000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2800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使徒行传 </a:t>
            </a:r>
            <a:r>
              <a:rPr lang="en-US" sz="2800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15:1-21</a:t>
            </a:r>
          </a:p>
          <a:p>
            <a:pPr algn="ctr" eaLnBrk="1" hangingPunct="1">
              <a:buClr>
                <a:srgbClr val="68007F"/>
              </a:buClr>
              <a:buFont typeface="Wingdings 2" panose="05020102010507070707" pitchFamily="18" charset="2"/>
              <a:buNone/>
              <a:defRPr/>
            </a:pPr>
            <a:endParaRPr lang="en-US" altLang="zh-CN" sz="1400" b="1" dirty="0">
              <a:solidFill>
                <a:srgbClr val="7030A0"/>
              </a:solidFill>
              <a:latin typeface="+mn-ea"/>
            </a:endParaRPr>
          </a:p>
          <a:p>
            <a:pPr algn="ctr" eaLnBrk="1" hangingPunct="1">
              <a:buClr>
                <a:srgbClr val="68007F"/>
              </a:buClr>
              <a:buFont typeface="Wingdings 2" panose="05020102010507070707" pitchFamily="18" charset="2"/>
              <a:buNone/>
              <a:defRPr/>
            </a:pPr>
            <a:r>
              <a:rPr lang="zh-CN" altLang="en-US" sz="2800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杜書萃</a:t>
            </a:r>
            <a:endParaRPr lang="en-US" altLang="zh-CN" sz="2800" dirty="0" smtClean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algn="ctr" eaLnBrk="1" hangingPunct="1">
              <a:buClr>
                <a:srgbClr val="68007F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June 22, 20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25</a:t>
            </a:r>
            <a:endParaRPr lang="en-US" altLang="en-US" sz="2800" dirty="0" smtClean="0">
              <a:solidFill>
                <a:srgbClr val="7030A0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尊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重文化差异，使福音真正走出去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3434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几个人从</a:t>
            </a:r>
            <a:r>
              <a:rPr lang="zh-CN" altLang="en-US" sz="28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犹太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下来，教训弟兄们说：“你们</a:t>
            </a:r>
            <a:r>
              <a:rPr lang="zh-CN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若不按摩西的规条受割礼，不能得救。</a:t>
            </a: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罗、巴拿巴与他们大大地纷争辩论；众门徒就定规，叫保罗、巴拿巴和本会中几个人，为所辩论的上耶路撒冷去见使徒和长老。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CN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了耶路撒冷，教会和使徒并长老都接待他们，他们就述说 神同他们所行的一切事</a:t>
            </a: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。惟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有几个信徒</a:t>
            </a:r>
            <a:r>
              <a:rPr lang="zh-CN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是法利赛教门的人</a:t>
            </a:r>
            <a:r>
              <a:rPr lang="zh-CN" altLang="en-US" sz="2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起来说：“</a:t>
            </a: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必须给外邦人行割礼，吩咐他们遵守摩西的律法。”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尊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重文化差异，使福音真正走出去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美国宣教士对印地安人传福音的一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些伤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害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zh-CN" sz="12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00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尊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重文化差异，使福音真正走出去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美国宣教士对印地安人传福音的一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些伤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害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zh-CN" sz="12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语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言与教育</a:t>
            </a:r>
          </a:p>
          <a:p>
            <a:pPr marL="709613" lvl="1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2060"/>
                </a:solidFill>
              </a:rPr>
              <a:t>推动印第安人学英文、放弃母语。</a:t>
            </a:r>
          </a:p>
          <a:p>
            <a:pPr marL="709613" lvl="1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2060"/>
                </a:solidFill>
              </a:rPr>
              <a:t>送印第安儿童寄宿学校，学习美国历史、语言、基督教教义，同时被禁止讲自己的语言、穿传统服饰</a:t>
            </a:r>
            <a:r>
              <a:rPr lang="zh-CN" altLang="en-US" b="1" dirty="0" smtClean="0">
                <a:solidFill>
                  <a:srgbClr val="002060"/>
                </a:solidFill>
              </a:rPr>
              <a:t>。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尊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重文化差异，使福音真正走出去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美国宣教士对印地安人传福音的一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些伤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害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zh-CN" sz="12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语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言与教育</a:t>
            </a:r>
          </a:p>
          <a:p>
            <a:pPr marL="709613" lvl="1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2060"/>
                </a:solidFill>
              </a:rPr>
              <a:t>推动印第安人学英文、放弃母语。</a:t>
            </a:r>
          </a:p>
          <a:p>
            <a:pPr marL="709613" lvl="1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2060"/>
                </a:solidFill>
              </a:rPr>
              <a:t>送印第安儿童寄宿学校，学习美国历史、语言、基督教教义，同时被禁止讲自己的语言、穿传统服饰。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生活与习俗</a:t>
            </a:r>
          </a:p>
          <a:p>
            <a:pPr marL="709613" lvl="1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2060"/>
                </a:solidFill>
              </a:rPr>
              <a:t>改变他们的饮食习惯与穿著风格</a:t>
            </a:r>
          </a:p>
          <a:p>
            <a:pPr marL="709613" lvl="1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2060"/>
                </a:solidFill>
              </a:rPr>
              <a:t>礼仪与聚会方式完全模仿西式教</a:t>
            </a:r>
            <a:r>
              <a:rPr lang="zh-CN" altLang="en-US" b="1" dirty="0" smtClean="0">
                <a:solidFill>
                  <a:srgbClr val="002060"/>
                </a:solidFill>
              </a:rPr>
              <a:t>会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pPr marL="366713" lvl="1" indent="0">
              <a:buNone/>
            </a:pPr>
            <a:endParaRPr lang="en-US" altLang="zh-CN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尊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重文化差异，使福音真正走出去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美国宣教士对印地安人传福音的一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些伤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害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zh-CN" sz="12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语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言与教育</a:t>
            </a:r>
          </a:p>
          <a:p>
            <a:pPr marL="709613" lvl="1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2060"/>
                </a:solidFill>
              </a:rPr>
              <a:t>推动印第安人学英文、放弃母语。</a:t>
            </a:r>
          </a:p>
          <a:p>
            <a:pPr marL="709613" lvl="1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2060"/>
                </a:solidFill>
              </a:rPr>
              <a:t>送印第安儿童寄宿学校，学习美国历史、语言、基督教教义，同时被禁止讲自己的语言、穿传统服饰。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生活与习俗</a:t>
            </a:r>
          </a:p>
          <a:p>
            <a:pPr marL="709613" lvl="1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2060"/>
                </a:solidFill>
              </a:rPr>
              <a:t>改变他们的饮食习惯与穿著风格</a:t>
            </a:r>
          </a:p>
          <a:p>
            <a:pPr marL="709613" lvl="1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2060"/>
                </a:solidFill>
              </a:rPr>
              <a:t>礼仪与聚会方式完全模仿西式教</a:t>
            </a:r>
            <a:r>
              <a:rPr lang="zh-CN" altLang="en-US" b="1" dirty="0" smtClean="0">
                <a:solidFill>
                  <a:srgbClr val="002060"/>
                </a:solidFill>
              </a:rPr>
              <a:t>会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pPr marL="366713" lvl="1" indent="0">
              <a:buNone/>
            </a:pPr>
            <a:endParaRPr lang="en-US" altLang="zh-CN" sz="1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尊</a:t>
            </a: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重文化差异，让基督信仰在各地文化中自然扎根，而不是用文化压过福音。</a:t>
            </a:r>
            <a:endParaRPr lang="en-US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75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762000"/>
            <a:ext cx="8229600" cy="838200"/>
          </a:xfrm>
        </p:spPr>
        <p:txBody>
          <a:bodyPr/>
          <a:lstStyle/>
          <a:p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美国宣教士对印地安人传福音的一些伤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害</a:t>
            </a:r>
            <a:endParaRPr lang="en-US" sz="3600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2133600"/>
            <a:ext cx="4038600" cy="40386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762000"/>
            <a:ext cx="8229600" cy="838200"/>
          </a:xfrm>
        </p:spPr>
        <p:txBody>
          <a:bodyPr/>
          <a:lstStyle/>
          <a:p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美国宣教士对印地安人传福音的一些伤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害</a:t>
            </a:r>
            <a:endParaRPr lang="en-US" sz="3600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" y="2362200"/>
            <a:ext cx="4606529" cy="33528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21336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尊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重文化差异，使福音真正走出去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戴德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生的本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土化宣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教：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道成肉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身，住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在我们中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间</a:t>
            </a:r>
            <a:endParaRPr lang="en-US" altLang="zh-CN" sz="3200" b="1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zh-CN" sz="1200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sz="32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2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尊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重文化差异，使福音真正走出去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戴德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生的本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土化宣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教：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道成肉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身，住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在我们中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间</a:t>
            </a:r>
            <a:endParaRPr lang="en-US" altLang="zh-CN" sz="3200" b="1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zh-CN" sz="1200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彻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底的本土化</a:t>
            </a:r>
            <a:r>
              <a:rPr lang="zh-CN" altLang="en-US" sz="32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  <a:p>
            <a:pPr marL="709613" lvl="1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他蓄辫子、穿长袍、换布鞋，说方言， 吃当地餐</a:t>
            </a:r>
          </a:p>
          <a:p>
            <a:pPr marL="0" indent="0">
              <a:buNone/>
            </a:pPr>
            <a:endParaRPr lang="en-US" sz="32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sz="32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90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尊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重文化差异，使福音真正走出去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戴德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生的本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土化宣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教：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道成肉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身，住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在我们中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间</a:t>
            </a:r>
            <a:endParaRPr lang="en-US" altLang="zh-CN" sz="3200" b="1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zh-CN" sz="1200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彻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底的本土化</a:t>
            </a:r>
            <a:r>
              <a:rPr lang="zh-CN" altLang="en-US" sz="32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  <a:p>
            <a:pPr marL="709613" lvl="1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他蓄辫子、穿长袍、换布鞋，说方言， 吃当地餐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进入中</a:t>
            </a: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国百姓的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社区</a:t>
            </a:r>
            <a:r>
              <a:rPr lang="zh-CN" altLang="en-US" sz="32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  <a:p>
            <a:pPr marL="823913" lvl="1" indent="-4572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要求内地会的宣教士不住在外国租界区，体会他们的贫困与苦难。</a:t>
            </a:r>
          </a:p>
          <a:p>
            <a:pPr marL="0" indent="0">
              <a:buNone/>
            </a:pPr>
            <a:endParaRPr lang="en-US" sz="32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sz="32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638800"/>
          </a:xfrm>
        </p:spPr>
        <p:txBody>
          <a:bodyPr/>
          <a:lstStyle/>
          <a:p>
            <a:pPr algn="ctr" eaLnBrk="1" hangingPunct="1">
              <a:buClr>
                <a:srgbClr val="68007F"/>
              </a:buClr>
              <a:buFont typeface="Wingdings 2" panose="05020102010507070707" pitchFamily="18" charset="2"/>
              <a:buNone/>
              <a:defRPr/>
            </a:pPr>
            <a:endParaRPr lang="en-US" altLang="zh-CN" sz="3200" b="1" dirty="0" smtClean="0"/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破茧而出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耶路撒冷会</a:t>
            </a:r>
            <a:r>
              <a:rPr lang="zh-CN" altLang="en-US" sz="40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议</a:t>
            </a:r>
            <a:endParaRPr lang="en-US" altLang="zh-CN" sz="4000" b="1" dirty="0" smtClean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rgbClr val="C0000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福音突破文化與律法的限制</a:t>
            </a:r>
            <a:endParaRPr lang="en-US" altLang="zh-CN" sz="4000" dirty="0" smtClean="0">
              <a:solidFill>
                <a:srgbClr val="C0000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2800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使徒行传 </a:t>
            </a:r>
            <a:r>
              <a:rPr lang="en-US" sz="2800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15:1-21</a:t>
            </a:r>
          </a:p>
          <a:p>
            <a:pPr algn="ctr" eaLnBrk="1" hangingPunct="1">
              <a:buClr>
                <a:srgbClr val="68007F"/>
              </a:buClr>
              <a:buFont typeface="Wingdings 2" panose="05020102010507070707" pitchFamily="18" charset="2"/>
              <a:buNone/>
              <a:defRPr/>
            </a:pPr>
            <a:endParaRPr lang="en-US" altLang="zh-CN" sz="1400" b="1" dirty="0">
              <a:solidFill>
                <a:srgbClr val="7030A0"/>
              </a:solidFill>
              <a:latin typeface="+mn-ea"/>
            </a:endParaRPr>
          </a:p>
          <a:p>
            <a:pPr algn="ctr" eaLnBrk="1" hangingPunct="1">
              <a:buClr>
                <a:srgbClr val="68007F"/>
              </a:buClr>
              <a:buFont typeface="Wingdings 2" panose="05020102010507070707" pitchFamily="18" charset="2"/>
              <a:buNone/>
              <a:defRPr/>
            </a:pPr>
            <a:r>
              <a:rPr lang="zh-CN" altLang="en-US" sz="2800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杜書萃</a:t>
            </a:r>
            <a:endParaRPr lang="en-US" altLang="zh-CN" sz="2800" dirty="0" smtClean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algn="ctr" eaLnBrk="1" hangingPunct="1">
              <a:buClr>
                <a:srgbClr val="68007F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June 22, 20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25</a:t>
            </a:r>
            <a:endParaRPr lang="en-US" altLang="en-US" sz="2800" dirty="0" smtClean="0">
              <a:solidFill>
                <a:srgbClr val="7030A0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尊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重文化差异，使福音真正走出去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戴德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生的本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土化宣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教：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道成肉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身，住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在我们中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间</a:t>
            </a:r>
            <a:endParaRPr lang="en-US" altLang="zh-CN" sz="3200" b="1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zh-CN" sz="1200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彻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底的本土化</a:t>
            </a:r>
            <a:r>
              <a:rPr lang="zh-CN" altLang="en-US" sz="32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  <a:p>
            <a:pPr marL="709613" lvl="1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他蓄辫子、穿长袍、换布鞋，说方言， 吃当地餐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进入中</a:t>
            </a: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国百姓的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社区</a:t>
            </a:r>
            <a:r>
              <a:rPr lang="zh-CN" altLang="en-US" sz="32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  <a:p>
            <a:pPr marL="823913" lvl="1" indent="-4572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要求内地会的宣教士不住在外国租界区，体会他们的贫困与苦难。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尊重当地风俗与节奏：</a:t>
            </a:r>
          </a:p>
          <a:p>
            <a:pPr marL="823913" lvl="1" indent="-4572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不强迫中国信徒接受西方的礼仪与形式，而是培育本地教会，用当地方式敬拜与传福音</a:t>
            </a:r>
            <a:endParaRPr lang="en-US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sz="32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sz="32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21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74" y="698956"/>
            <a:ext cx="89154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尊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重文化差异，使福音真正走出去</a:t>
            </a:r>
            <a:endParaRPr lang="en-US" altLang="zh-CN" sz="3600" b="1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C8B2B46-5BA2-135A-5C98-84994CD67B7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438150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1822102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戴德生的本土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化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宣教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CN" altLang="en-US" sz="3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道成肉身，住在我们中间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74" y="698956"/>
            <a:ext cx="89154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尊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重文化差异，使福音真正走出去</a:t>
            </a:r>
            <a:endParaRPr lang="en-US" altLang="zh-CN" sz="3600" b="1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C8B2B46-5BA2-135A-5C98-84994CD67B7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438150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AB1316EC-A188-8E93-3806-92548364CC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64" y="3200400"/>
            <a:ext cx="4388427" cy="305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1822102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戴德生的本土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化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宣教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CN" altLang="en-US" sz="3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道成肉身，住在我们中间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2.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唯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靠恩典得救，不靠律法条文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816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zh-CN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使徒和长老聚会商议这事</a:t>
            </a:r>
            <a:r>
              <a:rPr lang="zh-CN" altLang="en-US" sz="2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sz="2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zh-CN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辩论已经多了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就起来说：“诸位弟兄，你们知道 神早已在你们中间拣选了我，叫外邦人从我口中得听福音之道，而且相信。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知道人心的 神也为他们作了见证，赐圣灵给他们，正如给我们一样；</a:t>
            </a:r>
            <a:endParaRPr lang="en-US" altLang="zh-CN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又借着信洁凈了他们的心，并不分他们、我们。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现在为甚么试探 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，要把我们祖宗和</a:t>
            </a: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我们所不能负的轭放在门徒的颈项上呢？</a:t>
            </a:r>
            <a:endParaRPr lang="en-US" altLang="zh-CN" sz="28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</a:t>
            </a: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得救乃是因主耶稣的恩，和他们一样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，这是我们所信的。”</a:t>
            </a:r>
            <a:endParaRPr lang="en-US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sz="32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48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2.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唯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靠恩典得救，不靠律法条文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犹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太人為什麼坚持要守律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法才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能的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救？</a:t>
            </a:r>
            <a:endParaRPr lang="en-US" sz="3200" b="1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sz="32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85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2.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唯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靠恩典得救，不靠律法条文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犹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太人為什麼坚持要守律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法才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能的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救？</a:t>
            </a:r>
            <a:endParaRPr lang="en-US" sz="3200" b="1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盟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约的记号</a:t>
            </a:r>
            <a:r>
              <a:rPr lang="zh-CN" altLang="en-US" sz="32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  <a:p>
            <a:pPr marL="823913" lvl="1" indent="-457200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割礼是上帝与亚伯拉罕立约的记号，是犹太人作为神选民的身体标志。不遵守割礼，</a:t>
            </a:r>
            <a:r>
              <a:rPr lang="zh-CN" altLang="en-US" sz="2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就不</a:t>
            </a: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属于这个盟约群体。</a:t>
            </a:r>
          </a:p>
          <a:p>
            <a:pPr marL="0" indent="0">
              <a:buNone/>
            </a:pPr>
            <a:endParaRPr lang="en-US" sz="32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4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2.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唯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靠恩典得救，不靠律法条文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犹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太人為什麼坚持要守律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法才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能的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救？</a:t>
            </a:r>
            <a:endParaRPr lang="en-US" sz="3200" b="1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盟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约的记号</a:t>
            </a:r>
            <a:r>
              <a:rPr lang="zh-CN" altLang="en-US" sz="32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  <a:p>
            <a:pPr marL="823913" lvl="1" indent="-457200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割礼是上帝与亚伯拉罕立约的记号，是犹太人作为神选民的身体标志。不遵守割礼，</a:t>
            </a:r>
            <a:r>
              <a:rPr lang="zh-CN" altLang="en-US" sz="2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就不</a:t>
            </a: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属于这个盟约群体。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洁的标准：</a:t>
            </a:r>
          </a:p>
          <a:p>
            <a:pPr marL="823913" lvl="1" indent="-457200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饮食条</a:t>
            </a:r>
            <a:r>
              <a:rPr lang="zh-CN" altLang="en-US" sz="2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例、</a:t>
            </a: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安息日和其他节期，都是为了让犹太人与外邦人分别开来，保持他们的圣洁。遵守这些律法是敬畏神的表现。</a:t>
            </a:r>
          </a:p>
          <a:p>
            <a:pPr marL="0" indent="0">
              <a:buNone/>
            </a:pPr>
            <a:endParaRPr lang="en-US" sz="32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45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2.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唯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靠恩典得救，不靠律法条文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犹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太人為什麼坚持要守律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法才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能的</a:t>
            </a: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救？</a:t>
            </a:r>
            <a:endParaRPr lang="en-US" sz="3200" b="1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盟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约的记号</a:t>
            </a:r>
            <a:r>
              <a:rPr lang="zh-CN" altLang="en-US" sz="32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  <a:p>
            <a:pPr marL="823913" lvl="1" indent="-457200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割礼是上帝与亚伯拉罕立约的记号，是犹太人作为神选民的身体标志。不遵守割礼，</a:t>
            </a:r>
            <a:r>
              <a:rPr lang="zh-CN" altLang="en-US" sz="2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就不</a:t>
            </a: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属于这个盟约群体。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洁的标准：</a:t>
            </a:r>
          </a:p>
          <a:p>
            <a:pPr marL="823913" lvl="1" indent="-457200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饮食条</a:t>
            </a:r>
            <a:r>
              <a:rPr lang="zh-CN" altLang="en-US" sz="2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例、</a:t>
            </a: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安息日和其他节期，都是为了让犹太人与外邦人分别开来，保持他们的圣洁。遵守这些律法是敬畏神的表现。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民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族的独特性</a:t>
            </a:r>
            <a:r>
              <a:rPr lang="zh-CN" altLang="en-US" sz="32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  <a:p>
            <a:pPr marL="823913" lvl="1" indent="-457200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摩西律法将犹太人分别为</a:t>
            </a:r>
            <a:r>
              <a:rPr lang="zh-CN" altLang="en-US" sz="2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圣，</a:t>
            </a: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是他们民族认同的基石。让外邦</a:t>
            </a:r>
            <a:r>
              <a:rPr lang="zh-CN" altLang="en-US" sz="2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</a:t>
            </a:r>
            <a:r>
              <a:rPr lang="zh-CN" altLang="en-US" sz="2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遵</a:t>
            </a: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守律法就能成</a:t>
            </a:r>
            <a:r>
              <a:rPr lang="zh-CN" altLang="en-US" sz="2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</a:t>
            </a:r>
            <a:r>
              <a:rPr lang="zh-CN" altLang="en-US" sz="2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lang="zh-CN" altLang="en-US" sz="2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的子</a:t>
            </a:r>
            <a:r>
              <a:rPr lang="zh-CN" altLang="en-US" sz="2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民</a:t>
            </a:r>
            <a:r>
              <a:rPr lang="zh-CN" altLang="en-US" sz="2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挑战了他们长久以</a:t>
            </a:r>
            <a:r>
              <a:rPr lang="zh-CN" altLang="en-US" sz="2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来對神</a:t>
            </a:r>
            <a:r>
              <a:rPr lang="zh-CN" altLang="en-US" sz="2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的子民身份的理</a:t>
            </a:r>
            <a:r>
              <a:rPr lang="zh-CN" altLang="en-US" sz="2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解。</a:t>
            </a:r>
            <a:endParaRPr lang="zh-CN" altLang="en-US" sz="22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sz="32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27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2.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唯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靠恩典得救，不靠律法条文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彼得坚定宣告：得救唯靠恩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</a:t>
            </a:r>
            <a:endParaRPr lang="en-US" altLang="zh-CN" sz="3200" b="1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15:10 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现在为甚么试探 神，要把我们祖宗和我们所不能负的轭放在门徒的颈项上呢？ </a:t>
            </a:r>
            <a:r>
              <a:rPr 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15:11 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我们得救乃是因主耶稣的恩，和他们一样，这是我们所信的</a:t>
            </a:r>
            <a:r>
              <a:rPr lang="zh-CN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。”</a:t>
            </a:r>
            <a:endParaRPr lang="en-US" altLang="zh-CN" sz="24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04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2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2. 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唯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靠恩典得救，不靠律法条文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彼得坚定宣告：得救唯靠恩</a:t>
            </a:r>
            <a:r>
              <a:rPr lang="zh-CN" altLang="en-US" sz="32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</a:t>
            </a:r>
            <a:endParaRPr lang="en-US" altLang="zh-CN" sz="3200" b="1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15:10 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现在为甚么试探 神，要把我们祖宗和我们所不能负的轭放在门徒的颈项上呢？ </a:t>
            </a:r>
            <a:r>
              <a:rPr 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15:11 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我们得救乃是因主耶稣的恩，和他们一样，这是我们所信的</a:t>
            </a:r>
            <a:r>
              <a:rPr lang="zh-CN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。”</a:t>
            </a:r>
            <a:endParaRPr lang="en-US" altLang="zh-CN" sz="24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zh-CN" altLang="en-US" sz="24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我们是否真的相信恩典已经足够，不需要别的条件？</a:t>
            </a:r>
            <a:endParaRPr lang="en-US" sz="2400" b="1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73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marL="0" indent="0"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使徒行传</a:t>
            </a:r>
            <a:r>
              <a:rPr lang="zh-CN" altLang="en-US" sz="5400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15:1-21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几个人从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犹太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下来，教训弟兄们说：“你们</a:t>
            </a: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若不按摩西的规条受割礼，不能得救。”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罗、巴拿巴与他们大大地纷争辩论；众门徒就定规，叫保罗、巴拿巴和本会中几个人，为所辩论的</a:t>
            </a: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上耶路撒冷去见使徒和长老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是教会送他们起行。他们经过腓尼基、撒马利亚，随处传说外邦人归主的事，叫众弟兄都甚欢喜。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了耶路撒冷，教会和使徒并长老都接待他们，他们就述说 神同他们所行的一切事。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惟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有几个信徒</a:t>
            </a: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是法利赛教门的人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，起来说：“</a:t>
            </a: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必须给外邦人行割礼，吩咐他们遵守摩西的律法。”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03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3. 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以爱建立合一的教会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600"/>
          </a:xfrm>
        </p:spPr>
        <p:txBody>
          <a:bodyPr/>
          <a:lstStyle/>
          <a:p>
            <a:pPr marL="514350" indent="-514350">
              <a:buFont typeface="+mj-lt"/>
              <a:buAutoNum type="arabicPeriod" startAt="19"/>
            </a:pPr>
            <a:r>
              <a:rPr lang="zh-CN" altLang="en-US" sz="3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所以据我的意见，不可难为那归服 神的外邦人；</a:t>
            </a:r>
            <a:r>
              <a:rPr lang="en-US" sz="3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zh-CN" altLang="en-US" sz="32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只要写信吩咐他</a:t>
            </a:r>
            <a:r>
              <a:rPr lang="zh-CN" altLang="en-US" sz="32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</a:t>
            </a:r>
            <a:endParaRPr lang="en-US" altLang="zh-CN" sz="3200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66713" lvl="1" indent="0">
              <a:buNone/>
            </a:pPr>
            <a:r>
              <a:rPr lang="zh-CN" altLang="en-US" sz="30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禁</a:t>
            </a:r>
            <a:r>
              <a:rPr lang="zh-CN" altLang="en-US" sz="30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戒偶像的污</a:t>
            </a:r>
            <a:r>
              <a:rPr lang="zh-CN" altLang="en-US" sz="30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秽</a:t>
            </a:r>
            <a:endParaRPr lang="en-US" altLang="zh-CN" sz="3000" b="1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66713" lvl="1" indent="0">
              <a:buNone/>
            </a:pPr>
            <a:r>
              <a:rPr lang="zh-CN" altLang="en-US" sz="30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sz="30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奸淫</a:t>
            </a:r>
            <a:r>
              <a:rPr lang="zh-CN" altLang="en-US" sz="30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altLang="zh-CN" sz="3000" b="1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66713" lvl="1" indent="0">
              <a:buNone/>
            </a:pPr>
            <a:r>
              <a:rPr lang="zh-CN" altLang="en-US" sz="30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</a:t>
            </a:r>
            <a:r>
              <a:rPr lang="zh-CN" altLang="en-US" sz="30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勒死的牲</a:t>
            </a:r>
            <a:r>
              <a:rPr lang="zh-CN" altLang="en-US" sz="30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畜</a:t>
            </a:r>
            <a:endParaRPr lang="en-US" altLang="zh-CN" sz="3000" b="1" dirty="0" smtClean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66713" lvl="1" indent="0">
              <a:buNone/>
            </a:pPr>
            <a:r>
              <a:rPr lang="zh-CN" altLang="en-US" sz="3000" b="1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sz="30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血。</a:t>
            </a:r>
            <a:r>
              <a:rPr lang="en-US" sz="3000" b="1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zh-CN" altLang="en-US" sz="32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因为从古以来，摩西的书在各城有人传讲，每逢安息日在会堂里诵读。”</a:t>
            </a:r>
            <a:r>
              <a:rPr lang="en-US" sz="32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0" indent="0">
              <a:buNone/>
            </a:pPr>
            <a:endParaRPr lang="en-US" sz="32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10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3. 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以爱建立合一的教会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憑著主耶穌確知深信</a:t>
            </a:r>
            <a:r>
              <a:rPr lang="zh-CN" altLang="en-US" sz="24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：沒</a:t>
            </a:r>
            <a:r>
              <a:rPr lang="zh-CN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有一樣物本來是不潔的</a:t>
            </a:r>
            <a:r>
              <a:rPr lang="zh-CN" altLang="en-US" sz="24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；惟</a:t>
            </a:r>
            <a:r>
              <a:rPr lang="zh-CN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獨人以為不潔的，在他就不潔了。」</a:t>
            </a:r>
            <a:r>
              <a:rPr lang="zh-CN" altLang="en-US" sz="20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羅馬書</a:t>
            </a:r>
            <a:r>
              <a:rPr lang="en-US" sz="20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14:14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</a:t>
            </a:r>
            <a:r>
              <a:rPr 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lang="zh-CN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神所造的物都是好的，若感謝著領受，就沒有一樣可棄的，因為藉著神的道和人的祈求，成為聖潔了。」</a:t>
            </a:r>
            <a:r>
              <a:rPr lang="zh-CN" altLang="en-US" sz="20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提摩太前書</a:t>
            </a:r>
            <a:r>
              <a:rPr lang="en-US" sz="20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4:3–5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3200" dirty="0"/>
          </a:p>
          <a:p>
            <a:pPr marL="0" indent="0">
              <a:buNone/>
            </a:pPr>
            <a:endParaRPr lang="en-US" sz="32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3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lvl="0" algn="ctr"/>
            <a:r>
              <a:rPr lang="en-US" altLang="zh-CN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3. 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以爱建立合一的教会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憑著主耶穌確知深信</a:t>
            </a:r>
            <a:r>
              <a:rPr lang="zh-CN" altLang="en-US" sz="24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：沒</a:t>
            </a:r>
            <a:r>
              <a:rPr lang="zh-CN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有一樣物本來是不潔的</a:t>
            </a:r>
            <a:r>
              <a:rPr lang="zh-CN" altLang="en-US" sz="24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；惟</a:t>
            </a:r>
            <a:r>
              <a:rPr lang="zh-CN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獨人以為不潔的，在他就不潔了。」</a:t>
            </a:r>
            <a:r>
              <a:rPr lang="zh-CN" altLang="en-US" sz="20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羅馬書</a:t>
            </a:r>
            <a:r>
              <a:rPr lang="en-US" sz="20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14:14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</a:t>
            </a:r>
            <a:r>
              <a:rPr 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lang="zh-CN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神所造的物都是好的，若感謝著領受，就沒有一樣可棄的，因為藉著神的道和人的祈求，成為聖潔了。」</a:t>
            </a:r>
            <a:r>
              <a:rPr lang="zh-CN" altLang="en-US" sz="20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提摩太前書</a:t>
            </a:r>
            <a:r>
              <a:rPr lang="en-US" sz="20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4:3–5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</a:t>
            </a:r>
            <a:r>
              <a:rPr lang="zh-CN" altLang="en-US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食物叫我弟兄跌倒，我就永遠不吃肉，免得叫我弟兄跌倒</a:t>
            </a:r>
            <a:r>
              <a:rPr lang="zh-CN" altLang="en-US" sz="2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CN" altLang="en-US" sz="20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</a:t>
            </a:r>
            <a:r>
              <a:rPr lang="zh-CN" altLang="en-US" sz="20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</a:t>
            </a:r>
            <a:r>
              <a:rPr lang="en-US" sz="20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8:13</a:t>
            </a:r>
            <a:endParaRPr lang="en-US" sz="20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3200" dirty="0"/>
          </a:p>
          <a:p>
            <a:pPr marL="0" indent="0">
              <a:buNone/>
            </a:pPr>
            <a:endParaRPr lang="en-US" sz="32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1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marL="0" indent="0"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使徒行传</a:t>
            </a:r>
            <a:r>
              <a:rPr lang="zh-CN" altLang="en-US" sz="5400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15:1-21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40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徒和长老聚会商议这事。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辩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论已经多了，</a:t>
            </a: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就起来说：“诸位弟兄，你们知道 神早已在你们中间拣选了我，叫外邦人从我口中得听福音之道，而且相信。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知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道人心的 神也为他们作了见证，赐圣灵给他们，正如给我们一样</a:t>
            </a: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lang="en-US" altLang="zh-CN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借着信洁凈了他们的心，并不分他们、我们。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zh-CN" altLang="en-US" sz="28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</a:t>
            </a: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在为甚么试探 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，要把我们祖宗和</a:t>
            </a: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我们所不能负的轭放在门徒的颈项上呢</a:t>
            </a:r>
            <a:r>
              <a:rPr lang="zh-CN" altLang="en-US" sz="28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lang="en-US" altLang="zh-CN" sz="2800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</a:t>
            </a: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得救乃是因主耶稣的恩，和他们一样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，这是我们所信的。”</a:t>
            </a:r>
            <a:endParaRPr lang="en-US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 startAt="6"/>
            </a:pPr>
            <a:endParaRPr lang="en-US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0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marL="0" indent="0"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使徒行传</a:t>
            </a:r>
            <a:r>
              <a:rPr lang="zh-CN" altLang="en-US" sz="5400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15:1-21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4000"/>
          </a:xfrm>
        </p:spPr>
        <p:txBody>
          <a:bodyPr/>
          <a:lstStyle/>
          <a:p>
            <a:pPr marL="514350" indent="-514350">
              <a:buFont typeface="+mj-lt"/>
              <a:buAutoNum type="arabicPeriod" startAt="12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人都默默无声，听巴拿巴和保罗述说 神藉他们在外邦人中所行的神迹奇事。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们住了声，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雅各就说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：“诸位弟兄，请听我的话。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才西门述说 神当初怎样眷顾外邦人，从他们中间选取百姓归于自己的名下；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先知的话也与这意思相合。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如经上所写的：‘</a:t>
            </a: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此后，我要回来，重新修造大卫倒塌的帐幕，把那破坏的，重新修造建立起来</a:t>
            </a: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 startAt="12"/>
            </a:pP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叫余剩的人，就是凡称为我名下的外邦人，都寻求主。’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CN" sz="28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85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62000"/>
          </a:xfrm>
        </p:spPr>
        <p:txBody>
          <a:bodyPr/>
          <a:lstStyle/>
          <a:p>
            <a:pPr marL="0" indent="0"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使徒行传</a:t>
            </a:r>
            <a:r>
              <a:rPr lang="zh-CN" altLang="en-US" sz="5400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15:1-21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4000"/>
          </a:xfrm>
        </p:spPr>
        <p:txBody>
          <a:bodyPr/>
          <a:lstStyle/>
          <a:p>
            <a:pPr marL="514350" indent="-514350">
              <a:buFont typeface="+mj-lt"/>
              <a:buAutoNum type="arabicPeriod" startAt="17"/>
            </a:pP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叫余剩的人，就是凡称为我名下的外邦人，都寻求主。’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CN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 startAt="17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话是从创世以来显明这事的主说的。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以据我的意见，不可难为那归服 神的外邦人；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要写信吩咐他们禁戒偶像的污秽和奸淫，并勒死的牲畜和血。</a:t>
            </a:r>
            <a:r>
              <a:rPr 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zh-CN" altLang="en-US" sz="2800" dirty="0" smtClean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</a:t>
            </a:r>
            <a:r>
              <a:rPr lang="zh-CN" alt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为从古以来，摩西的书在各城有人传讲，每逢安息日在会堂里诵读。”</a:t>
            </a:r>
            <a:r>
              <a:rPr lang="en-US" sz="2800" dirty="0">
                <a:solidFill>
                  <a:srgbClr val="7B0B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9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1524000"/>
          </a:xfrm>
        </p:spPr>
        <p:txBody>
          <a:bodyPr/>
          <a:lstStyle/>
          <a:p>
            <a:pPr marL="0" indent="0"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破茧而出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/>
            </a:r>
            <a:b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</a:b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耶路撒冷会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议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610600" cy="29718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zh-CN" altLang="en-US" sz="30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尊重文化差异，使福音真正走出去   </a:t>
            </a:r>
            <a:r>
              <a:rPr lang="en-US" altLang="zh-CN" sz="30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5:1–5</a:t>
            </a:r>
            <a:endParaRPr lang="en-US" altLang="zh-CN" sz="30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1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1524000"/>
          </a:xfrm>
        </p:spPr>
        <p:txBody>
          <a:bodyPr/>
          <a:lstStyle/>
          <a:p>
            <a:pPr marL="0" indent="0"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破茧而出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/>
            </a:r>
            <a:b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</a:b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耶路撒冷会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议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610600" cy="29718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zh-CN" altLang="en-US" sz="30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尊重文化差异，使福音真正走出去   </a:t>
            </a:r>
            <a:r>
              <a:rPr lang="en-US" altLang="zh-CN" sz="30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5:1–5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30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唯靠恩典得救，不靠律法条文   </a:t>
            </a:r>
            <a:r>
              <a:rPr lang="en-US" altLang="zh-CN" sz="30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15:6–11</a:t>
            </a:r>
            <a:endParaRPr lang="en-US" altLang="zh-CN" sz="30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3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1524000"/>
          </a:xfrm>
        </p:spPr>
        <p:txBody>
          <a:bodyPr/>
          <a:lstStyle/>
          <a:p>
            <a:pPr marL="0" indent="0"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破茧而出</a:t>
            </a: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/>
            </a:r>
            <a:b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</a:b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耶路撒冷会</a:t>
            </a: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议</a:t>
            </a: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610600" cy="29718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zh-CN" altLang="en-US" sz="30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尊重文化差异，使福音真正走出去   </a:t>
            </a:r>
            <a:r>
              <a:rPr lang="en-US" altLang="zh-CN" sz="30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5:1–5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30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唯靠恩典得救，不靠律法条文   </a:t>
            </a:r>
            <a:r>
              <a:rPr lang="en-US" altLang="zh-CN" sz="30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15:6–11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30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以爱建立合一的教会   </a:t>
            </a:r>
            <a:r>
              <a:rPr lang="en-US" altLang="zh-CN" sz="30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15:12–21</a:t>
            </a:r>
            <a:endParaRPr lang="en-US" sz="3000" dirty="0">
              <a:solidFill>
                <a:srgbClr val="7B0B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90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68007F"/>
      </a:accent1>
      <a:accent2>
        <a:srgbClr val="9C007F"/>
      </a:accent2>
      <a:accent3>
        <a:srgbClr val="68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0000"/>
      </a:hlink>
      <a:folHlink>
        <a:srgbClr val="68007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68007F"/>
    </a:accent1>
    <a:accent2>
      <a:srgbClr val="9C007F"/>
    </a:accent2>
    <a:accent3>
      <a:srgbClr val="68007F"/>
    </a:accent3>
    <a:accent4>
      <a:srgbClr val="68007F"/>
    </a:accent4>
    <a:accent5>
      <a:srgbClr val="005BD3"/>
    </a:accent5>
    <a:accent6>
      <a:srgbClr val="00349E"/>
    </a:accent6>
    <a:hlink>
      <a:srgbClr val="000000"/>
    </a:hlink>
    <a:folHlink>
      <a:srgbClr val="68007F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68007F"/>
    </a:accent1>
    <a:accent2>
      <a:srgbClr val="9C007F"/>
    </a:accent2>
    <a:accent3>
      <a:srgbClr val="68007F"/>
    </a:accent3>
    <a:accent4>
      <a:srgbClr val="68007F"/>
    </a:accent4>
    <a:accent5>
      <a:srgbClr val="005BD3"/>
    </a:accent5>
    <a:accent6>
      <a:srgbClr val="00349E"/>
    </a:accent6>
    <a:hlink>
      <a:srgbClr val="000000"/>
    </a:hlink>
    <a:folHlink>
      <a:srgbClr val="6800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20027</TotalTime>
  <Words>3176</Words>
  <Application>Microsoft Office PowerPoint</Application>
  <PresentationFormat>On-screen Show (4:3)</PresentationFormat>
  <Paragraphs>167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Microsoft YaHei</vt:lpstr>
      <vt:lpstr>宋体</vt:lpstr>
      <vt:lpstr>SimSun-ExtB</vt:lpstr>
      <vt:lpstr>Arial</vt:lpstr>
      <vt:lpstr>Calibri</vt:lpstr>
      <vt:lpstr>Constantia</vt:lpstr>
      <vt:lpstr>Wingdings</vt:lpstr>
      <vt:lpstr>Wingdings 2</vt:lpstr>
      <vt:lpstr>Flow</vt:lpstr>
      <vt:lpstr>PowerPoint Presentation</vt:lpstr>
      <vt:lpstr>PowerPoint Presentation</vt:lpstr>
      <vt:lpstr>使徒行传 15:1-21</vt:lpstr>
      <vt:lpstr>使徒行传 15:1-21</vt:lpstr>
      <vt:lpstr>使徒行传 15:1-21</vt:lpstr>
      <vt:lpstr>使徒行传 15:1-21</vt:lpstr>
      <vt:lpstr>破茧而出 耶路撒冷会议</vt:lpstr>
      <vt:lpstr>破茧而出 耶路撒冷会议</vt:lpstr>
      <vt:lpstr>破茧而出 耶路撒冷会议</vt:lpstr>
      <vt:lpstr>1. 尊重文化差异，使福音真正走出去</vt:lpstr>
      <vt:lpstr>1. 尊重文化差异，使福音真正走出去</vt:lpstr>
      <vt:lpstr>1. 尊重文化差异，使福音真正走出去</vt:lpstr>
      <vt:lpstr>1. 尊重文化差异，使福音真正走出去</vt:lpstr>
      <vt:lpstr>1. 尊重文化差异，使福音真正走出去</vt:lpstr>
      <vt:lpstr>美国宣教士对印地安人传福音的一些伤害</vt:lpstr>
      <vt:lpstr>美国宣教士对印地安人传福音的一些伤害</vt:lpstr>
      <vt:lpstr>1. 尊重文化差异，使福音真正走出去</vt:lpstr>
      <vt:lpstr>1. 尊重文化差异，使福音真正走出去</vt:lpstr>
      <vt:lpstr>1. 尊重文化差异，使福音真正走出去</vt:lpstr>
      <vt:lpstr>1. 尊重文化差异，使福音真正走出去</vt:lpstr>
      <vt:lpstr>1. 尊重文化差异，使福音真正走出去</vt:lpstr>
      <vt:lpstr>1. 尊重文化差异，使福音真正走出去</vt:lpstr>
      <vt:lpstr>2. 唯靠恩典得救，不靠律法条文</vt:lpstr>
      <vt:lpstr>2. 唯靠恩典得救，不靠律法条文</vt:lpstr>
      <vt:lpstr>2. 唯靠恩典得救，不靠律法条文</vt:lpstr>
      <vt:lpstr>2. 唯靠恩典得救，不靠律法条文</vt:lpstr>
      <vt:lpstr>2. 唯靠恩典得救，不靠律法条文</vt:lpstr>
      <vt:lpstr>2. 唯靠恩典得救，不靠律法条文</vt:lpstr>
      <vt:lpstr>2. 唯靠恩典得救，不靠律法条文</vt:lpstr>
      <vt:lpstr>3. 以爱建立合一的教会</vt:lpstr>
      <vt:lpstr>3. 以爱建立合一的教会</vt:lpstr>
      <vt:lpstr>3. 以爱建立合一的教会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奔那有盼望的路程 希伯來書 12:1-13</dc:title>
  <dc:creator>stu</dc:creator>
  <cp:lastModifiedBy>ShuTsui Tu</cp:lastModifiedBy>
  <cp:revision>976</cp:revision>
  <cp:lastPrinted>2016-05-01T02:09:01Z</cp:lastPrinted>
  <dcterms:created xsi:type="dcterms:W3CDTF">2010-08-28T21:19:40Z</dcterms:created>
  <dcterms:modified xsi:type="dcterms:W3CDTF">2025-06-22T01:34:57Z</dcterms:modified>
</cp:coreProperties>
</file>