
<file path=[Content_Types].xml><?xml version="1.0" encoding="utf-8"?>
<Types xmlns="http://schemas.openxmlformats.org/package/2006/content-types">
  <Default Extension="gif" ContentType="image/gi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2" r:id="rId1"/>
  </p:sldMasterIdLst>
  <p:notesMasterIdLst>
    <p:notesMasterId r:id="rId20"/>
  </p:notesMasterIdLst>
  <p:handoutMasterIdLst>
    <p:handoutMasterId r:id="rId21"/>
  </p:handoutMasterIdLst>
  <p:sldIdLst>
    <p:sldId id="403" r:id="rId2"/>
    <p:sldId id="416" r:id="rId3"/>
    <p:sldId id="2462" r:id="rId4"/>
    <p:sldId id="411" r:id="rId5"/>
    <p:sldId id="412" r:id="rId6"/>
    <p:sldId id="414" r:id="rId7"/>
    <p:sldId id="2465" r:id="rId8"/>
    <p:sldId id="2459" r:id="rId9"/>
    <p:sldId id="2463" r:id="rId10"/>
    <p:sldId id="2464" r:id="rId11"/>
    <p:sldId id="2467" r:id="rId12"/>
    <p:sldId id="2468" r:id="rId13"/>
    <p:sldId id="2469" r:id="rId14"/>
    <p:sldId id="417" r:id="rId15"/>
    <p:sldId id="2470" r:id="rId16"/>
    <p:sldId id="415" r:id="rId17"/>
    <p:sldId id="2471" r:id="rId18"/>
    <p:sldId id="404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97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00"/>
    <a:srgbClr val="3399FF"/>
    <a:srgbClr val="FF5050"/>
    <a:srgbClr val="333399"/>
    <a:srgbClr val="6600FF"/>
    <a:srgbClr val="CC66FF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36" autoAdjust="0"/>
    <p:restoredTop sz="94611" autoAdjust="0"/>
  </p:normalViewPr>
  <p:slideViewPr>
    <p:cSldViewPr>
      <p:cViewPr>
        <p:scale>
          <a:sx n="50" d="100"/>
          <a:sy n="50" d="100"/>
        </p:scale>
        <p:origin x="956" y="296"/>
      </p:cViewPr>
      <p:guideLst>
        <p:guide orient="horz" pos="2160"/>
        <p:guide pos="29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40" d="100"/>
          <a:sy n="40" d="100"/>
        </p:scale>
        <p:origin x="-1488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08021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92150"/>
            <a:ext cx="4559300" cy="34163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noProof="0"/>
              <a:t>Click to edit Master text styles</a:t>
            </a:r>
          </a:p>
          <a:p>
            <a:pPr lvl="1"/>
            <a:r>
              <a:rPr lang="en-US" altLang="zh-CN" noProof="0"/>
              <a:t>Second level</a:t>
            </a:r>
          </a:p>
          <a:p>
            <a:pPr lvl="2"/>
            <a:r>
              <a:rPr lang="en-US" altLang="zh-CN" noProof="0"/>
              <a:t>Third level</a:t>
            </a:r>
          </a:p>
          <a:p>
            <a:pPr lvl="3"/>
            <a:r>
              <a:rPr lang="en-US" altLang="zh-CN" noProof="0"/>
              <a:t>Fourth level</a:t>
            </a:r>
          </a:p>
          <a:p>
            <a:pPr lvl="4"/>
            <a:r>
              <a:rPr lang="en-US" altLang="zh-CN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350804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宋体" pitchFamily="2" charset="-122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宋体" pitchFamily="2" charset="-122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宋体" pitchFamily="2" charset="-122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宋体" pitchFamily="2" charset="-122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宋体" pitchFamily="2" charset="-122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2113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9185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8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9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0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2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3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4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5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6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7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8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9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0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9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21 w 717"/>
                <a:gd name="T1" fmla="*/ 845 h 845"/>
                <a:gd name="T2" fmla="*/ 721 w 717"/>
                <a:gd name="T3" fmla="*/ 821 h 845"/>
                <a:gd name="T4" fmla="*/ 578 w 717"/>
                <a:gd name="T5" fmla="*/ 605 h 845"/>
                <a:gd name="T6" fmla="*/ 408 w 717"/>
                <a:gd name="T7" fmla="*/ 396 h 845"/>
                <a:gd name="T8" fmla="*/ 223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11 w 717"/>
                <a:gd name="T15" fmla="*/ 198 h 845"/>
                <a:gd name="T16" fmla="*/ 402 w 717"/>
                <a:gd name="T17" fmla="*/ 408 h 845"/>
                <a:gd name="T18" fmla="*/ 572 w 717"/>
                <a:gd name="T19" fmla="*/ 623 h 845"/>
                <a:gd name="T20" fmla="*/ 721 w 717"/>
                <a:gd name="T21" fmla="*/ 845 h 845"/>
                <a:gd name="T22" fmla="*/ 721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9 w 407"/>
                <a:gd name="T1" fmla="*/ 414 h 414"/>
                <a:gd name="T2" fmla="*/ 409 w 407"/>
                <a:gd name="T3" fmla="*/ 396 h 414"/>
                <a:gd name="T4" fmla="*/ 224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8 w 407"/>
                <a:gd name="T13" fmla="*/ 204 h 414"/>
                <a:gd name="T14" fmla="*/ 409 w 407"/>
                <a:gd name="T15" fmla="*/ 414 h 414"/>
                <a:gd name="T16" fmla="*/ 409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90 w 586"/>
                <a:gd name="T1" fmla="*/ 0 h 599"/>
                <a:gd name="T2" fmla="*/ 572 w 586"/>
                <a:gd name="T3" fmla="*/ 0 h 599"/>
                <a:gd name="T4" fmla="*/ 409 w 586"/>
                <a:gd name="T5" fmla="*/ 132 h 599"/>
                <a:gd name="T6" fmla="*/ 259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9 w 586"/>
                <a:gd name="T17" fmla="*/ 282 h 599"/>
                <a:gd name="T18" fmla="*/ 415 w 586"/>
                <a:gd name="T19" fmla="*/ 138 h 599"/>
                <a:gd name="T20" fmla="*/ 590 w 586"/>
                <a:gd name="T21" fmla="*/ 0 h 599"/>
                <a:gd name="T22" fmla="*/ 590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71 w 269"/>
                <a:gd name="T1" fmla="*/ 0 h 252"/>
                <a:gd name="T2" fmla="*/ 253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71 w 269"/>
                <a:gd name="T15" fmla="*/ 0 h 252"/>
                <a:gd name="T16" fmla="*/ 271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0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3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04551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704552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2" name="Rectangle 4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188AB2-1214-43EE-BD91-01F24FE810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831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25AB45-0D3C-4E5C-A0B5-126A4E54F6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087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320049-3DB3-4CD7-9E5C-FA8EFFC748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067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6E0ED4-9136-47F4-BFA4-F1BDF6906B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604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BD4E04-6C53-4E17-91F1-E45933DE48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144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EBAF62-11E4-4526-9F58-F3A7343611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226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A07D3D-3146-4D80-9D30-CD87790DEA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506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F6182F-B999-47A6-8714-C13D3C3046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221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FD609E-A85F-4694-8F05-DB47C98693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617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9874A8-7392-4C7C-8E15-EA6AD14BFA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138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2E2392-0E2E-4D08-B155-6B8C4B6793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918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703491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03492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03493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1035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703495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03496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03497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03498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03499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03500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03501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03502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03503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03504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03505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03506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03507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703508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03509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03510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9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21 w 717"/>
                <a:gd name="T1" fmla="*/ 845 h 845"/>
                <a:gd name="T2" fmla="*/ 721 w 717"/>
                <a:gd name="T3" fmla="*/ 821 h 845"/>
                <a:gd name="T4" fmla="*/ 578 w 717"/>
                <a:gd name="T5" fmla="*/ 605 h 845"/>
                <a:gd name="T6" fmla="*/ 408 w 717"/>
                <a:gd name="T7" fmla="*/ 396 h 845"/>
                <a:gd name="T8" fmla="*/ 223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11 w 717"/>
                <a:gd name="T15" fmla="*/ 198 h 845"/>
                <a:gd name="T16" fmla="*/ 402 w 717"/>
                <a:gd name="T17" fmla="*/ 408 h 845"/>
                <a:gd name="T18" fmla="*/ 572 w 717"/>
                <a:gd name="T19" fmla="*/ 623 h 845"/>
                <a:gd name="T20" fmla="*/ 721 w 717"/>
                <a:gd name="T21" fmla="*/ 845 h 845"/>
                <a:gd name="T22" fmla="*/ 721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0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9 w 407"/>
                <a:gd name="T1" fmla="*/ 414 h 414"/>
                <a:gd name="T2" fmla="*/ 409 w 407"/>
                <a:gd name="T3" fmla="*/ 396 h 414"/>
                <a:gd name="T4" fmla="*/ 224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8 w 407"/>
                <a:gd name="T13" fmla="*/ 204 h 414"/>
                <a:gd name="T14" fmla="*/ 409 w 407"/>
                <a:gd name="T15" fmla="*/ 414 h 414"/>
                <a:gd name="T16" fmla="*/ 409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3513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2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90 w 586"/>
                <a:gd name="T1" fmla="*/ 0 h 599"/>
                <a:gd name="T2" fmla="*/ 572 w 586"/>
                <a:gd name="T3" fmla="*/ 0 h 599"/>
                <a:gd name="T4" fmla="*/ 409 w 586"/>
                <a:gd name="T5" fmla="*/ 132 h 599"/>
                <a:gd name="T6" fmla="*/ 259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9 w 586"/>
                <a:gd name="T17" fmla="*/ 282 h 599"/>
                <a:gd name="T18" fmla="*/ 415 w 586"/>
                <a:gd name="T19" fmla="*/ 138 h 599"/>
                <a:gd name="T20" fmla="*/ 590 w 586"/>
                <a:gd name="T21" fmla="*/ 0 h 599"/>
                <a:gd name="T22" fmla="*/ 590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3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71 w 269"/>
                <a:gd name="T1" fmla="*/ 0 h 252"/>
                <a:gd name="T2" fmla="*/ 253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71 w 269"/>
                <a:gd name="T15" fmla="*/ 0 h 252"/>
                <a:gd name="T16" fmla="*/ 271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5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6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47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1050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1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2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3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4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48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9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03527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703528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03529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03530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F4A86F42-940A-4D63-908E-F73598A284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03531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7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546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6477000"/>
          </a:xfrm>
        </p:spPr>
        <p:txBody>
          <a:bodyPr anchorCtr="0"/>
          <a:lstStyle/>
          <a:p>
            <a:pPr eaLnBrk="1" hangingPunct="1">
              <a:defRPr/>
            </a:pPr>
            <a:br>
              <a:rPr lang="en-US" altLang="zh-CN" sz="6600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</a:br>
            <a:br>
              <a:rPr lang="en-US" altLang="zh-CN" sz="6600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</a:br>
            <a:br>
              <a:rPr lang="en-US" altLang="zh-CN" sz="6600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</a:br>
            <a:r>
              <a:rPr lang="zh-CN" altLang="en-US" sz="6600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蒙福的一生</a:t>
            </a:r>
            <a:r>
              <a:rPr lang="en-US" altLang="zh-CN" sz="6600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R</a:t>
            </a:r>
            <a:br>
              <a:rPr lang="en-US" altLang="zh-CN" sz="6600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</a:br>
            <a:r>
              <a:rPr lang="zh-CN" altLang="en-US" sz="3600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提后</a:t>
            </a:r>
            <a:r>
              <a:rPr lang="en-US" altLang="zh-CN" sz="3600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4:6-18</a:t>
            </a:r>
            <a:br>
              <a:rPr lang="en-US" altLang="zh-CN" sz="6600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</a:br>
            <a:br>
              <a:rPr lang="en-US" altLang="zh-CN" sz="6600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</a:br>
            <a:r>
              <a:rPr lang="zh-CN" altLang="en-US" sz="3600" dirty="0">
                <a:solidFill>
                  <a:srgbClr val="FFFF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徐理强老师</a:t>
            </a:r>
            <a:br>
              <a:rPr lang="en-US" altLang="zh-CN" sz="3600">
                <a:solidFill>
                  <a:srgbClr val="FFFF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</a:br>
            <a:r>
              <a:rPr lang="en-US" altLang="zh-CN" sz="3600">
                <a:solidFill>
                  <a:srgbClr val="FFFF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06.15.2025R</a:t>
            </a:r>
            <a:br>
              <a:rPr lang="en-US" altLang="zh-CN" sz="6600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</a:br>
            <a:endParaRPr lang="en-US" altLang="zh-CN" sz="6600" dirty="0">
              <a:solidFill>
                <a:srgbClr val="FFFF00"/>
              </a:solidFill>
              <a:latin typeface="KaiTi" panose="02010609060101010101" pitchFamily="49" charset="-122"/>
              <a:ea typeface="KaiTi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-76200" y="6629400"/>
            <a:ext cx="9448800" cy="228600"/>
          </a:xfrm>
        </p:spPr>
        <p:txBody>
          <a:bodyPr>
            <a:normAutofit fontScale="25000" lnSpcReduction="20000"/>
          </a:bodyPr>
          <a:lstStyle/>
          <a:p>
            <a:pPr marL="0" indent="0" fontAlgn="t">
              <a:buNone/>
            </a:pPr>
            <a:endParaRPr lang="en-US" altLang="zh-CN" sz="3450" dirty="0">
              <a:latin typeface="KaiTi" panose="02010609060101010101" pitchFamily="49" charset="-122"/>
              <a:ea typeface="KaiTi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77433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87C172-E828-63A6-9455-3A38F4B917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546" name="Title 1">
            <a:extLst>
              <a:ext uri="{FF2B5EF4-FFF2-40B4-BE49-F238E27FC236}">
                <a16:creationId xmlns:a16="http://schemas.microsoft.com/office/drawing/2014/main" id="{11AC1C6C-77FC-78DE-C260-252E2C0ECB0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762000"/>
          </a:xfrm>
        </p:spPr>
        <p:txBody>
          <a:bodyPr anchorCtr="0"/>
          <a:lstStyle/>
          <a:p>
            <a:pPr eaLnBrk="1" hangingPunct="1">
              <a:defRPr/>
            </a:pPr>
            <a:r>
              <a:rPr lang="zh-CN" altLang="en-US" sz="4800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感想</a:t>
            </a:r>
            <a:endParaRPr lang="en-US" altLang="zh-CN" sz="4800" dirty="0">
              <a:solidFill>
                <a:srgbClr val="FFFF00"/>
              </a:solidFill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DAEBD1-3648-2895-9B77-A36B35722EF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8100" y="685800"/>
            <a:ext cx="9144000" cy="61722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Blip>
                <a:blip r:embed="rId2"/>
              </a:buBlip>
              <a:defRPr/>
            </a:pP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上礼拜过生日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,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收到香港大学医学院的生日卡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: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有很多感想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;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回顾</a:t>
            </a:r>
            <a:endParaRPr lang="en-US" altLang="zh-CN" sz="4400" dirty="0">
              <a:latin typeface="Times New Roman" pitchFamily="18" charset="0"/>
              <a:ea typeface="DFKai-SB" pitchFamily="65" charset="-12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Blip>
                <a:blip r:embed="rId2"/>
              </a:buBlip>
              <a:defRPr/>
            </a:pPr>
            <a:endParaRPr lang="en-US" altLang="zh-CN" sz="4400" dirty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248FD0F-122B-E4B2-D40E-74B8DB93CC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1905000"/>
            <a:ext cx="5638800" cy="670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78556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58D394-1880-D917-4F95-10C0B44D42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546" name="Title 1">
            <a:extLst>
              <a:ext uri="{FF2B5EF4-FFF2-40B4-BE49-F238E27FC236}">
                <a16:creationId xmlns:a16="http://schemas.microsoft.com/office/drawing/2014/main" id="{374CCC00-BC8D-6CDF-FD73-CD78C984476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762000"/>
          </a:xfrm>
        </p:spPr>
        <p:txBody>
          <a:bodyPr anchorCtr="0"/>
          <a:lstStyle/>
          <a:p>
            <a:pPr eaLnBrk="1" hangingPunct="1">
              <a:defRPr/>
            </a:pPr>
            <a:r>
              <a:rPr lang="zh-CN" altLang="en-US" sz="4800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感想</a:t>
            </a:r>
            <a:r>
              <a:rPr lang="en-US" altLang="zh-CN" sz="4800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F25682-A9DC-8035-8C9F-95D51CB9D1B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762000"/>
            <a:ext cx="9144000" cy="60960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Blip>
                <a:blip r:embed="rId2"/>
              </a:buBlip>
              <a:defRPr/>
            </a:pP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同时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,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上周预备讲章的时候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,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看到现在美国的情况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,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非常失望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: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问神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: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为什么？没有收到答案 </a:t>
            </a:r>
            <a:endParaRPr lang="en-US" altLang="zh-CN" sz="4400" dirty="0">
              <a:latin typeface="Times New Roman" pitchFamily="18" charset="0"/>
              <a:ea typeface="DFKai-SB" pitchFamily="65" charset="-120"/>
              <a:cs typeface="Times New Roman" pitchFamily="18" charset="0"/>
            </a:endParaRPr>
          </a:p>
          <a:p>
            <a:pPr>
              <a:lnSpc>
                <a:spcPct val="90000"/>
              </a:lnSpc>
              <a:buBlip>
                <a:blip r:embed="rId2"/>
              </a:buBlip>
              <a:defRPr/>
            </a:pP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六十五年基督徒的经历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: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曾经多次想要放弃信仰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,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现在想清楚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: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放弃信仰不会有好处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: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在信仰中没有答案的问题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,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在圣经以外更没有答案</a:t>
            </a:r>
            <a:endParaRPr lang="en-US" altLang="zh-CN" sz="4400" dirty="0">
              <a:latin typeface="Times New Roman" pitchFamily="18" charset="0"/>
              <a:ea typeface="DFKai-SB" pitchFamily="65" charset="-120"/>
              <a:cs typeface="Times New Roman" pitchFamily="18" charset="0"/>
            </a:endParaRPr>
          </a:p>
          <a:p>
            <a:pPr>
              <a:lnSpc>
                <a:spcPct val="90000"/>
              </a:lnSpc>
              <a:buBlip>
                <a:blip r:embed="rId2"/>
              </a:buBlip>
              <a:defRPr/>
            </a:pP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存感恩的心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,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坚持往下走</a:t>
            </a:r>
            <a:endParaRPr lang="en-US" altLang="zh-CN" sz="4400" dirty="0">
              <a:latin typeface="Times New Roman" pitchFamily="18" charset="0"/>
              <a:ea typeface="DFKai-SB" pitchFamily="65" charset="-120"/>
              <a:cs typeface="Times New Roman" pitchFamily="18" charset="0"/>
            </a:endParaRPr>
          </a:p>
          <a:p>
            <a:pPr>
              <a:lnSpc>
                <a:spcPct val="90000"/>
              </a:lnSpc>
              <a:buBlip>
                <a:blip r:embed="rId2"/>
              </a:buBlip>
              <a:defRPr/>
            </a:pP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特别需要家庭、教会兄弟姐妹扶持</a:t>
            </a:r>
            <a:endParaRPr lang="en-US" altLang="zh-CN" sz="4400" dirty="0">
              <a:latin typeface="Times New Roman" pitchFamily="18" charset="0"/>
              <a:ea typeface="DFKai-SB" pitchFamily="65" charset="-120"/>
              <a:cs typeface="Times New Roman" pitchFamily="18" charset="0"/>
            </a:endParaRPr>
          </a:p>
          <a:p>
            <a:pPr>
              <a:lnSpc>
                <a:spcPct val="90000"/>
              </a:lnSpc>
              <a:buBlip>
                <a:blip r:embed="rId2"/>
              </a:buBlip>
              <a:defRPr/>
            </a:pP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也需要喂养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: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旅行、看书</a:t>
            </a:r>
            <a:endParaRPr lang="en-US" altLang="zh-CN" sz="4400" dirty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6332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5C8E78-56C0-CD40-9A73-951A98E7CE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546" name="Title 1">
            <a:extLst>
              <a:ext uri="{FF2B5EF4-FFF2-40B4-BE49-F238E27FC236}">
                <a16:creationId xmlns:a16="http://schemas.microsoft.com/office/drawing/2014/main" id="{8A5CDB28-890E-DCA2-1DE7-D31950512F0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-4011"/>
            <a:ext cx="9144000" cy="762000"/>
          </a:xfrm>
        </p:spPr>
        <p:txBody>
          <a:bodyPr anchorCtr="0"/>
          <a:lstStyle/>
          <a:p>
            <a:pPr eaLnBrk="1" hangingPunct="1">
              <a:defRPr/>
            </a:pPr>
            <a:r>
              <a:rPr lang="zh-CN" altLang="en-US" sz="4800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喂养</a:t>
            </a:r>
            <a:r>
              <a:rPr lang="en-US" altLang="zh-CN" sz="4800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:</a:t>
            </a:r>
            <a:r>
              <a:rPr lang="zh-CN" altLang="en-US" sz="4800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大自然的奇妙</a:t>
            </a:r>
            <a:endParaRPr lang="en-US" altLang="zh-CN" sz="4800" dirty="0">
              <a:solidFill>
                <a:srgbClr val="FFFF00"/>
              </a:solidFill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ABB34E-F9FA-5EDC-B14C-4852A8C4EA5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762000"/>
            <a:ext cx="9144000" cy="6096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Blip>
                <a:blip r:embed="rId2"/>
              </a:buBlip>
              <a:defRPr/>
            </a:pP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 </a:t>
            </a:r>
            <a:endParaRPr lang="en-US" altLang="zh-CN" sz="4400" dirty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9AF55C25-C1F5-FE39-17E0-C6AEA008FE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912520" y="2771775"/>
            <a:ext cx="7467600" cy="542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CFF6ED4E-9033-2FF4-7773-963D5A7010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535905" y="-16044"/>
            <a:ext cx="5374106" cy="3902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>
            <a:extLst>
              <a:ext uri="{FF2B5EF4-FFF2-40B4-BE49-F238E27FC236}">
                <a16:creationId xmlns:a16="http://schemas.microsoft.com/office/drawing/2014/main" id="{A762A78F-4CF9-8F2D-7EB2-B750CA7738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8200" y="-296779"/>
            <a:ext cx="5374105" cy="4555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>
            <a:extLst>
              <a:ext uri="{FF2B5EF4-FFF2-40B4-BE49-F238E27FC236}">
                <a16:creationId xmlns:a16="http://schemas.microsoft.com/office/drawing/2014/main" id="{1C471880-7753-ECF3-3BEE-2857E1481E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886200"/>
            <a:ext cx="5848687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37396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E75314-3159-0295-8CE5-8C11AEC352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D2B4AC-44F4-2DFC-AB01-FC3FE7E4E0E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762000"/>
            <a:ext cx="9144000" cy="6096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Blip>
                <a:blip r:embed="rId2"/>
              </a:buBlip>
              <a:defRPr/>
            </a:pP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 </a:t>
            </a:r>
            <a:endParaRPr lang="en-US" altLang="zh-CN" sz="4400" dirty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175E4B04-342E-1368-86D6-68E1705DD5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66700" y="266701"/>
            <a:ext cx="4648198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98F2B11B-E4FB-4520-392C-574827EF18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-152399"/>
            <a:ext cx="5029200" cy="4238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AFB101C5-DA69-34BD-7C46-1B2DBD6ADF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4" y="3886196"/>
            <a:ext cx="4114799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2">
            <a:extLst>
              <a:ext uri="{FF2B5EF4-FFF2-40B4-BE49-F238E27FC236}">
                <a16:creationId xmlns:a16="http://schemas.microsoft.com/office/drawing/2014/main" id="{5663E9FE-FECA-66CB-7BDA-8022D1BFC7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114798" y="3886200"/>
            <a:ext cx="5029199" cy="2971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94038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546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762000"/>
          </a:xfrm>
        </p:spPr>
        <p:txBody>
          <a:bodyPr anchorCtr="0"/>
          <a:lstStyle/>
          <a:p>
            <a:pPr eaLnBrk="1" hangingPunct="1">
              <a:defRPr/>
            </a:pPr>
            <a:r>
              <a:rPr lang="zh-CN" altLang="en-US" sz="4800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最近四本喂养我的书</a:t>
            </a:r>
            <a:endParaRPr lang="en-US" altLang="zh-CN" sz="4800" dirty="0">
              <a:solidFill>
                <a:srgbClr val="FFFF00"/>
              </a:solidFill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762000"/>
            <a:ext cx="9144000" cy="6096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Blip>
                <a:blip r:embed="rId2"/>
              </a:buBlip>
              <a:defRPr/>
            </a:pP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1.The Social Genome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 基因功能</a:t>
            </a:r>
            <a:endParaRPr lang="en-US" altLang="zh-CN" sz="4400" dirty="0">
              <a:latin typeface="Times New Roman" pitchFamily="18" charset="0"/>
              <a:ea typeface="DFKai-SB" pitchFamily="65" charset="-12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Blip>
                <a:blip r:embed="rId2"/>
              </a:buBlip>
              <a:defRPr/>
            </a:pP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2.Out of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 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Your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 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Mind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 大脑功能</a:t>
            </a:r>
            <a:endParaRPr lang="en-US" altLang="zh-CN" sz="4400" dirty="0">
              <a:latin typeface="Times New Roman" pitchFamily="18" charset="0"/>
              <a:ea typeface="DFKai-SB" pitchFamily="65" charset="-12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Blip>
                <a:blip r:embed="rId2"/>
              </a:buBlip>
              <a:defRPr/>
            </a:pP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3.How Economics Explains the World 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经济历史</a:t>
            </a:r>
            <a:endParaRPr lang="en-US" altLang="zh-CN" sz="4400" dirty="0">
              <a:latin typeface="Times New Roman" pitchFamily="18" charset="0"/>
              <a:ea typeface="DFKai-SB" pitchFamily="65" charset="-12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Blip>
                <a:blip r:embed="rId2"/>
              </a:buBlip>
              <a:defRPr/>
            </a:pP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4.The Immortal Mind 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灵魂不等于脑子</a:t>
            </a:r>
            <a:endParaRPr lang="en-US" altLang="zh-CN" sz="4400" dirty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790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BDA77B-952F-40D0-5450-FA5E59733D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546" name="Title 1">
            <a:extLst>
              <a:ext uri="{FF2B5EF4-FFF2-40B4-BE49-F238E27FC236}">
                <a16:creationId xmlns:a16="http://schemas.microsoft.com/office/drawing/2014/main" id="{E786D76B-E70D-C606-BAFE-FC1A7AE1862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762000"/>
          </a:xfrm>
        </p:spPr>
        <p:txBody>
          <a:bodyPr anchorCtr="0"/>
          <a:lstStyle/>
          <a:p>
            <a:pPr eaLnBrk="1" hangingPunct="1">
              <a:defRPr/>
            </a:pPr>
            <a:r>
              <a:rPr lang="en-US" altLang="zh-CN" sz="4800" dirty="0">
                <a:solidFill>
                  <a:srgbClr val="FFFF00"/>
                </a:solidFill>
                <a:latin typeface="Times New Roman" panose="02020603050405020304" pitchFamily="18" charset="0"/>
                <a:ea typeface="DFKai-SB" pitchFamily="65" charset="-120"/>
                <a:cs typeface="Times New Roman" panose="02020603050405020304" pitchFamily="18" charset="0"/>
              </a:rPr>
              <a:t>The Immortal Mind </a:t>
            </a:r>
            <a:r>
              <a:rPr lang="zh-CN" altLang="en-US" sz="4800" dirty="0">
                <a:solidFill>
                  <a:srgbClr val="FFFF00"/>
                </a:solidFill>
                <a:latin typeface="Times New Roman" panose="02020603050405020304" pitchFamily="18" charset="0"/>
                <a:ea typeface="DFKai-SB" pitchFamily="65" charset="-120"/>
                <a:cs typeface="Times New Roman" panose="02020603050405020304" pitchFamily="18" charset="0"/>
              </a:rPr>
              <a:t>不朽的灵魂</a:t>
            </a:r>
            <a:r>
              <a:rPr lang="en-US" altLang="zh-CN" sz="4800" dirty="0">
                <a:solidFill>
                  <a:srgbClr val="FFFF00"/>
                </a:solidFill>
                <a:latin typeface="Times New Roman" panose="02020603050405020304" pitchFamily="18" charset="0"/>
                <a:ea typeface="DFKai-SB" pitchFamily="65" charset="-12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D60B60-316A-5BA3-CDF9-EC5B3D8E48F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762000"/>
            <a:ext cx="9144000" cy="609600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  <a:buBlip>
                <a:blip r:embed="rId2"/>
              </a:buBlip>
              <a:defRPr/>
            </a:pP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很多科学家说人死如灯灭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,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没有灵魂</a:t>
            </a:r>
            <a:endParaRPr lang="en-US" altLang="zh-CN" sz="4400" dirty="0">
              <a:latin typeface="Times New Roman" pitchFamily="18" charset="0"/>
              <a:ea typeface="DFKai-SB" pitchFamily="65" charset="-120"/>
              <a:cs typeface="Times New Roman" pitchFamily="18" charset="0"/>
            </a:endParaRPr>
          </a:p>
          <a:p>
            <a:pPr>
              <a:lnSpc>
                <a:spcPct val="90000"/>
              </a:lnSpc>
              <a:buBlip>
                <a:blip r:embed="rId2"/>
              </a:buBlip>
              <a:defRPr/>
            </a:pPr>
            <a:r>
              <a:rPr lang="zh-CN" altLang="en-US" sz="40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作者</a:t>
            </a:r>
            <a:r>
              <a:rPr lang="en-US" altLang="zh-CN" sz="40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:</a:t>
            </a:r>
            <a:r>
              <a:rPr lang="zh-CN" altLang="en-US" sz="40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脑神经外科专家</a:t>
            </a:r>
            <a:r>
              <a:rPr lang="en-US" altLang="zh-CN" sz="40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Michael Egnor,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举很多例子大脑并不等于灵魂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;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从大自然启示、科学角度来讨论</a:t>
            </a:r>
            <a:endParaRPr lang="en-US" altLang="zh-CN" sz="4400" dirty="0">
              <a:latin typeface="Times New Roman" pitchFamily="18" charset="0"/>
              <a:ea typeface="DFKai-SB" pitchFamily="65" charset="-120"/>
              <a:cs typeface="Times New Roman" pitchFamily="18" charset="0"/>
            </a:endParaRPr>
          </a:p>
          <a:p>
            <a:pPr>
              <a:lnSpc>
                <a:spcPct val="90000"/>
              </a:lnSpc>
              <a:buBlip>
                <a:blip r:embed="rId2"/>
              </a:buBlip>
              <a:defRPr/>
            </a:pP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1.PR,35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岁女歌星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1991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血管瘤切除时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30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分钟脑子没血、身体冷冻到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60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度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,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毫无脑功能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,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醒过来后清楚描述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30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分钟自己灵魂离开身体的经历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;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看到手术过程、仪器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,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听到医生与其他人在手术时的对话内容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,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手术房播放的音乐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;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后来有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CBS,BBC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访问患者和医生的记录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; 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医生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Spetzler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证明手术过程的确如此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,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医生无法解释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;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她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2010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去世</a:t>
            </a:r>
            <a:endParaRPr lang="en-US" altLang="zh-CN" sz="4400" dirty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1328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546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762000"/>
          </a:xfrm>
        </p:spPr>
        <p:txBody>
          <a:bodyPr anchorCtr="0"/>
          <a:lstStyle/>
          <a:p>
            <a:pPr>
              <a:defRPr/>
            </a:pPr>
            <a:r>
              <a:rPr lang="en-US" altLang="zh-CN" sz="4800" dirty="0">
                <a:solidFill>
                  <a:srgbClr val="FFFF00"/>
                </a:solidFill>
                <a:latin typeface="Times New Roman" panose="02020603050405020304" pitchFamily="18" charset="0"/>
                <a:ea typeface="DFKai-SB" pitchFamily="65" charset="-120"/>
                <a:cs typeface="Times New Roman" panose="02020603050405020304" pitchFamily="18" charset="0"/>
              </a:rPr>
              <a:t>The Immortal Mind </a:t>
            </a:r>
            <a:r>
              <a:rPr lang="zh-CN" altLang="en-US" sz="4800" dirty="0">
                <a:solidFill>
                  <a:srgbClr val="FFFF00"/>
                </a:solidFill>
                <a:latin typeface="Times New Roman" panose="02020603050405020304" pitchFamily="18" charset="0"/>
                <a:ea typeface="DFKai-SB" pitchFamily="65" charset="-120"/>
                <a:cs typeface="Times New Roman" panose="02020603050405020304" pitchFamily="18" charset="0"/>
              </a:rPr>
              <a:t>不朽的灵魂</a:t>
            </a:r>
            <a:r>
              <a:rPr lang="en-US" altLang="zh-CN" sz="4800" dirty="0">
                <a:solidFill>
                  <a:srgbClr val="FFFF00"/>
                </a:solidFill>
                <a:latin typeface="Times New Roman" panose="02020603050405020304" pitchFamily="18" charset="0"/>
                <a:ea typeface="DFKai-SB" pitchFamily="65" charset="-120"/>
                <a:cs typeface="Times New Roman" panose="02020603050405020304" pitchFamily="18" charset="0"/>
              </a:rPr>
              <a:t>2</a:t>
            </a:r>
            <a:endParaRPr lang="en-US" altLang="zh-CN" sz="4800" dirty="0">
              <a:solidFill>
                <a:srgbClr val="FFFF00"/>
              </a:solidFill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762000"/>
            <a:ext cx="9144000" cy="6096000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ct val="90000"/>
              </a:lnSpc>
              <a:buBlip>
                <a:blip r:embed="rId2"/>
              </a:buBlip>
              <a:defRPr/>
            </a:pP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2.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联脑双生子两个人基本一个大脑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,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可是两个双生子认为自己是两个人</a:t>
            </a:r>
            <a:endParaRPr lang="en-US" altLang="zh-CN" sz="4400" dirty="0">
              <a:latin typeface="Times New Roman" pitchFamily="18" charset="0"/>
              <a:ea typeface="DFKai-SB" pitchFamily="65" charset="-12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Blip>
                <a:blip r:embed="rId2"/>
              </a:buBlip>
              <a:defRPr/>
            </a:pP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3.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癫痫患者需要切断</a:t>
            </a:r>
            <a:r>
              <a:rPr lang="en-US" altLang="zh-CN" sz="36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Corpus Callosum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胼胝体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,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左右脑分开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,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患者并不认为自己变成两个人</a:t>
            </a:r>
            <a:endParaRPr lang="en-US" altLang="zh-CN" sz="4400" dirty="0">
              <a:latin typeface="Times New Roman" pitchFamily="18" charset="0"/>
              <a:ea typeface="DFKai-SB" pitchFamily="65" charset="-12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Blip>
                <a:blip r:embed="rId2"/>
              </a:buBlip>
              <a:defRPr/>
            </a:pP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4.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刺激颞叶时患者经历儿童时的自我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,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却能区分那个自我不同现在的自我</a:t>
            </a:r>
            <a:endParaRPr lang="en-US" altLang="zh-CN" sz="4400" dirty="0">
              <a:latin typeface="Times New Roman" pitchFamily="18" charset="0"/>
              <a:ea typeface="DFKai-SB" pitchFamily="65" charset="-12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Blip>
                <a:blip r:embed="rId2"/>
              </a:buBlip>
              <a:defRPr/>
            </a:pPr>
            <a:r>
              <a:rPr lang="en-US" altLang="zh-CN" sz="4400" dirty="0" err="1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Eglor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 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没有提出灵魂与脑子如何互动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,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只含糊的说大脑可以是灵魂功能的渠道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=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灵魂通过大脑网络显示其功能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 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 </a:t>
            </a:r>
            <a:endParaRPr lang="en-US" altLang="zh-CN" sz="4400" dirty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6294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447555-505F-8B69-5BE2-C08E44CB70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546" name="Title 1">
            <a:extLst>
              <a:ext uri="{FF2B5EF4-FFF2-40B4-BE49-F238E27FC236}">
                <a16:creationId xmlns:a16="http://schemas.microsoft.com/office/drawing/2014/main" id="{41D19501-2949-8A6E-D92F-0ADAFD6F8C6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533400"/>
          </a:xfrm>
        </p:spPr>
        <p:txBody>
          <a:bodyPr anchorCtr="0"/>
          <a:lstStyle/>
          <a:p>
            <a:pPr eaLnBrk="1" hangingPunct="1">
              <a:defRPr/>
            </a:pPr>
            <a:r>
              <a:rPr lang="zh-CN" altLang="en-US" sz="4800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结论</a:t>
            </a:r>
            <a:endParaRPr lang="en-US" altLang="zh-CN" sz="4800" dirty="0">
              <a:solidFill>
                <a:srgbClr val="FFFF00"/>
              </a:solidFill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650CCE-5368-8EE3-93AA-DE1A0A4BB7F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762000"/>
            <a:ext cx="9144000" cy="60960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  <a:buBlip>
                <a:blip r:embed="rId2"/>
              </a:buBlip>
              <a:defRPr/>
            </a:pP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我对信仰有很多怀疑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,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无法接受一般标准答案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;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做基督徒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65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年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,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信仰上很多挣扎</a:t>
            </a:r>
            <a:endParaRPr lang="en-US" altLang="zh-CN" sz="4400" dirty="0">
              <a:latin typeface="Times New Roman" pitchFamily="18" charset="0"/>
              <a:ea typeface="DFKai-SB" pitchFamily="65" charset="-12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Blip>
                <a:blip r:embed="rId2"/>
              </a:buBlip>
              <a:defRPr/>
            </a:pP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我选择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:</a:t>
            </a:r>
          </a:p>
          <a:p>
            <a:pPr eaLnBrk="1" hangingPunct="1">
              <a:lnSpc>
                <a:spcPct val="90000"/>
              </a:lnSpc>
              <a:buBlip>
                <a:blip r:embed="rId2"/>
              </a:buBlip>
              <a:defRPr/>
            </a:pP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1.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与主同行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: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每天灵修</a:t>
            </a:r>
            <a:endParaRPr lang="en-US" altLang="zh-CN" sz="4400" dirty="0">
              <a:latin typeface="Times New Roman" pitchFamily="18" charset="0"/>
              <a:ea typeface="DFKai-SB" pitchFamily="65" charset="-12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Blip>
                <a:blip r:embed="rId2"/>
              </a:buBlip>
              <a:defRPr/>
            </a:pP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2.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积极建立肢体关系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: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有亲密的沟通、彼此扶持的关系 </a:t>
            </a:r>
            <a:endParaRPr lang="en-US" altLang="zh-CN" sz="4400" dirty="0">
              <a:latin typeface="Times New Roman" pitchFamily="18" charset="0"/>
              <a:ea typeface="DFKai-SB" pitchFamily="65" charset="-12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Blip>
                <a:blip r:embed="rId2"/>
              </a:buBlip>
              <a:defRPr/>
            </a:pP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3.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争取做有意义的事情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: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比如外宣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;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为精神健康扫盲</a:t>
            </a:r>
            <a:endParaRPr lang="en-US" altLang="zh-CN" sz="4400" dirty="0">
              <a:latin typeface="Times New Roman" pitchFamily="18" charset="0"/>
              <a:ea typeface="DFKai-SB" pitchFamily="65" charset="-12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Blip>
                <a:blip r:embed="rId2"/>
              </a:buBlip>
              <a:defRPr/>
            </a:pP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4.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从人际关系、读书、旅行中取得喂养</a:t>
            </a:r>
            <a:endParaRPr lang="en-US" altLang="zh-CN" sz="4400" dirty="0">
              <a:latin typeface="Times New Roman" pitchFamily="18" charset="0"/>
              <a:ea typeface="DFKai-SB" pitchFamily="65" charset="-12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Blip>
                <a:blip r:embed="rId2"/>
              </a:buBlip>
              <a:defRPr/>
            </a:pP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5.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持守永恒天家荣耀的盼望</a:t>
            </a:r>
            <a:endParaRPr lang="en-US" altLang="zh-CN" sz="4400" dirty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1885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546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762000"/>
          </a:xfrm>
        </p:spPr>
        <p:txBody>
          <a:bodyPr anchorCtr="0"/>
          <a:lstStyle/>
          <a:p>
            <a:pPr eaLnBrk="1" hangingPunct="1">
              <a:defRPr/>
            </a:pPr>
            <a:endParaRPr lang="en-US" altLang="zh-CN" sz="4800" dirty="0">
              <a:solidFill>
                <a:srgbClr val="FFFF00"/>
              </a:solidFill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762000"/>
            <a:ext cx="9144000" cy="6096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Blip>
                <a:blip r:embed="rId2"/>
              </a:buBlip>
              <a:defRPr/>
            </a:pP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 </a:t>
            </a:r>
            <a:endParaRPr lang="en-US" altLang="zh-CN" sz="4400" dirty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18015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546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762000"/>
          </a:xfrm>
        </p:spPr>
        <p:txBody>
          <a:bodyPr anchorCtr="0"/>
          <a:lstStyle/>
          <a:p>
            <a:pPr eaLnBrk="1" hangingPunct="1">
              <a:defRPr/>
            </a:pPr>
            <a:r>
              <a:rPr lang="zh-CN" altLang="en-US" sz="4800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脑海中浮现一首词</a:t>
            </a:r>
            <a:endParaRPr lang="en-US" altLang="zh-CN" sz="4800" dirty="0">
              <a:solidFill>
                <a:srgbClr val="FFFF00"/>
              </a:solidFill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762000"/>
            <a:ext cx="9144000" cy="60960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  <a:buBlip>
                <a:blip r:embed="rId2"/>
              </a:buBlip>
              <a:defRPr/>
            </a:pP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上周预备讲章的时候决定无法讲父亲的讲道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,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选择讲蒙福的人生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;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突然脑海中浮现一首词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: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应该是来自潜意识的信息</a:t>
            </a:r>
            <a:endParaRPr lang="en-US" altLang="zh-CN" sz="4400" dirty="0">
              <a:latin typeface="Times New Roman" pitchFamily="18" charset="0"/>
              <a:ea typeface="DFKai-SB" pitchFamily="65" charset="-12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Blip>
                <a:blip r:embed="rId2"/>
              </a:buBlip>
              <a:defRPr/>
            </a:pP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没有得着救恩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,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没有圣经启示的人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,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有时候也可以从神大自然启示中揣摩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: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蒙福的人生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,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不是富贵荣华吃喝享福的人生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,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而是有理想、目标的人生</a:t>
            </a:r>
            <a:endParaRPr lang="en-US" altLang="zh-CN" sz="4400" dirty="0">
              <a:latin typeface="Times New Roman" pitchFamily="18" charset="0"/>
              <a:ea typeface="DFKai-SB" pitchFamily="65" charset="-12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Blip>
                <a:blip r:embed="rId2"/>
              </a:buBlip>
              <a:defRPr/>
            </a:pPr>
            <a:r>
              <a:rPr lang="zh-CN" altLang="en-US" sz="5400" dirty="0">
                <a:solidFill>
                  <a:srgbClr val="FFFF00"/>
                </a:solidFill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平生塞北江南</a:t>
            </a:r>
            <a:r>
              <a:rPr lang="en-US" altLang="zh-CN" sz="5400" dirty="0">
                <a:solidFill>
                  <a:srgbClr val="FFFF00"/>
                </a:solidFill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,</a:t>
            </a:r>
          </a:p>
          <a:p>
            <a:pPr eaLnBrk="1" hangingPunct="1">
              <a:lnSpc>
                <a:spcPct val="90000"/>
              </a:lnSpc>
              <a:buBlip>
                <a:blip r:embed="rId2"/>
              </a:buBlip>
              <a:defRPr/>
            </a:pPr>
            <a:r>
              <a:rPr lang="zh-CN" altLang="en-US" sz="5400" dirty="0">
                <a:solidFill>
                  <a:srgbClr val="FFFF00"/>
                </a:solidFill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归来华发苍颜</a:t>
            </a:r>
            <a:r>
              <a:rPr lang="en-US" altLang="zh-CN" sz="5400" dirty="0">
                <a:solidFill>
                  <a:srgbClr val="FFFF00"/>
                </a:solidFill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;</a:t>
            </a:r>
          </a:p>
          <a:p>
            <a:pPr eaLnBrk="1" hangingPunct="1">
              <a:lnSpc>
                <a:spcPct val="90000"/>
              </a:lnSpc>
              <a:buBlip>
                <a:blip r:embed="rId2"/>
              </a:buBlip>
              <a:defRPr/>
            </a:pPr>
            <a:r>
              <a:rPr lang="zh-CN" altLang="en-US" sz="5400" dirty="0">
                <a:solidFill>
                  <a:srgbClr val="FFFF00"/>
                </a:solidFill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秋宵布被梦觉</a:t>
            </a:r>
            <a:r>
              <a:rPr lang="en-US" altLang="zh-CN" sz="5400" dirty="0">
                <a:solidFill>
                  <a:srgbClr val="FFFF00"/>
                </a:solidFill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,</a:t>
            </a:r>
          </a:p>
          <a:p>
            <a:pPr eaLnBrk="1" hangingPunct="1">
              <a:lnSpc>
                <a:spcPct val="90000"/>
              </a:lnSpc>
              <a:buBlip>
                <a:blip r:embed="rId2"/>
              </a:buBlip>
              <a:defRPr/>
            </a:pPr>
            <a:r>
              <a:rPr lang="zh-CN" altLang="en-US" sz="5400" dirty="0">
                <a:solidFill>
                  <a:srgbClr val="FFFF00"/>
                </a:solidFill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眼前万里江山</a:t>
            </a:r>
            <a:r>
              <a:rPr lang="en-US" altLang="zh-CN" sz="5400" dirty="0">
                <a:solidFill>
                  <a:srgbClr val="FFFF00"/>
                </a:solidFill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.</a:t>
            </a:r>
            <a:r>
              <a:rPr lang="zh-CN" altLang="en-US" sz="5400" dirty="0">
                <a:solidFill>
                  <a:srgbClr val="FFFF00"/>
                </a:solidFill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 </a:t>
            </a:r>
            <a:endParaRPr lang="en-US" altLang="zh-CN" sz="5400" dirty="0">
              <a:solidFill>
                <a:srgbClr val="FFFF00"/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8548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546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52400"/>
          </a:xfrm>
        </p:spPr>
        <p:txBody>
          <a:bodyPr anchorCtr="0"/>
          <a:lstStyle/>
          <a:p>
            <a:pPr>
              <a:defRPr/>
            </a:pPr>
            <a:endParaRPr lang="en-US" altLang="zh-CN" dirty="0">
              <a:solidFill>
                <a:srgbClr val="FFFF00"/>
              </a:solidFill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0"/>
            <a:ext cx="9144000" cy="6858000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90000"/>
              </a:lnSpc>
              <a:buNone/>
              <a:defRPr/>
            </a:pPr>
            <a:r>
              <a:rPr lang="zh-CN" altLang="en-US" sz="4400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提后</a:t>
            </a:r>
            <a:r>
              <a:rPr lang="en-US" altLang="zh-CN" sz="4400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4:</a:t>
            </a:r>
            <a:r>
              <a:rPr lang="en-US" altLang="zh-TW" sz="4400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6</a:t>
            </a:r>
            <a:r>
              <a:rPr lang="zh-TW" altLang="en-US" sz="4400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我已經被澆獻</a:t>
            </a:r>
            <a:r>
              <a:rPr lang="en-US" altLang="zh-TW" sz="4400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,</a:t>
            </a:r>
            <a:r>
              <a:rPr lang="zh-TW" altLang="en-US" sz="4400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離世的時候到了</a:t>
            </a:r>
            <a:r>
              <a:rPr lang="en-US" altLang="zh-TW" sz="4400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.</a:t>
            </a:r>
            <a:r>
              <a:rPr lang="zh-TW" altLang="en-US" sz="4400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那美好的仗我已經打過了</a:t>
            </a:r>
            <a:r>
              <a:rPr lang="en-US" altLang="zh-TW" sz="4400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,</a:t>
            </a:r>
            <a:r>
              <a:rPr lang="zh-TW" altLang="en-US" sz="4400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當跑的路我已經跑盡了</a:t>
            </a:r>
            <a:r>
              <a:rPr lang="en-US" altLang="zh-TW" sz="4400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,</a:t>
            </a:r>
            <a:r>
              <a:rPr lang="zh-TW" altLang="en-US" sz="4400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該信的道我已經守住了</a:t>
            </a:r>
            <a:r>
              <a:rPr lang="en-US" altLang="zh-TW" sz="4400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.</a:t>
            </a:r>
            <a:r>
              <a:rPr lang="zh-TW" altLang="en-US" sz="4400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從此以後</a:t>
            </a:r>
            <a:r>
              <a:rPr lang="en-US" altLang="zh-TW" sz="4400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,</a:t>
            </a:r>
            <a:r>
              <a:rPr lang="zh-TW" altLang="en-US" sz="4400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有公義的冠冕為我存留</a:t>
            </a:r>
            <a:r>
              <a:rPr lang="en-US" altLang="zh-TW" sz="4400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,</a:t>
            </a:r>
            <a:r>
              <a:rPr lang="zh-TW" altLang="en-US" sz="4400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就是按著公義審判的主到了那日要賜給我的</a:t>
            </a:r>
            <a:r>
              <a:rPr lang="en-US" altLang="zh-TW" sz="4400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;</a:t>
            </a:r>
            <a:r>
              <a:rPr lang="zh-TW" altLang="en-US" sz="4400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不但賜給我</a:t>
            </a:r>
            <a:r>
              <a:rPr lang="en-US" altLang="zh-TW" sz="4400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,</a:t>
            </a:r>
            <a:r>
              <a:rPr lang="zh-TW" altLang="en-US" sz="4400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也賜給凡愛慕他顯現的人</a:t>
            </a:r>
            <a:r>
              <a:rPr lang="en-US" altLang="zh-TW" sz="4400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.</a:t>
            </a: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n-US" altLang="zh-TW" sz="4400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9</a:t>
            </a:r>
            <a:r>
              <a:rPr lang="zh-TW" altLang="en-US" sz="4400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你要趕緊到我這裏來</a:t>
            </a:r>
            <a:r>
              <a:rPr lang="en-US" altLang="zh-TW" sz="4400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.</a:t>
            </a:r>
            <a:r>
              <a:rPr lang="zh-TW" altLang="en-US" sz="4400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因為底馬貪愛現今的世界</a:t>
            </a:r>
            <a:r>
              <a:rPr lang="en-US" altLang="zh-TW" sz="4400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,</a:t>
            </a:r>
            <a:r>
              <a:rPr lang="zh-TW" altLang="en-US" sz="4400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已經離棄我</a:t>
            </a:r>
            <a:r>
              <a:rPr lang="en-US" altLang="zh-TW" sz="4400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,</a:t>
            </a:r>
            <a:r>
              <a:rPr lang="zh-TW" altLang="en-US" sz="4400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往帖撒羅尼迦去了</a:t>
            </a:r>
            <a:r>
              <a:rPr lang="en-US" altLang="zh-TW" sz="4400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;</a:t>
            </a:r>
            <a:r>
              <a:rPr lang="zh-TW" altLang="en-US" sz="4400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革勒士往加拉太去</a:t>
            </a:r>
            <a:r>
              <a:rPr lang="en-US" altLang="zh-TW" sz="4400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;</a:t>
            </a:r>
            <a:r>
              <a:rPr lang="zh-TW" altLang="en-US" sz="4400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提多往撻馬太去</a:t>
            </a:r>
            <a:r>
              <a:rPr lang="en-US" altLang="zh-TW" sz="4400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;</a:t>
            </a:r>
            <a:r>
              <a:rPr lang="zh-TW" altLang="en-US" sz="4400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只有路加在我這裏</a:t>
            </a:r>
            <a:r>
              <a:rPr lang="en-US" altLang="zh-TW" sz="4400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.</a:t>
            </a:r>
            <a:r>
              <a:rPr lang="zh-TW" altLang="en-US" sz="4400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你來的時候把馬可帶來</a:t>
            </a:r>
            <a:r>
              <a:rPr lang="en-US" altLang="zh-TW" sz="4400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,</a:t>
            </a:r>
            <a:r>
              <a:rPr lang="zh-TW" altLang="en-US" sz="4400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因為他在服事上於我有益</a:t>
            </a:r>
            <a:r>
              <a:rPr lang="en-US" altLang="zh-TW" sz="4400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.</a:t>
            </a:r>
            <a:r>
              <a:rPr lang="zh-TW" altLang="en-US" sz="4400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我已經打發推基古往以弗所去</a:t>
            </a:r>
            <a:r>
              <a:rPr lang="en-US" altLang="zh-TW" sz="4400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.</a:t>
            </a:r>
            <a:r>
              <a:rPr lang="zh-TW" altLang="en-US" sz="4400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我在特羅亞留給加布的那件外衣</a:t>
            </a:r>
            <a:r>
              <a:rPr lang="en-US" altLang="zh-TW" sz="4400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,</a:t>
            </a:r>
            <a:r>
              <a:rPr lang="zh-TW" altLang="en-US" sz="4400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你來的時候要帶來</a:t>
            </a:r>
            <a:r>
              <a:rPr lang="en-US" altLang="zh-TW" sz="4400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,</a:t>
            </a:r>
            <a:r>
              <a:rPr lang="zh-TW" altLang="en-US" sz="4400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那些書也帶來</a:t>
            </a:r>
            <a:r>
              <a:rPr lang="en-US" altLang="zh-TW" sz="4400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,</a:t>
            </a:r>
            <a:r>
              <a:rPr lang="zh-TW" altLang="en-US" sz="4400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特別是那幾卷羊皮的書</a:t>
            </a:r>
            <a:r>
              <a:rPr lang="en-US" altLang="zh-TW" sz="4400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.</a:t>
            </a:r>
            <a:r>
              <a:rPr lang="zh-TW" altLang="en-US" sz="4400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銅匠亞歷山大多方害我</a:t>
            </a:r>
            <a:r>
              <a:rPr lang="en-US" altLang="zh-TW" sz="4400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;</a:t>
            </a:r>
            <a:r>
              <a:rPr lang="zh-TW" altLang="en-US" sz="4400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主必照他所行的報應他</a:t>
            </a:r>
            <a:r>
              <a:rPr lang="en-US" altLang="zh-TW" sz="4400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.</a:t>
            </a:r>
            <a:r>
              <a:rPr lang="zh-TW" altLang="en-US" sz="4400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你也要防備他</a:t>
            </a:r>
            <a:r>
              <a:rPr lang="en-US" altLang="zh-TW" sz="4400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,</a:t>
            </a:r>
            <a:r>
              <a:rPr lang="zh-TW" altLang="en-US" sz="4400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因他極力抗拒我們的話</a:t>
            </a: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n-US" altLang="zh-TW" sz="4400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16</a:t>
            </a:r>
            <a:r>
              <a:rPr lang="zh-TW" altLang="en-US" sz="4400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我初次上訴時</a:t>
            </a:r>
            <a:r>
              <a:rPr lang="en-US" altLang="zh-TW" sz="4400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,</a:t>
            </a:r>
            <a:r>
              <a:rPr lang="zh-TW" altLang="en-US" sz="4400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沒有人前來幫助</a:t>
            </a:r>
            <a:r>
              <a:rPr lang="en-US" altLang="zh-TW" sz="4400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,</a:t>
            </a:r>
            <a:r>
              <a:rPr lang="zh-TW" altLang="en-US" sz="4400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竟都離棄了我</a:t>
            </a:r>
            <a:r>
              <a:rPr lang="en-US" altLang="zh-TW" sz="4400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,</a:t>
            </a:r>
            <a:r>
              <a:rPr lang="zh-TW" altLang="en-US" sz="4400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但願這罪不歸在他們身上</a:t>
            </a:r>
            <a:r>
              <a:rPr lang="en-US" altLang="zh-TW" sz="4400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.</a:t>
            </a:r>
            <a:r>
              <a:rPr lang="zh-TW" altLang="en-US" sz="4400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惟有主站在我身邊</a:t>
            </a:r>
            <a:r>
              <a:rPr lang="en-US" altLang="zh-TW" sz="4400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,</a:t>
            </a:r>
            <a:r>
              <a:rPr lang="zh-TW" altLang="en-US" sz="4400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加給我力量</a:t>
            </a:r>
            <a:r>
              <a:rPr lang="en-US" altLang="zh-TW" sz="4400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,</a:t>
            </a:r>
            <a:r>
              <a:rPr lang="zh-TW" altLang="en-US" sz="4400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使我能把福音完整地傳開</a:t>
            </a:r>
            <a:r>
              <a:rPr lang="en-US" altLang="zh-TW" sz="4400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,</a:t>
            </a:r>
            <a:r>
              <a:rPr lang="zh-TW" altLang="en-US" sz="4400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讓所有的外邦人都聽見</a:t>
            </a:r>
            <a:r>
              <a:rPr lang="en-US" altLang="zh-TW" sz="4400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;</a:t>
            </a:r>
            <a:r>
              <a:rPr lang="zh-TW" altLang="en-US" sz="4400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我也從獅子口裏被救出來</a:t>
            </a:r>
            <a:r>
              <a:rPr lang="en-US" altLang="zh-TW" sz="4400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.</a:t>
            </a:r>
            <a:r>
              <a:rPr lang="zh-TW" altLang="en-US" sz="4400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主必救我脫離一切的兇惡</a:t>
            </a:r>
            <a:r>
              <a:rPr lang="en-US" altLang="zh-TW" sz="4400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,</a:t>
            </a:r>
            <a:r>
              <a:rPr lang="zh-TW" altLang="en-US" sz="4400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也必救我進他的天國</a:t>
            </a:r>
            <a:r>
              <a:rPr lang="en-US" altLang="zh-TW" sz="4400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.</a:t>
            </a:r>
            <a:r>
              <a:rPr lang="zh-TW" altLang="en-US" sz="4400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願榮耀歸給他</a:t>
            </a:r>
            <a:r>
              <a:rPr lang="en-US" altLang="zh-TW" sz="4400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,</a:t>
            </a:r>
            <a:r>
              <a:rPr lang="zh-TW" altLang="en-US" sz="4400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直到永永遠遠</a:t>
            </a:r>
            <a:r>
              <a:rPr lang="en-US" altLang="zh-TW" sz="4400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.</a:t>
            </a:r>
            <a:r>
              <a:rPr lang="zh-TW" altLang="en-US" sz="4400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阿們！</a:t>
            </a:r>
            <a:endParaRPr lang="zh-TW" altLang="en-US" sz="4400" dirty="0">
              <a:latin typeface="+mj-ea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324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546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762000"/>
          </a:xfrm>
        </p:spPr>
        <p:txBody>
          <a:bodyPr anchorCtr="0"/>
          <a:lstStyle/>
          <a:p>
            <a:pPr eaLnBrk="1" hangingPunct="1">
              <a:defRPr/>
            </a:pPr>
            <a:r>
              <a:rPr lang="en-US" altLang="zh-CN" sz="4800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1.</a:t>
            </a:r>
            <a:r>
              <a:rPr lang="zh-CN" altLang="en-US" sz="4800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一生的回顾</a:t>
            </a:r>
            <a:endParaRPr lang="en-US" altLang="zh-CN" sz="4800" dirty="0">
              <a:solidFill>
                <a:srgbClr val="FFFF00"/>
              </a:solidFill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762000"/>
            <a:ext cx="9144000" cy="60960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Blip>
                <a:blip r:embed="rId3"/>
              </a:buBlip>
              <a:defRPr/>
            </a:pPr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为着已经完成神所托付的使命感恩</a:t>
            </a:r>
            <a:r>
              <a:rPr lang="en-US" altLang="zh-CN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V7,8</a:t>
            </a:r>
            <a:r>
              <a:rPr lang="zh-TW" altLang="en-US" sz="4000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那美好的仗我已經打過了</a:t>
            </a:r>
            <a:r>
              <a:rPr lang="en-US" altLang="zh-TW" sz="4000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,</a:t>
            </a:r>
            <a:r>
              <a:rPr lang="zh-TW" altLang="en-US" sz="4000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當跑的路我已經跑盡了</a:t>
            </a:r>
            <a:r>
              <a:rPr lang="en-US" altLang="zh-TW" sz="4000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,</a:t>
            </a:r>
            <a:r>
              <a:rPr lang="zh-TW" altLang="en-US" sz="4000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該信的道我已經守住了</a:t>
            </a:r>
            <a:r>
              <a:rPr lang="en-US" altLang="zh-TW" sz="4000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.</a:t>
            </a:r>
            <a:r>
              <a:rPr lang="zh-TW" altLang="en-US" sz="4000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從此以後</a:t>
            </a:r>
            <a:r>
              <a:rPr lang="en-US" altLang="zh-TW" sz="4000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,</a:t>
            </a:r>
            <a:r>
              <a:rPr lang="zh-TW" altLang="en-US" sz="4000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有公義的冠冕為我存留</a:t>
            </a:r>
            <a:endParaRPr lang="en-US" altLang="zh-TW" sz="4000" dirty="0">
              <a:solidFill>
                <a:srgbClr val="FFFF00"/>
              </a:solidFill>
              <a:latin typeface="KaiTi" panose="02010609060101010101" pitchFamily="49" charset="-122"/>
              <a:ea typeface="KaiTi" panose="02010609060101010101" pitchFamily="49" charset="-122"/>
              <a:cs typeface="Times New Roman" pitchFamily="18" charset="0"/>
            </a:endParaRPr>
          </a:p>
          <a:p>
            <a:pPr>
              <a:lnSpc>
                <a:spcPct val="90000"/>
              </a:lnSpc>
              <a:buBlip>
                <a:blip r:embed="rId3"/>
              </a:buBlip>
              <a:defRPr/>
            </a:pPr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蒙福的人生是</a:t>
            </a:r>
            <a:r>
              <a:rPr lang="en-US" altLang="zh-CN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:</a:t>
            </a:r>
          </a:p>
          <a:p>
            <a:pPr>
              <a:lnSpc>
                <a:spcPct val="90000"/>
              </a:lnSpc>
              <a:buBlip>
                <a:blip r:embed="rId3"/>
              </a:buBlip>
              <a:defRPr/>
            </a:pPr>
            <a:r>
              <a:rPr lang="en-US" altLang="zh-CN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1.</a:t>
            </a:r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与神有亲密关系、同行的人生</a:t>
            </a:r>
            <a:endParaRPr lang="en-US" altLang="zh-CN" sz="4400" dirty="0">
              <a:latin typeface="KaiTi" panose="02010609060101010101" pitchFamily="49" charset="-122"/>
              <a:ea typeface="KaiTi" panose="02010609060101010101" pitchFamily="49" charset="-122"/>
              <a:cs typeface="Times New Roman" pitchFamily="18" charset="0"/>
            </a:endParaRPr>
          </a:p>
          <a:p>
            <a:pPr>
              <a:lnSpc>
                <a:spcPct val="90000"/>
              </a:lnSpc>
              <a:buBlip>
                <a:blip r:embed="rId3"/>
              </a:buBlip>
              <a:defRPr/>
            </a:pPr>
            <a:r>
              <a:rPr lang="en-US" altLang="zh-CN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2.</a:t>
            </a:r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知道、顺服神心意的人生</a:t>
            </a:r>
            <a:endParaRPr lang="en-US" altLang="zh-CN" sz="4400" dirty="0">
              <a:latin typeface="KaiTi" panose="02010609060101010101" pitchFamily="49" charset="-122"/>
              <a:ea typeface="KaiTi" panose="02010609060101010101" pitchFamily="49" charset="-122"/>
              <a:cs typeface="Times New Roman" pitchFamily="18" charset="0"/>
            </a:endParaRPr>
          </a:p>
          <a:p>
            <a:pPr>
              <a:lnSpc>
                <a:spcPct val="90000"/>
              </a:lnSpc>
              <a:buBlip>
                <a:blip r:embed="rId3"/>
              </a:buBlip>
              <a:defRPr/>
            </a:pPr>
            <a:r>
              <a:rPr lang="en-US" altLang="zh-CN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3.</a:t>
            </a:r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有使命、理想、亲密关系、投入的人生</a:t>
            </a:r>
            <a:endParaRPr lang="en-US" altLang="zh-CN" sz="4400" dirty="0">
              <a:latin typeface="KaiTi" panose="02010609060101010101" pitchFamily="49" charset="-122"/>
              <a:ea typeface="KaiTi" panose="02010609060101010101" pitchFamily="49" charset="-122"/>
              <a:cs typeface="Times New Roman" pitchFamily="18" charset="0"/>
            </a:endParaRPr>
          </a:p>
          <a:p>
            <a:pPr>
              <a:lnSpc>
                <a:spcPct val="90000"/>
              </a:lnSpc>
              <a:buBlip>
                <a:blip r:embed="rId3"/>
              </a:buBlip>
              <a:defRPr/>
            </a:pPr>
            <a:r>
              <a:rPr lang="en-US" altLang="zh-CN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4.</a:t>
            </a:r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有永恒盼望的人生</a:t>
            </a:r>
            <a:endParaRPr lang="en-US" altLang="zh-CN" sz="4400" dirty="0">
              <a:latin typeface="KaiTi" panose="02010609060101010101" pitchFamily="49" charset="-122"/>
              <a:ea typeface="KaiTi" panose="02010609060101010101" pitchFamily="49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5902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546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762000"/>
          </a:xfrm>
        </p:spPr>
        <p:txBody>
          <a:bodyPr anchorCtr="0"/>
          <a:lstStyle/>
          <a:p>
            <a:pPr eaLnBrk="1" hangingPunct="1">
              <a:defRPr/>
            </a:pPr>
            <a:r>
              <a:rPr lang="en-US" altLang="zh-CN" sz="4800" dirty="0">
                <a:solidFill>
                  <a:srgbClr val="FFFF00"/>
                </a:solidFill>
                <a:latin typeface="Times New Roman" panose="02020603050405020304" pitchFamily="18" charset="0"/>
                <a:ea typeface="DFKai-SB" pitchFamily="65" charset="-120"/>
                <a:cs typeface="Times New Roman" panose="02020603050405020304" pitchFamily="18" charset="0"/>
              </a:rPr>
              <a:t>2.</a:t>
            </a:r>
            <a:r>
              <a:rPr lang="zh-CN" altLang="en-US" sz="4800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当下的任务</a:t>
            </a:r>
            <a:endParaRPr lang="en-US" altLang="zh-CN" sz="4800" dirty="0">
              <a:solidFill>
                <a:srgbClr val="FFFF00"/>
              </a:solidFill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762000"/>
            <a:ext cx="9144000" cy="64008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buBlip>
                <a:blip r:embed="rId2"/>
              </a:buBlip>
              <a:defRPr/>
            </a:pP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保罗到了人生尽头仍然有万里江山的眼光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,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调兵遣将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:</a:t>
            </a:r>
            <a:r>
              <a:rPr lang="en-US" altLang="zh-CN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v10-12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: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差遣革勒士去加拉太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,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提多去达马太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,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推基古去以弗所</a:t>
            </a:r>
            <a:endParaRPr lang="en-US" altLang="zh-CN" sz="4400" dirty="0">
              <a:latin typeface="Times New Roman" pitchFamily="18" charset="0"/>
              <a:ea typeface="DFKai-SB" pitchFamily="65" charset="-120"/>
              <a:cs typeface="Times New Roman" pitchFamily="18" charset="0"/>
            </a:endParaRPr>
          </a:p>
          <a:p>
            <a:pPr>
              <a:lnSpc>
                <a:spcPct val="90000"/>
              </a:lnSpc>
              <a:buBlip>
                <a:blip r:embed="rId2"/>
              </a:buBlip>
              <a:defRPr/>
            </a:pP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也同时有眼光能认清眼前的危机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:</a:t>
            </a:r>
          </a:p>
          <a:p>
            <a:pPr>
              <a:lnSpc>
                <a:spcPct val="90000"/>
              </a:lnSpc>
              <a:buBlip>
                <a:blip r:embed="rId2"/>
              </a:buBlip>
              <a:defRPr/>
            </a:pPr>
            <a:r>
              <a:rPr lang="en-US" altLang="zh-TW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1.</a:t>
            </a:r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同工的离弃</a:t>
            </a:r>
            <a:r>
              <a:rPr lang="en-US" altLang="zh-CN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:</a:t>
            </a:r>
            <a:r>
              <a:rPr lang="en-US" altLang="zh-CN" sz="3600" dirty="0"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v10</a:t>
            </a:r>
            <a:r>
              <a:rPr lang="zh-TW" altLang="en-US" sz="3600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底馬貪愛現今的世界</a:t>
            </a:r>
            <a:r>
              <a:rPr lang="en-US" altLang="zh-TW" sz="3600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,</a:t>
            </a:r>
            <a:r>
              <a:rPr lang="zh-TW" altLang="en-US" sz="3600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已經離棄我</a:t>
            </a:r>
            <a:r>
              <a:rPr lang="en-US" altLang="zh-TW" sz="3600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,</a:t>
            </a:r>
            <a:r>
              <a:rPr lang="zh-TW" altLang="en-US" sz="3600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往帖撒羅尼迦去了</a:t>
            </a:r>
            <a:r>
              <a:rPr lang="en-US" altLang="zh-TW" sz="3600" dirty="0"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v16</a:t>
            </a:r>
            <a:r>
              <a:rPr lang="zh-TW" altLang="en-US" sz="3600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我初次上訴</a:t>
            </a:r>
            <a:r>
              <a:rPr lang="en-US" altLang="zh-TW" sz="3600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,</a:t>
            </a:r>
            <a:r>
              <a:rPr lang="zh-TW" altLang="en-US" sz="3600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沒有人前來幫助</a:t>
            </a:r>
            <a:r>
              <a:rPr lang="en-US" altLang="zh-TW" sz="3600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,</a:t>
            </a:r>
            <a:r>
              <a:rPr lang="zh-TW" altLang="en-US" sz="3600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竟都離棄了我</a:t>
            </a:r>
            <a:endParaRPr lang="en-US" altLang="zh-CN" sz="3600" dirty="0">
              <a:latin typeface="Times New Roman" pitchFamily="18" charset="0"/>
              <a:ea typeface="DFKai-SB" pitchFamily="65" charset="-120"/>
              <a:cs typeface="Times New Roman" pitchFamily="18" charset="0"/>
            </a:endParaRPr>
          </a:p>
          <a:p>
            <a:pPr>
              <a:lnSpc>
                <a:spcPct val="90000"/>
              </a:lnSpc>
              <a:buBlip>
                <a:blip r:embed="rId2"/>
              </a:buBlip>
              <a:defRPr/>
            </a:pPr>
            <a:r>
              <a:rPr lang="en-US" altLang="zh-CN" sz="44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2.</a:t>
            </a:r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自己的缺乏</a:t>
            </a:r>
            <a:r>
              <a:rPr lang="en-US" altLang="zh-CN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:</a:t>
            </a:r>
            <a:r>
              <a:rPr lang="en-US" altLang="zh-CN" sz="3600" dirty="0"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v13</a:t>
            </a:r>
            <a:r>
              <a:rPr lang="zh-TW" altLang="en-US" sz="3600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我在特羅亞留給加布的那件外衣</a:t>
            </a:r>
            <a:r>
              <a:rPr lang="en-US" altLang="zh-TW" sz="3600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,</a:t>
            </a:r>
            <a:r>
              <a:rPr lang="zh-TW" altLang="en-US" sz="3600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你來的時候要帶來</a:t>
            </a:r>
            <a:r>
              <a:rPr lang="en-US" altLang="zh-TW" sz="3600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,</a:t>
            </a:r>
            <a:r>
              <a:rPr lang="zh-TW" altLang="en-US" sz="3600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特別是那幾卷羊皮的書</a:t>
            </a:r>
            <a:endParaRPr lang="en-US" altLang="zh-TW" sz="3600" dirty="0">
              <a:solidFill>
                <a:srgbClr val="FFFF00"/>
              </a:solidFill>
              <a:latin typeface="KaiTi" panose="02010609060101010101" pitchFamily="49" charset="-122"/>
              <a:ea typeface="KaiTi" panose="02010609060101010101" pitchFamily="49" charset="-122"/>
              <a:cs typeface="Times New Roman" pitchFamily="18" charset="0"/>
            </a:endParaRPr>
          </a:p>
          <a:p>
            <a:pPr>
              <a:lnSpc>
                <a:spcPct val="90000"/>
              </a:lnSpc>
              <a:buBlip>
                <a:blip r:embed="rId2"/>
              </a:buBlip>
              <a:defRPr/>
            </a:pPr>
            <a:r>
              <a:rPr lang="en-US" altLang="zh-CN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3.</a:t>
            </a:r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敌人的危害</a:t>
            </a:r>
            <a:r>
              <a:rPr lang="en-US" altLang="zh-CN" sz="4300" dirty="0"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:</a:t>
            </a:r>
            <a:r>
              <a:rPr lang="en-US" altLang="zh-CN" sz="3900" dirty="0"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v14,15</a:t>
            </a:r>
            <a:r>
              <a:rPr lang="zh-TW" altLang="en-US" sz="3900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銅匠亞歷山大多方害我</a:t>
            </a:r>
            <a:r>
              <a:rPr lang="en-US" altLang="zh-TW" sz="3900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;</a:t>
            </a:r>
            <a:r>
              <a:rPr lang="zh-TW" altLang="en-US" sz="3900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你也要防備他</a:t>
            </a:r>
            <a:endParaRPr lang="en-US" altLang="zh-CN" sz="3900" dirty="0">
              <a:latin typeface="KaiTi" panose="02010609060101010101" pitchFamily="49" charset="-122"/>
              <a:ea typeface="KaiTi" panose="02010609060101010101" pitchFamily="49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2500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546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609600"/>
          </a:xfrm>
        </p:spPr>
        <p:txBody>
          <a:bodyPr anchorCtr="0"/>
          <a:lstStyle/>
          <a:p>
            <a:pPr eaLnBrk="1" hangingPunct="1">
              <a:defRPr/>
            </a:pPr>
            <a:r>
              <a:rPr lang="en-US" altLang="zh-CN" sz="4800" dirty="0">
                <a:solidFill>
                  <a:srgbClr val="FFFF00"/>
                </a:solidFill>
                <a:latin typeface="Times New Roman" panose="02020603050405020304" pitchFamily="18" charset="0"/>
                <a:ea typeface="DFKai-SB" pitchFamily="65" charset="-120"/>
                <a:cs typeface="Times New Roman" panose="02020603050405020304" pitchFamily="18" charset="0"/>
              </a:rPr>
              <a:t>3</a:t>
            </a:r>
            <a:r>
              <a:rPr lang="en-US" altLang="zh-CN" sz="4800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.</a:t>
            </a:r>
            <a:r>
              <a:rPr lang="zh-CN" altLang="en-US" sz="4800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自己的需要</a:t>
            </a:r>
            <a:endParaRPr lang="en-US" altLang="zh-CN" sz="4800" dirty="0">
              <a:solidFill>
                <a:srgbClr val="FFFF00"/>
              </a:solidFill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762000"/>
            <a:ext cx="9144000" cy="6096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Blip>
                <a:blip r:embed="rId2"/>
              </a:buBlip>
              <a:defRPr/>
            </a:pP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需要同伴的扶持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: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 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v9</a:t>
            </a:r>
            <a:r>
              <a:rPr lang="zh-TW" altLang="en-US" sz="4400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你要趕緊到我這裏來</a:t>
            </a:r>
            <a:r>
              <a:rPr lang="en-US" altLang="zh-TW" sz="4400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;</a:t>
            </a:r>
            <a:r>
              <a:rPr lang="en-US" altLang="zh-TW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v11</a:t>
            </a:r>
            <a:r>
              <a:rPr lang="zh-TW" altLang="en-US" sz="4400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你來的時候把馬可帶來</a:t>
            </a:r>
            <a:endParaRPr lang="en-US" altLang="zh-TW" sz="4400" dirty="0">
              <a:solidFill>
                <a:srgbClr val="FFFF00"/>
              </a:solidFill>
              <a:latin typeface="KaiTi" panose="02010609060101010101" pitchFamily="49" charset="-122"/>
              <a:ea typeface="KaiTi" panose="02010609060101010101" pitchFamily="49" charset="-122"/>
              <a:cs typeface="Times New Roman" pitchFamily="18" charset="0"/>
            </a:endParaRPr>
          </a:p>
          <a:p>
            <a:pPr>
              <a:lnSpc>
                <a:spcPct val="90000"/>
              </a:lnSpc>
              <a:buBlip>
                <a:blip r:embed="rId2"/>
              </a:buBlip>
              <a:defRPr/>
            </a:pPr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需要温暖</a:t>
            </a:r>
            <a:r>
              <a:rPr lang="en-US" altLang="zh-CN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:</a:t>
            </a:r>
            <a:r>
              <a:rPr lang="en-US" altLang="zh-TW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v13</a:t>
            </a:r>
            <a:r>
              <a:rPr lang="zh-TW" altLang="en-US" sz="4400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我在特羅亞留給加布的那件外衣</a:t>
            </a:r>
            <a:r>
              <a:rPr lang="en-US" altLang="zh-TW" sz="4400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,</a:t>
            </a:r>
            <a:r>
              <a:rPr lang="zh-TW" altLang="en-US" sz="4400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你來的時候要帶來</a:t>
            </a:r>
            <a:endParaRPr lang="en-US" altLang="zh-TW" sz="4400" dirty="0">
              <a:solidFill>
                <a:srgbClr val="FFFF00"/>
              </a:solidFill>
              <a:latin typeface="KaiTi" panose="02010609060101010101" pitchFamily="49" charset="-122"/>
              <a:ea typeface="KaiTi" panose="02010609060101010101" pitchFamily="49" charset="-122"/>
              <a:cs typeface="Times New Roman" pitchFamily="18" charset="0"/>
            </a:endParaRPr>
          </a:p>
          <a:p>
            <a:pPr>
              <a:lnSpc>
                <a:spcPct val="90000"/>
              </a:lnSpc>
              <a:buBlip>
                <a:blip r:embed="rId2"/>
              </a:buBlip>
              <a:defRPr/>
            </a:pPr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需要心灵的喂养</a:t>
            </a:r>
            <a:r>
              <a:rPr lang="en-US" altLang="zh-CN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:v13</a:t>
            </a:r>
            <a:r>
              <a:rPr lang="zh-TW" altLang="en-US" sz="4400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那些書也帶來</a:t>
            </a:r>
            <a:r>
              <a:rPr lang="en-US" altLang="zh-TW" sz="4400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,</a:t>
            </a:r>
            <a:r>
              <a:rPr lang="zh-TW" altLang="en-US" sz="4400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特別是那幾卷羊皮的書</a:t>
            </a:r>
            <a:endParaRPr lang="en-US" altLang="zh-CN" sz="4400" dirty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330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9ED2EE-2F99-1E96-DE82-2991BA1FA9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546" name="Title 1">
            <a:extLst>
              <a:ext uri="{FF2B5EF4-FFF2-40B4-BE49-F238E27FC236}">
                <a16:creationId xmlns:a16="http://schemas.microsoft.com/office/drawing/2014/main" id="{1C570540-C11E-6AE6-F703-DA88823D0AC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762000"/>
          </a:xfrm>
        </p:spPr>
        <p:txBody>
          <a:bodyPr anchorCtr="0"/>
          <a:lstStyle/>
          <a:p>
            <a:pPr eaLnBrk="1" hangingPunct="1">
              <a:defRPr/>
            </a:pPr>
            <a:r>
              <a:rPr lang="en-US" altLang="zh-CN" sz="4800" dirty="0">
                <a:solidFill>
                  <a:srgbClr val="FFFF00"/>
                </a:solidFill>
                <a:latin typeface="Times New Roman" panose="02020603050405020304" pitchFamily="18" charset="0"/>
                <a:ea typeface="DFKai-SB" pitchFamily="65" charset="-120"/>
                <a:cs typeface="Times New Roman" panose="02020603050405020304" pitchFamily="18" charset="0"/>
              </a:rPr>
              <a:t>4.</a:t>
            </a:r>
            <a:r>
              <a:rPr lang="zh-CN" altLang="en-US" sz="4800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荣耀的盼望</a:t>
            </a:r>
            <a:endParaRPr lang="en-US" altLang="zh-CN" sz="4800" dirty="0">
              <a:solidFill>
                <a:srgbClr val="FFFF00"/>
              </a:solidFill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0BB23B-A607-816E-7497-380D47C8BA7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762000"/>
            <a:ext cx="9144000" cy="6096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Blip>
                <a:blip r:embed="rId2"/>
              </a:buBlip>
              <a:defRPr/>
            </a:pP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v18</a:t>
            </a:r>
            <a:r>
              <a:rPr lang="zh-TW" altLang="en-US" sz="4400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主必救我脫離一切的兇惡</a:t>
            </a:r>
            <a:r>
              <a:rPr lang="en-US" altLang="zh-TW" sz="4400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,</a:t>
            </a:r>
            <a:r>
              <a:rPr lang="zh-TW" altLang="en-US" sz="4400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也必救我進他的天國</a:t>
            </a:r>
            <a:endParaRPr lang="en-US" altLang="zh-TW" sz="4400" dirty="0">
              <a:solidFill>
                <a:srgbClr val="FFFF00"/>
              </a:solidFill>
              <a:latin typeface="KaiTi" panose="02010609060101010101" pitchFamily="49" charset="-122"/>
              <a:ea typeface="KaiTi" panose="02010609060101010101" pitchFamily="49" charset="-122"/>
              <a:cs typeface="Times New Roman" pitchFamily="18" charset="0"/>
            </a:endParaRPr>
          </a:p>
          <a:p>
            <a:pPr>
              <a:lnSpc>
                <a:spcPct val="90000"/>
              </a:lnSpc>
              <a:buBlip>
                <a:blip r:embed="rId2"/>
              </a:buBlip>
              <a:defRPr/>
            </a:pPr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盼望</a:t>
            </a:r>
            <a:r>
              <a:rPr lang="en-US" altLang="zh-CN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=</a:t>
            </a:r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相信将来一定会得着现在还没有得着的事情</a:t>
            </a:r>
            <a:r>
              <a:rPr lang="en-US" altLang="zh-CN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;</a:t>
            </a:r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来</a:t>
            </a:r>
            <a:r>
              <a:rPr lang="en-US" altLang="zh-CN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11:39</a:t>
            </a:r>
            <a:r>
              <a:rPr lang="zh-TW" altLang="en-US" sz="4400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這些人</a:t>
            </a:r>
            <a:r>
              <a:rPr lang="en-US" altLang="zh-TW" sz="4400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(</a:t>
            </a:r>
            <a:r>
              <a:rPr lang="zh-CN" altLang="en-US" sz="4400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到死</a:t>
            </a:r>
            <a:r>
              <a:rPr lang="en-US" altLang="zh-CN" sz="4400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)</a:t>
            </a:r>
            <a:r>
              <a:rPr lang="zh-TW" altLang="en-US" sz="4400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仍未得著所應許的</a:t>
            </a:r>
            <a:endParaRPr lang="en-US" altLang="zh-TW" sz="4400" dirty="0">
              <a:solidFill>
                <a:srgbClr val="FFFF00"/>
              </a:solidFill>
              <a:latin typeface="KaiTi" panose="02010609060101010101" pitchFamily="49" charset="-122"/>
              <a:ea typeface="KaiTi" panose="02010609060101010101" pitchFamily="49" charset="-122"/>
              <a:cs typeface="Times New Roman" pitchFamily="18" charset="0"/>
            </a:endParaRPr>
          </a:p>
          <a:p>
            <a:pPr>
              <a:lnSpc>
                <a:spcPct val="90000"/>
              </a:lnSpc>
              <a:buBlip>
                <a:blip r:embed="rId2"/>
              </a:buBlip>
              <a:defRPr/>
            </a:pPr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保罗还没有得着拯救的理由</a:t>
            </a:r>
            <a:r>
              <a:rPr lang="en-US" altLang="zh-CN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:v40</a:t>
            </a:r>
            <a:r>
              <a:rPr lang="zh-TW" altLang="en-US" sz="4400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因為神</a:t>
            </a:r>
            <a:r>
              <a:rPr lang="zh-CN" altLang="en-US" sz="4400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已经</a:t>
            </a:r>
            <a:r>
              <a:rPr lang="zh-TW" altLang="en-US" sz="4400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給我們預備了更美好的事</a:t>
            </a:r>
            <a:r>
              <a:rPr lang="en-US" altLang="zh-TW" sz="4400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,</a:t>
            </a:r>
            <a:r>
              <a:rPr lang="zh-TW" altLang="en-US" sz="4400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他們若沒有</a:t>
            </a:r>
            <a:r>
              <a:rPr lang="zh-CN" altLang="en-US" sz="4400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跟</a:t>
            </a:r>
            <a:r>
              <a:rPr lang="zh-TW" altLang="en-US" sz="4400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我們</a:t>
            </a:r>
            <a:r>
              <a:rPr lang="zh-CN" altLang="en-US" sz="4400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一起得着</a:t>
            </a:r>
            <a:r>
              <a:rPr lang="en-US" altLang="zh-CN" sz="4400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,</a:t>
            </a:r>
            <a:r>
              <a:rPr lang="zh-TW" altLang="en-US" sz="4400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就不能完全</a:t>
            </a:r>
            <a:endParaRPr lang="en-US" altLang="zh-CN" sz="4400" dirty="0">
              <a:solidFill>
                <a:srgbClr val="FFFF00"/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3153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9D232B-EB70-9DA0-0724-1AAE00EA26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546" name="Title 1">
            <a:extLst>
              <a:ext uri="{FF2B5EF4-FFF2-40B4-BE49-F238E27FC236}">
                <a16:creationId xmlns:a16="http://schemas.microsoft.com/office/drawing/2014/main" id="{F1FFBE50-65E4-7F7A-CEF3-5A7C9196A76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762000"/>
          </a:xfrm>
        </p:spPr>
        <p:txBody>
          <a:bodyPr anchorCtr="0"/>
          <a:lstStyle/>
          <a:p>
            <a:pPr eaLnBrk="1" hangingPunct="1">
              <a:defRPr/>
            </a:pPr>
            <a:r>
              <a:rPr lang="zh-CN" altLang="en-US" sz="4800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荣耀的盼望</a:t>
            </a:r>
            <a:r>
              <a:rPr lang="en-US" altLang="zh-CN" sz="4800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331C0B-0070-66D5-9B7A-B1B35142D6C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762000"/>
            <a:ext cx="9144000" cy="60960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Blip>
                <a:blip r:embed="rId2"/>
              </a:buBlip>
              <a:defRPr/>
            </a:pPr>
            <a:r>
              <a:rPr lang="zh-CN" altLang="en-US" sz="36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罗马</a:t>
            </a:r>
            <a:r>
              <a:rPr lang="en-US" altLang="zh-CN" sz="36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8:19-23</a:t>
            </a:r>
            <a:r>
              <a:rPr lang="zh-TW" altLang="en-US" sz="4400" dirty="0">
                <a:solidFill>
                  <a:srgbClr val="FFFF00"/>
                </a:solidFill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受造之物切</a:t>
            </a:r>
            <a:r>
              <a:rPr lang="zh-CN" altLang="en-US" sz="4400" dirty="0">
                <a:solidFill>
                  <a:srgbClr val="FFFF00"/>
                </a:solidFill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切盼望</a:t>
            </a:r>
            <a:r>
              <a:rPr lang="zh-TW" altLang="en-US" sz="4400" dirty="0">
                <a:solidFill>
                  <a:srgbClr val="FFFF00"/>
                </a:solidFill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神的眾子顯出來</a:t>
            </a:r>
            <a:r>
              <a:rPr lang="en-US" altLang="zh-TW" sz="4400" dirty="0">
                <a:solidFill>
                  <a:srgbClr val="FFFF00"/>
                </a:solidFill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(</a:t>
            </a:r>
            <a:r>
              <a:rPr lang="zh-TW" altLang="en-US" sz="4400" dirty="0">
                <a:solidFill>
                  <a:srgbClr val="FFFF00"/>
                </a:solidFill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因為</a:t>
            </a:r>
            <a:r>
              <a:rPr lang="zh-CN" altLang="en-US" sz="4400" dirty="0">
                <a:solidFill>
                  <a:srgbClr val="FFFF00"/>
                </a:solidFill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他们</a:t>
            </a:r>
            <a:r>
              <a:rPr lang="zh-TW" altLang="en-US" sz="4400" dirty="0">
                <a:solidFill>
                  <a:srgbClr val="FFFF00"/>
                </a:solidFill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屈服在虛空之下</a:t>
            </a:r>
            <a:r>
              <a:rPr lang="en-US" altLang="zh-TW" sz="4400" dirty="0">
                <a:solidFill>
                  <a:srgbClr val="FFFF00"/>
                </a:solidFill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),</a:t>
            </a:r>
            <a:r>
              <a:rPr lang="zh-CN" altLang="en-US" sz="4400" dirty="0">
                <a:solidFill>
                  <a:srgbClr val="FFFF00"/>
                </a:solidFill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盼望</a:t>
            </a:r>
            <a:r>
              <a:rPr lang="zh-TW" altLang="en-US" sz="4400" dirty="0">
                <a:solidFill>
                  <a:srgbClr val="FFFF00"/>
                </a:solidFill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從敗壞的轄制下得釋放</a:t>
            </a:r>
            <a:r>
              <a:rPr lang="en-US" altLang="zh-TW" sz="4400" dirty="0">
                <a:solidFill>
                  <a:srgbClr val="FFFF00"/>
                </a:solidFill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,</a:t>
            </a:r>
            <a:r>
              <a:rPr lang="zh-TW" altLang="en-US" sz="4400" dirty="0">
                <a:solidFill>
                  <a:srgbClr val="FFFF00"/>
                </a:solidFill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得享神兒女榮耀的自由</a:t>
            </a:r>
            <a:r>
              <a:rPr lang="en-US" altLang="zh-TW" sz="4400" dirty="0">
                <a:solidFill>
                  <a:srgbClr val="FFFF00"/>
                </a:solidFill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…</a:t>
            </a:r>
            <a:r>
              <a:rPr lang="zh-TW" altLang="en-US" sz="4400" dirty="0">
                <a:solidFill>
                  <a:srgbClr val="FFFF00"/>
                </a:solidFill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不但如此</a:t>
            </a:r>
            <a:r>
              <a:rPr lang="en-US" altLang="zh-TW" sz="4400" dirty="0">
                <a:solidFill>
                  <a:srgbClr val="FFFF00"/>
                </a:solidFill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,</a:t>
            </a:r>
            <a:r>
              <a:rPr lang="zh-TW" altLang="en-US" sz="4400" dirty="0">
                <a:solidFill>
                  <a:srgbClr val="FFFF00"/>
                </a:solidFill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我們這有聖靈作初熟果子的</a:t>
            </a:r>
            <a:r>
              <a:rPr lang="en-US" altLang="zh-TW" sz="4400" dirty="0">
                <a:solidFill>
                  <a:srgbClr val="FFFF00"/>
                </a:solidFill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,</a:t>
            </a:r>
            <a:r>
              <a:rPr lang="zh-CN" altLang="en-US" sz="4400" dirty="0">
                <a:solidFill>
                  <a:srgbClr val="FFFF00"/>
                </a:solidFill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也在盼望</a:t>
            </a:r>
            <a:r>
              <a:rPr lang="zh-TW" altLang="en-US" sz="4400" dirty="0">
                <a:solidFill>
                  <a:srgbClr val="FFFF00"/>
                </a:solidFill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得著</a:t>
            </a:r>
            <a:r>
              <a:rPr lang="zh-CN" altLang="en-US" sz="4400" dirty="0">
                <a:solidFill>
                  <a:srgbClr val="FFFF00"/>
                </a:solidFill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那领养</a:t>
            </a:r>
            <a:r>
              <a:rPr lang="zh-TW" altLang="en-US" sz="4400" dirty="0">
                <a:solidFill>
                  <a:srgbClr val="FFFF00"/>
                </a:solidFill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兒子的名分</a:t>
            </a:r>
            <a:r>
              <a:rPr lang="en-US" altLang="zh-TW" sz="4400" dirty="0">
                <a:solidFill>
                  <a:srgbClr val="FFFF00"/>
                </a:solidFill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…</a:t>
            </a:r>
            <a:r>
              <a:rPr lang="zh-CN" altLang="en-US" sz="4400" dirty="0">
                <a:solidFill>
                  <a:srgbClr val="FFFF00"/>
                </a:solidFill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我们得救时就存着这样的盼望</a:t>
            </a:r>
            <a:endParaRPr lang="en-US" altLang="zh-CN" sz="4400" dirty="0">
              <a:solidFill>
                <a:srgbClr val="FFFF00"/>
              </a:solidFill>
              <a:latin typeface="Times New Roman" pitchFamily="18" charset="0"/>
              <a:ea typeface="DFKai-SB" pitchFamily="65" charset="-12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Blip>
                <a:blip r:embed="rId2"/>
              </a:buBlip>
              <a:defRPr/>
            </a:pP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盼望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: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永恒的家乡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,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领养儿子的名分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,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得释放自由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,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更新的生命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,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基督的新妇</a:t>
            </a:r>
            <a:endParaRPr lang="en-US" altLang="zh-CN" sz="4400" dirty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09031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BCE5A1-B646-B957-89A2-AB63611BD1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546" name="Title 1">
            <a:extLst>
              <a:ext uri="{FF2B5EF4-FFF2-40B4-BE49-F238E27FC236}">
                <a16:creationId xmlns:a16="http://schemas.microsoft.com/office/drawing/2014/main" id="{4C52F3CC-F717-A5B4-26B9-4C060F13C1E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762000"/>
          </a:xfrm>
        </p:spPr>
        <p:txBody>
          <a:bodyPr anchorCtr="0"/>
          <a:lstStyle/>
          <a:p>
            <a:pPr eaLnBrk="1" hangingPunct="1">
              <a:defRPr/>
            </a:pPr>
            <a:r>
              <a:rPr lang="zh-CN" altLang="en-US" sz="4800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什么是蒙福的人生</a:t>
            </a:r>
            <a:endParaRPr lang="en-US" altLang="zh-CN" sz="4800" dirty="0">
              <a:solidFill>
                <a:srgbClr val="FFFF00"/>
              </a:solidFill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46361-BC13-8490-ACB4-9DEF53C9063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762000"/>
            <a:ext cx="9144000" cy="6096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Blip>
                <a:blip r:embed="rId2"/>
              </a:buBlip>
              <a:defRPr/>
            </a:pP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保罗蒙福人生的五个特征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:</a:t>
            </a:r>
          </a:p>
          <a:p>
            <a:pPr eaLnBrk="1" hangingPunct="1">
              <a:lnSpc>
                <a:spcPct val="90000"/>
              </a:lnSpc>
              <a:buBlip>
                <a:blip r:embed="rId2"/>
              </a:buBlip>
              <a:defRPr/>
            </a:pP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1.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与神同行的人生 </a:t>
            </a:r>
            <a:endParaRPr lang="en-US" altLang="zh-CN" sz="4400" dirty="0">
              <a:latin typeface="Times New Roman" pitchFamily="18" charset="0"/>
              <a:ea typeface="DFKai-SB" pitchFamily="65" charset="-12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Blip>
                <a:blip r:embed="rId2"/>
              </a:buBlip>
              <a:defRPr/>
            </a:pP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2.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有目标、理想、付出、投入的人生</a:t>
            </a:r>
            <a:endParaRPr lang="en-US" altLang="zh-CN" sz="4400" dirty="0">
              <a:latin typeface="Times New Roman" pitchFamily="18" charset="0"/>
              <a:ea typeface="DFKai-SB" pitchFamily="65" charset="-12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Blip>
                <a:blip r:embed="rId2"/>
              </a:buBlip>
              <a:defRPr/>
            </a:pP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3.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有陪伴、扶持、亲密关系的人生</a:t>
            </a:r>
            <a:endParaRPr lang="en-US" altLang="zh-CN" sz="4400" dirty="0">
              <a:latin typeface="Times New Roman" pitchFamily="18" charset="0"/>
              <a:ea typeface="DFKai-SB" pitchFamily="65" charset="-12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Blip>
                <a:blip r:embed="rId2"/>
              </a:buBlip>
              <a:defRPr/>
            </a:pP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4.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得喂养的人生</a:t>
            </a:r>
            <a:endParaRPr lang="en-US" altLang="zh-CN" sz="4400" dirty="0">
              <a:latin typeface="Times New Roman" pitchFamily="18" charset="0"/>
              <a:ea typeface="DFKai-SB" pitchFamily="65" charset="-12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Blip>
                <a:blip r:embed="rId2"/>
              </a:buBlip>
              <a:defRPr/>
            </a:pP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5.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有永恒盼望的人生</a:t>
            </a:r>
            <a:endParaRPr lang="en-US" altLang="zh-CN" sz="4400" dirty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6284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Hsu Template">
  <a:themeElements>
    <a:clrScheme name="Globe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Hsu Template</Template>
  <TotalTime>5829</TotalTime>
  <Words>2076</Words>
  <Application>Microsoft Office PowerPoint</Application>
  <PresentationFormat>On-screen Show (4:3)</PresentationFormat>
  <Paragraphs>76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DFKai-SB</vt:lpstr>
      <vt:lpstr>KaiTi</vt:lpstr>
      <vt:lpstr>Arial</vt:lpstr>
      <vt:lpstr>Corbel</vt:lpstr>
      <vt:lpstr>Times New Roman</vt:lpstr>
      <vt:lpstr>Verdana</vt:lpstr>
      <vt:lpstr>Wingdings</vt:lpstr>
      <vt:lpstr>Hsu Template</vt:lpstr>
      <vt:lpstr>   蒙福的一生R 提后4:6-18  徐理强老师 06.15.2025R </vt:lpstr>
      <vt:lpstr>脑海中浮现一首词</vt:lpstr>
      <vt:lpstr>PowerPoint Presentation</vt:lpstr>
      <vt:lpstr>1.一生的回顾</vt:lpstr>
      <vt:lpstr>2.当下的任务</vt:lpstr>
      <vt:lpstr>3.自己的需要</vt:lpstr>
      <vt:lpstr>4.荣耀的盼望</vt:lpstr>
      <vt:lpstr>荣耀的盼望2</vt:lpstr>
      <vt:lpstr>什么是蒙福的人生</vt:lpstr>
      <vt:lpstr>感想</vt:lpstr>
      <vt:lpstr>感想2</vt:lpstr>
      <vt:lpstr>喂养:大自然的奇妙</vt:lpstr>
      <vt:lpstr>PowerPoint Presentation</vt:lpstr>
      <vt:lpstr>最近四本喂养我的书</vt:lpstr>
      <vt:lpstr>The Immortal Mind 不朽的灵魂1</vt:lpstr>
      <vt:lpstr>The Immortal Mind 不朽的灵魂2</vt:lpstr>
      <vt:lpstr>结论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lkghsu</dc:creator>
  <cp:lastModifiedBy>George Hsu</cp:lastModifiedBy>
  <cp:revision>85</cp:revision>
  <cp:lastPrinted>2002-03-27T18:41:19Z</cp:lastPrinted>
  <dcterms:created xsi:type="dcterms:W3CDTF">2015-08-19T22:08:42Z</dcterms:created>
  <dcterms:modified xsi:type="dcterms:W3CDTF">2025-06-14T12:14:29Z</dcterms:modified>
</cp:coreProperties>
</file>