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72" r:id="rId3"/>
    <p:sldId id="270" r:id="rId4"/>
    <p:sldId id="259" r:id="rId5"/>
    <p:sldId id="271" r:id="rId6"/>
    <p:sldId id="262" r:id="rId7"/>
    <p:sldId id="258" r:id="rId8"/>
    <p:sldId id="261" r:id="rId9"/>
    <p:sldId id="273" r:id="rId10"/>
    <p:sldId id="263" r:id="rId11"/>
    <p:sldId id="264" r:id="rId12"/>
    <p:sldId id="265" r:id="rId13"/>
    <p:sldId id="266" r:id="rId14"/>
    <p:sldId id="267" r:id="rId15"/>
    <p:sldId id="268"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D27204-10A6-41F6-85DF-6764A9D8C466}" v="13" dt="2025-05-08T00:36:32.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6"/>
    <p:restoredTop sz="86197"/>
  </p:normalViewPr>
  <p:slideViewPr>
    <p:cSldViewPr snapToGrid="0">
      <p:cViewPr varScale="1">
        <p:scale>
          <a:sx n="47" d="100"/>
          <a:sy n="47" d="100"/>
        </p:scale>
        <p:origin x="134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ao Nelson" userId="b0597ec67e8763e9" providerId="LiveId" clId="{56D27204-10A6-41F6-85DF-6764A9D8C466}"/>
    <pc:docChg chg="modSld">
      <pc:chgData name="Jiao Nelson" userId="b0597ec67e8763e9" providerId="LiveId" clId="{56D27204-10A6-41F6-85DF-6764A9D8C466}" dt="2025-05-08T00:36:43.577" v="15" actId="1076"/>
      <pc:docMkLst>
        <pc:docMk/>
      </pc:docMkLst>
      <pc:sldChg chg="modSp mod">
        <pc:chgData name="Jiao Nelson" userId="b0597ec67e8763e9" providerId="LiveId" clId="{56D27204-10A6-41F6-85DF-6764A9D8C466}" dt="2025-05-08T00:36:43.577" v="15" actId="1076"/>
        <pc:sldMkLst>
          <pc:docMk/>
          <pc:sldMk cId="1563609091" sldId="256"/>
        </pc:sldMkLst>
        <pc:spChg chg="mod">
          <ac:chgData name="Jiao Nelson" userId="b0597ec67e8763e9" providerId="LiveId" clId="{56D27204-10A6-41F6-85DF-6764A9D8C466}" dt="2025-05-08T00:36:14.579" v="10" actId="20577"/>
          <ac:spMkLst>
            <pc:docMk/>
            <pc:sldMk cId="1563609091" sldId="256"/>
            <ac:spMk id="2" creationId="{6D3990D7-D79E-BC4E-6781-E51EF2707E9F}"/>
          </ac:spMkLst>
        </pc:spChg>
        <pc:spChg chg="mod">
          <ac:chgData name="Jiao Nelson" userId="b0597ec67e8763e9" providerId="LiveId" clId="{56D27204-10A6-41F6-85DF-6764A9D8C466}" dt="2025-05-08T00:36:43.577" v="15" actId="1076"/>
          <ac:spMkLst>
            <pc:docMk/>
            <pc:sldMk cId="1563609091" sldId="256"/>
            <ac:spMk id="3" creationId="{13D57A97-5240-A6D5-ACD9-7D2D841E9C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26C0A-AFD1-D446-8E9C-6E9B3A6D877A}"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C0529-90E2-0141-86DF-DD4C7EE9FFC2}" type="slidenum">
              <a:rPr lang="en-US" smtClean="0"/>
              <a:t>‹#›</a:t>
            </a:fld>
            <a:endParaRPr lang="en-US"/>
          </a:p>
        </p:txBody>
      </p:sp>
    </p:spTree>
    <p:extLst>
      <p:ext uri="{BB962C8B-B14F-4D97-AF65-F5344CB8AC3E}">
        <p14:creationId xmlns:p14="http://schemas.microsoft.com/office/powerpoint/2010/main" val="191644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zh.wikipedia.org/wiki/%E9%A6%AC%E5%88%A9%E4%BA%9E_(%E8%80%B6%E7%A9%8C%E7%9A%84%E6%AF%8D%E8%A6%AA)"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zh.wikipedia.org/zh-cn/%E6%B2%99%E7%89%B9%E5%B0%94%E4%B8%BB%E6%95%99%E5%BA%A7%E5%A0%82#cite_note-11" TargetMode="External"/><Relationship Id="rId5" Type="http://schemas.openxmlformats.org/officeDocument/2006/relationships/hyperlink" Target="https://zh.wikipedia.org/wiki/%E6%B2%99%E7%89%B9%E5%B0%94" TargetMode="External"/><Relationship Id="rId4" Type="http://schemas.openxmlformats.org/officeDocument/2006/relationships/hyperlink" Target="https://zh.wikipedia.org/wiki/%E6%B3%95%E5%9C%8B%E5%A4%A7%E9%9D%A9%E5%91%BD"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zh.wikipedia.org/wiki/%E7%B1%B3%E5%BC%80%E6%9C%97%E5%9F%BA%E7%BD%9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Gustave Dore 1866</a:t>
            </a:r>
          </a:p>
          <a:p>
            <a:r>
              <a:rPr lang="en-US" dirty="0" err="1"/>
              <a:t>摩西生平中的哪一幕给你的印象最深</a:t>
            </a:r>
            <a:r>
              <a:rPr lang="zh-CN" altLang="en-US" dirty="0"/>
              <a:t>？</a:t>
            </a:r>
            <a:endParaRPr lang="en-US" altLang="zh-CN" dirty="0"/>
          </a:p>
          <a:p>
            <a:pPr>
              <a:buFont typeface="Arial" panose="020B0604020202020204" pitchFamily="34" charset="0"/>
              <a:buChar char="•"/>
            </a:pPr>
            <a:r>
              <a:rPr lang="zh-TW" altLang="en-US" dirty="0">
                <a:effectLst/>
                <a:latin typeface="Menlo" panose="020B0609030804020204" pitchFamily="49" charset="0"/>
              </a:rPr>
              <a:t>通过艺术作品回顾摩西的生平</a:t>
            </a:r>
          </a:p>
          <a:p>
            <a:r>
              <a:rPr lang="en-US" altLang="zh-TW" dirty="0">
                <a:effectLst/>
                <a:latin typeface="Menlo" panose="020B0609030804020204" pitchFamily="49"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探索摩西形象如何随着时代和文化变迁</a:t>
            </a:r>
          </a:p>
          <a:p>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1</a:t>
            </a:fld>
            <a:endParaRPr lang="en-US"/>
          </a:p>
        </p:txBody>
      </p:sp>
    </p:spTree>
    <p:extLst>
      <p:ext uri="{BB962C8B-B14F-4D97-AF65-F5344CB8AC3E}">
        <p14:creationId xmlns:p14="http://schemas.microsoft.com/office/powerpoint/2010/main" val="120204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法国沙特尔大教堂彩绘玻璃</a:t>
            </a:r>
            <a:r>
              <a:rPr lang="zh-CN" altLang="en-US" dirty="0"/>
              <a:t>。</a:t>
            </a:r>
            <a:r>
              <a:rPr lang="en-US" altLang="zh-CN" dirty="0"/>
              <a:t>13</a:t>
            </a:r>
            <a:r>
              <a:rPr lang="zh-CN" altLang="en-US" dirty="0"/>
              <a:t>世纪。 </a:t>
            </a:r>
            <a:r>
              <a:rPr lang="zh-TW" altLang="en-US" b="0" i="0" dirty="0">
                <a:solidFill>
                  <a:srgbClr val="202122"/>
                </a:solidFill>
                <a:effectLst/>
                <a:latin typeface="Arial" panose="020B0604020202020204" pitchFamily="34" charset="0"/>
              </a:rPr>
              <a:t>据传</a:t>
            </a:r>
            <a:r>
              <a:rPr lang="zh-TW" altLang="en-US" b="0" i="0" u="none" strike="noStrike" dirty="0">
                <a:solidFill>
                  <a:srgbClr val="3366CC"/>
                </a:solidFill>
                <a:effectLst/>
                <a:latin typeface="Arial" panose="020B0604020202020204" pitchFamily="34" charset="0"/>
                <a:hlinkClick r:id="rId3" tooltip="马利亚 (耶稣的母亲)"/>
              </a:rPr>
              <a:t>圣母玛利亚</a:t>
            </a:r>
            <a:r>
              <a:rPr lang="zh-TW" altLang="en-US" b="0" i="0" dirty="0">
                <a:solidFill>
                  <a:srgbClr val="202122"/>
                </a:solidFill>
                <a:effectLst/>
                <a:latin typeface="Arial" panose="020B0604020202020204" pitchFamily="34" charset="0"/>
              </a:rPr>
              <a:t>曾在此显灵，并保存了玛利亚曾穿着的圣衣</a:t>
            </a:r>
            <a:r>
              <a:rPr lang="en-US" altLang="zh-TW" b="0" i="0" dirty="0">
                <a:solidFill>
                  <a:srgbClr val="202122"/>
                </a:solidFill>
                <a:effectLst/>
                <a:latin typeface="Arial" panose="020B0604020202020204" pitchFamily="34" charset="0"/>
              </a:rPr>
              <a:t>. </a:t>
            </a:r>
            <a:r>
              <a:rPr lang="zh-TW" altLang="en-US" b="0" i="0" dirty="0">
                <a:solidFill>
                  <a:srgbClr val="202122"/>
                </a:solidFill>
                <a:effectLst/>
                <a:latin typeface="Arial" panose="020B0604020202020204" pitchFamily="34" charset="0"/>
              </a:rPr>
              <a:t>公元</a:t>
            </a:r>
            <a:r>
              <a:rPr lang="en-US" altLang="zh-TW" b="0" i="0" dirty="0">
                <a:solidFill>
                  <a:srgbClr val="202122"/>
                </a:solidFill>
                <a:effectLst/>
                <a:latin typeface="Arial" panose="020B0604020202020204" pitchFamily="34" charset="0"/>
              </a:rPr>
              <a:t>1264</a:t>
            </a:r>
            <a:r>
              <a:rPr lang="zh-TW" altLang="en-US" b="0" i="0" dirty="0">
                <a:solidFill>
                  <a:srgbClr val="202122"/>
                </a:solidFill>
                <a:effectLst/>
                <a:latin typeface="Arial" panose="020B0604020202020204" pitchFamily="34" charset="0"/>
              </a:rPr>
              <a:t>年竣工。在</a:t>
            </a:r>
            <a:r>
              <a:rPr lang="zh-TW" altLang="en-US" b="0" i="0" u="none" strike="noStrike" dirty="0">
                <a:solidFill>
                  <a:srgbClr val="3366CC"/>
                </a:solidFill>
                <a:effectLst/>
                <a:latin typeface="Arial" panose="020B0604020202020204" pitchFamily="34" charset="0"/>
                <a:hlinkClick r:id="rId4" tooltip="法国大革命"/>
              </a:rPr>
              <a:t>法国大革命</a:t>
            </a:r>
            <a:r>
              <a:rPr lang="zh-TW" altLang="en-US" b="0" i="0" dirty="0">
                <a:solidFill>
                  <a:srgbClr val="202122"/>
                </a:solidFill>
                <a:effectLst/>
                <a:latin typeface="Arial" panose="020B0604020202020204" pitchFamily="34" charset="0"/>
              </a:rPr>
              <a:t>初期，一群暴徒袭击并开始摧毁教堂门廊上的雕塑，但被更多的市民阻止。当地革命委员会曾决定用炸药炸毁大教堂，并要求当地建筑师找到最好的爆炸地点。然而后考虑建筑物产生的大量瓦砾会堵塞街道，需要数年时间才能清理干净而打消念头</a:t>
            </a:r>
            <a:r>
              <a:rPr lang="en-US" altLang="zh-TW" b="0" i="0" dirty="0">
                <a:solidFill>
                  <a:srgbClr val="202122"/>
                </a:solidFill>
                <a:effectLst/>
                <a:latin typeface="Arial" panose="020B0604020202020204" pitchFamily="34" charset="0"/>
              </a:rPr>
              <a:t>. 1944</a:t>
            </a:r>
            <a:r>
              <a:rPr lang="zh-TW" altLang="en-US" b="0" i="0" dirty="0">
                <a:solidFill>
                  <a:srgbClr val="202122"/>
                </a:solidFill>
                <a:effectLst/>
                <a:latin typeface="Arial" panose="020B0604020202020204" pitchFamily="34" charset="0"/>
              </a:rPr>
              <a:t>年</a:t>
            </a:r>
            <a:r>
              <a:rPr lang="en-US" altLang="zh-TW" b="0" i="0" dirty="0">
                <a:solidFill>
                  <a:srgbClr val="202122"/>
                </a:solidFill>
                <a:effectLst/>
                <a:latin typeface="Arial" panose="020B0604020202020204" pitchFamily="34" charset="0"/>
              </a:rPr>
              <a:t>8</a:t>
            </a:r>
            <a:r>
              <a:rPr lang="zh-TW" altLang="en-US" b="0" i="0" dirty="0">
                <a:solidFill>
                  <a:srgbClr val="202122"/>
                </a:solidFill>
                <a:effectLst/>
                <a:latin typeface="Arial" panose="020B0604020202020204" pitchFamily="34" charset="0"/>
              </a:rPr>
              <a:t>月</a:t>
            </a:r>
            <a:r>
              <a:rPr lang="en-US" altLang="zh-TW" b="0" i="0" dirty="0">
                <a:solidFill>
                  <a:srgbClr val="202122"/>
                </a:solidFill>
                <a:effectLst/>
                <a:latin typeface="Arial" panose="020B0604020202020204" pitchFamily="34" charset="0"/>
              </a:rPr>
              <a:t>16</a:t>
            </a:r>
            <a:r>
              <a:rPr lang="zh-TW" altLang="en-US" b="0" i="0" dirty="0">
                <a:solidFill>
                  <a:srgbClr val="202122"/>
                </a:solidFill>
                <a:effectLst/>
                <a:latin typeface="Arial" panose="020B0604020202020204" pitchFamily="34" charset="0"/>
              </a:rPr>
              <a:t>日，在美军攻占</a:t>
            </a:r>
            <a:r>
              <a:rPr lang="zh-TW" altLang="en-US" b="0" i="0" u="none" strike="noStrike" dirty="0">
                <a:solidFill>
                  <a:srgbClr val="3366CC"/>
                </a:solidFill>
                <a:effectLst/>
                <a:latin typeface="Arial" panose="020B0604020202020204" pitchFamily="34" charset="0"/>
                <a:hlinkClick r:id="rId5" tooltip="沙特尔"/>
              </a:rPr>
              <a:t>沙特尔</a:t>
            </a:r>
            <a:r>
              <a:rPr lang="zh-TW" altLang="en-US" b="0" i="0" dirty="0">
                <a:solidFill>
                  <a:srgbClr val="202122"/>
                </a:solidFill>
                <a:effectLst/>
                <a:latin typeface="Arial" panose="020B0604020202020204" pitchFamily="34" charset="0"/>
              </a:rPr>
              <a:t>期间，当时美军怀疑沙特尔大教堂正被敌军利用以作为大炮的射程点，因此下达摧毁大教堂的命令</a:t>
            </a:r>
            <a:r>
              <a:rPr lang="en-US" altLang="zh-TW" b="0" i="0" u="none" strike="noStrike" baseline="30000" dirty="0">
                <a:solidFill>
                  <a:srgbClr val="3366CC"/>
                </a:solidFill>
                <a:effectLst/>
                <a:latin typeface="Arial" panose="020B0604020202020204" pitchFamily="34" charset="0"/>
                <a:hlinkClick r:id="rId6"/>
              </a:rPr>
              <a:t>[11]</a:t>
            </a:r>
            <a:r>
              <a:rPr lang="zh-TW" altLang="en-US" b="0" i="0" dirty="0">
                <a:solidFill>
                  <a:srgbClr val="202122"/>
                </a:solidFill>
                <a:effectLst/>
                <a:latin typeface="Arial" panose="020B0604020202020204" pitchFamily="34" charset="0"/>
              </a:rPr>
              <a:t> ，然而上校卫尔彭</a:t>
            </a:r>
            <a:r>
              <a:rPr lang="en-US" altLang="zh-TW" b="0" i="0" dirty="0">
                <a:solidFill>
                  <a:srgbClr val="202122"/>
                </a:solidFill>
                <a:effectLst/>
                <a:latin typeface="Arial" panose="020B0604020202020204" pitchFamily="34" charset="0"/>
              </a:rPr>
              <a:t>·</a:t>
            </a:r>
            <a:r>
              <a:rPr lang="zh-TW" altLang="en-US" b="0" i="0" dirty="0">
                <a:solidFill>
                  <a:srgbClr val="202122"/>
                </a:solidFill>
                <a:effectLst/>
                <a:latin typeface="Arial" panose="020B0604020202020204" pitchFamily="34" charset="0"/>
              </a:rPr>
              <a:t>格里菲斯（</a:t>
            </a:r>
            <a:r>
              <a:rPr lang="en-US" b="0" i="0" dirty="0">
                <a:solidFill>
                  <a:srgbClr val="202122"/>
                </a:solidFill>
                <a:effectLst/>
                <a:latin typeface="Arial" panose="020B0604020202020204" pitchFamily="34" charset="0"/>
              </a:rPr>
              <a:t>Welborn Griffith）</a:t>
            </a:r>
            <a:r>
              <a:rPr lang="zh-TW" altLang="en-US" b="0" i="0" dirty="0">
                <a:solidFill>
                  <a:srgbClr val="202122"/>
                </a:solidFill>
                <a:effectLst/>
                <a:latin typeface="Arial" panose="020B0604020202020204" pitchFamily="34" charset="0"/>
              </a:rPr>
              <a:t>对此表时质疑，在一名志愿兵的陪同下，决定前往大教堂是否核实被德国人利用。而当格里菲斯上校看到大教堂空无一人后，才敲打塔楼的钟声，作为美国人不要攻击教堂的信号。促使美军司令部取消了销毁令，大教堂这才免于毁坏的下场，同一天晚上，格里菲斯上校在沙特尔附近的莱夫镇战役阵亡。</a:t>
            </a:r>
            <a:endParaRPr lang="en-US" altLang="zh-TW" b="0" i="0" dirty="0">
              <a:solidFill>
                <a:srgbClr val="202122"/>
              </a:solidFill>
              <a:effectLst/>
              <a:latin typeface="Arial" panose="020B0604020202020204" pitchFamily="34" charset="0"/>
            </a:endParaRPr>
          </a:p>
          <a:p>
            <a:r>
              <a:rPr lang="en-US" altLang="zh-CN" dirty="0"/>
              <a:t>《</a:t>
            </a:r>
            <a:r>
              <a:rPr lang="zh-CN" altLang="en-US" dirty="0"/>
              <a:t>出埃及记</a:t>
            </a:r>
            <a:r>
              <a:rPr lang="en-US" altLang="zh-CN" dirty="0"/>
              <a:t>》34:29</a:t>
            </a:r>
            <a:r>
              <a:rPr lang="zh-CN" altLang="en-US" dirty="0"/>
              <a:t>（摩西从西奈山下来）希伯来原文写的是：“他的脸发出光辉” </a:t>
            </a:r>
            <a:r>
              <a:rPr lang="zh-TW" altLang="en-US" dirty="0"/>
              <a:t>因为“</a:t>
            </a:r>
            <a:r>
              <a:rPr lang="en-US" dirty="0" err="1"/>
              <a:t>karan</a:t>
            </a:r>
            <a:r>
              <a:rPr lang="en-US" dirty="0"/>
              <a:t>”</a:t>
            </a:r>
            <a:r>
              <a:rPr lang="zh-TW" altLang="en-US" dirty="0"/>
              <a:t>来自“</a:t>
            </a:r>
            <a:r>
              <a:rPr lang="he-IL" dirty="0"/>
              <a:t>קרן”（</a:t>
            </a:r>
            <a:r>
              <a:rPr lang="zh-TW" altLang="en-US" dirty="0"/>
              <a:t>光线、角、发光）这一语根，而这个词在希伯来文中既可指“光线”也可指“角”</a:t>
            </a:r>
            <a:r>
              <a:rPr lang="zh-CN" altLang="en-US" dirty="0"/>
              <a:t>  </a:t>
            </a:r>
            <a:r>
              <a:rPr lang="zh-TW" altLang="en-US" dirty="0"/>
              <a:t>由圣杰罗姆（</a:t>
            </a:r>
            <a:r>
              <a:rPr lang="en-US" dirty="0"/>
              <a:t>St. Jerome）</a:t>
            </a:r>
            <a:r>
              <a:rPr lang="zh-TW" altLang="en-US" dirty="0"/>
              <a:t>翻译的拉丁文版本将其译为他的脸</a:t>
            </a:r>
            <a:r>
              <a:rPr lang="zh-TW" altLang="en-US" b="1" dirty="0"/>
              <a:t>有角</a:t>
            </a:r>
            <a:r>
              <a:rPr lang="zh-CN" altLang="en-US" b="1" dirty="0"/>
              <a:t>。</a:t>
            </a:r>
            <a:r>
              <a:rPr lang="zh-TW" altLang="en-US" b="0" i="0" dirty="0">
                <a:solidFill>
                  <a:srgbClr val="808080"/>
                </a:solidFill>
                <a:effectLst/>
                <a:latin typeface="Source Sans Pro" panose="020B0503030403020204" pitchFamily="34" charset="0"/>
              </a:rPr>
              <a:t>傑羅姆的翻譯，並非誤譯，而是刻意選擇直譯，保留這個字在古希伯來文中的多樣意涵，並藉此呈現在經文中的象徵隱喻。</a:t>
            </a:r>
            <a:r>
              <a:rPr lang="en-US" b="0" i="0" dirty="0" err="1">
                <a:solidFill>
                  <a:srgbClr val="808080"/>
                </a:solidFill>
                <a:effectLst/>
                <a:latin typeface="Source Sans Pro" panose="020B0503030403020204" pitchFamily="34" charset="0"/>
              </a:rPr>
              <a:t>qeren</a:t>
            </a:r>
            <a:r>
              <a:rPr lang="zh-TW" altLang="en-US" b="0" i="0" dirty="0">
                <a:solidFill>
                  <a:srgbClr val="808080"/>
                </a:solidFill>
                <a:effectLst/>
                <a:latin typeface="Source Sans Pro" panose="020B0503030403020204" pitchFamily="34" charset="0"/>
              </a:rPr>
              <a:t>這個字也可解釋成長型的柱狀放射物體。譬如，在舊約</a:t>
            </a:r>
            <a:r>
              <a:rPr lang="en-US" altLang="zh-TW" b="0" i="0" dirty="0">
                <a:solidFill>
                  <a:srgbClr val="808080"/>
                </a:solidFill>
                <a:effectLst/>
                <a:latin typeface="Source Sans Pro" panose="020B0503030403020204" pitchFamily="34" charset="0"/>
              </a:rPr>
              <a:t>《</a:t>
            </a:r>
            <a:r>
              <a:rPr lang="zh-TW" altLang="en-US" b="0" i="0" dirty="0">
                <a:solidFill>
                  <a:srgbClr val="808080"/>
                </a:solidFill>
                <a:effectLst/>
                <a:latin typeface="Source Sans Pro" panose="020B0503030403020204" pitchFamily="34" charset="0"/>
              </a:rPr>
              <a:t>哈巴谷書</a:t>
            </a:r>
            <a:r>
              <a:rPr lang="en-US" altLang="zh-TW" b="0" i="0" dirty="0">
                <a:solidFill>
                  <a:srgbClr val="808080"/>
                </a:solidFill>
                <a:effectLst/>
                <a:latin typeface="Source Sans Pro" panose="020B0503030403020204" pitchFamily="34" charset="0"/>
              </a:rPr>
              <a:t>》</a:t>
            </a:r>
            <a:r>
              <a:rPr lang="zh-TW" altLang="en-US" b="0" i="0" dirty="0">
                <a:solidFill>
                  <a:srgbClr val="808080"/>
                </a:solidFill>
                <a:effectLst/>
                <a:latin typeface="Source Sans Pro" panose="020B0503030403020204" pitchFamily="34" charset="0"/>
              </a:rPr>
              <a:t>三章四節中提到神：「他的光輝如同日光，從他手裡射出光線，在其中藏著他的能力。」</a:t>
            </a:r>
            <a:r>
              <a:rPr lang="en-US" b="0" i="0" dirty="0" err="1">
                <a:solidFill>
                  <a:srgbClr val="808080"/>
                </a:solidFill>
                <a:effectLst/>
                <a:latin typeface="Source Sans Pro" panose="020B0503030403020204" pitchFamily="34" charset="0"/>
              </a:rPr>
              <a:t>qeren</a:t>
            </a:r>
            <a:r>
              <a:rPr lang="zh-TW" altLang="en-US" b="0" i="0" dirty="0">
                <a:solidFill>
                  <a:srgbClr val="808080"/>
                </a:solidFill>
                <a:effectLst/>
                <a:latin typeface="Source Sans Pro" panose="020B0503030403020204" pitchFamily="34" charset="0"/>
              </a:rPr>
              <a:t>在這被譯成射出的光線。</a:t>
            </a:r>
            <a:r>
              <a:rPr lang="zh-TW" altLang="en-US" dirty="0"/>
              <a:t>于是，在中世纪流行的圣经版本中，摩西被认为是头生双角</a:t>
            </a:r>
            <a:r>
              <a:rPr lang="zh-CN" altLang="en-US" dirty="0"/>
              <a:t>。</a:t>
            </a:r>
            <a:r>
              <a:rPr lang="zh-TW" altLang="en-US" dirty="0"/>
              <a:t>“角”在中世纪也象征</a:t>
            </a:r>
            <a:r>
              <a:rPr lang="zh-TW" altLang="en-US" b="1" dirty="0"/>
              <a:t>力量、神圣权威、属灵能力</a:t>
            </a:r>
            <a:r>
              <a:rPr lang="zh-TW" altLang="en-US" dirty="0"/>
              <a:t>（如诗篇中“我高举你的角”）</a:t>
            </a:r>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11</a:t>
            </a:fld>
            <a:endParaRPr lang="en-US"/>
          </a:p>
        </p:txBody>
      </p:sp>
    </p:spTree>
    <p:extLst>
      <p:ext uri="{BB962C8B-B14F-4D97-AF65-F5344CB8AC3E}">
        <p14:creationId xmlns:p14="http://schemas.microsoft.com/office/powerpoint/2010/main" val="293791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i="0" dirty="0">
                <a:solidFill>
                  <a:srgbClr val="808080"/>
                </a:solidFill>
                <a:effectLst/>
                <a:latin typeface="Source Sans Pro" panose="020F0502020204030204" pitchFamily="34" charset="0"/>
              </a:rPr>
              <a:t>1545</a:t>
            </a:r>
            <a:r>
              <a:rPr lang="zh-TW" altLang="en-US" b="0" i="0" dirty="0">
                <a:solidFill>
                  <a:srgbClr val="808080"/>
                </a:solidFill>
                <a:effectLst/>
                <a:latin typeface="Source Sans Pro" panose="020F0502020204030204" pitchFamily="34" charset="0"/>
              </a:rPr>
              <a:t>年，米開朗基羅完成這座現在位於羅馬聖彼得鎖鍊教堂（</a:t>
            </a:r>
            <a:r>
              <a:rPr lang="en-US" b="0" i="0" dirty="0">
                <a:solidFill>
                  <a:srgbClr val="808080"/>
                </a:solidFill>
                <a:effectLst/>
                <a:latin typeface="Source Sans Pro" panose="020F0502020204030204" pitchFamily="34" charset="0"/>
              </a:rPr>
              <a:t>San Pietro in Vincoli）</a:t>
            </a:r>
            <a:r>
              <a:rPr lang="zh-TW" altLang="en-US" b="0" i="0" dirty="0">
                <a:solidFill>
                  <a:srgbClr val="808080"/>
                </a:solidFill>
                <a:effectLst/>
                <a:latin typeface="Source Sans Pro" panose="020F0502020204030204" pitchFamily="34" charset="0"/>
              </a:rPr>
              <a:t>的陵墓，其中最為人矚目的，便是位於陵寢中央高達約三公尺七十公分的摩西坐像。</a:t>
            </a:r>
            <a:endParaRPr lang="en-US" altLang="zh-TW" b="0" i="0" dirty="0">
              <a:solidFill>
                <a:srgbClr val="808080"/>
              </a:solidFill>
              <a:effectLst/>
              <a:latin typeface="Source Sans Pro" panose="020F0502020204030204" pitchFamily="34" charset="0"/>
            </a:endParaRPr>
          </a:p>
          <a:p>
            <a:pPr algn="just" fontAlgn="base">
              <a:spcAft>
                <a:spcPts val="1875"/>
              </a:spcAft>
              <a:buNone/>
            </a:pPr>
            <a:r>
              <a:rPr lang="zh-TW" altLang="en-US" b="0" i="0" dirty="0">
                <a:solidFill>
                  <a:srgbClr val="212937"/>
                </a:solidFill>
                <a:effectLst/>
                <a:latin typeface="-apple-system"/>
              </a:rPr>
              <a:t>摩西正襟危坐，庄严肃穆，一手臂靠在</a:t>
            </a:r>
            <a:r>
              <a:rPr lang="en-US" altLang="zh-TW" b="0" i="0" dirty="0">
                <a:solidFill>
                  <a:srgbClr val="212937"/>
                </a:solidFill>
                <a:effectLst/>
                <a:latin typeface="-apple-system"/>
              </a:rPr>
              <a:t>《</a:t>
            </a:r>
            <a:r>
              <a:rPr lang="zh-TW" altLang="en-US" b="0" i="0" dirty="0">
                <a:solidFill>
                  <a:srgbClr val="212937"/>
                </a:solidFill>
                <a:effectLst/>
                <a:latin typeface="-apple-system"/>
              </a:rPr>
              <a:t>十诫</a:t>
            </a:r>
            <a:r>
              <a:rPr lang="en-US" altLang="zh-TW" b="0" i="0" dirty="0">
                <a:solidFill>
                  <a:srgbClr val="212937"/>
                </a:solidFill>
                <a:effectLst/>
                <a:latin typeface="-apple-system"/>
              </a:rPr>
              <a:t>》</a:t>
            </a:r>
            <a:r>
              <a:rPr lang="zh-TW" altLang="en-US" b="0" i="0" dirty="0">
                <a:solidFill>
                  <a:srgbClr val="212937"/>
                </a:solidFill>
                <a:effectLst/>
                <a:latin typeface="-apple-system"/>
              </a:rPr>
              <a:t>板上，一手紧握石板，左手还捋着长长的胡须，长须卷曲，在大理石上的头发被米开朗基罗雕刻地精致、柔软、轻飘，一丝不乱。米开朗基罗有意夸大摩西的胡须，一方面让其成为君王的象征，另一方面，摩西手捋的胡须，转折和动态传达出他内心的激愤之情。</a:t>
            </a:r>
            <a:r>
              <a:rPr lang="zh-TW" altLang="en-US" b="1" i="0" dirty="0">
                <a:solidFill>
                  <a:srgbClr val="212937"/>
                </a:solidFill>
                <a:effectLst/>
                <a:latin typeface="-apple-system"/>
              </a:rPr>
              <a:t>作品抓住先知摩西震怒的那一刻；</a:t>
            </a:r>
            <a:endParaRPr lang="zh-TW" altLang="en-US" b="0" i="0" dirty="0">
              <a:solidFill>
                <a:srgbClr val="212937"/>
              </a:solidFill>
              <a:effectLst/>
              <a:latin typeface="-apple-system"/>
            </a:endParaRPr>
          </a:p>
          <a:p>
            <a:pPr algn="just" fontAlgn="base">
              <a:spcAft>
                <a:spcPts val="1875"/>
              </a:spcAft>
            </a:pPr>
            <a:r>
              <a:rPr lang="zh-TW" altLang="en-US" b="1" i="0" dirty="0">
                <a:solidFill>
                  <a:srgbClr val="212937"/>
                </a:solidFill>
                <a:effectLst/>
                <a:latin typeface="-apple-system"/>
              </a:rPr>
              <a:t>摩西内心的烈火与外在姿态的冷静形成对比；</a:t>
            </a:r>
            <a:r>
              <a:rPr lang="zh-TW" altLang="en-US" b="0" i="0" dirty="0">
                <a:solidFill>
                  <a:srgbClr val="191B1F"/>
                </a:solidFill>
                <a:effectLst/>
                <a:latin typeface="-apple-system"/>
              </a:rPr>
              <a:t>摩西好像是在等待即将发生的一切，这是静中带动、瞬间要爆发的情感，</a:t>
            </a:r>
            <a:endParaRPr lang="zh-TW" altLang="en-US" b="0" i="0" dirty="0">
              <a:solidFill>
                <a:srgbClr val="212937"/>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12</a:t>
            </a:fld>
            <a:endParaRPr lang="en-US"/>
          </a:p>
        </p:txBody>
      </p:sp>
    </p:spTree>
    <p:extLst>
      <p:ext uri="{BB962C8B-B14F-4D97-AF65-F5344CB8AC3E}">
        <p14:creationId xmlns:p14="http://schemas.microsoft.com/office/powerpoint/2010/main" val="2827981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tLang="zh-TW" dirty="0"/>
              <a:t>1649</a:t>
            </a:r>
            <a:r>
              <a:rPr lang="zh-TW" altLang="en-US" dirty="0"/>
              <a:t>年</a:t>
            </a:r>
            <a:r>
              <a:rPr lang="zh-CN" altLang="en-US" dirty="0"/>
              <a:t> </a:t>
            </a:r>
            <a:r>
              <a:rPr lang="zh-TW" altLang="en-US" dirty="0"/>
              <a:t>尼古拉</a:t>
            </a:r>
            <a:r>
              <a:rPr lang="en-US" altLang="zh-TW" dirty="0"/>
              <a:t>·</a:t>
            </a:r>
            <a:r>
              <a:rPr lang="zh-TW" altLang="en-US" dirty="0"/>
              <a:t>普桑</a:t>
            </a:r>
            <a:r>
              <a:rPr lang="zh-CN" altLang="en-US" dirty="0"/>
              <a:t> </a:t>
            </a:r>
            <a:r>
              <a:rPr lang="zh-TW" altLang="en-US" dirty="0"/>
              <a:t>卢浮宫</a:t>
            </a:r>
            <a:r>
              <a:rPr lang="zh-CN" altLang="en-US" dirty="0"/>
              <a:t>。</a:t>
            </a:r>
            <a:r>
              <a:rPr lang="zh-TW" altLang="en-US" dirty="0"/>
              <a:t>这是一次</a:t>
            </a:r>
            <a:r>
              <a:rPr lang="zh-TW" altLang="en-US" b="1" dirty="0"/>
              <a:t>神迹</a:t>
            </a:r>
            <a:r>
              <a:rPr lang="zh-TW" altLang="en-US" dirty="0"/>
              <a:t>，也象征神在干渴与不信中仍然供应的恩典。画面中心是摩西，身着红蓝相间的袍服，手持杖击打岩石。周围围绕着众多以色列民，有年迈者、母亲、孩童，动作各异</a:t>
            </a:r>
            <a:r>
              <a:rPr lang="zh-CN" altLang="en-US" dirty="0"/>
              <a:t>。</a:t>
            </a:r>
            <a:r>
              <a:rPr lang="zh-TW" altLang="en-US" dirty="0"/>
              <a:t>整体布局呈金字塔式稳定构图</a:t>
            </a:r>
            <a:r>
              <a:rPr lang="zh-CN" altLang="en-US" dirty="0"/>
              <a:t>。</a:t>
            </a:r>
            <a:r>
              <a:rPr lang="zh-TW" altLang="en-US" dirty="0"/>
              <a:t>人物呈现</a:t>
            </a:r>
            <a:r>
              <a:rPr lang="zh-TW" altLang="en-US" b="1" dirty="0"/>
              <a:t>多样化的反应</a:t>
            </a:r>
            <a:r>
              <a:rPr lang="zh-TW" altLang="en-US" dirty="0"/>
              <a:t>：惊讶、喜悦、敬畏、恳求、感谢。有人将水捧给孩子，有人跪地祷告，有人仰望摩西。摩西并不张扬，表情坚定而克制，体现“中保”的神圣职责。普桑是法国古典主义的代表人物。他反对意大利巴洛克夸张情感，强调</a:t>
            </a:r>
            <a:r>
              <a:rPr lang="zh-TW" altLang="en-US" b="1" dirty="0"/>
              <a:t>比例、清晰、理智与秩序</a:t>
            </a:r>
            <a:r>
              <a:rPr lang="zh-TW" altLang="en-US" dirty="0"/>
              <a:t>。线条清晰、色彩稳重，不追求视觉轰动而追求道德教化。人物姿态常常源自古希腊雕像，如“倒水姿态”、“跪姿”典雅且理想化。强调“</a:t>
            </a:r>
            <a:r>
              <a:rPr lang="zh-TW" altLang="en-US" b="1" dirty="0"/>
              <a:t>永恒理想的人类形象</a:t>
            </a:r>
            <a:r>
              <a:rPr lang="zh-TW" altLang="en-US" dirty="0"/>
              <a:t>”，而非现实生活中的个体。光线集中在摩西与岩石之处</a:t>
            </a:r>
            <a:r>
              <a:rPr lang="zh-CN" altLang="en-US" dirty="0"/>
              <a:t>。</a:t>
            </a:r>
            <a:r>
              <a:rPr lang="zh-TW" altLang="en-US" dirty="0"/>
              <a:t>背景旷野荒凉，与画前人物的生命活力形成对比，强调神恩的转变力量。，暗示神迹的发生地。他手持杖，站在神与人之间，形象庄严，传递神的恩典与命令。</a:t>
            </a:r>
          </a:p>
          <a:p>
            <a:r>
              <a:rPr lang="zh-TW" altLang="en-US" dirty="0"/>
              <a:t>新约中（林前</a:t>
            </a:r>
            <a:r>
              <a:rPr lang="en-US" altLang="zh-TW" dirty="0"/>
              <a:t>10:4</a:t>
            </a:r>
            <a:r>
              <a:rPr lang="zh-TW" altLang="en-US" dirty="0"/>
              <a:t>）曾将“那磐石就是基督”</a:t>
            </a:r>
            <a:r>
              <a:rPr lang="en-US" altLang="zh-TW" dirty="0"/>
              <a:t>——</a:t>
            </a:r>
            <a:r>
              <a:rPr lang="zh-TW" altLang="en-US" dirty="0"/>
              <a:t>摩西击打磐石也象征基督为人受击打，使人得生命水。普桑画此作时，正处于</a:t>
            </a:r>
            <a:r>
              <a:rPr lang="zh-TW" altLang="en-US" b="1" dirty="0"/>
              <a:t>反宗教改革后</a:t>
            </a:r>
            <a:r>
              <a:rPr lang="zh-TW" altLang="en-US" dirty="0"/>
              <a:t>的法国。教会强调</a:t>
            </a:r>
            <a:r>
              <a:rPr lang="zh-TW" altLang="en-US" b="1" dirty="0"/>
              <a:t>神迹、圣经历史的现实性与教化功能</a:t>
            </a:r>
            <a:r>
              <a:rPr lang="zh-TW" altLang="en-US" dirty="0"/>
              <a:t>。但普桑的处理方式较为“理性克制”，是</a:t>
            </a:r>
            <a:r>
              <a:rPr lang="zh-TW" altLang="en-US" b="1" dirty="0"/>
              <a:t>古典精神下的宗教艺术</a:t>
            </a:r>
            <a:r>
              <a:rPr lang="zh-TW" altLang="en-US" dirty="0"/>
              <a:t>，有别于意大利式的感官刺激与激情表演。借摩西这一中保形象，将</a:t>
            </a:r>
            <a:r>
              <a:rPr lang="en-US" altLang="zh-TW" dirty="0"/>
              <a:t>17</a:t>
            </a:r>
            <a:r>
              <a:rPr lang="zh-TW" altLang="en-US" dirty="0"/>
              <a:t>世纪古典主义对秩序、道德、信仰的追求凝聚在一幅静谧而充满生命力的画面中。</a:t>
            </a:r>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13</a:t>
            </a:fld>
            <a:endParaRPr lang="en-US"/>
          </a:p>
        </p:txBody>
      </p:sp>
    </p:spTree>
    <p:extLst>
      <p:ext uri="{BB962C8B-B14F-4D97-AF65-F5344CB8AC3E}">
        <p14:creationId xmlns:p14="http://schemas.microsoft.com/office/powerpoint/2010/main" val="1559591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穆里罗（</a:t>
            </a:r>
            <a:r>
              <a:rPr lang="en-US" dirty="0"/>
              <a:t>Bartolomé Esteban Murillo）</a:t>
            </a:r>
            <a:r>
              <a:rPr lang="zh-TW" altLang="en-US" dirty="0"/>
              <a:t>与普桑（</a:t>
            </a:r>
            <a:r>
              <a:rPr lang="en-US" dirty="0"/>
              <a:t>Nicolas Poussin）</a:t>
            </a:r>
            <a:r>
              <a:rPr lang="zh-TW" altLang="en-US" dirty="0"/>
              <a:t>分别代表了</a:t>
            </a:r>
            <a:r>
              <a:rPr lang="zh-TW" altLang="en-US" b="1" dirty="0"/>
              <a:t>西班牙情感主义的巴洛克风格</a:t>
            </a:r>
            <a:r>
              <a:rPr lang="zh-TW" altLang="en-US" dirty="0"/>
              <a:t>与</a:t>
            </a:r>
            <a:r>
              <a:rPr lang="zh-TW" altLang="en-US" b="1" dirty="0"/>
              <a:t>法国理性主义的古典主义风格</a:t>
            </a:r>
            <a:r>
              <a:rPr lang="zh-TW" altLang="en-US" dirty="0"/>
              <a:t>。</a:t>
            </a:r>
            <a:r>
              <a:rPr lang="en-US" dirty="0"/>
              <a:t>1670年</a:t>
            </a:r>
          </a:p>
          <a:p>
            <a:r>
              <a:rPr lang="zh-TW" altLang="en-US" dirty="0"/>
              <a:t>画面</a:t>
            </a:r>
            <a:r>
              <a:rPr lang="zh-TW" altLang="en-US" b="1" dirty="0"/>
              <a:t>以百姓为主角</a:t>
            </a:r>
            <a:r>
              <a:rPr lang="zh-CN" altLang="en-US" b="1" dirty="0"/>
              <a:t>。并不把视线引向摩西。</a:t>
            </a:r>
            <a:r>
              <a:rPr lang="zh-TW" altLang="en-US" b="1" dirty="0"/>
              <a:t>以色列民</a:t>
            </a:r>
            <a:r>
              <a:rPr lang="zh-TW" altLang="en-US" dirty="0"/>
              <a:t>围绕在水源旁，极度饥渴，有婴儿、母亲、老者，脸上写满苦难、希望与感恩。有人伸手求水，有人将水倒进口中，有母亲将水喂婴儿，极富</a:t>
            </a:r>
            <a:r>
              <a:rPr lang="zh-TW" altLang="en-US" b="1" dirty="0"/>
              <a:t>人性与情感张力</a:t>
            </a:r>
            <a:r>
              <a:rPr lang="zh-TW" altLang="en-US" dirty="0"/>
              <a:t>。明暗对比（</a:t>
            </a:r>
            <a:r>
              <a:rPr lang="en-US" dirty="0"/>
              <a:t>chiaroscuro）</a:t>
            </a:r>
            <a:r>
              <a:rPr lang="zh-TW" altLang="en-US" dirty="0"/>
              <a:t>显著</a:t>
            </a:r>
            <a:r>
              <a:rPr lang="zh-CN" altLang="en-US" dirty="0"/>
              <a:t>。</a:t>
            </a:r>
            <a:r>
              <a:rPr lang="zh-TW" altLang="en-US" dirty="0"/>
              <a:t>穆里罗强调</a:t>
            </a:r>
            <a:r>
              <a:rPr lang="zh-TW" altLang="en-US" b="1" dirty="0"/>
              <a:t>神的怜悯、人的苦难、恩典的滋润</a:t>
            </a:r>
            <a:r>
              <a:rPr lang="zh-TW" altLang="en-US" dirty="0"/>
              <a:t>，突出的是“</a:t>
            </a:r>
            <a:r>
              <a:rPr lang="zh-TW" altLang="en-US" b="1" dirty="0"/>
              <a:t>感同身受的信仰体验</a:t>
            </a:r>
            <a:r>
              <a:rPr lang="zh-TW" altLang="en-US" dirty="0"/>
              <a:t>”。</a:t>
            </a:r>
            <a:endParaRPr lang="en-US" altLang="zh-TW" dirty="0"/>
          </a:p>
          <a:p>
            <a:r>
              <a:rPr lang="zh-TW" altLang="en-US" dirty="0"/>
              <a:t>普桑平稳自然光，突出现象与秩序</a:t>
            </a:r>
            <a:r>
              <a:rPr lang="zh-CN" altLang="en-US" dirty="0"/>
              <a:t>。穆里罗</a:t>
            </a:r>
            <a:r>
              <a:rPr lang="zh-TW" altLang="en-US" dirty="0"/>
              <a:t>强烈明暗对比，引导情感</a:t>
            </a:r>
            <a:endParaRPr lang="en-US" altLang="zh-TW" dirty="0"/>
          </a:p>
          <a:p>
            <a:r>
              <a:rPr lang="zh-TW" altLang="en-US" dirty="0"/>
              <a:t>普桑的摩西是古典雕塑中不动如山的立法者，而穆里罗的摩西，是尘世中为民呼求水源的灵性牧人。一个让人仰视敬畏，一个让人同情共鸣。穆里罗透过这幅画强调的是</a:t>
            </a:r>
            <a:r>
              <a:rPr lang="zh-TW" altLang="en-US" b="1" dirty="0"/>
              <a:t>神对穷苦者的看顾</a:t>
            </a:r>
            <a:r>
              <a:rPr lang="zh-TW" altLang="en-US" dirty="0"/>
              <a:t>与</a:t>
            </a:r>
            <a:r>
              <a:rPr lang="zh-TW" altLang="en-US" b="1" dirty="0"/>
              <a:t>宗教信仰的温柔面</a:t>
            </a:r>
            <a:r>
              <a:rPr lang="zh-TW" altLang="en-US" dirty="0"/>
              <a:t>，这也与西班牙在</a:t>
            </a:r>
            <a:r>
              <a:rPr lang="en-US" altLang="zh-TW" dirty="0"/>
              <a:t>17</a:t>
            </a:r>
            <a:r>
              <a:rPr lang="zh-TW" altLang="en-US" dirty="0"/>
              <a:t>世纪对</a:t>
            </a:r>
            <a:r>
              <a:rPr lang="zh-TW" altLang="en-US" b="1" dirty="0"/>
              <a:t>慈悲、苦难、神迹</a:t>
            </a:r>
            <a:r>
              <a:rPr lang="zh-TW" altLang="en-US" dirty="0"/>
              <a:t>的浓厚兴趣密切相关。</a:t>
            </a:r>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14</a:t>
            </a:fld>
            <a:endParaRPr lang="en-US"/>
          </a:p>
        </p:txBody>
      </p:sp>
    </p:spTree>
    <p:extLst>
      <p:ext uri="{BB962C8B-B14F-4D97-AF65-F5344CB8AC3E}">
        <p14:creationId xmlns:p14="http://schemas.microsoft.com/office/powerpoint/2010/main" val="3901642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罗伯特</a:t>
            </a:r>
            <a:r>
              <a:rPr lang="en-US" altLang="zh-TW" dirty="0"/>
              <a:t>·</a:t>
            </a:r>
            <a:r>
              <a:rPr lang="zh-TW" altLang="en-US" dirty="0"/>
              <a:t>南特伊</a:t>
            </a:r>
            <a:r>
              <a:rPr lang="zh-CN" altLang="en-US" dirty="0"/>
              <a:t> </a:t>
            </a:r>
            <a:r>
              <a:rPr lang="en-US" altLang="zh-CN" dirty="0"/>
              <a:t>1699</a:t>
            </a:r>
            <a:r>
              <a:rPr lang="zh-CN" altLang="en-US" dirty="0"/>
              <a:t> </a:t>
            </a:r>
            <a:r>
              <a:rPr lang="zh-TW" altLang="en-US" dirty="0"/>
              <a:t>铜版蚀刻</a:t>
            </a:r>
            <a:r>
              <a:rPr lang="zh-CN" altLang="en-US" dirty="0"/>
              <a:t>。</a:t>
            </a:r>
            <a:r>
              <a:rPr lang="zh-TW" altLang="en-US" dirty="0"/>
              <a:t>摩西身穿宽大而沉稳的长袍，体态端庄。手举两块石版，呈现十诫，面容庄重，理性而有克制</a:t>
            </a:r>
            <a:r>
              <a:rPr lang="zh-CN" altLang="en-US" dirty="0"/>
              <a:t>。</a:t>
            </a:r>
            <a:r>
              <a:rPr lang="zh-TW" altLang="en-US" dirty="0"/>
              <a:t>毫无狂热情绪。头上有淡淡的放射状光线（而非中世纪的“角”），强调</a:t>
            </a:r>
            <a:r>
              <a:rPr lang="zh-TW" altLang="en-US" b="1" dirty="0"/>
              <a:t>启蒙时代对精神启示</a:t>
            </a:r>
            <a:r>
              <a:rPr lang="zh-TW" altLang="en-US" dirty="0"/>
              <a:t>而非神迹奇观的理解。摩西在这里是冷静的立法者，展现了</a:t>
            </a:r>
            <a:r>
              <a:rPr lang="zh-TW" altLang="en-US" b="1" dirty="0"/>
              <a:t>理性、秩序、公共责任</a:t>
            </a:r>
            <a:r>
              <a:rPr lang="zh-TW" altLang="en-US" dirty="0"/>
              <a:t>的精神。新教社会强调法律、契约、道德秩序，人不再完全依赖神迹，而是靠神启示下的</a:t>
            </a:r>
            <a:r>
              <a:rPr lang="zh-TW" altLang="en-US" b="1" dirty="0"/>
              <a:t>规范生活</a:t>
            </a:r>
            <a:r>
              <a:rPr lang="zh-TW" altLang="en-US" dirty="0"/>
              <a:t>。这不同于中世纪的“超人化”摩西，反映了新教伦理中的一个重要观念：</a:t>
            </a:r>
            <a:r>
              <a:rPr lang="zh-TW" altLang="en-US" b="1" dirty="0"/>
              <a:t>伟大的人也是受限的人</a:t>
            </a:r>
            <a:r>
              <a:rPr lang="zh-TW" altLang="en-US" dirty="0"/>
              <a:t>，信仰与理性可以共存。画面无金碧辉煌的装饰，也没有夸张情感和视觉冲击。这种</a:t>
            </a:r>
            <a:r>
              <a:rPr lang="zh-TW" altLang="en-US" b="1" dirty="0"/>
              <a:t>朴素与节制</a:t>
            </a:r>
            <a:r>
              <a:rPr lang="zh-TW" altLang="en-US" dirty="0"/>
              <a:t>正是新教美学的特征：讲究内容胜于形式，强调精神胜于感官。</a:t>
            </a:r>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15</a:t>
            </a:fld>
            <a:endParaRPr lang="en-US"/>
          </a:p>
        </p:txBody>
      </p:sp>
    </p:spTree>
    <p:extLst>
      <p:ext uri="{BB962C8B-B14F-4D97-AF65-F5344CB8AC3E}">
        <p14:creationId xmlns:p14="http://schemas.microsoft.com/office/powerpoint/2010/main" val="3545073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 Chagall（</a:t>
            </a:r>
            <a:r>
              <a:rPr lang="zh-TW" altLang="en-US" dirty="0"/>
              <a:t>马克</a:t>
            </a:r>
            <a:r>
              <a:rPr lang="en-US" altLang="zh-TW" dirty="0"/>
              <a:t>·</a:t>
            </a:r>
            <a:r>
              <a:rPr lang="zh-TW" altLang="en-US" dirty="0"/>
              <a:t>夏加尔）摩西与燃烧的荆棘</a:t>
            </a:r>
            <a:r>
              <a:rPr lang="zh-CN" altLang="en-US" dirty="0"/>
              <a:t>。</a:t>
            </a:r>
            <a:r>
              <a:rPr lang="en-US" dirty="0"/>
              <a:t>1960</a:t>
            </a:r>
            <a:r>
              <a:rPr lang="zh-CN" altLang="en-US" dirty="0"/>
              <a:t> </a:t>
            </a:r>
            <a:r>
              <a:rPr lang="zh-TW" altLang="en-US" dirty="0"/>
              <a:t>联合国大厦</a:t>
            </a:r>
            <a:endParaRPr lang="en-US" altLang="zh-TW" dirty="0"/>
          </a:p>
          <a:p>
            <a:pPr>
              <a:buNone/>
            </a:pPr>
            <a:r>
              <a:rPr lang="zh-TW" altLang="en-US" dirty="0"/>
              <a:t>荆棘丛处于画面中心，燃烧着，但没有被烧毁，象征</a:t>
            </a:r>
            <a:r>
              <a:rPr lang="zh-TW" altLang="en-US" b="1" dirty="0"/>
              <a:t>神圣临在</a:t>
            </a:r>
            <a:r>
              <a:rPr lang="zh-TW" altLang="en-US" dirty="0"/>
              <a:t>与</a:t>
            </a:r>
            <a:r>
              <a:rPr lang="zh-TW" altLang="en-US" b="1" dirty="0"/>
              <a:t>不灭的希望</a:t>
            </a:r>
            <a:r>
              <a:rPr lang="zh-TW" altLang="en-US" dirty="0"/>
              <a:t>。火焰往往被画成</a:t>
            </a:r>
            <a:r>
              <a:rPr lang="zh-TW" altLang="en-US" b="1" dirty="0"/>
              <a:t>金色、红色、橙色交织的旋涡</a:t>
            </a:r>
            <a:r>
              <a:rPr lang="zh-TW" altLang="en-US" dirty="0"/>
              <a:t>，但火焰并不恐怖，而是温暖、神秘。摩西往往被描绘为</a:t>
            </a:r>
            <a:r>
              <a:rPr lang="zh-TW" altLang="en-US" b="1" dirty="0"/>
              <a:t>一个小小、瘦削、略显脆弱的人物</a:t>
            </a:r>
            <a:r>
              <a:rPr lang="zh-TW" altLang="en-US" dirty="0"/>
              <a:t>。他仰望着荆棘，神情充满敬畏、迷惑与某种微弱的渴望。身体往往有些不稳定，似乎漂浮在空气中，象征他在神的呼召前的</a:t>
            </a:r>
            <a:r>
              <a:rPr lang="zh-TW" altLang="en-US" b="1" dirty="0"/>
              <a:t>不确定与软弱</a:t>
            </a:r>
            <a:r>
              <a:rPr lang="zh-TW" altLang="en-US" dirty="0"/>
              <a:t>。</a:t>
            </a:r>
            <a:endParaRPr lang="en-US" altLang="zh-TW" dirty="0"/>
          </a:p>
          <a:p>
            <a:pPr>
              <a:buNone/>
            </a:pPr>
            <a:r>
              <a:rPr lang="zh-TW" altLang="en-US" dirty="0"/>
              <a:t>画面色彩明亮、梦幻，背景通常是一片抽象化的旷野或星空。没有严格透视法，强调的是</a:t>
            </a:r>
            <a:r>
              <a:rPr lang="zh-TW" altLang="en-US" b="1" dirty="0"/>
              <a:t>心灵经验</a:t>
            </a:r>
            <a:r>
              <a:rPr lang="zh-TW" altLang="en-US" dirty="0"/>
              <a:t>而非物理现实。</a:t>
            </a:r>
            <a:endParaRPr lang="en-US" altLang="zh-TW" dirty="0"/>
          </a:p>
          <a:p>
            <a:pPr>
              <a:buNone/>
            </a:pPr>
            <a:r>
              <a:rPr lang="zh-TW" altLang="en-US" dirty="0"/>
              <a:t>荆棘丛上方常常出现希伯来文“</a:t>
            </a:r>
            <a:r>
              <a:rPr lang="he-IL" dirty="0"/>
              <a:t>יהוה”（</a:t>
            </a:r>
            <a:r>
              <a:rPr lang="en-US" dirty="0"/>
              <a:t>YHWH）</a:t>
            </a:r>
            <a:r>
              <a:rPr lang="zh-TW" altLang="en-US" dirty="0"/>
              <a:t>这个名字在犹太教中被视为至高无上的神圣称呼，通常不直接发音，而以“阿多奈”（</a:t>
            </a:r>
            <a:r>
              <a:rPr lang="en-US" dirty="0"/>
              <a:t>Adonai</a:t>
            </a:r>
            <a:r>
              <a:rPr lang="zh-CN" altLang="en-US" dirty="0"/>
              <a:t> </a:t>
            </a:r>
            <a:r>
              <a:rPr lang="en-US" altLang="zh-CN" dirty="0"/>
              <a:t>the Lord</a:t>
            </a:r>
            <a:r>
              <a:rPr lang="en-US" dirty="0"/>
              <a:t>）</a:t>
            </a:r>
            <a:r>
              <a:rPr lang="zh-TW" altLang="en-US" dirty="0"/>
              <a:t>或“哈</a:t>
            </a:r>
            <a:r>
              <a:rPr lang="en-US" altLang="zh-TW" dirty="0"/>
              <a:t>-</a:t>
            </a:r>
            <a:r>
              <a:rPr lang="zh-TW" altLang="en-US" dirty="0"/>
              <a:t>舍姆”（</a:t>
            </a:r>
            <a:r>
              <a:rPr lang="en-US" dirty="0" err="1"/>
              <a:t>HaShem</a:t>
            </a:r>
            <a:r>
              <a:rPr lang="en-US" dirty="0"/>
              <a:t>，</a:t>
            </a:r>
            <a:r>
              <a:rPr lang="zh-TW" altLang="en-US" dirty="0"/>
              <a:t>意为“那名字”）代替。</a:t>
            </a:r>
            <a:endParaRPr lang="en-US" altLang="zh-TW" dirty="0"/>
          </a:p>
          <a:p>
            <a:pPr>
              <a:buNone/>
            </a:pPr>
            <a:r>
              <a:rPr lang="zh-TW" altLang="en-US" dirty="0"/>
              <a:t>对夏加尔来说，摩西不仅是律法的使者，更是</a:t>
            </a:r>
            <a:r>
              <a:rPr lang="zh-TW" altLang="en-US" b="1" dirty="0"/>
              <a:t>流浪者与见证者</a:t>
            </a:r>
            <a:r>
              <a:rPr lang="zh-TW" altLang="en-US" dirty="0"/>
              <a:t>。摩西在旷野听到神的声音，就像</a:t>
            </a:r>
            <a:r>
              <a:rPr lang="en-US" altLang="zh-TW" dirty="0"/>
              <a:t>20</a:t>
            </a:r>
            <a:r>
              <a:rPr lang="zh-TW" altLang="en-US" dirty="0"/>
              <a:t>世纪的犹太人在废墟中寻找希望。荆棘燃烧但不毁坏，象征</a:t>
            </a:r>
            <a:r>
              <a:rPr lang="zh-TW" altLang="en-US" b="1" dirty="0"/>
              <a:t>以色列民族在苦难中的存活</a:t>
            </a:r>
            <a:r>
              <a:rPr lang="zh-TW" altLang="en-US" dirty="0"/>
              <a:t>。同时也寓意着</a:t>
            </a:r>
            <a:r>
              <a:rPr lang="zh-TW" altLang="en-US" b="1" dirty="0"/>
              <a:t>信仰在绝境中仍然可以生长</a:t>
            </a:r>
            <a:r>
              <a:rPr lang="zh-TW" altLang="en-US" dirty="0"/>
              <a:t>。</a:t>
            </a:r>
            <a:endParaRPr lang="en-US" altLang="zh-TW" dirty="0"/>
          </a:p>
          <a:p>
            <a:pPr>
              <a:buNone/>
            </a:pPr>
            <a:r>
              <a:rPr lang="zh-TW" altLang="en-US" dirty="0"/>
              <a:t>摩西是迷失、脆弱、寻找方向的灵魂而非英雄</a:t>
            </a:r>
            <a:r>
              <a:rPr lang="zh-CN" altLang="en-US" dirty="0"/>
              <a:t>，</a:t>
            </a:r>
            <a:r>
              <a:rPr lang="zh-TW" altLang="en-US" dirty="0"/>
              <a:t>强调神秘体验与内心召唤而非律法的权威</a:t>
            </a:r>
            <a:r>
              <a:rPr lang="zh-CN" altLang="en-US" dirty="0"/>
              <a:t>，</a:t>
            </a:r>
            <a:r>
              <a:rPr lang="zh-TW" altLang="en-US" dirty="0"/>
              <a:t>温柔而忧伤的神圣感</a:t>
            </a:r>
            <a:r>
              <a:rPr lang="zh-CN" altLang="en-US" dirty="0"/>
              <a:t> 而非崇高庄严，</a:t>
            </a:r>
            <a:endParaRPr lang="zh-TW" altLang="en-US" dirty="0"/>
          </a:p>
          <a:p>
            <a:pPr>
              <a:buNone/>
            </a:pPr>
            <a:r>
              <a:rPr lang="zh-CN" altLang="en-US" dirty="0"/>
              <a:t> </a:t>
            </a:r>
            <a:endParaRPr lang="zh-TW" altLang="en-US" dirty="0"/>
          </a:p>
          <a:p>
            <a:pPr>
              <a:buNone/>
            </a:pPr>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16</a:t>
            </a:fld>
            <a:endParaRPr lang="en-US"/>
          </a:p>
        </p:txBody>
      </p:sp>
    </p:spTree>
    <p:extLst>
      <p:ext uri="{BB962C8B-B14F-4D97-AF65-F5344CB8AC3E}">
        <p14:creationId xmlns:p14="http://schemas.microsoft.com/office/powerpoint/2010/main" val="148958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我们现在画卷中快速地看一下摩西的一生</a:t>
            </a:r>
            <a:r>
              <a:rPr lang="zh-CN" altLang="en-US" dirty="0"/>
              <a:t> </a:t>
            </a:r>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2</a:t>
            </a:fld>
            <a:endParaRPr lang="en-US"/>
          </a:p>
        </p:txBody>
      </p:sp>
    </p:spTree>
    <p:extLst>
      <p:ext uri="{BB962C8B-B14F-4D97-AF65-F5344CB8AC3E}">
        <p14:creationId xmlns:p14="http://schemas.microsoft.com/office/powerpoint/2010/main" val="231681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劳伦斯</a:t>
            </a:r>
            <a:r>
              <a:rPr lang="en-US" altLang="zh-TW" dirty="0"/>
              <a:t>·</a:t>
            </a:r>
            <a:r>
              <a:rPr lang="zh-TW" altLang="en-US" dirty="0"/>
              <a:t>阿尔玛</a:t>
            </a:r>
            <a:r>
              <a:rPr lang="en-US" altLang="zh-TW" dirty="0"/>
              <a:t>-</a:t>
            </a:r>
            <a:r>
              <a:rPr lang="zh-TW" altLang="en-US" dirty="0"/>
              <a:t>塔德玛创作的油画，绘于</a:t>
            </a:r>
            <a:r>
              <a:rPr lang="en-US" altLang="zh-TW" dirty="0"/>
              <a:t>1904</a:t>
            </a:r>
            <a:r>
              <a:rPr lang="zh-TW" altLang="en-US" dirty="0"/>
              <a:t>年</a:t>
            </a:r>
            <a:r>
              <a:rPr lang="zh-CN" altLang="en-US" dirty="0"/>
              <a:t>。</a:t>
            </a:r>
            <a:r>
              <a:rPr lang="zh-TW" altLang="en-US" b="0" i="0" dirty="0">
                <a:solidFill>
                  <a:srgbClr val="202122"/>
                </a:solidFill>
                <a:effectLst/>
                <a:latin typeface="Arial" panose="020B0604020202020204" pitchFamily="34" charset="0"/>
              </a:rPr>
              <a:t>很快就失宠了；在</a:t>
            </a:r>
            <a:r>
              <a:rPr lang="en-US" altLang="zh-TW" b="0" i="0" dirty="0">
                <a:solidFill>
                  <a:srgbClr val="202122"/>
                </a:solidFill>
                <a:effectLst/>
                <a:latin typeface="Arial" panose="020B0604020202020204" pitchFamily="34" charset="0"/>
              </a:rPr>
              <a:t>20</a:t>
            </a:r>
            <a:r>
              <a:rPr lang="zh-TW" altLang="en-US" b="0" i="0" dirty="0">
                <a:solidFill>
                  <a:srgbClr val="202122"/>
                </a:solidFill>
                <a:effectLst/>
                <a:latin typeface="Arial" panose="020B0604020202020204" pitchFamily="34" charset="0"/>
              </a:rPr>
              <a:t>世纪</a:t>
            </a:r>
            <a:r>
              <a:rPr lang="en-US" altLang="zh-TW" b="0" i="0" dirty="0">
                <a:solidFill>
                  <a:srgbClr val="202122"/>
                </a:solidFill>
                <a:effectLst/>
                <a:latin typeface="Arial" panose="020B0604020202020204" pitchFamily="34" charset="0"/>
              </a:rPr>
              <a:t>50</a:t>
            </a:r>
            <a:r>
              <a:rPr lang="zh-TW" altLang="en-US" b="0" i="0" dirty="0">
                <a:solidFill>
                  <a:srgbClr val="202122"/>
                </a:solidFill>
                <a:effectLst/>
                <a:latin typeface="Arial" panose="020B0604020202020204" pitchFamily="34" charset="0"/>
              </a:rPr>
              <a:t>年代，它因画框才得以出售。</a:t>
            </a:r>
            <a:r>
              <a:rPr lang="en-US" altLang="zh-TW" b="0" i="0" dirty="0">
                <a:solidFill>
                  <a:srgbClr val="202122"/>
                </a:solidFill>
                <a:effectLst/>
                <a:latin typeface="Arial" panose="020B0604020202020204" pitchFamily="34" charset="0"/>
              </a:rPr>
              <a:t>2010</a:t>
            </a:r>
            <a:r>
              <a:rPr lang="zh-TW" altLang="en-US" b="0" i="0" dirty="0">
                <a:solidFill>
                  <a:srgbClr val="202122"/>
                </a:solidFill>
                <a:effectLst/>
                <a:latin typeface="Arial" panose="020B0604020202020204" pitchFamily="34" charset="0"/>
              </a:rPr>
              <a:t>年，它以近</a:t>
            </a:r>
            <a:r>
              <a:rPr lang="en-US" altLang="zh-TW" b="0" i="0" dirty="0">
                <a:solidFill>
                  <a:srgbClr val="202122"/>
                </a:solidFill>
                <a:effectLst/>
                <a:latin typeface="Arial" panose="020B0604020202020204" pitchFamily="34" charset="0"/>
              </a:rPr>
              <a:t>3600</a:t>
            </a:r>
            <a:r>
              <a:rPr lang="zh-TW" altLang="en-US" b="0" i="0" dirty="0">
                <a:solidFill>
                  <a:srgbClr val="202122"/>
                </a:solidFill>
                <a:effectLst/>
                <a:latin typeface="Arial" panose="020B0604020202020204" pitchFamily="34" charset="0"/>
              </a:rPr>
              <a:t>万美元的价格被拍卖给了一位私人收藏家。这部作品是基于</a:t>
            </a:r>
            <a:r>
              <a:rPr lang="en-US" altLang="zh-TW" b="0" i="0" dirty="0">
                <a:solidFill>
                  <a:srgbClr val="202122"/>
                </a:solidFill>
                <a:effectLst/>
                <a:latin typeface="Arial" panose="020B0604020202020204" pitchFamily="34" charset="0"/>
              </a:rPr>
              <a:t>《</a:t>
            </a:r>
            <a:r>
              <a:rPr lang="zh-TW" altLang="en-US" b="0" i="0" dirty="0">
                <a:solidFill>
                  <a:srgbClr val="202122"/>
                </a:solidFill>
                <a:effectLst/>
                <a:latin typeface="Arial" panose="020B0604020202020204" pitchFamily="34" charset="0"/>
              </a:rPr>
              <a:t>出埃及记</a:t>
            </a:r>
            <a:r>
              <a:rPr lang="en-US" altLang="zh-TW" b="0" i="0" dirty="0">
                <a:solidFill>
                  <a:srgbClr val="202122"/>
                </a:solidFill>
                <a:effectLst/>
                <a:latin typeface="Arial" panose="020B0604020202020204" pitchFamily="34" charset="0"/>
              </a:rPr>
              <a:t>》</a:t>
            </a:r>
            <a:r>
              <a:rPr lang="zh-TW" altLang="en-US" b="0" i="0" dirty="0">
                <a:solidFill>
                  <a:srgbClr val="202122"/>
                </a:solidFill>
                <a:effectLst/>
                <a:latin typeface="Arial" panose="020B0604020202020204" pitchFamily="34" charset="0"/>
              </a:rPr>
              <a:t>第二章第六节的</a:t>
            </a:r>
            <a:r>
              <a:rPr lang="en-US" altLang="zh-TW" b="0" i="0" dirty="0">
                <a:solidFill>
                  <a:srgbClr val="202122"/>
                </a:solidFill>
                <a:effectLst/>
                <a:latin typeface="Arial" panose="020B0604020202020204" pitchFamily="34" charset="0"/>
              </a:rPr>
              <a:t>《</a:t>
            </a:r>
            <a:r>
              <a:rPr lang="zh-TW" altLang="en-US" b="0" i="0" dirty="0">
                <a:solidFill>
                  <a:srgbClr val="202122"/>
                </a:solidFill>
                <a:effectLst/>
                <a:latin typeface="Arial" panose="020B0604020202020204" pitchFamily="34" charset="0"/>
              </a:rPr>
              <a:t>圣经</a:t>
            </a:r>
            <a:r>
              <a:rPr lang="en-US" altLang="zh-TW" b="0" i="0" dirty="0">
                <a:solidFill>
                  <a:srgbClr val="202122"/>
                </a:solidFill>
                <a:effectLst/>
                <a:latin typeface="Arial" panose="020B0604020202020204" pitchFamily="34" charset="0"/>
              </a:rPr>
              <a:t>》</a:t>
            </a:r>
            <a:r>
              <a:rPr lang="zh-TW" altLang="en-US" b="0" i="0" dirty="0">
                <a:solidFill>
                  <a:srgbClr val="202122"/>
                </a:solidFill>
                <a:effectLst/>
                <a:latin typeface="Arial" panose="020B0604020202020204" pitchFamily="34" charset="0"/>
              </a:rPr>
              <a:t>场景，法老的女儿来到尼罗河洗澡，发现婴儿摩西被遗弃在芦苇丛中的篮子里。这幅画描绘了婴儿被发现后的场景，描绘一支队伍返回女儿在埃及首都孟菲斯的住所。维多利亚时代艺术家们热衷于将真实的考古发现添加到他们的画作中</a:t>
            </a:r>
            <a:r>
              <a:rPr lang="zh-CN" altLang="en-US" b="0" i="0" dirty="0">
                <a:solidFill>
                  <a:srgbClr val="202122"/>
                </a:solidFill>
                <a:effectLst/>
                <a:latin typeface="Arial" panose="020B0604020202020204" pitchFamily="34" charset="0"/>
              </a:rPr>
              <a:t>。发型，服饰，椅子都来自于古埃及壁画。脚凳，左侧神像基座上有象形文字，意思为法老的女儿。有趣味，但和圣经故事的主旨相去甚远。有钱有闲阶级的收藏玩物</a:t>
            </a:r>
            <a:endParaRPr lang="zh-TW" altLang="en-US" dirty="0"/>
          </a:p>
          <a:p>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3</a:t>
            </a:fld>
            <a:endParaRPr lang="en-US"/>
          </a:p>
        </p:txBody>
      </p:sp>
    </p:spTree>
    <p:extLst>
      <p:ext uri="{BB962C8B-B14F-4D97-AF65-F5344CB8AC3E}">
        <p14:creationId xmlns:p14="http://schemas.microsoft.com/office/powerpoint/2010/main" val="176575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a:t>
            </a:r>
            <a:r>
              <a:rPr lang="zh-TW" altLang="en-US" dirty="0"/>
              <a:t>摩西与燃烧的荆棘</a:t>
            </a:r>
            <a:r>
              <a:rPr lang="en-US" altLang="zh-TW" dirty="0"/>
              <a:t>》</a:t>
            </a:r>
            <a:r>
              <a:rPr lang="zh-TW" altLang="en-US" dirty="0"/>
              <a:t>马赛克（圣凯瑟琳修道院）</a:t>
            </a:r>
            <a:r>
              <a:rPr lang="en-US" altLang="zh-TW" dirty="0"/>
              <a:t>6</a:t>
            </a:r>
            <a:r>
              <a:rPr lang="zh-TW" altLang="en-US" dirty="0"/>
              <a:t>世纪</a:t>
            </a:r>
            <a:r>
              <a:rPr lang="zh-CN" altLang="en-US" dirty="0"/>
              <a:t> </a:t>
            </a:r>
            <a:r>
              <a:rPr lang="zh-TW" altLang="en-US" dirty="0"/>
              <a:t>西奈山圣凯瑟琳修道院</a:t>
            </a:r>
            <a:r>
              <a:rPr lang="zh-CN" altLang="en-US" dirty="0"/>
              <a:t>，是世界上最古老的基督教修道院之一。修道院包含世界上最古老还持续运营的图书馆。藏有公元四世纪的希腊文羊皮圣经手抄本“西奈抄本”，公元</a:t>
            </a:r>
            <a:r>
              <a:rPr lang="en-US" altLang="zh-CN" dirty="0"/>
              <a:t>5</a:t>
            </a:r>
            <a:r>
              <a:rPr lang="zh-CN" altLang="en-US" dirty="0"/>
              <a:t>世纪古叙利亚文的</a:t>
            </a:r>
            <a:r>
              <a:rPr lang="en-US" altLang="zh-CN" dirty="0"/>
              <a:t>《</a:t>
            </a:r>
            <a:r>
              <a:rPr lang="zh-CN" altLang="en-US" dirty="0"/>
              <a:t>摩西五经</a:t>
            </a:r>
            <a:r>
              <a:rPr lang="en-US" altLang="zh-CN" dirty="0"/>
              <a:t>》</a:t>
            </a:r>
            <a:r>
              <a:rPr lang="zh-CN" altLang="en-US" dirty="0"/>
              <a:t>。修道院内有一眼井，就是摩西遇到妻子，米甸祭司叶忒罗的女儿西坡拉之处。马赛克画耗时耗材但耐久。</a:t>
            </a:r>
            <a:r>
              <a:rPr lang="zh-TW" altLang="en-US" dirty="0"/>
              <a:t>拜占庭风格，金色背景象征神圣，</a:t>
            </a:r>
            <a:r>
              <a:rPr lang="zh-CN" altLang="en-US" dirty="0"/>
              <a:t>拖鞋不是一个很美的姿势，画家安排摩西的脚在岩石上，身体呈庄重的姿态。</a:t>
            </a:r>
            <a:r>
              <a:rPr lang="zh-TW" altLang="en-US" dirty="0"/>
              <a:t>位于传说中燃烧荆棘的真实地点</a:t>
            </a:r>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4</a:t>
            </a:fld>
            <a:endParaRPr lang="en-US"/>
          </a:p>
        </p:txBody>
      </p:sp>
    </p:spTree>
    <p:extLst>
      <p:ext uri="{BB962C8B-B14F-4D97-AF65-F5344CB8AC3E}">
        <p14:creationId xmlns:p14="http://schemas.microsoft.com/office/powerpoint/2010/main" val="1260074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普桑属于古典主义</a:t>
            </a:r>
            <a:r>
              <a:rPr lang="zh-CN" altLang="en-US" dirty="0"/>
              <a:t>，</a:t>
            </a:r>
            <a:r>
              <a:rPr lang="zh-TW" altLang="en-US" dirty="0"/>
              <a:t>结构严谨，构图稳重，</a:t>
            </a:r>
            <a:r>
              <a:rPr lang="en-US" altLang="zh-CN" dirty="0"/>
              <a:t>87</a:t>
            </a:r>
            <a:r>
              <a:rPr lang="zh-CN" altLang="en-US" dirty="0"/>
              <a:t>个人物排成几条线，指向摩西。</a:t>
            </a:r>
            <a:r>
              <a:rPr lang="zh-TW" altLang="en-US" dirty="0"/>
              <a:t>人物姿态参考了古希腊罗马雕塑，动作优雅，表情自持。色调清澈、和谐，采用浅色天空和深色地面形成冷暖对比。人物众多，有母亲抱婴儿、老人被搀扶、跪地祷告者，表现人群在神迹面前的多样反应。摩西并未张扬地高举权杖，胡子迎风飘扬</a:t>
            </a:r>
            <a:r>
              <a:rPr lang="zh-CN" altLang="en-US" dirty="0"/>
              <a:t>，</a:t>
            </a:r>
            <a:r>
              <a:rPr lang="zh-TW" altLang="en-US" dirty="0"/>
              <a:t>而是</a:t>
            </a:r>
            <a:r>
              <a:rPr lang="zh-TW" altLang="en-US" b="1" dirty="0"/>
              <a:t>克制地指向天空</a:t>
            </a:r>
            <a:r>
              <a:rPr lang="zh-CN" altLang="en-US" b="1" dirty="0"/>
              <a:t>。他是一个祷告者，而不是操纵者。行神迹的是神，不是摩西。</a:t>
            </a:r>
            <a:r>
              <a:rPr lang="zh-TW" altLang="en-US" dirty="0"/>
              <a:t>突出的是</a:t>
            </a:r>
            <a:r>
              <a:rPr lang="zh-TW" altLang="en-US" b="1" dirty="0"/>
              <a:t>对神权的顺服</a:t>
            </a:r>
            <a:r>
              <a:rPr lang="zh-TW" altLang="en-US" dirty="0"/>
              <a:t>，而不是英雄主义。</a:t>
            </a:r>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5</a:t>
            </a:fld>
            <a:endParaRPr lang="en-US"/>
          </a:p>
        </p:txBody>
      </p:sp>
    </p:spTree>
    <p:extLst>
      <p:ext uri="{BB962C8B-B14F-4D97-AF65-F5344CB8AC3E}">
        <p14:creationId xmlns:p14="http://schemas.microsoft.com/office/powerpoint/2010/main" val="323456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让</a:t>
            </a:r>
            <a:r>
              <a:rPr lang="en-US" altLang="zh-TW" dirty="0"/>
              <a:t>-</a:t>
            </a:r>
            <a:r>
              <a:rPr lang="zh-TW" altLang="en-US" dirty="0"/>
              <a:t>莱昂</a:t>
            </a:r>
            <a:r>
              <a:rPr lang="en-US" altLang="zh-TW" dirty="0"/>
              <a:t>·</a:t>
            </a:r>
            <a:r>
              <a:rPr lang="zh-TW" altLang="en-US" dirty="0"/>
              <a:t>热罗姆</a:t>
            </a:r>
            <a:r>
              <a:rPr lang="zh-CN" altLang="en-US" dirty="0"/>
              <a:t> </a:t>
            </a:r>
            <a:r>
              <a:rPr lang="en-US" altLang="zh-TW" dirty="0"/>
              <a:t>《</a:t>
            </a:r>
            <a:r>
              <a:rPr lang="zh-TW" altLang="en-US" dirty="0"/>
              <a:t>摩西在西奈山</a:t>
            </a:r>
            <a:r>
              <a:rPr lang="en-US" altLang="zh-TW" dirty="0"/>
              <a:t>》</a:t>
            </a:r>
            <a:r>
              <a:rPr lang="en-US" altLang="zh-CN" dirty="0"/>
              <a:t>1895</a:t>
            </a:r>
            <a:r>
              <a:rPr lang="zh-CN" altLang="en-US" dirty="0"/>
              <a:t> </a:t>
            </a:r>
            <a:r>
              <a:rPr lang="zh-TW" altLang="en-US" dirty="0"/>
              <a:t>摩西在西奈山上领受神的律法，天降雷电、云雾弥漫，是旧约中神与人接触最直接、最威严的时刻之一。画面将摩西置于西奈山顶，身影高大，手持法版，背后是炽烈的金色光芒和雷电，象征神的显现。​山下密集的人群仰望山顶，表现出敬畏与惊恐的情绪。​这种构图强调了摩西作为神与人之间中介的角色。</a:t>
            </a:r>
            <a:r>
              <a:rPr lang="zh-CN" altLang="en-US" dirty="0"/>
              <a:t> </a:t>
            </a:r>
            <a:r>
              <a:rPr lang="zh-TW" altLang="en-US" dirty="0"/>
              <a:t>运用了强烈的光影对比，山顶的金色光芒与山下的阴影形成鲜明对比，增强了神圣与凡俗的对立。​这种处理方式突出了神的威严和摩西的崇高地位。摩西头部发出的光芒可能源于</a:t>
            </a:r>
            <a:r>
              <a:rPr lang="en-US" altLang="zh-TW" dirty="0"/>
              <a:t>《</a:t>
            </a:r>
            <a:r>
              <a:rPr lang="zh-TW" altLang="en-US" dirty="0"/>
              <a:t>出埃及记</a:t>
            </a:r>
            <a:r>
              <a:rPr lang="en-US" altLang="zh-TW" dirty="0"/>
              <a:t>》</a:t>
            </a:r>
            <a:r>
              <a:rPr lang="zh-TW" altLang="en-US" dirty="0"/>
              <a:t>中描述他与神交流后面容发光的情节</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画面中神的视觉处理，不是具象的“神”，而是光与云的组合</a:t>
            </a:r>
            <a:r>
              <a:rPr lang="en-US" altLang="zh-TW" dirty="0"/>
              <a:t>——</a:t>
            </a:r>
            <a:r>
              <a:rPr lang="zh-TW" altLang="en-US" dirty="0"/>
              <a:t>暗示“神不可见却可感”。</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敬畏神不是害怕神，因此</a:t>
            </a:r>
            <a:r>
              <a:rPr lang="zh-TW" altLang="en-US" dirty="0">
                <a:effectLst/>
                <a:latin typeface="PingFang SC" panose="020B0400000000000000" pitchFamily="34" charset="-122"/>
                <a:ea typeface="PingFang SC" panose="020B0400000000000000" pitchFamily="34" charset="-122"/>
              </a:rPr>
              <a:t>远离他。相反，敬畏神是害怕离开祂。</a:t>
            </a:r>
            <a:endParaRPr lang="en-US" altLang="zh-TW" dirty="0">
              <a:effectLst/>
              <a:latin typeface="PingFang SC" panose="020B0400000000000000" pitchFamily="34" charset="-122"/>
              <a:ea typeface="PingFang SC" panose="020B04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00000"/>
                </a:solidFill>
                <a:effectLst/>
                <a:latin typeface="system-ui"/>
              </a:rPr>
              <a:t>所 以 我 们 既 得 了 不 能 震 动 的 国 ， 就 当 感 恩 ， 照 神 所 喜 悦 的 ， 用 虔 诚 、 敬 畏 的 心 事 奉 神 。</a:t>
            </a:r>
            <a:r>
              <a:rPr lang="zh-TW" altLang="en-US" dirty="0">
                <a:effectLst/>
                <a:latin typeface="PingFang TC" panose="020B0400000000000000" pitchFamily="34" charset="-120"/>
                <a:ea typeface="PingFang TC" panose="020B0400000000000000" pitchFamily="34" charset="-120"/>
              </a:rPr>
              <a:t>（</a:t>
            </a:r>
            <a:r>
              <a:rPr lang="en-US" dirty="0">
                <a:effectLst/>
                <a:latin typeface="Helvetica Neue" panose="02000503000000020004" pitchFamily="2" charset="0"/>
                <a:ea typeface="PingFang TC" panose="020B0400000000000000" pitchFamily="34" charset="-120"/>
              </a:rPr>
              <a:t>reverence and godly fear)</a:t>
            </a:r>
            <a:r>
              <a:rPr lang="zh-TW" altLang="en-US" dirty="0">
                <a:effectLst/>
                <a:latin typeface="PingFang TC" panose="020B0400000000000000" pitchFamily="34" charset="-120"/>
                <a:ea typeface="PingFang TC" panose="020B0400000000000000" pitchFamily="34" charset="-120"/>
              </a:rPr>
              <a:t>。因为我们的神是烈火。（希伯来书</a:t>
            </a:r>
            <a:r>
              <a:rPr lang="en-US" altLang="zh-TW" dirty="0">
                <a:effectLst/>
                <a:latin typeface="Helvetica Neue" panose="02000503000000020004" pitchFamily="2" charset="0"/>
                <a:ea typeface="PingFang TC" panose="020B0400000000000000" pitchFamily="34" charset="-120"/>
              </a:rPr>
              <a:t>12:28-29</a:t>
            </a:r>
            <a:r>
              <a:rPr lang="zh-CN" altLang="en-US" dirty="0">
                <a:effectLst/>
                <a:latin typeface="Helvetica Neue" panose="02000503000000020004" pitchFamily="2" charset="0"/>
                <a:ea typeface="PingFang TC" panose="020B0400000000000000" pitchFamily="34" charset="-120"/>
              </a:rPr>
              <a:t>）</a:t>
            </a:r>
            <a:endParaRPr lang="en-US" altLang="zh-CN" dirty="0">
              <a:effectLst/>
              <a:latin typeface="Helvetica Neue" panose="02000503000000020004" pitchFamily="2" charset="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当你惧怕神，你就没有别的要惧怕。</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effectLst/>
              <a:latin typeface="PingFang SC" panose="020B0400000000000000" pitchFamily="34" charset="-122"/>
              <a:ea typeface="PingFang SC" panose="020B04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6</a:t>
            </a:fld>
            <a:endParaRPr lang="en-US"/>
          </a:p>
        </p:txBody>
      </p:sp>
    </p:spTree>
    <p:extLst>
      <p:ext uri="{BB962C8B-B14F-4D97-AF65-F5344CB8AC3E}">
        <p14:creationId xmlns:p14="http://schemas.microsoft.com/office/powerpoint/2010/main" val="274008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zh-TW" altLang="en-US" dirty="0"/>
              <a:t>取材于</a:t>
            </a:r>
            <a:r>
              <a:rPr lang="en-US" altLang="zh-TW" dirty="0"/>
              <a:t>《</a:t>
            </a:r>
            <a:r>
              <a:rPr lang="zh-TW" altLang="en-US" dirty="0"/>
              <a:t>出埃及记</a:t>
            </a:r>
            <a:r>
              <a:rPr lang="en-US" altLang="zh-TW" dirty="0"/>
              <a:t>》32</a:t>
            </a:r>
            <a:r>
              <a:rPr lang="zh-TW" altLang="en-US" dirty="0"/>
              <a:t>章：摩西从西奈山下，看见以色列人拜金牛犊，大怒之下将神亲手所写的法版摔碎，以此象征他们已违背与神的盟约。法版上希伯来文是</a:t>
            </a:r>
            <a:r>
              <a:rPr lang="zh-CN" altLang="en-US" dirty="0"/>
              <a:t>：我是耶和华你的神</a:t>
            </a:r>
            <a:endParaRPr lang="en-US" altLang="zh-TW" dirty="0"/>
          </a:p>
          <a:p>
            <a:pPr>
              <a:buNone/>
            </a:pPr>
            <a:r>
              <a:rPr lang="zh-TW" altLang="en-US" dirty="0"/>
              <a:t>面部表情复杂扭曲：愤怒、痛苦、悲悯交织，</a:t>
            </a:r>
            <a:r>
              <a:rPr lang="zh-TW" altLang="en-US" b="1" dirty="0"/>
              <a:t>眼神里不是冷酷，而是破碎的希望</a:t>
            </a:r>
            <a:r>
              <a:rPr lang="zh-TW" altLang="en-US" dirty="0"/>
              <a:t>。并非神圣的审判者，而是一个</a:t>
            </a:r>
            <a:r>
              <a:rPr lang="zh-TW" altLang="en-US" b="1" dirty="0"/>
              <a:t>遭遇人背叛的神的代言人</a:t>
            </a:r>
            <a:r>
              <a:rPr lang="zh-TW" altLang="en-US" dirty="0"/>
              <a:t>，这是伦勃朗典型的“</a:t>
            </a:r>
            <a:r>
              <a:rPr lang="zh-TW" altLang="en-US" b="1" dirty="0"/>
              <a:t>道德人物肖像</a:t>
            </a:r>
            <a:r>
              <a:rPr lang="zh-TW" altLang="en-US" dirty="0"/>
              <a:t>”。他画的不是故事</a:t>
            </a:r>
            <a:r>
              <a:rPr lang="zh-CN" altLang="en-US" dirty="0"/>
              <a:t>，而是人物的灵魂。</a:t>
            </a:r>
            <a:r>
              <a:rPr lang="zh-TW" altLang="en-US" dirty="0"/>
              <a:t>画面几乎没有背景细节，摩西几乎“冲出画面”，与观者形成对峙。</a:t>
            </a:r>
            <a:endParaRPr lang="en-US" altLang="zh-TW" dirty="0"/>
          </a:p>
          <a:p>
            <a:pPr>
              <a:buNone/>
            </a:pPr>
            <a:r>
              <a:rPr lang="zh-TW" altLang="en-US" dirty="0"/>
              <a:t>是在经历内心</a:t>
            </a:r>
            <a:r>
              <a:rPr lang="zh-TW" altLang="en-US" b="1" dirty="0"/>
              <a:t>对同胞失望、对神使命挫败</a:t>
            </a:r>
            <a:r>
              <a:rPr lang="zh-TW" altLang="en-US" dirty="0"/>
              <a:t>的巨大挣扎。法版的毁坏象征着</a:t>
            </a:r>
            <a:r>
              <a:rPr lang="zh-TW" altLang="en-US" b="1" dirty="0"/>
              <a:t>人与神契约破裂的痛苦现实</a:t>
            </a:r>
            <a:r>
              <a:rPr lang="zh-CN" altLang="en-US" b="1" dirty="0"/>
              <a:t>。</a:t>
            </a:r>
            <a:r>
              <a:rPr lang="zh-TW" altLang="en-US" dirty="0"/>
              <a:t>摩西的面部，与伦勃朗自画像有许多相似之处</a:t>
            </a:r>
            <a:r>
              <a:rPr lang="zh-CN" altLang="en-US" dirty="0"/>
              <a:t>。</a:t>
            </a:r>
            <a:r>
              <a:rPr lang="zh-TW" altLang="en-US" dirty="0"/>
              <a:t>表达的不仅是宗教场景，更是对</a:t>
            </a:r>
            <a:r>
              <a:rPr lang="zh-TW" altLang="en-US" b="1" dirty="0"/>
              <a:t>理想破碎、信仰动摇、人性软弱</a:t>
            </a:r>
            <a:r>
              <a:rPr lang="zh-TW" altLang="en-US" dirty="0"/>
              <a:t>的终极注视。他不是冷峻的先知，而是悲痛的父兄。</a:t>
            </a:r>
            <a:endParaRPr lang="en-US" altLang="zh-TW" dirty="0"/>
          </a:p>
          <a:p>
            <a:pPr>
              <a:buNone/>
            </a:pPr>
            <a:r>
              <a:rPr lang="zh-TW" altLang="en-US" dirty="0"/>
              <a:t>和出生那幅画比较</a:t>
            </a:r>
            <a:r>
              <a:rPr lang="zh-CN" altLang="en-US" dirty="0"/>
              <a:t>，有许多细节可以玩味，这里没有细节，盯着摩西看的越久，对他的内心有越多的体会。</a:t>
            </a:r>
            <a:endParaRPr lang="zh-TW" alt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7</a:t>
            </a:fld>
            <a:endParaRPr lang="en-US"/>
          </a:p>
        </p:txBody>
      </p:sp>
    </p:spTree>
    <p:extLst>
      <p:ext uri="{BB962C8B-B14F-4D97-AF65-F5344CB8AC3E}">
        <p14:creationId xmlns:p14="http://schemas.microsoft.com/office/powerpoint/2010/main" val="2169016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b="0" i="0" dirty="0">
                <a:effectLst/>
                <a:ea typeface="Linux Libertine"/>
              </a:rPr>
              <a:t>洛伦佐·吉贝尔蒂</a:t>
            </a:r>
            <a:r>
              <a:rPr lang="zh-CN" altLang="en-US" b="0" i="0" dirty="0">
                <a:effectLst/>
                <a:ea typeface="Linux Libertine"/>
              </a:rPr>
              <a:t> </a:t>
            </a:r>
            <a:r>
              <a:rPr lang="en-US" altLang="zh-CN" b="0" i="0" dirty="0">
                <a:effectLst/>
                <a:ea typeface="Linux Libertine"/>
              </a:rPr>
              <a:t>1401</a:t>
            </a:r>
            <a:r>
              <a:rPr lang="zh-CN" altLang="en-US" b="0" i="0" dirty="0">
                <a:effectLst/>
                <a:ea typeface="Linux Libertine"/>
              </a:rPr>
              <a:t>年击败</a:t>
            </a:r>
            <a:r>
              <a:rPr lang="zh-TW" altLang="en-US" dirty="0"/>
              <a:t>布鲁内莱斯基</a:t>
            </a:r>
            <a:r>
              <a:rPr lang="zh-CN" altLang="en-US" b="0" i="0" dirty="0">
                <a:effectLst/>
                <a:ea typeface="Linux Libertine"/>
              </a:rPr>
              <a:t>，赢得佛罗伦萨圣约翰洗礼堂镀金青铜大门的竞赛。</a:t>
            </a:r>
            <a:r>
              <a:rPr lang="zh-TW" altLang="en-US" b="0" i="0" dirty="0">
                <a:solidFill>
                  <a:srgbClr val="202122"/>
                </a:solidFill>
                <a:effectLst/>
                <a:latin typeface="Arial" panose="020B0604020202020204" pitchFamily="34" charset="0"/>
              </a:rPr>
              <a:t>不同风格的</a:t>
            </a:r>
            <a:r>
              <a:rPr lang="en-US" altLang="zh-TW" b="0" i="0" dirty="0">
                <a:solidFill>
                  <a:srgbClr val="202122"/>
                </a:solidFill>
                <a:effectLst/>
                <a:latin typeface="Arial" panose="020B0604020202020204" pitchFamily="34" charset="0"/>
              </a:rPr>
              <a:t>10</a:t>
            </a:r>
            <a:r>
              <a:rPr lang="zh-TW" altLang="en-US" b="0" i="0" dirty="0">
                <a:solidFill>
                  <a:srgbClr val="202122"/>
                </a:solidFill>
                <a:effectLst/>
                <a:latin typeface="Arial" panose="020B0604020202020204" pitchFamily="34" charset="0"/>
              </a:rPr>
              <a:t>个矩形场景。它们更为自然，运用透视，也更为理想化。</a:t>
            </a:r>
            <a:r>
              <a:rPr lang="zh-TW" altLang="en-US" b="0" i="0" u="none" strike="noStrike" dirty="0">
                <a:effectLst/>
                <a:latin typeface="Arial" panose="020B0604020202020204" pitchFamily="34" charset="0"/>
                <a:hlinkClick r:id="rId3" tooltip="米开朗基罗"/>
              </a:rPr>
              <a:t>米开朗基罗</a:t>
            </a:r>
            <a:r>
              <a:rPr lang="zh-TW" altLang="en-US" b="0" i="0" dirty="0">
                <a:solidFill>
                  <a:srgbClr val="202122"/>
                </a:solidFill>
                <a:effectLst/>
                <a:latin typeface="Arial" panose="020B0604020202020204" pitchFamily="34" charset="0"/>
              </a:rPr>
              <a:t>称为这些场面为“天堂之门”。“天堂之门”被公认是人文主义的纪念碑。</a:t>
            </a:r>
            <a:endParaRPr lang="en-US" altLang="zh-TW"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 </a:t>
            </a:r>
            <a:r>
              <a:rPr lang="zh-TW" altLang="en-US" dirty="0"/>
              <a:t>前景人物几乎完全脱离背景，</a:t>
            </a:r>
            <a:r>
              <a:rPr lang="zh-TW" altLang="en-US" b="1" dirty="0"/>
              <a:t>接近圆雕效果</a:t>
            </a:r>
            <a:r>
              <a:rPr lang="zh-TW" altLang="en-US" dirty="0"/>
              <a:t>。用于表现前景中</a:t>
            </a:r>
            <a:r>
              <a:rPr lang="zh-TW" altLang="en-US" b="1" dirty="0"/>
              <a:t>动态强烈、情绪饱满的关键角色</a:t>
            </a:r>
            <a:r>
              <a:rPr lang="zh-CN" altLang="en-US" b="1" dirty="0"/>
              <a:t>。</a:t>
            </a:r>
            <a:r>
              <a:rPr lang="zh-TW" altLang="en-US" dirty="0"/>
              <a:t>中远景人物与背景</a:t>
            </a:r>
            <a:r>
              <a:rPr lang="zh-CN" altLang="en-US" dirty="0"/>
              <a:t>，</a:t>
            </a:r>
            <a:r>
              <a:rPr lang="zh-TW" altLang="en-US" dirty="0"/>
              <a:t>浅浅刻画，面部细节细腻，躯体轮廓融入背景</a:t>
            </a:r>
            <a:r>
              <a:rPr lang="zh-CN" altLang="en-US" dirty="0"/>
              <a:t>。</a:t>
            </a:r>
            <a:r>
              <a:rPr lang="zh-TW" altLang="en-US" dirty="0"/>
              <a:t>这种技法由</a:t>
            </a:r>
            <a:r>
              <a:rPr lang="zh-TW" altLang="en-US" b="1" dirty="0"/>
              <a:t>多纳泰罗发明，吉贝尔蒂发展</a:t>
            </a:r>
            <a:r>
              <a:rPr lang="zh-TW" altLang="en-US" dirty="0"/>
              <a:t>，能在极小的深度中表现出宏大的空间效果</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竞赛失败后，布鲁内莱斯基</a:t>
            </a:r>
            <a:r>
              <a:rPr lang="zh-TW" altLang="en-US" b="1" dirty="0"/>
              <a:t>暂时放弃了雕塑</a:t>
            </a:r>
            <a:r>
              <a:rPr lang="zh-TW" altLang="en-US" dirty="0"/>
              <a:t>，转而深入研究</a:t>
            </a:r>
            <a:r>
              <a:rPr lang="zh-TW" altLang="en-US" b="1" dirty="0"/>
              <a:t>工程、机械与古典建筑</a:t>
            </a:r>
            <a:r>
              <a:rPr lang="zh-TW" altLang="en-US" dirty="0"/>
              <a:t>。</a:t>
            </a:r>
            <a:r>
              <a:rPr lang="en-US" altLang="zh-CN" dirty="0"/>
              <a:t>20</a:t>
            </a:r>
            <a:r>
              <a:rPr lang="zh-CN" altLang="en-US" dirty="0"/>
              <a:t>年后，设计了佛罗伦萨圣母大教堂的穹顶。</a:t>
            </a:r>
            <a:endParaRPr lang="zh-CN" b="0" i="0" dirty="0">
              <a:effectLst/>
              <a:ea typeface="Linux Libertine"/>
            </a:endParaRPr>
          </a:p>
          <a:p>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8</a:t>
            </a:fld>
            <a:endParaRPr lang="en-US"/>
          </a:p>
        </p:txBody>
      </p:sp>
    </p:spTree>
    <p:extLst>
      <p:ext uri="{BB962C8B-B14F-4D97-AF65-F5344CB8AC3E}">
        <p14:creationId xmlns:p14="http://schemas.microsoft.com/office/powerpoint/2010/main" val="78442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b="0" i="0" dirty="0">
                <a:solidFill>
                  <a:srgbClr val="101418"/>
                </a:solidFill>
                <a:effectLst/>
                <a:ea typeface="Linux Libertine"/>
              </a:rPr>
              <a:t>新圣亚坡理纳圣殿</a:t>
            </a:r>
            <a:r>
              <a:rPr lang="zh-CN" altLang="en-US" b="0" i="0" dirty="0">
                <a:solidFill>
                  <a:srgbClr val="101418"/>
                </a:solidFill>
                <a:effectLst/>
                <a:ea typeface="Linux Libertine"/>
              </a:rPr>
              <a:t>是意大利拉文纳的一座宗座圣殿，由东哥特国王狄奥多里克大帝所建，作为其宫廷教堂。</a:t>
            </a:r>
            <a:r>
              <a:rPr lang="en-US" altLang="zh-CN" b="0" i="0" dirty="0">
                <a:solidFill>
                  <a:srgbClr val="101418"/>
                </a:solidFill>
                <a:effectLst/>
                <a:ea typeface="Linux Libertine"/>
              </a:rPr>
              <a:t>504</a:t>
            </a:r>
            <a:r>
              <a:rPr lang="zh-CN" altLang="en-US" b="0" i="0" dirty="0">
                <a:solidFill>
                  <a:srgbClr val="101418"/>
                </a:solidFill>
                <a:effectLst/>
                <a:ea typeface="Linux Libertine"/>
              </a:rPr>
              <a:t>年建成。亚流派。贵格理教皇命令把马赛克涂黑，以免影响信徒认真祷告。</a:t>
            </a:r>
            <a:endParaRPr lang="zh-CN" b="0" i="0" dirty="0">
              <a:solidFill>
                <a:srgbClr val="101418"/>
              </a:solidFill>
              <a:effectLst/>
              <a:ea typeface="Linux Libertine"/>
            </a:endParaRPr>
          </a:p>
          <a:p>
            <a:endParaRPr lang="en-US" dirty="0"/>
          </a:p>
        </p:txBody>
      </p:sp>
      <p:sp>
        <p:nvSpPr>
          <p:cNvPr id="4" name="Slide Number Placeholder 3"/>
          <p:cNvSpPr>
            <a:spLocks noGrp="1"/>
          </p:cNvSpPr>
          <p:nvPr>
            <p:ph type="sldNum" sz="quarter" idx="5"/>
          </p:nvPr>
        </p:nvSpPr>
        <p:spPr/>
        <p:txBody>
          <a:bodyPr/>
          <a:lstStyle/>
          <a:p>
            <a:fld id="{7F8C0529-90E2-0141-86DF-DD4C7EE9FFC2}" type="slidenum">
              <a:rPr lang="en-US" smtClean="0"/>
              <a:t>10</a:t>
            </a:fld>
            <a:endParaRPr lang="en-US"/>
          </a:p>
        </p:txBody>
      </p:sp>
    </p:spTree>
    <p:extLst>
      <p:ext uri="{BB962C8B-B14F-4D97-AF65-F5344CB8AC3E}">
        <p14:creationId xmlns:p14="http://schemas.microsoft.com/office/powerpoint/2010/main" val="95485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C3B8B7-0715-7845-9B23-CD8128B18994}"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997890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C3B8B7-0715-7845-9B23-CD8128B18994}"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305889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C3B8B7-0715-7845-9B23-CD8128B18994}"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289618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C3B8B7-0715-7845-9B23-CD8128B18994}"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93296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3B8B7-0715-7845-9B23-CD8128B18994}"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212605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C3B8B7-0715-7845-9B23-CD8128B18994}" type="datetimeFigureOut">
              <a:rPr lang="en-US" smtClean="0"/>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181187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C3B8B7-0715-7845-9B23-CD8128B18994}" type="datetimeFigureOut">
              <a:rPr lang="en-US" smtClean="0"/>
              <a:t>5/7/2025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207913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C3B8B7-0715-7845-9B23-CD8128B18994}" type="datetimeFigureOut">
              <a:rPr lang="en-US" smtClean="0"/>
              <a:t>5/7/2025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2786350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3B8B7-0715-7845-9B23-CD8128B18994}" type="datetimeFigureOut">
              <a:rPr lang="en-US" smtClean="0"/>
              <a:t>5/7/2025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4125637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C3B8B7-0715-7845-9B23-CD8128B18994}" type="datetimeFigureOut">
              <a:rPr lang="en-US" smtClean="0"/>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2260424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C3B8B7-0715-7845-9B23-CD8128B18994}" type="datetimeFigureOut">
              <a:rPr lang="en-US" smtClean="0"/>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DFD68-D2D4-0E42-A469-3FBC10BC1C89}" type="slidenum">
              <a:rPr lang="en-US" smtClean="0"/>
              <a:t>‹#›</a:t>
            </a:fld>
            <a:endParaRPr lang="en-US"/>
          </a:p>
        </p:txBody>
      </p:sp>
    </p:spTree>
    <p:extLst>
      <p:ext uri="{BB962C8B-B14F-4D97-AF65-F5344CB8AC3E}">
        <p14:creationId xmlns:p14="http://schemas.microsoft.com/office/powerpoint/2010/main" val="336676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88C3B8B7-0715-7845-9B23-CD8128B18994}" type="datetimeFigureOut">
              <a:rPr lang="en-US" smtClean="0"/>
              <a:t>5/7/2025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0B1DFD68-D2D4-0E42-A469-3FBC10BC1C89}" type="slidenum">
              <a:rPr lang="en-US" smtClean="0"/>
              <a:t>‹#›</a:t>
            </a:fld>
            <a:endParaRPr lang="en-US"/>
          </a:p>
        </p:txBody>
      </p:sp>
    </p:spTree>
    <p:extLst>
      <p:ext uri="{BB962C8B-B14F-4D97-AF65-F5344CB8AC3E}">
        <p14:creationId xmlns:p14="http://schemas.microsoft.com/office/powerpoint/2010/main" val="16890975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person holding a stone&#10;&#10;AI-generated content may be incorrect.">
            <a:extLst>
              <a:ext uri="{FF2B5EF4-FFF2-40B4-BE49-F238E27FC236}">
                <a16:creationId xmlns:a16="http://schemas.microsoft.com/office/drawing/2014/main" id="{A9070EB9-E1A3-E59E-B3F4-3B79FE2CDDC9}"/>
              </a:ext>
            </a:extLst>
          </p:cNvPr>
          <p:cNvPicPr>
            <a:picLocks noChangeAspect="1"/>
          </p:cNvPicPr>
          <p:nvPr/>
        </p:nvPicPr>
        <p:blipFill>
          <a:blip r:embed="rId3"/>
          <a:srcRect t="11763" b="31144"/>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3990D7-D79E-BC4E-6781-E51EF2707E9F}"/>
              </a:ext>
            </a:extLst>
          </p:cNvPr>
          <p:cNvSpPr>
            <a:spLocks noGrp="1"/>
          </p:cNvSpPr>
          <p:nvPr>
            <p:ph type="ctrTitle"/>
          </p:nvPr>
        </p:nvSpPr>
        <p:spPr>
          <a:xfrm>
            <a:off x="304800" y="743447"/>
            <a:ext cx="4620813" cy="3692028"/>
          </a:xfrm>
          <a:noFill/>
        </p:spPr>
        <p:txBody>
          <a:bodyPr>
            <a:normAutofit/>
          </a:bodyPr>
          <a:lstStyle/>
          <a:p>
            <a:pPr algn="l"/>
            <a:r>
              <a:rPr lang="en-US" sz="10000" b="1" dirty="0" err="1">
                <a:latin typeface="STKaiti" panose="02010600040101010101" pitchFamily="2" charset="-122"/>
                <a:ea typeface="STKaiti" panose="02010600040101010101" pitchFamily="2" charset="-122"/>
              </a:rPr>
              <a:t>烈火与律法</a:t>
            </a:r>
            <a:endParaRPr lang="en-US" sz="10000" b="1" dirty="0">
              <a:latin typeface="STKaiti" panose="02010600040101010101" pitchFamily="2" charset="-122"/>
              <a:ea typeface="STKaiti" panose="02010600040101010101" pitchFamily="2" charset="-122"/>
            </a:endParaRPr>
          </a:p>
        </p:txBody>
      </p:sp>
      <p:sp>
        <p:nvSpPr>
          <p:cNvPr id="3" name="Subtitle 2">
            <a:extLst>
              <a:ext uri="{FF2B5EF4-FFF2-40B4-BE49-F238E27FC236}">
                <a16:creationId xmlns:a16="http://schemas.microsoft.com/office/drawing/2014/main" id="{13D57A97-5240-A6D5-ACD9-7D2D841E9C17}"/>
              </a:ext>
            </a:extLst>
          </p:cNvPr>
          <p:cNvSpPr>
            <a:spLocks noGrp="1"/>
          </p:cNvSpPr>
          <p:nvPr>
            <p:ph type="subTitle" idx="1"/>
          </p:nvPr>
        </p:nvSpPr>
        <p:spPr>
          <a:xfrm>
            <a:off x="0" y="4629234"/>
            <a:ext cx="6486007" cy="1485319"/>
          </a:xfrm>
          <a:noFill/>
        </p:spPr>
        <p:txBody>
          <a:bodyPr>
            <a:noAutofit/>
          </a:bodyPr>
          <a:lstStyle/>
          <a:p>
            <a:pPr algn="l"/>
            <a:r>
              <a:rPr lang="en-US" altLang="zh-CN" sz="6000" b="1" dirty="0">
                <a:latin typeface="Microsoft YaHei" panose="020B0503020204020204" pitchFamily="34" charset="-122"/>
                <a:ea typeface="Microsoft YaHei" panose="020B0503020204020204" pitchFamily="34" charset="-122"/>
              </a:rPr>
              <a:t>【</a:t>
            </a:r>
            <a:r>
              <a:rPr lang="en-US" sz="6000" b="1" dirty="0" err="1">
                <a:latin typeface="Microsoft YaHei" panose="020B0503020204020204" pitchFamily="34" charset="-122"/>
                <a:ea typeface="Microsoft YaHei" panose="020B0503020204020204" pitchFamily="34" charset="-122"/>
              </a:rPr>
              <a:t>艺术史中的摩西</a:t>
            </a:r>
            <a:r>
              <a:rPr lang="en-US" altLang="zh-CN" sz="6000" b="1" dirty="0">
                <a:latin typeface="Microsoft YaHei" panose="020B0503020204020204" pitchFamily="34" charset="-122"/>
                <a:ea typeface="Microsoft YaHei" panose="020B0503020204020204" pitchFamily="34" charset="-122"/>
              </a:rPr>
              <a:t>】</a:t>
            </a:r>
            <a:endParaRPr lang="en-US" sz="6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6360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3344E-EF8A-4247-5FA5-1B779DB53ECE}"/>
              </a:ext>
            </a:extLst>
          </p:cNvPr>
          <p:cNvSpPr>
            <a:spLocks noGrp="1"/>
          </p:cNvSpPr>
          <p:nvPr>
            <p:ph type="title"/>
          </p:nvPr>
        </p:nvSpPr>
        <p:spPr/>
        <p:txBody>
          <a:bodyPr/>
          <a:lstStyle/>
          <a:p>
            <a:r>
              <a:rPr lang="en-US" dirty="0" err="1">
                <a:latin typeface="Kaiti TC" panose="02010600040101010101" pitchFamily="2" charset="-120"/>
                <a:ea typeface="Kaiti TC" panose="02010600040101010101" pitchFamily="2" charset="-120"/>
              </a:rPr>
              <a:t>早期基督教艺术</a:t>
            </a:r>
            <a:r>
              <a:rPr lang="zh-CN" altLang="en-US" dirty="0">
                <a:latin typeface="Kaiti TC" panose="02010600040101010101" pitchFamily="2" charset="-120"/>
                <a:ea typeface="Kaiti TC" panose="02010600040101010101" pitchFamily="2" charset="-120"/>
              </a:rPr>
              <a:t>（</a:t>
            </a:r>
            <a:r>
              <a:rPr lang="en-US" altLang="zh-CN" dirty="0">
                <a:latin typeface="Kaiti TC" panose="02010600040101010101" pitchFamily="2" charset="-120"/>
                <a:ea typeface="Kaiti TC" panose="02010600040101010101" pitchFamily="2" charset="-120"/>
              </a:rPr>
              <a:t>3-6</a:t>
            </a:r>
            <a:r>
              <a:rPr lang="zh-CN" altLang="en-US" dirty="0">
                <a:latin typeface="Kaiti TC" panose="02010600040101010101" pitchFamily="2" charset="-120"/>
                <a:ea typeface="Kaiti TC" panose="02010600040101010101" pitchFamily="2" charset="-120"/>
              </a:rPr>
              <a:t>世纪）</a:t>
            </a:r>
            <a:endParaRPr lang="en-US" dirty="0">
              <a:latin typeface="Kaiti TC" panose="02010600040101010101" pitchFamily="2" charset="-120"/>
              <a:ea typeface="Kaiti TC" panose="02010600040101010101" pitchFamily="2" charset="-120"/>
            </a:endParaRPr>
          </a:p>
        </p:txBody>
      </p:sp>
      <p:pic>
        <p:nvPicPr>
          <p:cNvPr id="1030" name="Picture 6">
            <a:extLst>
              <a:ext uri="{FF2B5EF4-FFF2-40B4-BE49-F238E27FC236}">
                <a16:creationId xmlns:a16="http://schemas.microsoft.com/office/drawing/2014/main" id="{393126EE-6C9E-6B06-908E-9A3186C5BC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861484"/>
            <a:ext cx="655321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29660F5-877E-13F5-FA42-578094686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283" y="1861484"/>
            <a:ext cx="3894044"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1C527E-9C05-A833-5C75-FECF9711A5C7}"/>
              </a:ext>
            </a:extLst>
          </p:cNvPr>
          <p:cNvSpPr txBox="1"/>
          <p:nvPr/>
        </p:nvSpPr>
        <p:spPr>
          <a:xfrm>
            <a:off x="3048000" y="6383618"/>
            <a:ext cx="6096000" cy="461665"/>
          </a:xfrm>
          <a:prstGeom prst="rect">
            <a:avLst/>
          </a:prstGeom>
          <a:noFill/>
        </p:spPr>
        <p:txBody>
          <a:bodyPr wrap="square">
            <a:spAutoFit/>
          </a:bodyPr>
          <a:lstStyle/>
          <a:p>
            <a:r>
              <a:rPr lang="zh-CN" sz="2400" b="0" i="0" dirty="0">
                <a:solidFill>
                  <a:srgbClr val="101418"/>
                </a:solidFill>
                <a:effectLst/>
                <a:latin typeface="Kaiti TC" panose="02010600040101010101" pitchFamily="2" charset="-120"/>
                <a:ea typeface="Kaiti TC" panose="02010600040101010101" pitchFamily="2" charset="-120"/>
              </a:rPr>
              <a:t>圣亚坡理纳圣殿</a:t>
            </a:r>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845728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B0284-EA6D-AC35-2170-AB91A7160AD0}"/>
              </a:ext>
            </a:extLst>
          </p:cNvPr>
          <p:cNvSpPr>
            <a:spLocks noGrp="1"/>
          </p:cNvSpPr>
          <p:nvPr>
            <p:ph type="title"/>
          </p:nvPr>
        </p:nvSpPr>
        <p:spPr>
          <a:xfrm>
            <a:off x="5270500" y="365125"/>
            <a:ext cx="6083300" cy="1325563"/>
          </a:xfrm>
        </p:spPr>
        <p:txBody>
          <a:bodyPr/>
          <a:lstStyle/>
          <a:p>
            <a:r>
              <a:rPr lang="en-US" dirty="0" err="1">
                <a:latin typeface="Kaiti TC" panose="02010600040101010101" pitchFamily="2" charset="-120"/>
                <a:ea typeface="Kaiti TC" panose="02010600040101010101" pitchFamily="2" charset="-120"/>
              </a:rPr>
              <a:t>中世纪</a:t>
            </a:r>
            <a:r>
              <a:rPr lang="zh-CN" altLang="en-US" dirty="0">
                <a:latin typeface="Kaiti TC" panose="02010600040101010101" pitchFamily="2" charset="-120"/>
                <a:ea typeface="Kaiti TC" panose="02010600040101010101" pitchFamily="2" charset="-120"/>
              </a:rPr>
              <a:t>（</a:t>
            </a:r>
            <a:r>
              <a:rPr lang="en-US" altLang="zh-CN" dirty="0">
                <a:latin typeface="Kaiti TC" panose="02010600040101010101" pitchFamily="2" charset="-120"/>
                <a:ea typeface="Kaiti TC" panose="02010600040101010101" pitchFamily="2" charset="-120"/>
              </a:rPr>
              <a:t>6-13</a:t>
            </a:r>
            <a:r>
              <a:rPr lang="zh-CN" altLang="en-US" dirty="0">
                <a:latin typeface="Kaiti TC" panose="02010600040101010101" pitchFamily="2" charset="-120"/>
                <a:ea typeface="Kaiti TC" panose="02010600040101010101" pitchFamily="2" charset="-120"/>
              </a:rPr>
              <a:t>世纪）</a:t>
            </a:r>
            <a:endParaRPr lang="en-US" dirty="0">
              <a:latin typeface="Kaiti TC" panose="02010600040101010101" pitchFamily="2" charset="-120"/>
              <a:ea typeface="Kaiti TC" panose="02010600040101010101" pitchFamily="2" charset="-120"/>
            </a:endParaRPr>
          </a:p>
        </p:txBody>
      </p:sp>
      <p:pic>
        <p:nvPicPr>
          <p:cNvPr id="2052" name="Picture 4">
            <a:extLst>
              <a:ext uri="{FF2B5EF4-FFF2-40B4-BE49-F238E27FC236}">
                <a16:creationId xmlns:a16="http://schemas.microsoft.com/office/drawing/2014/main" id="{515F7F76-9482-30CE-1592-C33B1E33C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16" y="0"/>
            <a:ext cx="44243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ndefined">
            <a:extLst>
              <a:ext uri="{FF2B5EF4-FFF2-40B4-BE49-F238E27FC236}">
                <a16:creationId xmlns:a16="http://schemas.microsoft.com/office/drawing/2014/main" id="{4947FDD7-D56D-C9DB-A684-D103EAC89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913" y="3301018"/>
            <a:ext cx="4489450" cy="342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967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2CD7-3259-57E9-39B5-88E8C732B1A4}"/>
              </a:ext>
            </a:extLst>
          </p:cNvPr>
          <p:cNvSpPr>
            <a:spLocks noGrp="1"/>
          </p:cNvSpPr>
          <p:nvPr>
            <p:ph type="title"/>
          </p:nvPr>
        </p:nvSpPr>
        <p:spPr>
          <a:xfrm>
            <a:off x="5308600" y="365125"/>
            <a:ext cx="6540500" cy="1325563"/>
          </a:xfrm>
        </p:spPr>
        <p:txBody>
          <a:bodyPr>
            <a:normAutofit/>
          </a:bodyPr>
          <a:lstStyle/>
          <a:p>
            <a:r>
              <a:rPr lang="en-US" dirty="0" err="1">
                <a:latin typeface="Kaiti TC" panose="02010600040101010101" pitchFamily="2" charset="-120"/>
                <a:ea typeface="Kaiti TC" panose="02010600040101010101" pitchFamily="2" charset="-120"/>
              </a:rPr>
              <a:t>文艺复兴时期</a:t>
            </a:r>
            <a:r>
              <a:rPr lang="zh-CN" altLang="en-US" dirty="0">
                <a:latin typeface="Kaiti TC" panose="02010600040101010101" pitchFamily="2" charset="-120"/>
                <a:ea typeface="Kaiti TC" panose="02010600040101010101" pitchFamily="2" charset="-120"/>
              </a:rPr>
              <a:t>（</a:t>
            </a:r>
            <a:r>
              <a:rPr lang="en-US" altLang="zh-CN" dirty="0">
                <a:latin typeface="Kaiti TC" panose="02010600040101010101" pitchFamily="2" charset="-120"/>
                <a:ea typeface="Kaiti TC" panose="02010600040101010101" pitchFamily="2" charset="-120"/>
              </a:rPr>
              <a:t>14-16</a:t>
            </a:r>
            <a:r>
              <a:rPr lang="zh-CN" altLang="en-US" dirty="0">
                <a:latin typeface="Kaiti TC" panose="02010600040101010101" pitchFamily="2" charset="-120"/>
                <a:ea typeface="Kaiti TC" panose="02010600040101010101" pitchFamily="2" charset="-120"/>
              </a:rPr>
              <a:t>世纪）</a:t>
            </a:r>
            <a:endParaRPr lang="en-US" dirty="0">
              <a:latin typeface="Kaiti TC" panose="02010600040101010101" pitchFamily="2" charset="-120"/>
              <a:ea typeface="Kaiti TC" panose="02010600040101010101" pitchFamily="2" charset="-120"/>
            </a:endParaRPr>
          </a:p>
        </p:txBody>
      </p:sp>
      <p:pic>
        <p:nvPicPr>
          <p:cNvPr id="3074" name="Picture 2">
            <a:extLst>
              <a:ext uri="{FF2B5EF4-FFF2-40B4-BE49-F238E27FC236}">
                <a16:creationId xmlns:a16="http://schemas.microsoft.com/office/drawing/2014/main" id="{B8C78B68-6210-1C70-CC96-2E740167EF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7415" y="146470"/>
            <a:ext cx="4415086" cy="662262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ichelangelo's Moses in Rome">
            <a:extLst>
              <a:ext uri="{FF2B5EF4-FFF2-40B4-BE49-F238E27FC236}">
                <a16:creationId xmlns:a16="http://schemas.microsoft.com/office/drawing/2014/main" id="{DE2BC5AB-D5B5-2EA7-9606-14AD8F695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4699000" cy="313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69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5021-8748-B318-16E8-9A21F3F5F32D}"/>
              </a:ext>
            </a:extLst>
          </p:cNvPr>
          <p:cNvSpPr>
            <a:spLocks noGrp="1"/>
          </p:cNvSpPr>
          <p:nvPr>
            <p:ph type="title"/>
          </p:nvPr>
        </p:nvSpPr>
        <p:spPr/>
        <p:txBody>
          <a:bodyPr/>
          <a:lstStyle/>
          <a:p>
            <a:r>
              <a:rPr lang="en-US" dirty="0" err="1">
                <a:latin typeface="Kaiti TC" panose="02010600040101010101" pitchFamily="2" charset="-120"/>
                <a:ea typeface="Kaiti TC" panose="02010600040101010101" pitchFamily="2" charset="-120"/>
              </a:rPr>
              <a:t>巴洛克时期</a:t>
            </a:r>
            <a:r>
              <a:rPr lang="zh-CN" altLang="en-US" dirty="0">
                <a:latin typeface="Kaiti TC" panose="02010600040101010101" pitchFamily="2" charset="-120"/>
                <a:ea typeface="Kaiti TC" panose="02010600040101010101" pitchFamily="2" charset="-120"/>
              </a:rPr>
              <a:t>（</a:t>
            </a:r>
            <a:r>
              <a:rPr lang="en-US" altLang="zh-CN" dirty="0">
                <a:latin typeface="Kaiti TC" panose="02010600040101010101" pitchFamily="2" charset="-120"/>
                <a:ea typeface="Kaiti TC" panose="02010600040101010101" pitchFamily="2" charset="-120"/>
              </a:rPr>
              <a:t>17-18</a:t>
            </a:r>
            <a:r>
              <a:rPr lang="zh-CN" altLang="en-US" dirty="0">
                <a:latin typeface="Kaiti TC" panose="02010600040101010101" pitchFamily="2" charset="-120"/>
                <a:ea typeface="Kaiti TC" panose="02010600040101010101" pitchFamily="2" charset="-120"/>
              </a:rPr>
              <a:t>世纪）</a:t>
            </a:r>
            <a:endParaRPr lang="en-US" dirty="0">
              <a:latin typeface="Kaiti TC" panose="02010600040101010101" pitchFamily="2" charset="-120"/>
              <a:ea typeface="Kaiti TC" panose="02010600040101010101" pitchFamily="2" charset="-120"/>
            </a:endParaRPr>
          </a:p>
        </p:txBody>
      </p:sp>
      <p:pic>
        <p:nvPicPr>
          <p:cNvPr id="5" name="Content Placeholder 4" descr="A painting of a group of people&#10;&#10;AI-generated content may be incorrect.">
            <a:extLst>
              <a:ext uri="{FF2B5EF4-FFF2-40B4-BE49-F238E27FC236}">
                <a16:creationId xmlns:a16="http://schemas.microsoft.com/office/drawing/2014/main" id="{D4B17878-B50F-8D36-8A55-818AB391F6A6}"/>
              </a:ext>
            </a:extLst>
          </p:cNvPr>
          <p:cNvPicPr>
            <a:picLocks noGrp="1" noChangeAspect="1"/>
          </p:cNvPicPr>
          <p:nvPr>
            <p:ph idx="1"/>
          </p:nvPr>
        </p:nvPicPr>
        <p:blipFill>
          <a:blip r:embed="rId3"/>
          <a:stretch>
            <a:fillRect/>
          </a:stretch>
        </p:blipFill>
        <p:spPr>
          <a:xfrm>
            <a:off x="3110481" y="1825625"/>
            <a:ext cx="5971038" cy="4351338"/>
          </a:xfrm>
        </p:spPr>
      </p:pic>
      <p:sp>
        <p:nvSpPr>
          <p:cNvPr id="4" name="TextBox 3">
            <a:extLst>
              <a:ext uri="{FF2B5EF4-FFF2-40B4-BE49-F238E27FC236}">
                <a16:creationId xmlns:a16="http://schemas.microsoft.com/office/drawing/2014/main" id="{B16A76A9-E063-E888-89C6-7F39D494CF0B}"/>
              </a:ext>
            </a:extLst>
          </p:cNvPr>
          <p:cNvSpPr txBox="1"/>
          <p:nvPr/>
        </p:nvSpPr>
        <p:spPr>
          <a:xfrm>
            <a:off x="4483100" y="6311900"/>
            <a:ext cx="6096000" cy="461665"/>
          </a:xfrm>
          <a:prstGeom prst="rect">
            <a:avLst/>
          </a:prstGeom>
          <a:noFill/>
        </p:spPr>
        <p:txBody>
          <a:bodyPr wrap="square">
            <a:spAutoFit/>
          </a:bodyPr>
          <a:lstStyle/>
          <a:p>
            <a:r>
              <a:rPr lang="zh-TW" altLang="en-US" sz="2400" dirty="0">
                <a:latin typeface="Kaiti TC" panose="02010600040101010101" pitchFamily="2" charset="-120"/>
                <a:ea typeface="Kaiti TC" panose="02010600040101010101" pitchFamily="2" charset="-120"/>
              </a:rPr>
              <a:t>普桑</a:t>
            </a:r>
            <a:r>
              <a:rPr lang="en-US" altLang="zh-TW" sz="2400" dirty="0">
                <a:latin typeface="Kaiti TC" panose="02010600040101010101" pitchFamily="2" charset="-120"/>
                <a:ea typeface="Kaiti TC" panose="02010600040101010101" pitchFamily="2" charset="-120"/>
              </a:rPr>
              <a:t> </a:t>
            </a:r>
            <a:r>
              <a:rPr lang="zh-TW" altLang="en-US" sz="2400" dirty="0">
                <a:latin typeface="Kaiti TC" panose="02010600040101010101" pitchFamily="2" charset="-120"/>
                <a:ea typeface="Kaiti TC" panose="02010600040101010101" pitchFamily="2" charset="-120"/>
              </a:rPr>
              <a:t>摩西击石出水</a:t>
            </a:r>
            <a:r>
              <a:rPr lang="zh-CN" altLang="en-US" sz="2400" dirty="0">
                <a:latin typeface="Kaiti TC" panose="02010600040101010101" pitchFamily="2" charset="-120"/>
                <a:ea typeface="Kaiti TC" panose="02010600040101010101" pitchFamily="2" charset="-120"/>
              </a:rPr>
              <a:t> </a:t>
            </a:r>
            <a:r>
              <a:rPr lang="en-US" altLang="zh-CN" sz="2400" dirty="0">
                <a:latin typeface="Kaiti TC" panose="02010600040101010101" pitchFamily="2" charset="-120"/>
                <a:ea typeface="Kaiti TC" panose="02010600040101010101" pitchFamily="2" charset="-120"/>
              </a:rPr>
              <a:t>1649</a:t>
            </a:r>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1580302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831D91-6ABD-D2CA-53A7-14F9FFB43F75}"/>
              </a:ext>
            </a:extLst>
          </p:cNvPr>
          <p:cNvSpPr>
            <a:spLocks noGrp="1"/>
          </p:cNvSpPr>
          <p:nvPr>
            <p:ph type="title"/>
          </p:nvPr>
        </p:nvSpPr>
        <p:spPr/>
        <p:txBody>
          <a:bodyPr/>
          <a:lstStyle/>
          <a:p>
            <a:r>
              <a:rPr lang="en-US" dirty="0" err="1">
                <a:latin typeface="Kaiti TC" panose="02010600040101010101" pitchFamily="2" charset="-120"/>
                <a:ea typeface="Kaiti TC" panose="02010600040101010101" pitchFamily="2" charset="-120"/>
              </a:rPr>
              <a:t>巴洛克时期</a:t>
            </a:r>
            <a:r>
              <a:rPr lang="zh-CN" altLang="en-US" dirty="0">
                <a:latin typeface="Kaiti TC" panose="02010600040101010101" pitchFamily="2" charset="-120"/>
                <a:ea typeface="Kaiti TC" panose="02010600040101010101" pitchFamily="2" charset="-120"/>
              </a:rPr>
              <a:t>（</a:t>
            </a:r>
            <a:r>
              <a:rPr lang="en-US" altLang="zh-CN" dirty="0">
                <a:latin typeface="Kaiti TC" panose="02010600040101010101" pitchFamily="2" charset="-120"/>
                <a:ea typeface="Kaiti TC" panose="02010600040101010101" pitchFamily="2" charset="-120"/>
              </a:rPr>
              <a:t>17-18</a:t>
            </a:r>
            <a:r>
              <a:rPr lang="zh-CN" altLang="en-US" dirty="0">
                <a:latin typeface="Kaiti TC" panose="02010600040101010101" pitchFamily="2" charset="-120"/>
                <a:ea typeface="Kaiti TC" panose="02010600040101010101" pitchFamily="2" charset="-120"/>
              </a:rPr>
              <a:t>世纪）</a:t>
            </a:r>
            <a:endParaRPr lang="en-US" dirty="0">
              <a:latin typeface="Kaiti TC" panose="02010600040101010101" pitchFamily="2" charset="-120"/>
              <a:ea typeface="Kaiti TC" panose="02010600040101010101" pitchFamily="2" charset="-120"/>
            </a:endParaRPr>
          </a:p>
        </p:txBody>
      </p:sp>
      <p:pic>
        <p:nvPicPr>
          <p:cNvPr id="5122" name="Picture 2" descr="undefined">
            <a:extLst>
              <a:ext uri="{FF2B5EF4-FFF2-40B4-BE49-F238E27FC236}">
                <a16:creationId xmlns:a16="http://schemas.microsoft.com/office/drawing/2014/main" id="{482B0218-8AF9-33E5-08DE-D4B2351BCE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016000" y="2064544"/>
            <a:ext cx="10160000" cy="387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1F1F5E-A1E9-E9FF-EBE6-B2F6BE7699DF}"/>
              </a:ext>
            </a:extLst>
          </p:cNvPr>
          <p:cNvSpPr txBox="1"/>
          <p:nvPr/>
        </p:nvSpPr>
        <p:spPr>
          <a:xfrm>
            <a:off x="4483100" y="6311900"/>
            <a:ext cx="6096000" cy="461665"/>
          </a:xfrm>
          <a:prstGeom prst="rect">
            <a:avLst/>
          </a:prstGeom>
          <a:noFill/>
        </p:spPr>
        <p:txBody>
          <a:bodyPr wrap="square">
            <a:spAutoFit/>
          </a:bodyPr>
          <a:lstStyle/>
          <a:p>
            <a:r>
              <a:rPr lang="zh-TW" altLang="en-US" sz="2400" dirty="0">
                <a:latin typeface="Kaiti TC" panose="02010600040101010101" pitchFamily="2" charset="-120"/>
                <a:ea typeface="Kaiti TC" panose="02010600040101010101" pitchFamily="2" charset="-120"/>
              </a:rPr>
              <a:t>穆里罗</a:t>
            </a:r>
            <a:r>
              <a:rPr lang="en-US" altLang="zh-TW" sz="2400" dirty="0">
                <a:latin typeface="Kaiti TC" panose="02010600040101010101" pitchFamily="2" charset="-120"/>
                <a:ea typeface="Kaiti TC" panose="02010600040101010101" pitchFamily="2" charset="-120"/>
              </a:rPr>
              <a:t> </a:t>
            </a:r>
            <a:r>
              <a:rPr lang="zh-TW" altLang="en-US" sz="2400" dirty="0">
                <a:latin typeface="Kaiti TC" panose="02010600040101010101" pitchFamily="2" charset="-120"/>
                <a:ea typeface="Kaiti TC" panose="02010600040101010101" pitchFamily="2" charset="-120"/>
              </a:rPr>
              <a:t>摩西击石出水</a:t>
            </a:r>
            <a:r>
              <a:rPr lang="zh-CN" altLang="en-US" sz="2400" dirty="0">
                <a:latin typeface="Kaiti TC" panose="02010600040101010101" pitchFamily="2" charset="-120"/>
                <a:ea typeface="Kaiti TC" panose="02010600040101010101" pitchFamily="2" charset="-120"/>
              </a:rPr>
              <a:t> </a:t>
            </a:r>
            <a:r>
              <a:rPr lang="en-US" altLang="zh-CN" sz="2400" dirty="0">
                <a:latin typeface="Kaiti TC" panose="02010600040101010101" pitchFamily="2" charset="-120"/>
                <a:ea typeface="Kaiti TC" panose="02010600040101010101" pitchFamily="2" charset="-120"/>
              </a:rPr>
              <a:t>1670</a:t>
            </a:r>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1295378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761A0-449A-644D-97C9-28EC1025E09A}"/>
              </a:ext>
            </a:extLst>
          </p:cNvPr>
          <p:cNvSpPr>
            <a:spLocks noGrp="1"/>
          </p:cNvSpPr>
          <p:nvPr>
            <p:ph type="title"/>
          </p:nvPr>
        </p:nvSpPr>
        <p:spPr/>
        <p:txBody>
          <a:bodyPr/>
          <a:lstStyle/>
          <a:p>
            <a:r>
              <a:rPr lang="en-US" dirty="0" err="1">
                <a:latin typeface="Kaiti TC" panose="02010600040101010101" pitchFamily="2" charset="-120"/>
                <a:ea typeface="Kaiti TC" panose="02010600040101010101" pitchFamily="2" charset="-120"/>
              </a:rPr>
              <a:t>理性主义</a:t>
            </a:r>
            <a:endParaRPr lang="en-US" dirty="0">
              <a:latin typeface="Kaiti TC" panose="02010600040101010101" pitchFamily="2" charset="-120"/>
              <a:ea typeface="Kaiti TC" panose="02010600040101010101" pitchFamily="2" charset="-120"/>
            </a:endParaRPr>
          </a:p>
        </p:txBody>
      </p:sp>
      <p:pic>
        <p:nvPicPr>
          <p:cNvPr id="6146" name="Picture 2" descr="Moses Presenting the Tablets of the Law, E292">
            <a:extLst>
              <a:ext uri="{FF2B5EF4-FFF2-40B4-BE49-F238E27FC236}">
                <a16:creationId xmlns:a16="http://schemas.microsoft.com/office/drawing/2014/main" id="{D59C7E77-266C-F959-AFB1-DF1E29B8F19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724650" y="158749"/>
            <a:ext cx="4905375" cy="6540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D71E94-2812-5BF3-174F-519F9A032EAC}"/>
              </a:ext>
            </a:extLst>
          </p:cNvPr>
          <p:cNvSpPr txBox="1"/>
          <p:nvPr/>
        </p:nvSpPr>
        <p:spPr>
          <a:xfrm>
            <a:off x="3771900" y="6237585"/>
            <a:ext cx="3054351" cy="461665"/>
          </a:xfrm>
          <a:prstGeom prst="rect">
            <a:avLst/>
          </a:prstGeom>
          <a:noFill/>
        </p:spPr>
        <p:txBody>
          <a:bodyPr wrap="square">
            <a:spAutoFit/>
          </a:bodyPr>
          <a:lstStyle/>
          <a:p>
            <a:r>
              <a:rPr lang="zh-TW" altLang="en-US" sz="2400" dirty="0">
                <a:latin typeface="Kaiti TC" panose="02010600040101010101" pitchFamily="2" charset="-120"/>
                <a:ea typeface="Kaiti TC" panose="02010600040101010101" pitchFamily="2" charset="-120"/>
              </a:rPr>
              <a:t>罗伯特</a:t>
            </a:r>
            <a:r>
              <a:rPr lang="en-US" altLang="zh-TW" sz="2400" dirty="0">
                <a:latin typeface="Kaiti TC" panose="02010600040101010101" pitchFamily="2" charset="-120"/>
                <a:ea typeface="Kaiti TC" panose="02010600040101010101" pitchFamily="2" charset="-120"/>
              </a:rPr>
              <a:t>·</a:t>
            </a:r>
            <a:r>
              <a:rPr lang="zh-TW" altLang="en-US" sz="2400" dirty="0">
                <a:latin typeface="Kaiti TC" panose="02010600040101010101" pitchFamily="2" charset="-120"/>
                <a:ea typeface="Kaiti TC" panose="02010600040101010101" pitchFamily="2" charset="-120"/>
              </a:rPr>
              <a:t>南特伊</a:t>
            </a:r>
            <a:r>
              <a:rPr lang="zh-CN" altLang="en-US" sz="2400" dirty="0">
                <a:latin typeface="Kaiti TC" panose="02010600040101010101" pitchFamily="2" charset="-120"/>
                <a:ea typeface="Kaiti TC" panose="02010600040101010101" pitchFamily="2" charset="-120"/>
              </a:rPr>
              <a:t> </a:t>
            </a:r>
            <a:r>
              <a:rPr lang="en-US" altLang="zh-CN" sz="2400" dirty="0">
                <a:latin typeface="Kaiti TC" panose="02010600040101010101" pitchFamily="2" charset="-120"/>
                <a:ea typeface="Kaiti TC" panose="02010600040101010101" pitchFamily="2" charset="-120"/>
              </a:rPr>
              <a:t>1699</a:t>
            </a:r>
            <a:r>
              <a:rPr lang="zh-CN" altLang="en-US" sz="2400" dirty="0">
                <a:latin typeface="Kaiti TC" panose="02010600040101010101" pitchFamily="2" charset="-120"/>
                <a:ea typeface="Kaiti TC" panose="02010600040101010101" pitchFamily="2" charset="-120"/>
              </a:rPr>
              <a:t> </a:t>
            </a:r>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2152384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753F-F0B5-27DC-03E5-A54F7CC97998}"/>
              </a:ext>
            </a:extLst>
          </p:cNvPr>
          <p:cNvSpPr>
            <a:spLocks noGrp="1"/>
          </p:cNvSpPr>
          <p:nvPr>
            <p:ph type="title"/>
          </p:nvPr>
        </p:nvSpPr>
        <p:spPr/>
        <p:txBody>
          <a:bodyPr/>
          <a:lstStyle/>
          <a:p>
            <a:r>
              <a:rPr lang="zh-CN" altLang="en-US" dirty="0">
                <a:latin typeface="Kaiti TC" panose="02010600040101010101" pitchFamily="2" charset="-120"/>
                <a:ea typeface="Kaiti TC" panose="02010600040101010101" pitchFamily="2" charset="-120"/>
              </a:rPr>
              <a:t>当代</a:t>
            </a:r>
            <a:endParaRPr lang="en-US" dirty="0">
              <a:latin typeface="Kaiti TC" panose="02010600040101010101" pitchFamily="2" charset="-120"/>
              <a:ea typeface="Kaiti TC" panose="02010600040101010101" pitchFamily="2" charset="-120"/>
            </a:endParaRPr>
          </a:p>
        </p:txBody>
      </p:sp>
      <p:pic>
        <p:nvPicPr>
          <p:cNvPr id="4" name="Content Placeholder 4" descr="A painting of a person kneeling next to a tree&#10;&#10;AI-generated content may be incorrect.">
            <a:extLst>
              <a:ext uri="{FF2B5EF4-FFF2-40B4-BE49-F238E27FC236}">
                <a16:creationId xmlns:a16="http://schemas.microsoft.com/office/drawing/2014/main" id="{B94A1866-2ABD-D7F7-2A36-5776110481C9}"/>
              </a:ext>
            </a:extLst>
          </p:cNvPr>
          <p:cNvPicPr>
            <a:picLocks noGrp="1" noChangeAspect="1"/>
          </p:cNvPicPr>
          <p:nvPr>
            <p:ph idx="1"/>
          </p:nvPr>
        </p:nvPicPr>
        <p:blipFill>
          <a:blip r:embed="rId3"/>
          <a:stretch>
            <a:fillRect/>
          </a:stretch>
        </p:blipFill>
        <p:spPr>
          <a:xfrm>
            <a:off x="3949700" y="336154"/>
            <a:ext cx="4635500" cy="6340170"/>
          </a:xfrm>
        </p:spPr>
      </p:pic>
    </p:spTree>
    <p:extLst>
      <p:ext uri="{BB962C8B-B14F-4D97-AF65-F5344CB8AC3E}">
        <p14:creationId xmlns:p14="http://schemas.microsoft.com/office/powerpoint/2010/main" val="838311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8B67-9739-B822-85B0-05400CCE4ECD}"/>
              </a:ext>
            </a:extLst>
          </p:cNvPr>
          <p:cNvSpPr>
            <a:spLocks noGrp="1"/>
          </p:cNvSpPr>
          <p:nvPr>
            <p:ph type="title"/>
          </p:nvPr>
        </p:nvSpPr>
        <p:spPr/>
        <p:txBody>
          <a:bodyPr/>
          <a:lstStyle/>
          <a:p>
            <a:pPr algn="ctr"/>
            <a:r>
              <a:rPr lang="en-US" dirty="0" err="1">
                <a:latin typeface="Kaiti TC" panose="02010600040101010101" pitchFamily="2" charset="-120"/>
                <a:ea typeface="Kaiti TC" panose="02010600040101010101" pitchFamily="2" charset="-120"/>
              </a:rPr>
              <a:t>摩西的一生</a:t>
            </a:r>
            <a:endParaRPr lang="en-US" dirty="0">
              <a:latin typeface="Kaiti TC" panose="02010600040101010101" pitchFamily="2" charset="-120"/>
              <a:ea typeface="Kaiti TC" panose="02010600040101010101" pitchFamily="2" charset="-120"/>
            </a:endParaRPr>
          </a:p>
        </p:txBody>
      </p:sp>
      <p:pic>
        <p:nvPicPr>
          <p:cNvPr id="4" name="Content Placeholder 4" descr="A painting of people at a well&#10;&#10;AI-generated content may be incorrect.">
            <a:extLst>
              <a:ext uri="{FF2B5EF4-FFF2-40B4-BE49-F238E27FC236}">
                <a16:creationId xmlns:a16="http://schemas.microsoft.com/office/drawing/2014/main" id="{58FD0135-75F9-6A0F-345A-D1F31D3ECD2B}"/>
              </a:ext>
            </a:extLst>
          </p:cNvPr>
          <p:cNvPicPr>
            <a:picLocks noGrp="1" noChangeAspect="1"/>
          </p:cNvPicPr>
          <p:nvPr>
            <p:ph idx="1"/>
          </p:nvPr>
        </p:nvPicPr>
        <p:blipFill>
          <a:blip r:embed="rId3"/>
          <a:stretch>
            <a:fillRect/>
          </a:stretch>
        </p:blipFill>
        <p:spPr>
          <a:xfrm>
            <a:off x="2634906" y="1825625"/>
            <a:ext cx="6922188" cy="4351338"/>
          </a:xfrm>
        </p:spPr>
      </p:pic>
    </p:spTree>
    <p:extLst>
      <p:ext uri="{BB962C8B-B14F-4D97-AF65-F5344CB8AC3E}">
        <p14:creationId xmlns:p14="http://schemas.microsoft.com/office/powerpoint/2010/main" val="1615995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A5B61-575F-01D3-1585-41B3435D8D9B}"/>
              </a:ext>
            </a:extLst>
          </p:cNvPr>
          <p:cNvSpPr>
            <a:spLocks noGrp="1"/>
          </p:cNvSpPr>
          <p:nvPr>
            <p:ph type="title"/>
          </p:nvPr>
        </p:nvSpPr>
        <p:spPr/>
        <p:txBody>
          <a:bodyPr>
            <a:normAutofit/>
          </a:bodyPr>
          <a:lstStyle/>
          <a:p>
            <a:pPr algn="ctr"/>
            <a:r>
              <a:rPr lang="en-US" sz="6000" dirty="0" err="1">
                <a:latin typeface="Kaiti TC" panose="02010600040101010101" pitchFamily="2" charset="-120"/>
                <a:ea typeface="Kaiti TC" panose="02010600040101010101" pitchFamily="2" charset="-120"/>
              </a:rPr>
              <a:t>出生</a:t>
            </a:r>
            <a:r>
              <a:rPr lang="zh-CN" altLang="en-US" sz="6000" dirty="0">
                <a:latin typeface="Kaiti TC" panose="02010600040101010101" pitchFamily="2" charset="-120"/>
                <a:ea typeface="Kaiti TC" panose="02010600040101010101" pitchFamily="2" charset="-120"/>
              </a:rPr>
              <a:t> </a:t>
            </a:r>
            <a:endParaRPr lang="en-US" sz="6000" dirty="0">
              <a:latin typeface="Kaiti TC" panose="02010600040101010101" pitchFamily="2" charset="-120"/>
              <a:ea typeface="Kaiti TC" panose="02010600040101010101" pitchFamily="2" charset="-120"/>
            </a:endParaRPr>
          </a:p>
        </p:txBody>
      </p:sp>
      <p:pic>
        <p:nvPicPr>
          <p:cNvPr id="4" name="Content Placeholder 3" descr="A painting of people carrying a basket&#10;&#10;AI-generated content may be incorrect.">
            <a:extLst>
              <a:ext uri="{FF2B5EF4-FFF2-40B4-BE49-F238E27FC236}">
                <a16:creationId xmlns:a16="http://schemas.microsoft.com/office/drawing/2014/main" id="{39C33D90-19FD-773A-3AE5-A7D72B91B4D5}"/>
              </a:ext>
            </a:extLst>
          </p:cNvPr>
          <p:cNvPicPr>
            <a:picLocks noGrp="1" noChangeAspect="1"/>
          </p:cNvPicPr>
          <p:nvPr>
            <p:ph idx="1"/>
          </p:nvPr>
        </p:nvPicPr>
        <p:blipFill>
          <a:blip r:embed="rId3"/>
          <a:stretch>
            <a:fillRect/>
          </a:stretch>
        </p:blipFill>
        <p:spPr>
          <a:xfrm>
            <a:off x="2327365" y="1507048"/>
            <a:ext cx="7537269" cy="4777448"/>
          </a:xfrm>
          <a:prstGeom prst="rect">
            <a:avLst/>
          </a:prstGeom>
        </p:spPr>
      </p:pic>
      <p:sp>
        <p:nvSpPr>
          <p:cNvPr id="5" name="TextBox 4">
            <a:extLst>
              <a:ext uri="{FF2B5EF4-FFF2-40B4-BE49-F238E27FC236}">
                <a16:creationId xmlns:a16="http://schemas.microsoft.com/office/drawing/2014/main" id="{06D3B7A4-DD05-7125-45CE-0CAABFA12597}"/>
              </a:ext>
            </a:extLst>
          </p:cNvPr>
          <p:cNvSpPr txBox="1"/>
          <p:nvPr/>
        </p:nvSpPr>
        <p:spPr>
          <a:xfrm>
            <a:off x="4376057" y="6396335"/>
            <a:ext cx="3931920" cy="461665"/>
          </a:xfrm>
          <a:prstGeom prst="rect">
            <a:avLst/>
          </a:prstGeom>
          <a:noFill/>
        </p:spPr>
        <p:txBody>
          <a:bodyPr wrap="square" rtlCol="0">
            <a:spAutoFit/>
          </a:bodyPr>
          <a:lstStyle/>
          <a:p>
            <a:r>
              <a:rPr lang="zh-TW" altLang="en-US" sz="2400" dirty="0">
                <a:latin typeface="Kaiti TC" panose="02010600040101010101" pitchFamily="2" charset="-120"/>
                <a:ea typeface="Kaiti TC" panose="02010600040101010101" pitchFamily="2" charset="-120"/>
              </a:rPr>
              <a:t>劳伦斯</a:t>
            </a:r>
            <a:r>
              <a:rPr lang="en-US" altLang="zh-TW" sz="2400" dirty="0">
                <a:latin typeface="Kaiti TC" panose="02010600040101010101" pitchFamily="2" charset="-120"/>
                <a:ea typeface="Kaiti TC" panose="02010600040101010101" pitchFamily="2" charset="-120"/>
              </a:rPr>
              <a:t>·</a:t>
            </a:r>
            <a:r>
              <a:rPr lang="zh-TW" altLang="en-US" sz="2400" dirty="0">
                <a:latin typeface="Kaiti TC" panose="02010600040101010101" pitchFamily="2" charset="-120"/>
                <a:ea typeface="Kaiti TC" panose="02010600040101010101" pitchFamily="2" charset="-120"/>
              </a:rPr>
              <a:t>阿尔玛</a:t>
            </a:r>
            <a:r>
              <a:rPr lang="en-US" altLang="zh-TW" sz="2400" dirty="0">
                <a:latin typeface="Kaiti TC" panose="02010600040101010101" pitchFamily="2" charset="-120"/>
                <a:ea typeface="Kaiti TC" panose="02010600040101010101" pitchFamily="2" charset="-120"/>
              </a:rPr>
              <a:t>-</a:t>
            </a:r>
            <a:r>
              <a:rPr lang="zh-TW" altLang="en-US" sz="2400" dirty="0">
                <a:latin typeface="Kaiti TC" panose="02010600040101010101" pitchFamily="2" charset="-120"/>
                <a:ea typeface="Kaiti TC" panose="02010600040101010101" pitchFamily="2" charset="-120"/>
              </a:rPr>
              <a:t>塔德玛</a:t>
            </a:r>
            <a:r>
              <a:rPr lang="zh-CN" altLang="en-US" sz="2400" dirty="0">
                <a:latin typeface="Kaiti TC" panose="02010600040101010101" pitchFamily="2" charset="-120"/>
                <a:ea typeface="Kaiti TC" panose="02010600040101010101" pitchFamily="2" charset="-120"/>
              </a:rPr>
              <a:t> </a:t>
            </a:r>
            <a:r>
              <a:rPr lang="en-US" altLang="zh-CN" sz="2400" dirty="0">
                <a:latin typeface="Kaiti TC" panose="02010600040101010101" pitchFamily="2" charset="-120"/>
                <a:ea typeface="Kaiti TC" panose="02010600040101010101" pitchFamily="2" charset="-120"/>
              </a:rPr>
              <a:t>1904</a:t>
            </a:r>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468809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04B1-64C6-243E-6900-3E2DBD50943F}"/>
              </a:ext>
            </a:extLst>
          </p:cNvPr>
          <p:cNvSpPr>
            <a:spLocks noGrp="1"/>
          </p:cNvSpPr>
          <p:nvPr>
            <p:ph type="title"/>
          </p:nvPr>
        </p:nvSpPr>
        <p:spPr>
          <a:xfrm>
            <a:off x="8153400" y="640081"/>
            <a:ext cx="3398518" cy="2788919"/>
          </a:xfrm>
        </p:spPr>
        <p:txBody>
          <a:bodyPr vert="horz" lIns="91440" tIns="45720" rIns="91440" bIns="45720" rtlCol="0" anchor="ctr">
            <a:normAutofit/>
          </a:bodyPr>
          <a:lstStyle/>
          <a:p>
            <a:pPr algn="ctr"/>
            <a:r>
              <a:rPr lang="en-US" sz="6000" dirty="0" err="1">
                <a:latin typeface="Kaiti TC" panose="02010600040101010101" pitchFamily="2" charset="-120"/>
                <a:ea typeface="Kaiti TC" panose="02010600040101010101" pitchFamily="2" charset="-120"/>
              </a:rPr>
              <a:t>蒙召</a:t>
            </a:r>
            <a:endParaRPr lang="en-US" sz="4800" dirty="0">
              <a:latin typeface="Kaiti TC" panose="02010600040101010101" pitchFamily="2" charset="-120"/>
              <a:ea typeface="Kaiti TC" panose="02010600040101010101" pitchFamily="2" charset="-120"/>
            </a:endParaRPr>
          </a:p>
        </p:txBody>
      </p:sp>
      <p:pic>
        <p:nvPicPr>
          <p:cNvPr id="9" name="Picture 8" descr="A mosaic of a person kneeling on a rock&#10;&#10;AI-generated content may be incorrect.">
            <a:extLst>
              <a:ext uri="{FF2B5EF4-FFF2-40B4-BE49-F238E27FC236}">
                <a16:creationId xmlns:a16="http://schemas.microsoft.com/office/drawing/2014/main" id="{2F74A597-15AD-3830-AE35-A8C882AB0CEB}"/>
              </a:ext>
            </a:extLst>
          </p:cNvPr>
          <p:cNvPicPr>
            <a:picLocks noChangeAspect="1"/>
          </p:cNvPicPr>
          <p:nvPr/>
        </p:nvPicPr>
        <p:blipFill>
          <a:blip r:embed="rId3"/>
          <a:srcRect t="1411" r="3" b="10579"/>
          <a:stretch/>
        </p:blipFill>
        <p:spPr>
          <a:xfrm>
            <a:off x="428254" y="518563"/>
            <a:ext cx="6538684" cy="5582200"/>
          </a:xfrm>
          <a:prstGeom prst="rect">
            <a:avLst/>
          </a:prstGeom>
          <a:effectLst/>
        </p:spPr>
      </p:pic>
      <p:sp>
        <p:nvSpPr>
          <p:cNvPr id="3" name="TextBox 2">
            <a:extLst>
              <a:ext uri="{FF2B5EF4-FFF2-40B4-BE49-F238E27FC236}">
                <a16:creationId xmlns:a16="http://schemas.microsoft.com/office/drawing/2014/main" id="{542CBDC0-93F0-F0E3-850D-68B8B6634BC0}"/>
              </a:ext>
            </a:extLst>
          </p:cNvPr>
          <p:cNvSpPr txBox="1"/>
          <p:nvPr/>
        </p:nvSpPr>
        <p:spPr>
          <a:xfrm>
            <a:off x="1680754" y="6373368"/>
            <a:ext cx="4415246" cy="461665"/>
          </a:xfrm>
          <a:prstGeom prst="rect">
            <a:avLst/>
          </a:prstGeom>
          <a:noFill/>
        </p:spPr>
        <p:txBody>
          <a:bodyPr wrap="square" rtlCol="0">
            <a:spAutoFit/>
          </a:bodyPr>
          <a:lstStyle/>
          <a:p>
            <a:r>
              <a:rPr lang="zh-TW" altLang="en-US" sz="2400" dirty="0">
                <a:latin typeface="Kaiti TC" panose="02010600040101010101" pitchFamily="2" charset="-120"/>
                <a:ea typeface="Kaiti TC" panose="02010600040101010101" pitchFamily="2" charset="-120"/>
              </a:rPr>
              <a:t>西奈山圣凯瑟琳修道院</a:t>
            </a:r>
            <a:r>
              <a:rPr lang="en-US" altLang="zh-TW" sz="2400" dirty="0">
                <a:latin typeface="Kaiti TC" panose="02010600040101010101" pitchFamily="2" charset="-120"/>
                <a:ea typeface="Kaiti TC" panose="02010600040101010101" pitchFamily="2" charset="-120"/>
              </a:rPr>
              <a:t> 6</a:t>
            </a:r>
            <a:r>
              <a:rPr lang="zh-TW" altLang="en-US" sz="2400" dirty="0">
                <a:latin typeface="Kaiti TC" panose="02010600040101010101" pitchFamily="2" charset="-120"/>
                <a:ea typeface="Kaiti TC" panose="02010600040101010101" pitchFamily="2" charset="-120"/>
              </a:rPr>
              <a:t>世纪</a:t>
            </a:r>
            <a:endParaRPr lang="en-US" sz="2400" dirty="0">
              <a:latin typeface="Kaiti TC" panose="02010600040101010101" pitchFamily="2" charset="-120"/>
              <a:ea typeface="Kaiti TC" panose="02010600040101010101" pitchFamily="2" charset="-120"/>
            </a:endParaRPr>
          </a:p>
        </p:txBody>
      </p:sp>
      <p:pic>
        <p:nvPicPr>
          <p:cNvPr id="3074" name="Picture 2">
            <a:extLst>
              <a:ext uri="{FF2B5EF4-FFF2-40B4-BE49-F238E27FC236}">
                <a16:creationId xmlns:a16="http://schemas.microsoft.com/office/drawing/2014/main" id="{00AB353F-8599-5EC9-F6FE-2DCE24BC7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5412" y="3847184"/>
            <a:ext cx="3366283" cy="225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717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D138-0043-86BD-39A9-DE9A88FC8849}"/>
              </a:ext>
            </a:extLst>
          </p:cNvPr>
          <p:cNvSpPr>
            <a:spLocks noGrp="1"/>
          </p:cNvSpPr>
          <p:nvPr>
            <p:ph type="title"/>
          </p:nvPr>
        </p:nvSpPr>
        <p:spPr/>
        <p:txBody>
          <a:bodyPr>
            <a:normAutofit/>
          </a:bodyPr>
          <a:lstStyle/>
          <a:p>
            <a:pPr algn="ctr"/>
            <a:r>
              <a:rPr lang="en-US" sz="6000" dirty="0" err="1">
                <a:latin typeface="Kaiti TC" panose="02010600040101010101" pitchFamily="2" charset="-120"/>
                <a:ea typeface="Kaiti TC" panose="02010600040101010101" pitchFamily="2" charset="-120"/>
              </a:rPr>
              <a:t>渡海</a:t>
            </a:r>
            <a:endParaRPr lang="en-US" sz="6000" dirty="0">
              <a:latin typeface="Kaiti TC" panose="02010600040101010101" pitchFamily="2" charset="-120"/>
              <a:ea typeface="Kaiti TC" panose="02010600040101010101" pitchFamily="2" charset="-120"/>
            </a:endParaRPr>
          </a:p>
        </p:txBody>
      </p:sp>
      <p:pic>
        <p:nvPicPr>
          <p:cNvPr id="1026" name="Picture 2" descr="The Crossing of the Red Sea">
            <a:extLst>
              <a:ext uri="{FF2B5EF4-FFF2-40B4-BE49-F238E27FC236}">
                <a16:creationId xmlns:a16="http://schemas.microsoft.com/office/drawing/2014/main" id="{2EA4E680-EE7D-2728-871A-698974443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692" y="1541644"/>
            <a:ext cx="6570616" cy="4758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0EBE47-D889-FA63-F30F-0C7761942397}"/>
              </a:ext>
            </a:extLst>
          </p:cNvPr>
          <p:cNvSpPr txBox="1"/>
          <p:nvPr/>
        </p:nvSpPr>
        <p:spPr>
          <a:xfrm>
            <a:off x="4169228" y="6396335"/>
            <a:ext cx="3853543" cy="461665"/>
          </a:xfrm>
          <a:prstGeom prst="rect">
            <a:avLst/>
          </a:prstGeom>
          <a:noFill/>
        </p:spPr>
        <p:txBody>
          <a:bodyPr wrap="square" rtlCol="0">
            <a:spAutoFit/>
          </a:bodyPr>
          <a:lstStyle/>
          <a:p>
            <a:pPr algn="ctr"/>
            <a:r>
              <a:rPr lang="en-US" sz="2400" dirty="0" err="1">
                <a:latin typeface="Kaiti TC" panose="02010600040101010101" pitchFamily="2" charset="-120"/>
                <a:ea typeface="Kaiti TC" panose="02010600040101010101" pitchFamily="2" charset="-120"/>
              </a:rPr>
              <a:t>普桑</a:t>
            </a:r>
            <a:r>
              <a:rPr lang="zh-CN" altLang="en-US" sz="2400" dirty="0">
                <a:latin typeface="Kaiti TC" panose="02010600040101010101" pitchFamily="2" charset="-120"/>
                <a:ea typeface="Kaiti TC" panose="02010600040101010101" pitchFamily="2" charset="-120"/>
              </a:rPr>
              <a:t> </a:t>
            </a:r>
            <a:r>
              <a:rPr lang="en-US" altLang="zh-CN" sz="2400" dirty="0">
                <a:latin typeface="Kaiti TC" panose="02010600040101010101" pitchFamily="2" charset="-120"/>
                <a:ea typeface="Kaiti TC" panose="02010600040101010101" pitchFamily="2" charset="-120"/>
              </a:rPr>
              <a:t>1633</a:t>
            </a:r>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2512568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3449-E57B-FBB5-9B5C-B81F708EC6AD}"/>
              </a:ext>
            </a:extLst>
          </p:cNvPr>
          <p:cNvSpPr>
            <a:spLocks noGrp="1"/>
          </p:cNvSpPr>
          <p:nvPr>
            <p:ph type="title"/>
          </p:nvPr>
        </p:nvSpPr>
        <p:spPr>
          <a:xfrm>
            <a:off x="838200" y="196909"/>
            <a:ext cx="10515600" cy="1325563"/>
          </a:xfrm>
        </p:spPr>
        <p:txBody>
          <a:bodyPr>
            <a:normAutofit/>
          </a:bodyPr>
          <a:lstStyle/>
          <a:p>
            <a:pPr algn="ctr"/>
            <a:r>
              <a:rPr lang="en-US" sz="6000" dirty="0" err="1">
                <a:latin typeface="Kaiti TC" panose="02010600040101010101" pitchFamily="2" charset="-120"/>
                <a:ea typeface="Kaiti TC" panose="02010600040101010101" pitchFamily="2" charset="-120"/>
              </a:rPr>
              <a:t>受诫</a:t>
            </a:r>
            <a:endParaRPr lang="en-US" sz="6000" dirty="0">
              <a:latin typeface="Kaiti TC" panose="02010600040101010101" pitchFamily="2" charset="-120"/>
              <a:ea typeface="Kaiti TC" panose="02010600040101010101" pitchFamily="2" charset="-120"/>
            </a:endParaRPr>
          </a:p>
        </p:txBody>
      </p:sp>
      <p:pic>
        <p:nvPicPr>
          <p:cNvPr id="5" name="Content Placeholder 4" descr="A large group of people in a field&#10;&#10;AI-generated content may be incorrect.">
            <a:extLst>
              <a:ext uri="{FF2B5EF4-FFF2-40B4-BE49-F238E27FC236}">
                <a16:creationId xmlns:a16="http://schemas.microsoft.com/office/drawing/2014/main" id="{3F82BDB2-2C96-F4DE-4C3C-AC34BE025F85}"/>
              </a:ext>
            </a:extLst>
          </p:cNvPr>
          <p:cNvPicPr>
            <a:picLocks noGrp="1" noChangeAspect="1"/>
          </p:cNvPicPr>
          <p:nvPr>
            <p:ph idx="1"/>
          </p:nvPr>
        </p:nvPicPr>
        <p:blipFill>
          <a:blip r:embed="rId3"/>
          <a:stretch>
            <a:fillRect/>
          </a:stretch>
        </p:blipFill>
        <p:spPr>
          <a:xfrm>
            <a:off x="1756969" y="1303437"/>
            <a:ext cx="8678062" cy="4992859"/>
          </a:xfrm>
        </p:spPr>
      </p:pic>
      <p:sp>
        <p:nvSpPr>
          <p:cNvPr id="3" name="TextBox 2">
            <a:extLst>
              <a:ext uri="{FF2B5EF4-FFF2-40B4-BE49-F238E27FC236}">
                <a16:creationId xmlns:a16="http://schemas.microsoft.com/office/drawing/2014/main" id="{66713994-164B-FC43-3577-0BE5FF4DBD19}"/>
              </a:ext>
            </a:extLst>
          </p:cNvPr>
          <p:cNvSpPr txBox="1"/>
          <p:nvPr/>
        </p:nvSpPr>
        <p:spPr>
          <a:xfrm>
            <a:off x="4953636" y="6396335"/>
            <a:ext cx="2956559" cy="461665"/>
          </a:xfrm>
          <a:prstGeom prst="rect">
            <a:avLst/>
          </a:prstGeom>
          <a:noFill/>
        </p:spPr>
        <p:txBody>
          <a:bodyPr wrap="square" rtlCol="0">
            <a:spAutoFit/>
          </a:bodyPr>
          <a:lstStyle/>
          <a:p>
            <a:r>
              <a:rPr lang="zh-TW" altLang="en-US" sz="2400" dirty="0">
                <a:latin typeface="Kaiti TC" panose="02010600040101010101" pitchFamily="2" charset="-120"/>
                <a:ea typeface="Kaiti TC" panose="02010600040101010101" pitchFamily="2" charset="-120"/>
              </a:rPr>
              <a:t>让</a:t>
            </a:r>
            <a:r>
              <a:rPr lang="en-US" altLang="zh-TW" sz="2400" dirty="0">
                <a:latin typeface="Kaiti TC" panose="02010600040101010101" pitchFamily="2" charset="-120"/>
                <a:ea typeface="Kaiti TC" panose="02010600040101010101" pitchFamily="2" charset="-120"/>
              </a:rPr>
              <a:t>-</a:t>
            </a:r>
            <a:r>
              <a:rPr lang="zh-TW" altLang="en-US" sz="2400" dirty="0">
                <a:latin typeface="Kaiti TC" panose="02010600040101010101" pitchFamily="2" charset="-120"/>
                <a:ea typeface="Kaiti TC" panose="02010600040101010101" pitchFamily="2" charset="-120"/>
              </a:rPr>
              <a:t>莱昂</a:t>
            </a:r>
            <a:r>
              <a:rPr lang="en-US" altLang="zh-TW" sz="2400" dirty="0">
                <a:latin typeface="Kaiti TC" panose="02010600040101010101" pitchFamily="2" charset="-120"/>
                <a:ea typeface="Kaiti TC" panose="02010600040101010101" pitchFamily="2" charset="-120"/>
              </a:rPr>
              <a:t>·</a:t>
            </a:r>
            <a:r>
              <a:rPr lang="zh-TW" altLang="en-US" sz="2400" dirty="0">
                <a:latin typeface="Kaiti TC" panose="02010600040101010101" pitchFamily="2" charset="-120"/>
                <a:ea typeface="Kaiti TC" panose="02010600040101010101" pitchFamily="2" charset="-120"/>
              </a:rPr>
              <a:t>热罗姆</a:t>
            </a:r>
            <a:r>
              <a:rPr lang="zh-CN" altLang="en-US" sz="2400" dirty="0">
                <a:latin typeface="Kaiti TC" panose="02010600040101010101" pitchFamily="2" charset="-120"/>
                <a:ea typeface="Kaiti TC" panose="02010600040101010101" pitchFamily="2" charset="-120"/>
              </a:rPr>
              <a:t>  </a:t>
            </a:r>
            <a:r>
              <a:rPr lang="en-US" altLang="zh-CN" sz="2400" dirty="0">
                <a:latin typeface="Kaiti TC" panose="02010600040101010101" pitchFamily="2" charset="-120"/>
                <a:ea typeface="Kaiti TC" panose="02010600040101010101" pitchFamily="2" charset="-120"/>
              </a:rPr>
              <a:t>1895</a:t>
            </a:r>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412827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6332-CB4C-1458-BEB7-611059365676}"/>
              </a:ext>
            </a:extLst>
          </p:cNvPr>
          <p:cNvSpPr>
            <a:spLocks noGrp="1"/>
          </p:cNvSpPr>
          <p:nvPr>
            <p:ph type="title"/>
          </p:nvPr>
        </p:nvSpPr>
        <p:spPr>
          <a:xfrm>
            <a:off x="6496786" y="2766218"/>
            <a:ext cx="5000705" cy="1325563"/>
          </a:xfrm>
        </p:spPr>
        <p:txBody>
          <a:bodyPr>
            <a:normAutofit/>
          </a:bodyPr>
          <a:lstStyle/>
          <a:p>
            <a:pPr algn="ctr"/>
            <a:r>
              <a:rPr lang="en-US" sz="6000" dirty="0" err="1">
                <a:latin typeface="Kaiti TC" panose="02010600040101010101" pitchFamily="2" charset="-120"/>
                <a:ea typeface="Kaiti TC" panose="02010600040101010101" pitchFamily="2" charset="-120"/>
              </a:rPr>
              <a:t>烈怒</a:t>
            </a:r>
            <a:endParaRPr lang="en-US" sz="6000" dirty="0">
              <a:latin typeface="Kaiti TC" panose="02010600040101010101" pitchFamily="2" charset="-120"/>
              <a:ea typeface="Kaiti TC" panose="02010600040101010101" pitchFamily="2" charset="-120"/>
            </a:endParaRPr>
          </a:p>
        </p:txBody>
      </p:sp>
      <p:pic>
        <p:nvPicPr>
          <p:cNvPr id="5" name="Content Placeholder 4" descr="A painting of a person holding a large black sign&#10;&#10;AI-generated content may be incorrect.">
            <a:extLst>
              <a:ext uri="{FF2B5EF4-FFF2-40B4-BE49-F238E27FC236}">
                <a16:creationId xmlns:a16="http://schemas.microsoft.com/office/drawing/2014/main" id="{7D44DF0E-8864-92B1-4617-DC0FA7AA599D}"/>
              </a:ext>
            </a:extLst>
          </p:cNvPr>
          <p:cNvPicPr>
            <a:picLocks noGrp="1" noChangeAspect="1"/>
          </p:cNvPicPr>
          <p:nvPr>
            <p:ph idx="1"/>
          </p:nvPr>
        </p:nvPicPr>
        <p:blipFill>
          <a:blip r:embed="rId3"/>
          <a:stretch>
            <a:fillRect/>
          </a:stretch>
        </p:blipFill>
        <p:spPr>
          <a:xfrm>
            <a:off x="106871" y="129767"/>
            <a:ext cx="5000705" cy="6592766"/>
          </a:xfrm>
        </p:spPr>
      </p:pic>
      <p:sp>
        <p:nvSpPr>
          <p:cNvPr id="3" name="TextBox 2">
            <a:extLst>
              <a:ext uri="{FF2B5EF4-FFF2-40B4-BE49-F238E27FC236}">
                <a16:creationId xmlns:a16="http://schemas.microsoft.com/office/drawing/2014/main" id="{11EDF55D-9CA1-6961-880F-5B8FE2DBFCD2}"/>
              </a:ext>
            </a:extLst>
          </p:cNvPr>
          <p:cNvSpPr txBox="1"/>
          <p:nvPr/>
        </p:nvSpPr>
        <p:spPr>
          <a:xfrm>
            <a:off x="5295900" y="5905500"/>
            <a:ext cx="3378200" cy="461665"/>
          </a:xfrm>
          <a:prstGeom prst="rect">
            <a:avLst/>
          </a:prstGeom>
          <a:noFill/>
        </p:spPr>
        <p:txBody>
          <a:bodyPr wrap="square" rtlCol="0">
            <a:spAutoFit/>
          </a:bodyPr>
          <a:lstStyle/>
          <a:p>
            <a:r>
              <a:rPr lang="en-US" sz="2400" dirty="0" err="1">
                <a:latin typeface="Kaiti TC" panose="02010600040101010101" pitchFamily="2" charset="-120"/>
                <a:ea typeface="Kaiti TC" panose="02010600040101010101" pitchFamily="2" charset="-120"/>
              </a:rPr>
              <a:t>伦勃朗</a:t>
            </a:r>
            <a:r>
              <a:rPr lang="zh-CN" altLang="en-US" sz="2400" dirty="0">
                <a:latin typeface="Kaiti TC" panose="02010600040101010101" pitchFamily="2" charset="-120"/>
                <a:ea typeface="Kaiti TC" panose="02010600040101010101" pitchFamily="2" charset="-120"/>
              </a:rPr>
              <a:t> </a:t>
            </a:r>
            <a:r>
              <a:rPr lang="en-US" altLang="zh-CN" sz="2400" dirty="0">
                <a:latin typeface="Kaiti TC" panose="02010600040101010101" pitchFamily="2" charset="-120"/>
                <a:ea typeface="Kaiti TC" panose="02010600040101010101" pitchFamily="2" charset="-120"/>
              </a:rPr>
              <a:t>1659</a:t>
            </a:r>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1393316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8199-BAE9-141E-A20E-E09EF6DAC660}"/>
              </a:ext>
            </a:extLst>
          </p:cNvPr>
          <p:cNvSpPr>
            <a:spLocks noGrp="1"/>
          </p:cNvSpPr>
          <p:nvPr>
            <p:ph type="title"/>
          </p:nvPr>
        </p:nvSpPr>
        <p:spPr>
          <a:xfrm>
            <a:off x="1686574" y="197274"/>
            <a:ext cx="3469626" cy="1325563"/>
          </a:xfrm>
        </p:spPr>
        <p:txBody>
          <a:bodyPr/>
          <a:lstStyle/>
          <a:p>
            <a:r>
              <a:rPr lang="en-US" dirty="0" err="1">
                <a:latin typeface="Kaiti TC" panose="02010600040101010101" pitchFamily="2" charset="-120"/>
                <a:ea typeface="Kaiti TC" panose="02010600040101010101" pitchFamily="2" charset="-120"/>
              </a:rPr>
              <a:t>天堂之门</a:t>
            </a:r>
            <a:endParaRPr lang="en-US" dirty="0">
              <a:latin typeface="Kaiti TC" panose="02010600040101010101" pitchFamily="2" charset="-120"/>
              <a:ea typeface="Kaiti TC" panose="02010600040101010101" pitchFamily="2" charset="-120"/>
            </a:endParaRPr>
          </a:p>
        </p:txBody>
      </p:sp>
      <p:pic>
        <p:nvPicPr>
          <p:cNvPr id="9" name="Picture 8" descr="A large ornate door with gold carvings&#10;&#10;AI-generated content may be incorrect.">
            <a:extLst>
              <a:ext uri="{FF2B5EF4-FFF2-40B4-BE49-F238E27FC236}">
                <a16:creationId xmlns:a16="http://schemas.microsoft.com/office/drawing/2014/main" id="{2D388B9A-7EE3-4B36-F089-4DD29E32E6C0}"/>
              </a:ext>
            </a:extLst>
          </p:cNvPr>
          <p:cNvPicPr>
            <a:picLocks noChangeAspect="1"/>
          </p:cNvPicPr>
          <p:nvPr/>
        </p:nvPicPr>
        <p:blipFill>
          <a:blip r:embed="rId3"/>
          <a:stretch>
            <a:fillRect/>
          </a:stretch>
        </p:blipFill>
        <p:spPr>
          <a:xfrm>
            <a:off x="6846496" y="362373"/>
            <a:ext cx="4978400" cy="6495627"/>
          </a:xfrm>
          <a:prstGeom prst="rect">
            <a:avLst/>
          </a:prstGeom>
        </p:spPr>
      </p:pic>
      <p:pic>
        <p:nvPicPr>
          <p:cNvPr id="5" name="Picture 4">
            <a:extLst>
              <a:ext uri="{FF2B5EF4-FFF2-40B4-BE49-F238E27FC236}">
                <a16:creationId xmlns:a16="http://schemas.microsoft.com/office/drawing/2014/main" id="{B14E5522-2CDE-1E21-2DEC-E380B4C34585}"/>
              </a:ext>
            </a:extLst>
          </p:cNvPr>
          <p:cNvPicPr>
            <a:picLocks noChangeAspect="1"/>
          </p:cNvPicPr>
          <p:nvPr/>
        </p:nvPicPr>
        <p:blipFill>
          <a:blip r:embed="rId4"/>
          <a:stretch>
            <a:fillRect/>
          </a:stretch>
        </p:blipFill>
        <p:spPr>
          <a:xfrm>
            <a:off x="519569" y="1330386"/>
            <a:ext cx="5481779" cy="5527614"/>
          </a:xfrm>
          <a:prstGeom prst="rect">
            <a:avLst/>
          </a:prstGeom>
        </p:spPr>
      </p:pic>
    </p:spTree>
    <p:extLst>
      <p:ext uri="{BB962C8B-B14F-4D97-AF65-F5344CB8AC3E}">
        <p14:creationId xmlns:p14="http://schemas.microsoft.com/office/powerpoint/2010/main" val="2176674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8661E-BBF9-6F7B-CA33-A6BE3A569B4B}"/>
              </a:ext>
            </a:extLst>
          </p:cNvPr>
          <p:cNvSpPr>
            <a:spLocks noGrp="1"/>
          </p:cNvSpPr>
          <p:nvPr>
            <p:ph type="title"/>
          </p:nvPr>
        </p:nvSpPr>
        <p:spPr>
          <a:xfrm>
            <a:off x="6094475" y="771526"/>
            <a:ext cx="4463988" cy="3157080"/>
          </a:xfrm>
          <a:noFill/>
        </p:spPr>
        <p:txBody>
          <a:bodyPr vert="horz" lIns="91440" tIns="45720" rIns="91440" bIns="45720" rtlCol="0" anchor="b">
            <a:normAutofit/>
          </a:bodyPr>
          <a:lstStyle/>
          <a:p>
            <a:r>
              <a:rPr lang="zh-TW" altLang="en-US" sz="5200" b="1" dirty="0">
                <a:effectLst/>
                <a:latin typeface="Kaiti TC" panose="02010600040101010101" pitchFamily="2" charset="-120"/>
                <a:ea typeface="Kaiti TC" panose="02010600040101010101" pitchFamily="2" charset="-120"/>
              </a:rPr>
              <a:t>摩西在艺术史中的形象演变</a:t>
            </a:r>
            <a:endParaRPr lang="en-US" sz="5200" dirty="0">
              <a:latin typeface="Kaiti TC" panose="02010600040101010101" pitchFamily="2" charset="-120"/>
              <a:ea typeface="Kaiti TC" panose="02010600040101010101" pitchFamily="2" charset="-120"/>
            </a:endParaRPr>
          </a:p>
        </p:txBody>
      </p:sp>
      <p:pic>
        <p:nvPicPr>
          <p:cNvPr id="4" name="Picture 4">
            <a:extLst>
              <a:ext uri="{FF2B5EF4-FFF2-40B4-BE49-F238E27FC236}">
                <a16:creationId xmlns:a16="http://schemas.microsoft.com/office/drawing/2014/main" id="{D96B80C8-B865-8B30-8ACC-8B6A24B957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520" r="1" b="699"/>
          <a:stretch/>
        </p:blipFill>
        <p:spPr bwMode="auto">
          <a:xfrm>
            <a:off x="1" y="10"/>
            <a:ext cx="600551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0855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2402</TotalTime>
  <Words>2979</Words>
  <Application>Microsoft Office PowerPoint</Application>
  <PresentationFormat>Widescreen</PresentationFormat>
  <Paragraphs>82</Paragraphs>
  <Slides>16</Slides>
  <Notes>15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-apple-system</vt:lpstr>
      <vt:lpstr>Helvetica Neue</vt:lpstr>
      <vt:lpstr>Kaiti TC</vt:lpstr>
      <vt:lpstr>Linux Libertine</vt:lpstr>
      <vt:lpstr>Menlo</vt:lpstr>
      <vt:lpstr>Microsoft YaHei</vt:lpstr>
      <vt:lpstr>PingFang SC</vt:lpstr>
      <vt:lpstr>PingFang TC</vt:lpstr>
      <vt:lpstr>STKaiti</vt:lpstr>
      <vt:lpstr>system-ui</vt:lpstr>
      <vt:lpstr>Aptos</vt:lpstr>
      <vt:lpstr>Aptos Display</vt:lpstr>
      <vt:lpstr>Arial</vt:lpstr>
      <vt:lpstr>Source Sans Pro</vt:lpstr>
      <vt:lpstr>1_Office Theme</vt:lpstr>
      <vt:lpstr>烈火与律法</vt:lpstr>
      <vt:lpstr>摩西的一生</vt:lpstr>
      <vt:lpstr>出生 </vt:lpstr>
      <vt:lpstr>蒙召</vt:lpstr>
      <vt:lpstr>渡海</vt:lpstr>
      <vt:lpstr>受诫</vt:lpstr>
      <vt:lpstr>烈怒</vt:lpstr>
      <vt:lpstr>天堂之门</vt:lpstr>
      <vt:lpstr>摩西在艺术史中的形象演变</vt:lpstr>
      <vt:lpstr>早期基督教艺术（3-6世纪）</vt:lpstr>
      <vt:lpstr>中世纪（6-13世纪）</vt:lpstr>
      <vt:lpstr>文艺复兴时期（14-16世纪）</vt:lpstr>
      <vt:lpstr>巴洛克时期（17-18世纪）</vt:lpstr>
      <vt:lpstr>巴洛克时期（17-18世纪）</vt:lpstr>
      <vt:lpstr>理性主义</vt:lpstr>
      <vt:lpstr>当代</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Song Wang</dc:creator>
  <cp:lastModifiedBy>Jiao Nelson</cp:lastModifiedBy>
  <cp:revision>12</cp:revision>
  <dcterms:created xsi:type="dcterms:W3CDTF">2025-04-07T00:43:06Z</dcterms:created>
  <dcterms:modified xsi:type="dcterms:W3CDTF">2025-05-08T00:36:48Z</dcterms:modified>
</cp:coreProperties>
</file>