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0" r:id="rId3"/>
    <p:sldId id="278" r:id="rId4"/>
    <p:sldId id="266" r:id="rId5"/>
    <p:sldId id="268" r:id="rId6"/>
    <p:sldId id="269" r:id="rId7"/>
    <p:sldId id="270" r:id="rId8"/>
    <p:sldId id="267" r:id="rId9"/>
    <p:sldId id="279" r:id="rId10"/>
    <p:sldId id="263" r:id="rId11"/>
    <p:sldId id="264" r:id="rId12"/>
    <p:sldId id="276" r:id="rId13"/>
    <p:sldId id="272" r:id="rId14"/>
    <p:sldId id="273" r:id="rId15"/>
    <p:sldId id="260" r:id="rId16"/>
    <p:sldId id="277" r:id="rId17"/>
    <p:sldId id="274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A9AED-14E2-463B-BE4B-17C27FD554BB}" v="2" dt="2025-05-26T02:50:28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55"/>
    <p:restoredTop sz="59716" autoAdjust="0"/>
  </p:normalViewPr>
  <p:slideViewPr>
    <p:cSldViewPr snapToGrid="0">
      <p:cViewPr varScale="1">
        <p:scale>
          <a:sx n="30" d="100"/>
          <a:sy n="30" d="100"/>
        </p:scale>
        <p:origin x="150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ao Nelson" userId="b0597ec67e8763e9" providerId="LiveId" clId="{FBBA9AED-14E2-463B-BE4B-17C27FD554BB}"/>
    <pc:docChg chg="modSld">
      <pc:chgData name="Jiao Nelson" userId="b0597ec67e8763e9" providerId="LiveId" clId="{FBBA9AED-14E2-463B-BE4B-17C27FD554BB}" dt="2025-05-26T02:13:41.351" v="2" actId="255"/>
      <pc:docMkLst>
        <pc:docMk/>
      </pc:docMkLst>
      <pc:sldChg chg="modSp mod">
        <pc:chgData name="Jiao Nelson" userId="b0597ec67e8763e9" providerId="LiveId" clId="{FBBA9AED-14E2-463B-BE4B-17C27FD554BB}" dt="2025-05-26T02:13:41.351" v="2" actId="255"/>
        <pc:sldMkLst>
          <pc:docMk/>
          <pc:sldMk cId="3373470148" sldId="256"/>
        </pc:sldMkLst>
        <pc:spChg chg="mod">
          <ac:chgData name="Jiao Nelson" userId="b0597ec67e8763e9" providerId="LiveId" clId="{FBBA9AED-14E2-463B-BE4B-17C27FD554BB}" dt="2025-05-26T02:13:41.351" v="2" actId="255"/>
          <ac:spMkLst>
            <pc:docMk/>
            <pc:sldMk cId="3373470148" sldId="256"/>
            <ac:spMk id="3" creationId="{392AA63F-60A2-F61C-6FC1-3DBF7736C22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CE498-BE8C-A646-B677-CD7D2DD49464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98C2C-2979-5C41-90EB-D8C6374D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5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在基督教两千年的传承接力中，十二使徒被视为为基督信仰跑第一棒的人</a:t>
            </a:r>
            <a:r>
              <a:rPr lang="zh-CN" altLang="en-US" dirty="0"/>
              <a:t>。</a:t>
            </a:r>
            <a:r>
              <a:rPr lang="zh-TW" altLang="en-US" dirty="0"/>
              <a:t>他们是一群普通人</a:t>
            </a:r>
            <a:r>
              <a:rPr lang="zh-CN" altLang="en-US" dirty="0"/>
              <a:t>，</a:t>
            </a:r>
            <a:r>
              <a:rPr lang="zh-TW" altLang="en-US" dirty="0"/>
              <a:t>有加利利的渔夫、有税吏、有革命分子，甚至有教会的迫害者，正是这群毫不起眼的人，亲眼见证了耶稣的生、死与复活，并受主差遣，将福音的火种从耶路撒冷传向地极。他们不是英雄，却因对基督的忠心，被圣灵使用，成为</a:t>
            </a:r>
            <a:r>
              <a:rPr lang="zh-TW" altLang="en-US" b="1" dirty="0"/>
              <a:t>教会历史的根基</a:t>
            </a:r>
            <a:r>
              <a:rPr lang="zh-TW" altLang="en-US" dirty="0"/>
              <a:t>（以弗所书</a:t>
            </a:r>
            <a:r>
              <a:rPr lang="en-US" altLang="zh-TW" dirty="0"/>
              <a:t>2:20</a:t>
            </a:r>
            <a:r>
              <a:rPr lang="zh-TW" altLang="en-US" dirty="0"/>
              <a:t>）。今天我们能坐在这里敬拜、学习，也正是因为他们在最初的岁月中忠心承担了“使徒”的托付。</a:t>
            </a:r>
            <a:endParaRPr lang="en-US" altLang="zh-TW" dirty="0"/>
          </a:p>
          <a:p>
            <a:r>
              <a:rPr lang="zh-TW" altLang="en-US" dirty="0"/>
              <a:t>在艺术史中，有许多画家与雕刻家也试图刻画他们的形象与灵魂。这些艺术品记录的不只是他们的面容或死亡方式，更是</a:t>
            </a:r>
            <a:r>
              <a:rPr lang="zh-TW" altLang="en-US" b="1" dirty="0"/>
              <a:t>信心的转变、事奉的火热与忠诚至死的生命见证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考一考大家</a:t>
            </a:r>
            <a:r>
              <a:rPr lang="zh-CN" altLang="en-US" dirty="0"/>
              <a:t>，</a:t>
            </a:r>
            <a:r>
              <a:rPr lang="en-US" altLang="zh-CN" dirty="0"/>
              <a:t>12</a:t>
            </a:r>
            <a:r>
              <a:rPr lang="zh-CN" altLang="en-US" dirty="0"/>
              <a:t>使徒都有哪几个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6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Vanini,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世纪初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约</a:t>
            </a:r>
            <a:r>
              <a:rPr lang="en-US" altLang="zh-C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1:35-51</a:t>
            </a:r>
            <a:r>
              <a:rPr lang="zh-CN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“看，神都羔羊”。安德烈被称为首召者。</a:t>
            </a:r>
            <a:endParaRPr lang="en-US" altLang="zh-CN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8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右侧</a:t>
            </a:r>
            <a:r>
              <a:rPr lang="zh-TW" altLang="en-US" dirty="0"/>
              <a:t>是耶稣与彼得走入黑暗房间，耶稣手指伸出，发出呼召。</a:t>
            </a:r>
            <a:r>
              <a:rPr lang="zh-TW" altLang="en-US" b="1" dirty="0"/>
              <a:t>左侧</a:t>
            </a:r>
            <a:r>
              <a:rPr lang="zh-TW" altLang="en-US" dirty="0"/>
              <a:t>是两个正在数钱的税吏，专注于金钱</a:t>
            </a:r>
            <a:r>
              <a:rPr lang="zh-CN" altLang="en-US" dirty="0"/>
              <a:t>，对耶稣的出现和呼召毫不在意。</a:t>
            </a:r>
            <a:r>
              <a:rPr lang="zh-TW" altLang="en-US" dirty="0"/>
              <a:t>画面中央，一个身穿红衣、留着胡子的男子（传统解释为马太）惊讶地指着自己，仿佛在问：“是我？”</a:t>
            </a:r>
            <a:endParaRPr lang="en-US" altLang="zh-TW" dirty="0"/>
          </a:p>
          <a:p>
            <a:r>
              <a:rPr lang="zh-TW" altLang="en-US" dirty="0"/>
              <a:t>耶稣伸出的手几乎完全模仿了米开朗基罗</a:t>
            </a:r>
            <a:r>
              <a:rPr lang="en-US" altLang="zh-TW" dirty="0"/>
              <a:t>《</a:t>
            </a:r>
            <a:r>
              <a:rPr lang="zh-TW" altLang="en-US" dirty="0"/>
              <a:t>创世纪</a:t>
            </a:r>
            <a:r>
              <a:rPr lang="en-US" altLang="zh-TW" dirty="0"/>
              <a:t>》</a:t>
            </a:r>
            <a:r>
              <a:rPr lang="zh-TW" altLang="en-US" dirty="0"/>
              <a:t>中上帝伸手向亚当的动作。耶稣在“创造新生命”；呼召是一场属灵的重生。马太的神情中融合了</a:t>
            </a:r>
            <a:r>
              <a:rPr lang="zh-TW" altLang="en-US" b="1" dirty="0"/>
              <a:t>惊讶、疑惑、挣扎与苏醒</a:t>
            </a:r>
            <a:r>
              <a:rPr lang="zh-TW" altLang="en-US" dirty="0"/>
              <a:t>。从怎么可能是我</a:t>
            </a:r>
            <a:r>
              <a:rPr lang="zh-CN" altLang="en-US" dirty="0"/>
              <a:t>，到真是我吗，到竟然是我。</a:t>
            </a:r>
            <a:endParaRPr lang="en-US" altLang="zh-CN" dirty="0"/>
          </a:p>
          <a:p>
            <a:r>
              <a:rPr lang="zh-TW" altLang="en-US" dirty="0"/>
              <a:t>马太并未主动寻神，乃是神主动寻人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51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dirty="0"/>
              <a:t>《</a:t>
            </a:r>
            <a:r>
              <a:rPr lang="zh-TW" altLang="en-US" b="0" dirty="0"/>
              <a:t>圣保禄的归化</a:t>
            </a:r>
            <a:r>
              <a:rPr lang="en-US" altLang="zh-TW" b="0" dirty="0"/>
              <a:t>》 </a:t>
            </a:r>
            <a:r>
              <a:rPr lang="zh-TW" altLang="en-US" b="0" dirty="0"/>
              <a:t>卡拉瓦乔</a:t>
            </a:r>
            <a:r>
              <a:rPr lang="en-US" altLang="zh-TW" b="0" dirty="0"/>
              <a:t> </a:t>
            </a:r>
            <a:r>
              <a:rPr lang="zh-TW" altLang="en-US" b="0" dirty="0"/>
              <a:t>人民圣母圣殿的切拉西小堂</a:t>
            </a:r>
            <a:r>
              <a:rPr lang="zh-CN" altLang="en-US" b="0" dirty="0"/>
              <a:t>。第一幅被拒收。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画面中，保罗仰面倒地，手捂眼睛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整个场景喧闹、混乱，观者几乎难以一眼抓住焦点。这与我们通常想象的神圣时刻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宁静、震撼、天启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大相径庭。我们看不到耶稣，也没有耀眼的天光。保罗被压在画面左下角，显得渺小、困惑。画面似乎没有在表现“一个神迹”，而是在表现“一个人突然受到神迹震撼”的心理状态</a:t>
            </a:r>
            <a:r>
              <a:rPr lang="en-US" altLang="zh-TW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混乱、孤独、忽视。这可能正是委托人拒绝此画的原因之一：太不“神圣”，太不“美”了。</a:t>
            </a:r>
            <a:endParaRPr lang="en-US" altLang="zh-TW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相比之下第一幅画更具“杂乱现实感”，保罗不是画面的中心，这其实有它的含义：信主的过程不是孤单的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，常常有弟兄姐妹的陪伴，但信主的过程中，有一部分是孤单的，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是一个人与神与自己的挣扎，旁人难以参与其中。同样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，改变生命的</a:t>
            </a: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神的降临往往不是宏大光芒中的荣耀时刻，而是混乱生活中的轻声呼唤。（你如果一直等待神在你生命中以一种荣耀的方式显现，你可能会失望）神迹发生在人群中，却往往无人察觉。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第二幅画中的保罗处于极简的黑背景之中，神光照射明显，马匹和仆人简化，场面静穆。比第一幅传统了一些</a:t>
            </a:r>
            <a:r>
              <a:rPr lang="zh-CN" alt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b="0" dirty="0"/>
              <a:t>马处在中心、高位，而保罗在地上、显得卑微。这种构图，强化了保罗被打倒、降卑的属灵转变。马静，保罗动；马无意识，保罗正经历灵魂剧变</a:t>
            </a:r>
            <a:r>
              <a:rPr lang="zh-CN" altLang="en-US" b="0" dirty="0"/>
              <a:t>。更简单，更内敛。也有批评意见。</a:t>
            </a:r>
            <a:endParaRPr lang="zh-TW" alt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66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洗脚</a:t>
            </a:r>
            <a:r>
              <a:rPr lang="zh-CN" altLang="en-US" dirty="0"/>
              <a:t> 丁托雷托 </a:t>
            </a:r>
            <a:r>
              <a:rPr lang="en-US" altLang="zh-CN" dirty="0"/>
              <a:t>1548</a:t>
            </a:r>
            <a:r>
              <a:rPr lang="zh-CN" altLang="en-US" dirty="0"/>
              <a:t> </a:t>
            </a:r>
            <a:r>
              <a:rPr lang="zh-TW" altLang="en-US" dirty="0"/>
              <a:t>米开朗琪罗的素描 </a:t>
            </a:r>
            <a:r>
              <a:rPr lang="en-US" altLang="zh-TW" dirty="0"/>
              <a:t>+ </a:t>
            </a:r>
            <a:r>
              <a:rPr lang="zh-TW" altLang="en-US" dirty="0"/>
              <a:t>提香的色彩</a:t>
            </a:r>
            <a:r>
              <a:rPr lang="zh-CN" altLang="en-US" dirty="0"/>
              <a:t> </a:t>
            </a:r>
            <a:r>
              <a:rPr lang="zh-TW" altLang="en-US" dirty="0"/>
              <a:t>是</a:t>
            </a:r>
            <a:r>
              <a:rPr lang="en-US" altLang="zh-TW" dirty="0"/>
              <a:t>16</a:t>
            </a:r>
            <a:r>
              <a:rPr lang="zh-TW" altLang="en-US" dirty="0"/>
              <a:t>世纪末到</a:t>
            </a:r>
            <a:r>
              <a:rPr lang="en-US" altLang="zh-TW" dirty="0"/>
              <a:t>17</a:t>
            </a:r>
            <a:r>
              <a:rPr lang="zh-TW" altLang="en-US" dirty="0"/>
              <a:t>世纪初欧洲画坛流行的一种理想</a:t>
            </a:r>
            <a:r>
              <a:rPr lang="en-US" altLang="zh-TW" dirty="0"/>
              <a:t>——</a:t>
            </a:r>
            <a:r>
              <a:rPr lang="zh-TW" altLang="en-US" dirty="0"/>
              <a:t>一种</a:t>
            </a:r>
            <a:r>
              <a:rPr lang="zh-TW" altLang="en-US" b="1" dirty="0"/>
              <a:t>融合伟大传统、创造“完美绘画”的企图</a:t>
            </a:r>
            <a:r>
              <a:rPr lang="zh-TW" altLang="en-US" dirty="0"/>
              <a:t>。这两者在理念上是对立的：</a:t>
            </a:r>
            <a:r>
              <a:rPr lang="zh-TW" altLang="en-US" b="1" dirty="0"/>
              <a:t>理性与感性、线条与色彩、结构与氛围</a:t>
            </a:r>
            <a:r>
              <a:rPr lang="zh-TW" altLang="en-US" dirty="0"/>
              <a:t>。</a:t>
            </a:r>
            <a:r>
              <a:rPr lang="zh-TW" altLang="en-US" b="1" dirty="0"/>
              <a:t>艺术不是“素描</a:t>
            </a:r>
            <a:r>
              <a:rPr lang="en-US" altLang="zh-TW" b="1" dirty="0"/>
              <a:t>+</a:t>
            </a:r>
            <a:r>
              <a:rPr lang="zh-TW" altLang="en-US" b="1" dirty="0"/>
              <a:t>色彩”的算术叠加</a:t>
            </a:r>
            <a:r>
              <a:rPr lang="zh-TW" altLang="en-US" dirty="0"/>
              <a:t>。这两者代表的是</a:t>
            </a:r>
            <a:r>
              <a:rPr lang="zh-TW" altLang="en-US" b="1" dirty="0"/>
              <a:t>不同的艺术理念</a:t>
            </a:r>
            <a:r>
              <a:rPr lang="zh-TW" altLang="en-US" dirty="0"/>
              <a:t>和</a:t>
            </a:r>
            <a:r>
              <a:rPr lang="zh-TW" altLang="en-US" b="1" dirty="0"/>
              <a:t>不同的美学追求</a:t>
            </a:r>
            <a:r>
              <a:rPr lang="zh-TW" altLang="en-US" dirty="0"/>
              <a:t>。艺术不是数学是化学</a:t>
            </a:r>
            <a:r>
              <a:rPr lang="zh-CN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耶稣为门徒洗脚，彼得初拒后接受</a:t>
            </a:r>
            <a:r>
              <a:rPr lang="zh-CN" altLang="en-US" dirty="0"/>
              <a:t>。</a:t>
            </a:r>
            <a:r>
              <a:rPr lang="zh-TW" altLang="en-US" dirty="0"/>
              <a:t>展现耶稣在服事中所立的榜样，使徒们在谦卑与学习中被塑造</a:t>
            </a:r>
            <a:r>
              <a:rPr lang="zh-CN" altLang="en-US" dirty="0"/>
              <a:t>。</a:t>
            </a:r>
            <a:r>
              <a:rPr lang="zh-TW" altLang="en-US" dirty="0"/>
              <a:t>耶稣身穿简单袍子，半跪于地、神情专注，是仆人之姿，却丝毫不失尊严。他的动作沉稳、安静，形成一种“柔中带威”的精神气质。彼得退缩的姿态、伸手欲阻止的动作</a:t>
            </a:r>
            <a:r>
              <a:rPr lang="zh-CN" altLang="en-US" dirty="0"/>
              <a:t>，</a:t>
            </a:r>
            <a:r>
              <a:rPr lang="zh-TW" altLang="en-US" dirty="0"/>
              <a:t>体现人对神恩典的误解与挣扎。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五旬节降临</a:t>
            </a:r>
            <a:r>
              <a:rPr lang="en-US" altLang="zh-TW" dirty="0"/>
              <a:t>》——</a:t>
            </a:r>
            <a:r>
              <a:rPr lang="zh-TW" altLang="en-US" dirty="0"/>
              <a:t>埃尔</a:t>
            </a:r>
            <a:r>
              <a:rPr lang="en-US" altLang="zh-TW" dirty="0"/>
              <a:t>·</a:t>
            </a:r>
            <a:r>
              <a:rPr lang="zh-TW" altLang="en-US" dirty="0"/>
              <a:t>格列柯（</a:t>
            </a:r>
            <a:r>
              <a:rPr lang="en-US" dirty="0"/>
              <a:t>El Greco），1600</a:t>
            </a:r>
            <a:r>
              <a:rPr lang="zh-TW" altLang="en-US" dirty="0"/>
              <a:t>年左右</a:t>
            </a:r>
            <a:r>
              <a:rPr lang="zh-CN" altLang="en-US" dirty="0"/>
              <a:t> </a:t>
            </a:r>
            <a:r>
              <a:rPr lang="zh-TW" altLang="en-US" dirty="0"/>
              <a:t>圣灵降临，使徒聚集祷告，火舌落在他们头上</a:t>
            </a:r>
            <a:r>
              <a:rPr lang="zh-CN" altLang="en-US" dirty="0"/>
              <a:t>。</a:t>
            </a:r>
            <a:r>
              <a:rPr lang="zh-TW" altLang="en-US" dirty="0"/>
              <a:t>格列柯惯用的细长人体比例</a:t>
            </a:r>
            <a:r>
              <a:rPr lang="zh-CN" altLang="en-US" dirty="0"/>
              <a:t>，打破黄金分割的规则</a:t>
            </a:r>
            <a:r>
              <a:rPr lang="zh-TW" altLang="en-US" dirty="0"/>
              <a:t>。让人印象深刻</a:t>
            </a:r>
            <a:r>
              <a:rPr lang="zh-CN" altLang="en-US" dirty="0"/>
              <a:t>，</a:t>
            </a:r>
            <a:r>
              <a:rPr lang="zh-TW" altLang="en-US" dirty="0"/>
              <a:t>为表达“灵魂被神圣之光拉扯、提升”这一内在感受</a:t>
            </a:r>
            <a:r>
              <a:rPr lang="zh-CN" altLang="en-US" dirty="0"/>
              <a:t>，他笔下无论衣服还是肌肤都有金属光泽，拜占庭艺术影响，</a:t>
            </a:r>
            <a:r>
              <a:rPr lang="zh-TW" altLang="en-US" dirty="0"/>
              <a:t>自幼便习惯在金底圣像或镀金背景上运用纯色与亮光。他把这种“神圣不可触及”的质感带入油画</a:t>
            </a:r>
            <a:r>
              <a:rPr lang="zh-CN" altLang="en-US" dirty="0"/>
              <a:t>。</a:t>
            </a:r>
            <a:r>
              <a:rPr lang="zh-TW" altLang="en-US" dirty="0"/>
              <a:t>制造出一种神光内放的幻觉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4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圣保罗在雅典讲道</a:t>
            </a:r>
            <a:r>
              <a:rPr lang="en-US" altLang="zh-TW" dirty="0"/>
              <a:t>》——</a:t>
            </a:r>
            <a:r>
              <a:rPr lang="zh-TW" altLang="en-US" dirty="0"/>
              <a:t>拉斐尔画的草稿</a:t>
            </a:r>
            <a:r>
              <a:rPr lang="zh-CN" altLang="en-US" dirty="0"/>
              <a:t>，织成挂毯。</a:t>
            </a:r>
            <a:r>
              <a:rPr lang="en-US" dirty="0"/>
              <a:t>1515 </a:t>
            </a:r>
            <a:r>
              <a:rPr lang="zh-TW" altLang="en-US" dirty="0"/>
              <a:t>保罗在雅典城中看见满城偶像，心中焦急。在亚略巴古讲解“未识之神”，他没有直接引用旧约，而是引用希腊诗人的话，并从创造与复活讲起，引出福音。他不是攻击异教，而是循循善诱，用希腊人的语言与他们文化对话</a:t>
            </a:r>
            <a:r>
              <a:rPr lang="zh-CN" altLang="en-US" dirty="0"/>
              <a:t> 。</a:t>
            </a:r>
            <a:r>
              <a:rPr lang="zh-TW" altLang="en-US" b="1" dirty="0"/>
              <a:t>保罗的讲道不是在反文明，而是在为文明找回属天根基</a:t>
            </a:r>
            <a:r>
              <a:rPr lang="zh-TW" altLang="en-US" dirty="0"/>
              <a:t>。听众反映多样</a:t>
            </a:r>
            <a:r>
              <a:rPr lang="zh-CN" altLang="en-US" dirty="0"/>
              <a:t>，</a:t>
            </a:r>
            <a:r>
              <a:rPr lang="zh-TW" altLang="en-US" dirty="0"/>
              <a:t>忠实还原了使徒行传中“有人信了，也有人讥诮”的记载</a:t>
            </a:r>
            <a:r>
              <a:rPr lang="zh-CN" altLang="en-US" dirty="0"/>
              <a:t>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✨ </a:t>
            </a:r>
            <a:r>
              <a:rPr lang="zh-TW" altLang="en-US" dirty="0"/>
              <a:t>罗马圣玛利亚</a:t>
            </a:r>
            <a:r>
              <a:rPr lang="en-US" altLang="zh-TW" dirty="0"/>
              <a:t>·</a:t>
            </a:r>
            <a:r>
              <a:rPr lang="zh-TW" altLang="en-US" dirty="0"/>
              <a:t>德尔</a:t>
            </a:r>
            <a:r>
              <a:rPr lang="en-US" altLang="zh-TW" dirty="0"/>
              <a:t>·</a:t>
            </a:r>
            <a:r>
              <a:rPr lang="zh-TW" altLang="en-US" dirty="0"/>
              <a:t>波波洛教堂</a:t>
            </a:r>
            <a:endParaRPr lang="en-US" altLang="zh-TW" dirty="0"/>
          </a:p>
          <a:p>
            <a:r>
              <a:rPr lang="zh-TW" altLang="en-US" dirty="0"/>
              <a:t>特点：彼得倒钉十字架，尽管身体倒置、面临极刑，彼得却目光沉静、表情刚毅。没有哀嚎、挣扎，反而显现出“平安与顺服”的神圣安息。彼得的倒钉是一种</a:t>
            </a:r>
            <a:r>
              <a:rPr lang="en-US" altLang="zh-TW" dirty="0"/>
              <a:t>upside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的荣耀</a:t>
            </a:r>
            <a:r>
              <a:rPr lang="zh-TW" altLang="en-US" dirty="0"/>
              <a:t>的象征。他的殉道不是失败，而是对主耶稣一生最深刻的效法。没有圣人的光环</a:t>
            </a:r>
            <a:r>
              <a:rPr lang="zh-CN" altLang="en-US" dirty="0"/>
              <a:t>，没有</a:t>
            </a:r>
            <a:r>
              <a:rPr lang="zh-TW" altLang="en-US" dirty="0"/>
              <a:t>神迹</a:t>
            </a:r>
            <a:r>
              <a:rPr lang="zh-CN" altLang="en-US" dirty="0"/>
              <a:t>，没有天使，没有耶稣在云中为彼得打气，只有光明和黑暗。死不是终点，是地上使命的完成。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76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马太三部曲”**之一，另两幅为</a:t>
            </a:r>
            <a:r>
              <a:rPr lang="en-US" altLang="zh-TW" dirty="0"/>
              <a:t>《</a:t>
            </a:r>
            <a:r>
              <a:rPr lang="zh-TW" altLang="en-US" dirty="0"/>
              <a:t>圣马太蒙召</a:t>
            </a:r>
            <a:r>
              <a:rPr lang="en-US" altLang="zh-TW" dirty="0"/>
              <a:t>》</a:t>
            </a:r>
            <a:r>
              <a:rPr lang="zh-TW" altLang="en-US" dirty="0"/>
              <a:t>与</a:t>
            </a:r>
            <a:r>
              <a:rPr lang="en-US" altLang="zh-TW" dirty="0"/>
              <a:t>《</a:t>
            </a:r>
            <a:r>
              <a:rPr lang="zh-TW" altLang="en-US" dirty="0"/>
              <a:t>圣马太与天使</a:t>
            </a:r>
            <a:r>
              <a:rPr lang="en-US" altLang="zh-TW" dirty="0"/>
              <a:t>》</a:t>
            </a:r>
          </a:p>
          <a:p>
            <a:r>
              <a:rPr lang="zh-TW" altLang="en-US" dirty="0"/>
              <a:t>这幅画表现马太福音的作者马太（玛窦）的殉道事迹。根据传统，这位圣人正在祭坛上做弥撒时，被埃塞俄比亚国王派人杀害。行刺者肌肉紧绷、面容扭曲，一手执剑，一手抓住马太，形成</a:t>
            </a:r>
            <a:r>
              <a:rPr lang="zh-TW" altLang="en-US" b="1" dirty="0"/>
              <a:t>强烈的暴力动态</a:t>
            </a:r>
            <a:r>
              <a:rPr lang="zh-TW" altLang="en-US" dirty="0"/>
              <a:t>。马太身披祭衣，正倒向地面，伸出右手向天</a:t>
            </a:r>
            <a:r>
              <a:rPr lang="zh-CN" altLang="en-US" dirty="0"/>
              <a:t>。</a:t>
            </a:r>
            <a:r>
              <a:rPr lang="zh-TW" altLang="en-US" dirty="0"/>
              <a:t>右上角飞来一位天使，手中递下象征殉道的棕榈枝。他并不拯救马太，而是“欢迎”他完成呼召、走向荣耀。</a:t>
            </a:r>
            <a:endParaRPr lang="en-US" altLang="zh-TW" dirty="0"/>
          </a:p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和卡拉瓦乔的所有宗教画一样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TW" altLang="en-US" dirty="0"/>
              <a:t>它没有理想化圣人及其殉道，而是让观者直面混乱、血腥、动荡的“属灵战场”。然而，就在这人间的恐怖中，马太的手伸向天光，天使带来棕枝，人与神</a:t>
            </a:r>
            <a:r>
              <a:rPr lang="zh-CN" altLang="en-US" dirty="0"/>
              <a:t>，今生和永生即将相连。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5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今天，我们在画布与大理石上，重新看见这些在海边被呼召、在街头被差遣、在世界的遥远角落为主流血的</a:t>
            </a:r>
            <a:r>
              <a:rPr lang="en-US" altLang="zh-CN" dirty="0"/>
              <a:t>12</a:t>
            </a:r>
            <a:r>
              <a:rPr lang="zh-CN" altLang="en-US" dirty="0"/>
              <a:t>位</a:t>
            </a:r>
            <a:r>
              <a:rPr lang="zh-TW" altLang="en-US" dirty="0"/>
              <a:t>普通人。看到他们跟随主</a:t>
            </a:r>
            <a:r>
              <a:rPr lang="zh-CN" altLang="en-US" dirty="0"/>
              <a:t>，经历恩典，被诱惑，被挑战，被改变，最后忠心到底。</a:t>
            </a:r>
            <a:endParaRPr lang="en-US" altLang="zh-CN" dirty="0"/>
          </a:p>
          <a:p>
            <a:r>
              <a:rPr lang="zh-TW" altLang="en-US" dirty="0"/>
              <a:t>他们和我们一样都是普通人</a:t>
            </a:r>
            <a:r>
              <a:rPr lang="zh-CN" altLang="en-US" dirty="0"/>
              <a:t>。从他们开始，福音的接力棒今天传到我们这一代。盼望我们能效法他们，把</a:t>
            </a:r>
            <a:r>
              <a:rPr lang="zh-TW" altLang="en-US" dirty="0"/>
              <a:t>福音活出来，传下去。成为像他们那样的人。软弱，但愿意回应。</a:t>
            </a:r>
            <a:r>
              <a:rPr lang="zh-TW" altLang="en-US"/>
              <a:t>平凡，却被</a:t>
            </a:r>
            <a:r>
              <a:rPr lang="zh-TW" altLang="en-US" dirty="0"/>
              <a:t>主</a:t>
            </a:r>
            <a:r>
              <a:rPr lang="zh-TW" altLang="en-US"/>
              <a:t>使用。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4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门徒中有税吏马太也有奋锐党人西门</a:t>
            </a:r>
            <a:r>
              <a:rPr lang="zh-CN" altLang="en-US" dirty="0"/>
              <a:t>。我们的教会中也可以有激进的进步派和坚定的保守派一同服事主。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77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要想一次遇见所有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位使徒，有个好地方，就是罗马的圣约翰大教堂。</a:t>
            </a:r>
            <a:r>
              <a:rPr lang="zh-TW" altLang="en-US" dirty="0"/>
              <a:t>君士坦丁一世于</a:t>
            </a:r>
            <a:r>
              <a:rPr lang="en-US" altLang="zh-TW" b="1" dirty="0"/>
              <a:t>313</a:t>
            </a:r>
            <a:r>
              <a:rPr lang="zh-TW" altLang="en-US" b="1" dirty="0"/>
              <a:t>年到</a:t>
            </a:r>
            <a:r>
              <a:rPr lang="en-US" altLang="zh-TW" b="1" dirty="0"/>
              <a:t>324</a:t>
            </a:r>
            <a:r>
              <a:rPr lang="zh-TW" altLang="en-US" b="1" dirty="0"/>
              <a:t>年之间</a:t>
            </a:r>
            <a:r>
              <a:rPr lang="zh-TW" altLang="en-US" dirty="0"/>
              <a:t>下令兴建，是历史上</a:t>
            </a:r>
            <a:r>
              <a:rPr lang="zh-TW" altLang="en-US" b="1" dirty="0"/>
              <a:t>第一座合法的基督教教堂</a:t>
            </a:r>
            <a:r>
              <a:rPr lang="zh-CN" altLang="en-US" b="1" dirty="0"/>
              <a:t>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它是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罗马教区的主堂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，被称为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Mother and Head of All Churches in Rome and in the World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世纪以前是教皇驻地。</a:t>
            </a:r>
            <a:r>
              <a:rPr lang="zh-TW" altLang="en-US" dirty="0"/>
              <a:t>由于意大利政治动荡，教皇克莱孟五世迁往法国阿维尼翁，开启了长达</a:t>
            </a:r>
            <a:r>
              <a:rPr lang="en-US" altLang="zh-TW" b="1" dirty="0"/>
              <a:t>68</a:t>
            </a:r>
            <a:r>
              <a:rPr lang="zh-TW" altLang="en-US" b="1" dirty="0"/>
              <a:t>年的“阿维尼翁之囚”时期</a:t>
            </a:r>
            <a:r>
              <a:rPr lang="zh-TW" altLang="en-US" dirty="0"/>
              <a:t>。拉特兰宫因长期疏于管理而年久失修</a:t>
            </a:r>
            <a:r>
              <a:rPr lang="zh-CN" altLang="en-US" dirty="0"/>
              <a:t>，</a:t>
            </a:r>
            <a:r>
              <a:rPr lang="zh-TW" altLang="en-US" dirty="0"/>
              <a:t>教皇回归罗马后已无法使用拉特兰宫为主居所</a:t>
            </a:r>
            <a:r>
              <a:rPr lang="zh-CN" altLang="en-US" dirty="0"/>
              <a:t>。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它的大殿两侧，有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使徒的巨型雕像。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9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彼得</a:t>
            </a:r>
            <a:r>
              <a:rPr lang="zh-CN" altLang="en-US" dirty="0"/>
              <a:t>：面容庄重威严。这和我们在福音书里得到的彼得的印象不同。手里拿着两把钥匙。天主教传统中，一把金钥匙是天国大门的钥匙，象征教会有属天的赦罪权和进入天国的许可。一把银钥匙代表地上的治理权柄，象征教会在地上教导规戒，牧养众人的职责。</a:t>
            </a:r>
            <a:endParaRPr lang="en-US" altLang="zh-CN" dirty="0"/>
          </a:p>
          <a:p>
            <a:r>
              <a:rPr lang="zh-CN" altLang="en-US" dirty="0"/>
              <a:t>新教认为钥匙不是教会或教皇的权柄，而指的是神的福音，是人进入天国的途径，权柄来自于神的话，而不是一个职位。</a:t>
            </a:r>
            <a:endParaRPr lang="en-US" altLang="zh-CN" dirty="0"/>
          </a:p>
          <a:p>
            <a:r>
              <a:rPr lang="zh-CN" altLang="en-US" dirty="0"/>
              <a:t>安德烈：</a:t>
            </a:r>
            <a:r>
              <a:rPr lang="en-US" dirty="0"/>
              <a:t>X</a:t>
            </a:r>
            <a:r>
              <a:rPr lang="zh-TW" altLang="en-US" dirty="0"/>
              <a:t>形十字架</a:t>
            </a:r>
            <a:r>
              <a:rPr lang="zh-CN" altLang="en-US" dirty="0"/>
              <a:t>。他在希腊被钉</a:t>
            </a:r>
            <a:r>
              <a:rPr lang="en-US" altLang="zh-CN" dirty="0"/>
              <a:t>X</a:t>
            </a:r>
            <a:r>
              <a:rPr lang="zh-CN" altLang="en-US" dirty="0"/>
              <a:t>形十字架而死。是苏格兰的主保圣人。苏格兰和联合王国国旗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大雅各</a:t>
            </a:r>
            <a:r>
              <a:rPr lang="en-US" dirty="0"/>
              <a:t>: </a:t>
            </a:r>
            <a:r>
              <a:rPr lang="zh-TW" altLang="en-US" dirty="0"/>
              <a:t>常被描绘成一位旅者的形象，象征他的宣教旅程与他与朝圣传统的紧密关联。</a:t>
            </a:r>
          </a:p>
          <a:p>
            <a:r>
              <a:rPr lang="zh-TW" altLang="en-US" dirty="0"/>
              <a:t>中世纪的传统认为，在耶稣复活之后，雅各曾向西前往伊比利亚半岛（即今日的西班牙）传讲福音。此后他回到犹太地区，最终被希律</a:t>
            </a:r>
            <a:r>
              <a:rPr lang="en-US" altLang="zh-TW" dirty="0"/>
              <a:t>·</a:t>
            </a:r>
            <a:r>
              <a:rPr lang="zh-TW" altLang="en-US" dirty="0"/>
              <a:t>亚基帕一世王处死殉道（见</a:t>
            </a:r>
            <a:r>
              <a:rPr lang="en-US" altLang="zh-TW" dirty="0"/>
              <a:t>《</a:t>
            </a:r>
            <a:r>
              <a:rPr lang="zh-TW" altLang="en-US" dirty="0"/>
              <a:t>使徒行传</a:t>
            </a:r>
            <a:r>
              <a:rPr lang="en-US" altLang="zh-TW" dirty="0"/>
              <a:t>》12:2</a:t>
            </a:r>
            <a:r>
              <a:rPr lang="zh-TW" altLang="en-US" dirty="0"/>
              <a:t>）。</a:t>
            </a:r>
          </a:p>
          <a:p>
            <a:r>
              <a:rPr lang="zh-TW" altLang="en-US" dirty="0"/>
              <a:t>公元</a:t>
            </a:r>
            <a:r>
              <a:rPr lang="en-US" altLang="zh-TW" dirty="0"/>
              <a:t>800</a:t>
            </a:r>
            <a:r>
              <a:rPr lang="zh-TW" altLang="en-US" dirty="0"/>
              <a:t>年代初，一位名叫佩拉约（</a:t>
            </a:r>
            <a:r>
              <a:rPr lang="en-US" dirty="0"/>
              <a:t>Pelayo）</a:t>
            </a:r>
            <a:r>
              <a:rPr lang="zh-TW" altLang="en-US" dirty="0"/>
              <a:t>的隐士声称看见一颗星星指向一处埋葬地点。人们在那里发现了据说是雅各的坟墓。阿斯图里亚斯国王阿方索二世随即宣布该地为使徒雅各的安葬之处，并在此地建造了一座圣地。这座圣地后来被称为</a:t>
            </a:r>
            <a:r>
              <a:rPr lang="zh-TW" altLang="en-US" b="1" dirty="0"/>
              <a:t>圣地亚哥</a:t>
            </a:r>
            <a:r>
              <a:rPr lang="en-US" altLang="zh-TW" b="1" dirty="0"/>
              <a:t>-</a:t>
            </a:r>
            <a:r>
              <a:rPr lang="zh-TW" altLang="en-US" b="1" dirty="0"/>
              <a:t>德孔波斯特拉</a:t>
            </a:r>
            <a:r>
              <a:rPr lang="zh-TW" altLang="en-US" dirty="0"/>
              <a:t>，意为“星之原野上的圣雅各”。</a:t>
            </a:r>
          </a:p>
          <a:p>
            <a:r>
              <a:rPr lang="zh-TW" altLang="en-US" dirty="0"/>
              <a:t>从</a:t>
            </a:r>
            <a:r>
              <a:rPr lang="en-US" altLang="zh-TW" dirty="0"/>
              <a:t>10</a:t>
            </a:r>
            <a:r>
              <a:rPr lang="zh-TW" altLang="en-US" dirty="0"/>
              <a:t>世纪开始，这里成为仅次于罗马与耶路撒冷的</a:t>
            </a:r>
            <a:r>
              <a:rPr lang="zh-TW" altLang="en-US" b="1" dirty="0"/>
              <a:t>重要朝圣目的地</a:t>
            </a:r>
            <a:r>
              <a:rPr lang="zh-TW" altLang="en-US" dirty="0"/>
              <a:t>。</a:t>
            </a:r>
          </a:p>
          <a:p>
            <a:r>
              <a:rPr lang="zh-CN" altLang="en-US" dirty="0"/>
              <a:t>约翰</a:t>
            </a:r>
            <a:r>
              <a:rPr lang="en-US" altLang="zh-CN" dirty="0"/>
              <a:t>: </a:t>
            </a:r>
            <a:r>
              <a:rPr lang="zh-CN" altLang="en-US" dirty="0"/>
              <a:t>鹅毛笔和书卷，表明他是约翰福音的作者。鹰是约翰福音的象征。</a:t>
            </a:r>
            <a:r>
              <a:rPr lang="zh-TW" altLang="en-US" dirty="0"/>
              <a:t>在教会传统中，</a:t>
            </a:r>
            <a:r>
              <a:rPr lang="zh-TW" altLang="en-US" b="1" dirty="0"/>
              <a:t>四福音书</a:t>
            </a:r>
            <a:r>
              <a:rPr lang="zh-TW" altLang="en-US" dirty="0"/>
              <a:t>分别与四种“异象中的活物”相对应，这一传统源自</a:t>
            </a:r>
            <a:r>
              <a:rPr lang="en-US" altLang="zh-TW" dirty="0"/>
              <a:t>《</a:t>
            </a:r>
            <a:r>
              <a:rPr lang="zh-TW" altLang="en-US" dirty="0"/>
              <a:t>以西结书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1</a:t>
            </a:r>
            <a:r>
              <a:rPr lang="zh-TW" altLang="en-US" dirty="0"/>
              <a:t>章和</a:t>
            </a:r>
            <a:r>
              <a:rPr lang="en-US" altLang="zh-TW" dirty="0"/>
              <a:t>《</a:t>
            </a:r>
            <a:r>
              <a:rPr lang="zh-TW" altLang="en-US" dirty="0"/>
              <a:t>启示录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4</a:t>
            </a:r>
            <a:r>
              <a:rPr lang="zh-TW" altLang="en-US" dirty="0"/>
              <a:t>章中“宝座四活物”的形象</a:t>
            </a:r>
            <a:r>
              <a:rPr lang="zh-CN" altLang="en-US" dirty="0"/>
              <a:t>。马可</a:t>
            </a:r>
            <a:r>
              <a:rPr lang="en-US" altLang="zh-CN" dirty="0"/>
              <a:t>—</a:t>
            </a:r>
            <a:r>
              <a:rPr lang="zh-CN" altLang="en-US" dirty="0"/>
              <a:t>人，耶稣为人子，马太</a:t>
            </a:r>
            <a:r>
              <a:rPr lang="en-US" altLang="zh-CN" dirty="0"/>
              <a:t>—</a:t>
            </a:r>
            <a:r>
              <a:rPr lang="zh-CN" altLang="en-US" dirty="0"/>
              <a:t>狮子 耶稣是君王；路加</a:t>
            </a:r>
            <a:r>
              <a:rPr lang="en-US" altLang="zh-CN" dirty="0"/>
              <a:t>—</a:t>
            </a:r>
            <a:r>
              <a:rPr lang="zh-CN" altLang="en-US" dirty="0"/>
              <a:t>牛 耶稣是仆人；约翰</a:t>
            </a:r>
            <a:r>
              <a:rPr lang="en-US" altLang="zh-CN" dirty="0"/>
              <a:t>—</a:t>
            </a:r>
            <a:r>
              <a:rPr lang="zh-CN" altLang="en-US"/>
              <a:t>鹰 耶稣是神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7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腓利</a:t>
            </a:r>
            <a:r>
              <a:rPr lang="en-US" dirty="0"/>
              <a:t>: </a:t>
            </a:r>
            <a:r>
              <a:rPr lang="zh-TW" altLang="en-US" dirty="0"/>
              <a:t>这根手杖唤起旅人或宣教士的形象，象征腓力在传播福音中的角色。手杖顶端的十字架强调他所传讲的信息是“基督并他钉十字架”。传统认为，使徒腓力在宣教期间，于希拉波利斯（今土耳其境内）被倒钉或悬挂在十字架上殉道。</a:t>
            </a:r>
            <a:endParaRPr lang="en-US" altLang="zh-TW" dirty="0"/>
          </a:p>
          <a:p>
            <a:r>
              <a:rPr lang="zh-TW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巴多罗买</a:t>
            </a:r>
            <a:r>
              <a:rPr lang="zh-CN" alt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</a:t>
            </a:r>
            <a:r>
              <a:rPr lang="zh-TW" altLang="en-US" dirty="0"/>
              <a:t>据说他在</a:t>
            </a:r>
            <a:r>
              <a:rPr lang="zh-TW" altLang="en-US" b="1" dirty="0"/>
              <a:t>亚美尼亚</a:t>
            </a:r>
            <a:r>
              <a:rPr lang="zh-TW" altLang="en-US" dirty="0"/>
              <a:t>传福音时，因带领当地国王归信基督教，激怒了异教祭司，于是遭到极刑。他被</a:t>
            </a:r>
            <a:r>
              <a:rPr lang="zh-TW" altLang="en-US" b="1" dirty="0"/>
              <a:t>活活剥去皮肤</a:t>
            </a:r>
            <a:r>
              <a:rPr lang="zh-CN" altLang="en-US" b="1" dirty="0"/>
              <a:t>，</a:t>
            </a:r>
            <a:r>
              <a:rPr lang="zh-TW" altLang="en-US" dirty="0"/>
              <a:t>然后</a:t>
            </a:r>
            <a:r>
              <a:rPr lang="zh-TW" altLang="en-US" b="1" dirty="0"/>
              <a:t>被斩首</a:t>
            </a:r>
            <a:r>
              <a:rPr lang="zh-CN" altLang="en-US" b="1" dirty="0"/>
              <a:t>。</a:t>
            </a:r>
            <a:r>
              <a:rPr lang="zh-TW" altLang="en-US" dirty="0"/>
              <a:t>手持一块人皮</a:t>
            </a:r>
            <a:r>
              <a:rPr lang="zh-CN" altLang="en-US" dirty="0"/>
              <a:t>，</a:t>
            </a:r>
            <a:r>
              <a:rPr lang="zh-TW" altLang="en-US" dirty="0"/>
              <a:t>强调信仰的代价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9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多马</a:t>
            </a:r>
            <a:r>
              <a:rPr lang="zh-CN" altLang="en-US" dirty="0"/>
              <a:t> </a:t>
            </a:r>
            <a:r>
              <a:rPr lang="en-US" altLang="zh-CN" dirty="0"/>
              <a:t>: </a:t>
            </a:r>
            <a:r>
              <a:rPr lang="en-US" dirty="0" err="1"/>
              <a:t>尺规</a:t>
            </a:r>
            <a:r>
              <a:rPr lang="zh-CN" altLang="en-US" dirty="0"/>
              <a:t>，建筑师的标志。传说多马曾建筑很多教堂。伸出的手指，代表怀疑。重要的不是信主的过程中有多少怀疑，多少挣扎，重要的是作为结果的信有多深。疑惑，挣扎如果帮助我们把信仰的根基打得更坚实，那是好事和不是坏事。</a:t>
            </a:r>
            <a:endParaRPr lang="en-US" dirty="0"/>
          </a:p>
          <a:p>
            <a:r>
              <a:rPr lang="zh-CN" altLang="en-US" dirty="0"/>
              <a:t>马太</a:t>
            </a:r>
            <a:r>
              <a:rPr lang="en-US" altLang="zh-CN" dirty="0"/>
              <a:t>: </a:t>
            </a:r>
            <a:r>
              <a:rPr lang="zh-CN" altLang="en-US" dirty="0"/>
              <a:t>钱袋，书卷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24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犹大</a:t>
            </a:r>
            <a:r>
              <a:rPr lang="en-US" altLang="zh-CN" dirty="0"/>
              <a:t>: </a:t>
            </a:r>
            <a:r>
              <a:rPr lang="zh-CN" altLang="en-US" dirty="0"/>
              <a:t>西方戟，</a:t>
            </a:r>
            <a:endParaRPr lang="en-US" altLang="zh-CN" dirty="0"/>
          </a:p>
          <a:p>
            <a:r>
              <a:rPr lang="en-US" dirty="0" err="1"/>
              <a:t>西门</a:t>
            </a:r>
            <a:r>
              <a:rPr lang="en-US" dirty="0"/>
              <a:t>: </a:t>
            </a:r>
            <a:r>
              <a:rPr lang="en-US" dirty="0" err="1"/>
              <a:t>锯子</a:t>
            </a:r>
            <a:r>
              <a:rPr lang="zh-CN" altLang="en-US" dirty="0"/>
              <a:t>，两人一起</a:t>
            </a:r>
            <a:r>
              <a:rPr lang="en-US" altLang="zh-CN" dirty="0"/>
              <a:t>65</a:t>
            </a:r>
            <a:r>
              <a:rPr lang="zh-CN" altLang="en-US" dirty="0"/>
              <a:t>年在贝鲁特殉道 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小雅各</a:t>
            </a:r>
            <a:r>
              <a:rPr lang="zh-CN" altLang="en-US" dirty="0"/>
              <a:t>：棍棒，在埃及殉道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代表他们殉道的方式。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54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保罗</a:t>
            </a:r>
            <a:r>
              <a:rPr lang="zh-CN" altLang="en-US" dirty="0"/>
              <a:t>：长剑 以</a:t>
            </a:r>
            <a:r>
              <a:rPr lang="en-US" altLang="zh-CN" dirty="0"/>
              <a:t>6:17</a:t>
            </a:r>
            <a:r>
              <a:rPr lang="zh-CN" altLang="en-US" dirty="0"/>
              <a:t> </a:t>
            </a:r>
            <a:r>
              <a:rPr lang="zh-TW" altLang="en-US" dirty="0"/>
              <a:t>拿着圣灵的宝剑，就是神的道</a:t>
            </a:r>
            <a:r>
              <a:rPr lang="zh-CN" altLang="en-US" dirty="0"/>
              <a:t>。</a:t>
            </a:r>
            <a:r>
              <a:rPr lang="zh-TW" altLang="en-US" dirty="0"/>
              <a:t>“剑”在这里象征神的话语的锋利与真理的分辨能力</a:t>
            </a:r>
            <a:r>
              <a:rPr lang="zh-CN" altLang="en-US" dirty="0"/>
              <a:t>。</a:t>
            </a:r>
            <a:r>
              <a:rPr lang="zh-TW" altLang="en-US" dirty="0"/>
              <a:t>保罗作为罗马公民，不被钉十字架，而是</a:t>
            </a:r>
            <a:r>
              <a:rPr lang="zh-TW" altLang="en-US" b="1" dirty="0"/>
              <a:t>被斩首殉道</a:t>
            </a:r>
            <a:r>
              <a:rPr lang="zh-CN" altLang="en-US" b="1" dirty="0"/>
              <a:t>，</a:t>
            </a:r>
            <a:r>
              <a:rPr lang="zh-TW" altLang="en-US" dirty="0"/>
              <a:t>剑也代表了他为信仰所付出的代价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书卷：</a:t>
            </a:r>
            <a:r>
              <a:rPr lang="zh-TW" altLang="en-US" dirty="0"/>
              <a:t>写下</a:t>
            </a:r>
            <a:r>
              <a:rPr lang="en-US" altLang="zh-TW" dirty="0"/>
              <a:t>13</a:t>
            </a:r>
            <a:r>
              <a:rPr lang="zh-TW" altLang="en-US" dirty="0"/>
              <a:t>封书信</a:t>
            </a:r>
            <a:r>
              <a:rPr lang="zh-CN" altLang="en-US" dirty="0"/>
              <a:t>，</a:t>
            </a:r>
            <a:r>
              <a:rPr lang="zh-TW" altLang="en-US" dirty="0"/>
              <a:t>被称为“新约教会的神学根基”。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8C2C-2979-5C41-90EB-D8C6374D8E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4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B9A86-A371-C445-7EB5-709A40C19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8F91E7-3834-F61D-AE9A-56D9A93E3C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A74B9-1A72-F209-0AD3-EC6ACEAFC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5FFBA-AB24-3117-29CC-D2BBA89A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0289A-B774-7E99-BEFA-025EFC46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2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C7F7-C007-8DC8-D9B7-80D57D03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7969A-A2D6-758F-5B1A-D8C5815D9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274B6-1FF5-850E-A579-1A27CC3F0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76769-5FEE-74A4-E819-099F9AA2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43316-E7FC-EA1A-9690-A262EF6B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6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11FED3-3896-F310-BB38-85D8F39E2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4E595-F415-6E6A-05C3-608A8EFEF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0F3CF-13C6-A624-1D86-D1D43A97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993A0-108B-95EE-73A6-C74CC13A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089F3-A25D-89F8-2F87-6F692000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6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1323-A896-C352-ED5D-A846A2395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F0D3D-19B7-5501-8532-4F5C975A4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E52B5-E8CF-B61F-74FF-2EF9DCD5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6AE8D-3AAA-600F-7B75-B42819828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144FC-ECE2-1C0E-281D-7F282202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791C-383C-E7C9-0F21-73925129E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0046A-C212-BB97-D304-4D4AD5900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F36E6-2574-7719-6ACF-23E86B24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F2596-DD9E-A0AE-55BA-69316C9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1F3BB-59B0-0A68-2817-A0D7E362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9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F934-7DB9-78A0-6E7E-3FFA32E9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7EBC0-5D14-9439-84EE-8E98ECA9E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5C16E-95E2-A70A-01DD-CC01F7400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56A11-ABCD-1C04-F27F-A42BB9B5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0995A-9D55-F71F-C755-FE611B46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4BFFE-3719-7703-7785-71F7B8EB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4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C6F2D-A24A-7FEB-D75B-D852F080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73A8E-A7C5-01F1-BE3F-4FF343FDB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6B36C-C487-E808-072A-8A7B51299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9AF77A-EC3E-13E7-F45B-106FEF6B6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E9DFF-1724-AC65-C8F0-175B6963F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B7F55-5B51-82DC-FAE2-C5C011AEF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F1162F-D832-8CFE-E173-BBEDB737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8E53C-760F-9D79-6FCC-9699F05F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2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8544-3E49-5D40-CEDD-766615F31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9CD933-0677-F9C5-C645-29554924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7BCFA-2B3B-3B22-3375-FA0018798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4526B-248F-B88B-167C-21F5AD2FA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7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1598D-A65C-53DE-0608-23BC451E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000A5A-94B8-A2CD-F329-AB00B873A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497C3-46AF-C25B-436E-3FDDDEB2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5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EE69-15CB-9A84-19B2-233FD9F95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1E47-C5CF-819E-371F-C02FA6DEA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A3A30-C0A9-BF6B-0452-BD4A541BF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BA399-A613-A49C-D462-543D03DF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07982-EE0D-F07B-367F-569FCADE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84569F-4A7C-30BE-19DD-0BC8E001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DA65-CB93-C544-F339-B886F092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4B2FC-7222-9692-9E2D-DA733B0CE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0F9C8-FB4A-104B-C253-7BD402AE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EC78-4C83-547F-0F60-D9A4BE25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E17E5-BDA5-3811-84A6-10C06C81B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AA83E-FC63-7D71-3E46-8770BB1C9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6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C2CDF0-B4EE-06B0-B4DE-9DEB10EA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A0EF-9572-50FD-D91A-8C2C8F0D4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A1F1C-3760-FFE9-ECD8-EFDFFC315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4F1377-B63A-7E48-ABAC-BB3831C240C7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D66D4-DFD2-746E-D04F-19C7946E0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7AFC6-AEB1-970F-F447-EF6C91560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D0E90-E00B-0844-8D7A-6AD14AA8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tatue of a person holding a scroll&#10;&#10;AI-generated content may be incorrect.">
            <a:extLst>
              <a:ext uri="{FF2B5EF4-FFF2-40B4-BE49-F238E27FC236}">
                <a16:creationId xmlns:a16="http://schemas.microsoft.com/office/drawing/2014/main" id="{F508AD8F-F191-6F15-A83E-4EE610E3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04" y="12700"/>
            <a:ext cx="6388100" cy="6845300"/>
          </a:xfrm>
          <a:prstGeom prst="rect">
            <a:avLst/>
          </a:prstGeom>
        </p:spPr>
      </p:pic>
      <p:pic>
        <p:nvPicPr>
          <p:cNvPr id="9" name="Picture 8" descr="A statue of a person holding a key&#10;&#10;AI-generated content may be incorrect.">
            <a:extLst>
              <a:ext uri="{FF2B5EF4-FFF2-40B4-BE49-F238E27FC236}">
                <a16:creationId xmlns:a16="http://schemas.microsoft.com/office/drawing/2014/main" id="{45932E39-859F-037B-2543-83DF0A40A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9" y="12700"/>
            <a:ext cx="5852456" cy="6832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39EE62-E745-A6D4-96E4-0EA64EAC7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" y="367905"/>
            <a:ext cx="10058400" cy="26501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TW" altLang="en-US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aiti TC" panose="02010600040101010101" pitchFamily="2" charset="-120"/>
                <a:ea typeface="Kaiti TC" panose="02010600040101010101" pitchFamily="2" charset="-120"/>
              </a:rPr>
              <a:t>蒙召到殉道</a:t>
            </a:r>
            <a:endParaRPr lang="en-US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AA63F-60A2-F61C-6FC1-3DBF7736C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852" y="3198617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TW" altLang="en-US" sz="8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MingLiU" panose="02020509000000000000" pitchFamily="49" charset="-120"/>
                <a:ea typeface="MingLiU" panose="02020509000000000000" pitchFamily="49" charset="-120"/>
              </a:rPr>
              <a:t>艺术史中的十二使徒</a:t>
            </a:r>
            <a:endParaRPr lang="en-US" sz="8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347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8E6F9-C384-E2D5-D679-DAF972FB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00" y="365125"/>
            <a:ext cx="5676900" cy="1325563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蒙召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57A3CB5-056C-4AB7-FCBF-0DE042BAA6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86"/>
            <a:ext cx="5331416" cy="682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533CA-5A09-69A1-0BB9-7D4DF86AA04A}"/>
              </a:ext>
            </a:extLst>
          </p:cNvPr>
          <p:cNvSpPr txBox="1"/>
          <p:nvPr/>
        </p:nvSpPr>
        <p:spPr>
          <a:xfrm>
            <a:off x="5613400" y="2032000"/>
            <a:ext cx="5816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“</a:t>
            </a:r>
            <a:r>
              <a:rPr lang="en-US" sz="2800" dirty="0" err="1">
                <a:latin typeface="Kaiti TC" panose="02010600040101010101" pitchFamily="2" charset="-120"/>
                <a:ea typeface="Kaiti TC" panose="02010600040101010101" pitchFamily="2" charset="-120"/>
              </a:rPr>
              <a:t>看哪</a:t>
            </a:r>
            <a:r>
              <a:rPr lang="zh-CN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，神的羔羊！” 约</a:t>
            </a:r>
            <a:r>
              <a:rPr lang="en-US" altLang="zh-CN" sz="2800" dirty="0">
                <a:latin typeface="Kaiti TC" panose="02010600040101010101" pitchFamily="2" charset="-120"/>
                <a:ea typeface="Kaiti TC" panose="02010600040101010101" pitchFamily="2" charset="-120"/>
              </a:rPr>
              <a:t>1:36</a:t>
            </a:r>
          </a:p>
          <a:p>
            <a:endParaRPr lang="en-US" altLang="zh-CN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  <a:p>
            <a:r>
              <a:rPr lang="en-US" sz="2800" dirty="0" err="1">
                <a:latin typeface="Kaiti TC" panose="02010600040101010101" pitchFamily="2" charset="-120"/>
                <a:ea typeface="Kaiti TC" panose="02010600040101010101" pitchFamily="2" charset="-120"/>
              </a:rPr>
              <a:t>瓦尼尼</a:t>
            </a:r>
            <a:r>
              <a:rPr 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(1585-1643)</a:t>
            </a:r>
          </a:p>
        </p:txBody>
      </p:sp>
    </p:spTree>
    <p:extLst>
      <p:ext uri="{BB962C8B-B14F-4D97-AF65-F5344CB8AC3E}">
        <p14:creationId xmlns:p14="http://schemas.microsoft.com/office/powerpoint/2010/main" val="3886914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F36F-8B16-E128-84D3-42A254216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410" y="6330292"/>
            <a:ext cx="4000500" cy="498804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呼召马太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卡拉瓦乔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1599</a:t>
            </a:r>
            <a:br>
              <a:rPr 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Content Placeholder 4" descr="A painting of a group of men at a table&#10;&#10;AI-generated content may be incorrect.">
            <a:extLst>
              <a:ext uri="{FF2B5EF4-FFF2-40B4-BE49-F238E27FC236}">
                <a16:creationId xmlns:a16="http://schemas.microsoft.com/office/drawing/2014/main" id="{73A8C261-58D8-F3A2-F30C-C050B358B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8904"/>
            <a:ext cx="7149410" cy="6829096"/>
          </a:xfrm>
        </p:spPr>
      </p:pic>
    </p:spTree>
    <p:extLst>
      <p:ext uri="{BB962C8B-B14F-4D97-AF65-F5344CB8AC3E}">
        <p14:creationId xmlns:p14="http://schemas.microsoft.com/office/powerpoint/2010/main" val="1317934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9F23A-1ABC-7293-EF7A-EECBC54C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865" y="365125"/>
            <a:ext cx="2118271" cy="4968875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保罗的归信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en-US" sz="2800" dirty="0" err="1">
                <a:latin typeface="Kaiti TC" panose="02010600040101010101" pitchFamily="2" charset="-120"/>
                <a:ea typeface="Kaiti TC" panose="02010600040101010101" pitchFamily="2" charset="-120"/>
              </a:rPr>
              <a:t>卡拉瓦乔</a:t>
            </a:r>
            <a:r>
              <a:rPr lang="zh-CN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800" dirty="0">
                <a:latin typeface="Kaiti TC" panose="02010600040101010101" pitchFamily="2" charset="-120"/>
                <a:ea typeface="Kaiti TC" panose="02010600040101010101" pitchFamily="2" charset="-120"/>
              </a:rPr>
              <a:t>1600</a:t>
            </a:r>
            <a:r>
              <a:rPr lang="zh-CN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，</a:t>
            </a:r>
            <a:r>
              <a:rPr lang="en-US" altLang="zh-CN" sz="2800" dirty="0">
                <a:latin typeface="Kaiti TC" panose="02010600040101010101" pitchFamily="2" charset="-120"/>
                <a:ea typeface="Kaiti TC" panose="02010600040101010101" pitchFamily="2" charset="-120"/>
              </a:rPr>
              <a:t>1601</a:t>
            </a:r>
            <a:r>
              <a:rPr lang="zh-CN" altLang="en-US" sz="28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7" name="Content Placeholder 6" descr="A painting of a person being attacked by a person&#10;&#10;AI-generated content may be incorrect.">
            <a:extLst>
              <a:ext uri="{FF2B5EF4-FFF2-40B4-BE49-F238E27FC236}">
                <a16:creationId xmlns:a16="http://schemas.microsoft.com/office/drawing/2014/main" id="{D9FCA200-CAEF-1C41-7988-2A09A3CC2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271" r="2816"/>
          <a:stretch>
            <a:fillRect/>
          </a:stretch>
        </p:blipFill>
        <p:spPr>
          <a:xfrm>
            <a:off x="18288" y="30972"/>
            <a:ext cx="5010912" cy="6586804"/>
          </a:xfr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A06876E8-72C1-26DA-10A3-6835C26F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36" y="0"/>
            <a:ext cx="5010912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20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nting of a person washing his feet&#10;&#10;AI-generated content may be incorrect.">
            <a:extLst>
              <a:ext uri="{FF2B5EF4-FFF2-40B4-BE49-F238E27FC236}">
                <a16:creationId xmlns:a16="http://schemas.microsoft.com/office/drawing/2014/main" id="{29A67C48-6248-BB30-2F61-5E253ABF2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884" y="1137741"/>
            <a:ext cx="4678500" cy="5087869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1C85F9-9D2C-7545-2ED7-097719DA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37" y="1021250"/>
            <a:ext cx="2634116" cy="57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79B79-A814-66A6-4DD1-5445161D1D50}"/>
              </a:ext>
            </a:extLst>
          </p:cNvPr>
          <p:cNvSpPr txBox="1"/>
          <p:nvPr/>
        </p:nvSpPr>
        <p:spPr>
          <a:xfrm>
            <a:off x="723900" y="6286500"/>
            <a:ext cx="431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洗脚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丁托雷托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1548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3EE3-D26B-6AFB-85F7-3C5726162DEE}"/>
              </a:ext>
            </a:extLst>
          </p:cNvPr>
          <p:cNvSpPr txBox="1"/>
          <p:nvPr/>
        </p:nvSpPr>
        <p:spPr>
          <a:xfrm>
            <a:off x="6032953" y="6286500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五旬节格列柯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1600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033BA-C882-BCFD-D26A-F1B7A5B46AC2}"/>
              </a:ext>
            </a:extLst>
          </p:cNvPr>
          <p:cNvSpPr txBox="1"/>
          <p:nvPr/>
        </p:nvSpPr>
        <p:spPr>
          <a:xfrm>
            <a:off x="4838384" y="247669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Kaiti TC" panose="02010600040101010101" pitchFamily="2" charset="-120"/>
                <a:ea typeface="Kaiti TC" panose="02010600040101010101" pitchFamily="2" charset="-120"/>
              </a:rPr>
              <a:t>装备</a:t>
            </a:r>
            <a:endParaRPr lang="en-US" sz="4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9582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24C9-3470-D4B7-F263-2AC37123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475" y="344986"/>
            <a:ext cx="2628900" cy="1325563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传道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44FA74-889D-46A7-7275-7DE5F9B691D1}"/>
              </a:ext>
            </a:extLst>
          </p:cNvPr>
          <p:cNvSpPr txBox="1"/>
          <p:nvPr/>
        </p:nvSpPr>
        <p:spPr>
          <a:xfrm>
            <a:off x="8880475" y="6027003"/>
            <a:ext cx="4075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保罗在雅典讲道</a:t>
            </a:r>
            <a:r>
              <a:rPr lang="en-US" altLang="zh-TW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</a:p>
          <a:p>
            <a:r>
              <a:rPr lang="zh-TW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拉斐尔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1515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4" descr="A tapestry with a person in red robe&#10;&#10;AI-generated content may be incorrect.">
            <a:extLst>
              <a:ext uri="{FF2B5EF4-FFF2-40B4-BE49-F238E27FC236}">
                <a16:creationId xmlns:a16="http://schemas.microsoft.com/office/drawing/2014/main" id="{1301E18F-CA6E-266E-8AED-3476D3F7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40718" cy="6858000"/>
          </a:xfrm>
          <a:prstGeom prst="rect">
            <a:avLst/>
          </a:prstGeom>
        </p:spPr>
      </p:pic>
      <p:pic>
        <p:nvPicPr>
          <p:cNvPr id="1026" name="Picture 2" descr="St. Paul Preaching at Athens (detail) by Raffaello Sanzio Raphael">
            <a:extLst>
              <a:ext uri="{FF2B5EF4-FFF2-40B4-BE49-F238E27FC236}">
                <a16:creationId xmlns:a16="http://schemas.microsoft.com/office/drawing/2014/main" id="{EDAC29B1-3CBF-5136-D2BF-6BF0B7323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8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916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B9AD-E66F-96F1-BA38-8D6C1FEB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15000" cy="1260475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殉道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endParaRPr lang="en-US" sz="28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360198D-4A6D-3929-56D7-BB0BA24129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48" y="0"/>
            <a:ext cx="5324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9C457-9EAE-9482-C947-FB1A56EA3BD7}"/>
              </a:ext>
            </a:extLst>
          </p:cNvPr>
          <p:cNvSpPr txBox="1"/>
          <p:nvPr/>
        </p:nvSpPr>
        <p:spPr>
          <a:xfrm>
            <a:off x="2362200" y="6027003"/>
            <a:ext cx="450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彼得被钉十字架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卡拉瓦乔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1601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62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8CA574-C73C-D2B4-D10F-B4EDDC807F6C}"/>
              </a:ext>
            </a:extLst>
          </p:cNvPr>
          <p:cNvSpPr txBox="1"/>
          <p:nvPr/>
        </p:nvSpPr>
        <p:spPr>
          <a:xfrm>
            <a:off x="711200" y="6261100"/>
            <a:ext cx="391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马太的殉道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卡拉瓦乔 </a:t>
            </a:r>
            <a:r>
              <a:rPr lang="en-US" altLang="zh-CN" sz="2400" dirty="0">
                <a:latin typeface="Kaiti TC" panose="02010600040101010101" pitchFamily="2" charset="-120"/>
                <a:ea typeface="Kaiti TC" panose="02010600040101010101" pitchFamily="2" charset="-120"/>
              </a:rPr>
              <a:t>1599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4FD8BC-AD8C-0C9A-C51E-558C39A3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0"/>
            <a:ext cx="7805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1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FEFE-4DCC-A701-8C6A-8F7675F6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undefined">
            <a:extLst>
              <a:ext uri="{FF2B5EF4-FFF2-40B4-BE49-F238E27FC236}">
                <a16:creationId xmlns:a16="http://schemas.microsoft.com/office/drawing/2014/main" id="{D17CC9FC-5184-18C9-D034-1C7C08E949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" y="0"/>
            <a:ext cx="12176798" cy="608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856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08F63-D579-E6FD-8C1E-658F949F7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827FC19-AC2B-8C26-3F44-51417BB3F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12192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9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3DE4-7DC4-956B-C04A-E3623D70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十二使徒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B78830F5-FFF7-BB40-A8CA-94DFCD59A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1985828"/>
              </p:ext>
            </p:extLst>
          </p:nvPr>
        </p:nvGraphicFramePr>
        <p:xfrm>
          <a:off x="1410346" y="1566863"/>
          <a:ext cx="8609954" cy="4005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6974">
                  <a:extLst>
                    <a:ext uri="{9D8B030D-6E8A-4147-A177-3AD203B41FA5}">
                      <a16:colId xmlns:a16="http://schemas.microsoft.com/office/drawing/2014/main" val="2452151205"/>
                    </a:ext>
                  </a:extLst>
                </a:gridCol>
                <a:gridCol w="3005380">
                  <a:extLst>
                    <a:ext uri="{9D8B030D-6E8A-4147-A177-3AD203B41FA5}">
                      <a16:colId xmlns:a16="http://schemas.microsoft.com/office/drawing/2014/main" val="4233523584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4226859534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2922939811"/>
                    </a:ext>
                  </a:extLst>
                </a:gridCol>
              </a:tblGrid>
              <a:tr h="2412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顺序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马太福音</a:t>
                      </a: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10:2-4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马可福音</a:t>
                      </a:r>
                      <a:r>
                        <a:rPr lang="en-US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3:16-19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路加福音</a:t>
                      </a:r>
                      <a:r>
                        <a:rPr lang="en-US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6:14-16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46898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1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西门（又称彼得）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西门（又称彼得）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西门（又称彼得）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18218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2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安得烈（彼得的兄弟）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雅各（西庇太的儿子）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安得烈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51105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3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雅各（西庇太的儿子）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约翰（雅各的兄弟）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5155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4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约翰（雅各的兄弟）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安得烈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约翰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641828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5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腓力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腓力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腓力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50509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6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巴多罗买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巴多罗买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巴多罗买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83053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7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多马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马太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马太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045877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8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马太（税吏）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多马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多马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41330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9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雅各（亚勒腓的儿子）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雅各（亚勒腓的儿子）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雅各（亚勒腓的儿子）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02266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10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达太（</a:t>
                      </a:r>
                      <a:r>
                        <a:rPr lang="en-US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Thaddaeus</a:t>
                      </a: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达太（</a:t>
                      </a: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Thaddaeus</a:t>
                      </a: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犹大（雅各的儿子）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5729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11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西门（奋锐党的）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西门（迦那人）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西门（称奋锐党的）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03715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12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加略人犹大（后出卖耶稣）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加略人犹大</a:t>
                      </a:r>
                      <a:endParaRPr lang="en-US" sz="1800" kern="10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CN" sz="1800" kern="0" dirty="0">
                          <a:effectLst/>
                          <a:latin typeface="Kaiti TC" panose="02010600040101010101" pitchFamily="2" charset="-120"/>
                          <a:ea typeface="Kaiti TC" panose="02010600040101010101" pitchFamily="2" charset="-120"/>
                        </a:rPr>
                        <a:t>犹大（加略人，成了叛徒）</a:t>
                      </a:r>
                      <a:endParaRPr lang="en-US" sz="1800" kern="100" dirty="0">
                        <a:effectLst/>
                        <a:latin typeface="Kaiti TC" panose="02010600040101010101" pitchFamily="2" charset="-120"/>
                        <a:ea typeface="Kaiti TC" panose="0201060004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3283659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7501C96-D9E0-A68D-062B-07372874F81E}"/>
              </a:ext>
            </a:extLst>
          </p:cNvPr>
          <p:cNvSpPr txBox="1"/>
          <p:nvPr/>
        </p:nvSpPr>
        <p:spPr>
          <a:xfrm>
            <a:off x="1410346" y="6045200"/>
            <a:ext cx="864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犹大卖主身死之后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，马提亚被选出替代他。但神似乎拣选了保罗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65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F802-EB26-BA30-0079-5B2132E3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圣约翰大教堂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8194" name="Picture 2" descr="Ornate facade of the basilica with columns, main door, and statues of the twelve Apostles on the roofline, with a Latin inscription below them">
            <a:extLst>
              <a:ext uri="{FF2B5EF4-FFF2-40B4-BE49-F238E27FC236}">
                <a16:creationId xmlns:a16="http://schemas.microsoft.com/office/drawing/2014/main" id="{034165E7-9790-1985-AA4C-FB6A58C8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28" y="2441002"/>
            <a:ext cx="5893421" cy="441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ndefined">
            <a:extLst>
              <a:ext uri="{FF2B5EF4-FFF2-40B4-BE49-F238E27FC236}">
                <a16:creationId xmlns:a16="http://schemas.microsoft.com/office/drawing/2014/main" id="{FBCCCEE1-C90B-4C2A-8C57-9FE2AC21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41001"/>
            <a:ext cx="6143753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9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93A1D-9FF8-90F6-0E1B-389D6903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492" y="403225"/>
            <a:ext cx="2115018" cy="5291756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彼得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安德烈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0242" name="Picture 2" descr="Statue of St Peter by Pierre-Etienne Monnot, San Giovanni in Laterano, Rome">
            <a:extLst>
              <a:ext uri="{FF2B5EF4-FFF2-40B4-BE49-F238E27FC236}">
                <a16:creationId xmlns:a16="http://schemas.microsoft.com/office/drawing/2014/main" id="{376A2B2D-2A3B-9348-70C8-29FF02B05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17" y="77933"/>
            <a:ext cx="4376034" cy="678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St Andrew by Camillo Rusconi, St John Lateran, Rome ">
            <a:extLst>
              <a:ext uri="{FF2B5EF4-FFF2-40B4-BE49-F238E27FC236}">
                <a16:creationId xmlns:a16="http://schemas.microsoft.com/office/drawing/2014/main" id="{3C886BF8-D7C6-E8E1-4ABB-6DD43B32E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51" y="38966"/>
            <a:ext cx="452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4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t James the Greater by Camillo Rusconi, San Giovanni in Laterano, Rome">
            <a:extLst>
              <a:ext uri="{FF2B5EF4-FFF2-40B4-BE49-F238E27FC236}">
                <a16:creationId xmlns:a16="http://schemas.microsoft.com/office/drawing/2014/main" id="{C7009BA4-132F-E3A8-D344-BC308E136D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" y="14463"/>
            <a:ext cx="4500055" cy="68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t John the Evangelist by Camillo Rusconi, St John Lateran, Rome ">
            <a:extLst>
              <a:ext uri="{FF2B5EF4-FFF2-40B4-BE49-F238E27FC236}">
                <a16:creationId xmlns:a16="http://schemas.microsoft.com/office/drawing/2014/main" id="{109F7992-8F4F-8A69-6235-A1A820AF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86" y="14463"/>
            <a:ext cx="4109291" cy="68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6ABBEA-5942-AFCA-C01A-8C1157AD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873" y="377825"/>
            <a:ext cx="2115018" cy="5291756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雅各</a:t>
            </a:r>
            <a:br>
              <a:rPr lang="en-US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约翰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0636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F437-BE55-7894-48A5-BB80FE4D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00" y="2511425"/>
            <a:ext cx="3192463" cy="1325563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腓利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b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巴多罗买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3314" name="Picture 2" descr="St Phillip by Giuseppe Mazzuoli, St John Lateran, Rome">
            <a:extLst>
              <a:ext uri="{FF2B5EF4-FFF2-40B4-BE49-F238E27FC236}">
                <a16:creationId xmlns:a16="http://schemas.microsoft.com/office/drawing/2014/main" id="{6DE58F6C-DE18-3206-5628-1178973EA3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92"/>
            <a:ext cx="4470400" cy="679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t Bartholomew by Pierre Le Gros, San Giovanni in Laterano, Rome">
            <a:extLst>
              <a:ext uri="{FF2B5EF4-FFF2-40B4-BE49-F238E27FC236}">
                <a16:creationId xmlns:a16="http://schemas.microsoft.com/office/drawing/2014/main" id="{8F7F12E2-5974-75BD-93FC-3CD8D3C3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0"/>
            <a:ext cx="4529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8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A8FA-36D9-85E1-15AF-7CD16BCA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2346325"/>
            <a:ext cx="4198573" cy="1325563"/>
          </a:xfrm>
        </p:spPr>
        <p:txBody>
          <a:bodyPr/>
          <a:lstStyle/>
          <a:p>
            <a:pPr algn="ctr"/>
            <a:r>
              <a:rPr lang="en-US" dirty="0" err="1">
                <a:latin typeface="Kaiti TC" panose="02010600040101010101" pitchFamily="2" charset="-120"/>
                <a:ea typeface="Kaiti TC" panose="02010600040101010101" pitchFamily="2" charset="-120"/>
              </a:rPr>
              <a:t>多马</a:t>
            </a: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br>
              <a:rPr lang="en-US" altLang="zh-CN" dirty="0">
                <a:latin typeface="Kaiti TC" panose="02010600040101010101" pitchFamily="2" charset="-120"/>
                <a:ea typeface="Kaiti TC" panose="02010600040101010101" pitchFamily="2" charset="-120"/>
              </a:rPr>
            </a:br>
            <a:r>
              <a:rPr lang="zh-CN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马太</a:t>
            </a:r>
            <a:endParaRPr 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4338" name="Picture 2" descr="St Thomas by Pierre Le Gros the Younger, St John Lateran, Rome">
            <a:extLst>
              <a:ext uri="{FF2B5EF4-FFF2-40B4-BE49-F238E27FC236}">
                <a16:creationId xmlns:a16="http://schemas.microsoft.com/office/drawing/2014/main" id="{C59CA937-144E-A222-4A90-4C3F1DCF44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-15449"/>
            <a:ext cx="3775075" cy="687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t Matthew by Camillo Rusconi, St John Lateran, Rome">
            <a:extLst>
              <a:ext uri="{FF2B5EF4-FFF2-40B4-BE49-F238E27FC236}">
                <a16:creationId xmlns:a16="http://schemas.microsoft.com/office/drawing/2014/main" id="{9A0D7EE4-3877-6A00-C066-59172350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73" y="-15497"/>
            <a:ext cx="377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07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8" name="Picture 4" descr="St Jude by Lorenzo Ottoni, San Giovanni in Laterano, Rome">
            <a:extLst>
              <a:ext uri="{FF2B5EF4-FFF2-40B4-BE49-F238E27FC236}">
                <a16:creationId xmlns:a16="http://schemas.microsoft.com/office/drawing/2014/main" id="{ACF7C6CC-EE59-F6F0-E05C-839BC88E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r="-1" b="135"/>
          <a:stretch>
            <a:fillRect/>
          </a:stretch>
        </p:blipFill>
        <p:spPr bwMode="auto">
          <a:xfrm>
            <a:off x="192528" y="171717"/>
            <a:ext cx="3427377" cy="58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t Simon by Francesco Moratti, San Giovanni in Laterano, Rome">
            <a:extLst>
              <a:ext uri="{FF2B5EF4-FFF2-40B4-BE49-F238E27FC236}">
                <a16:creationId xmlns:a16="http://schemas.microsoft.com/office/drawing/2014/main" id="{E6E8DFAC-A131-0AC3-22DB-85273F13E4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6271" b="-3"/>
          <a:stretch>
            <a:fillRect/>
          </a:stretch>
        </p:blipFill>
        <p:spPr bwMode="auto">
          <a:xfrm>
            <a:off x="4184538" y="171717"/>
            <a:ext cx="3454173" cy="58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t James the Lesser by Angelo de' Rossi, St John Lateran, Rome">
            <a:extLst>
              <a:ext uri="{FF2B5EF4-FFF2-40B4-BE49-F238E27FC236}">
                <a16:creationId xmlns:a16="http://schemas.microsoft.com/office/drawing/2014/main" id="{856F69AA-FA77-7948-E80B-D5F53143D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" r="-1" b="-1"/>
          <a:stretch>
            <a:fillRect/>
          </a:stretch>
        </p:blipFill>
        <p:spPr bwMode="auto">
          <a:xfrm>
            <a:off x="8188032" y="171716"/>
            <a:ext cx="3432563" cy="58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68D833-6EAD-B2C1-1710-94EDB90B6F57}"/>
              </a:ext>
            </a:extLst>
          </p:cNvPr>
          <p:cNvSpPr txBox="1"/>
          <p:nvPr/>
        </p:nvSpPr>
        <p:spPr>
          <a:xfrm>
            <a:off x="571500" y="6273800"/>
            <a:ext cx="1074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     </a:t>
            </a:r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达太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（</a:t>
            </a:r>
            <a:r>
              <a:rPr lang="en-US" sz="2400" dirty="0" err="1">
                <a:latin typeface="Kaiti TC" panose="02010600040101010101" pitchFamily="2" charset="-120"/>
                <a:ea typeface="Kaiti TC" panose="02010600040101010101" pitchFamily="2" charset="-120"/>
              </a:rPr>
              <a:t>犹大</a:t>
            </a:r>
            <a:r>
              <a:rPr lang="zh-CN" altLang="en-US" sz="2400" dirty="0">
                <a:latin typeface="Kaiti TC" panose="02010600040101010101" pitchFamily="2" charset="-120"/>
                <a:ea typeface="Kaiti TC" panose="02010600040101010101" pitchFamily="2" charset="-120"/>
              </a:rPr>
              <a:t>）                        （奋锐党的）西门                                  小雅各</a:t>
            </a:r>
            <a:endParaRPr lang="en-US" sz="24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037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atue of St Paul by Pierre-Etienne Monnot, San Giovanni in Laterano, Rome">
            <a:extLst>
              <a:ext uri="{FF2B5EF4-FFF2-40B4-BE49-F238E27FC236}">
                <a16:creationId xmlns:a16="http://schemas.microsoft.com/office/drawing/2014/main" id="{958B5E4C-7DB9-2401-31E0-7234DDD6F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606" y="0"/>
            <a:ext cx="4671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C85500-EB01-B9C6-F99B-7F327BD6A67E}"/>
              </a:ext>
            </a:extLst>
          </p:cNvPr>
          <p:cNvSpPr txBox="1"/>
          <p:nvPr/>
        </p:nvSpPr>
        <p:spPr>
          <a:xfrm>
            <a:off x="8953500" y="4127500"/>
            <a:ext cx="2171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Kaiti TC" panose="02010600040101010101" pitchFamily="2" charset="-120"/>
                <a:ea typeface="Kaiti TC" panose="02010600040101010101" pitchFamily="2" charset="-120"/>
              </a:rPr>
              <a:t>保罗</a:t>
            </a:r>
            <a:endParaRPr 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267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3951</TotalTime>
  <Words>2728</Words>
  <Application>Microsoft Office PowerPoint</Application>
  <PresentationFormat>Widescreen</PresentationFormat>
  <Paragraphs>146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Kaiti TC</vt:lpstr>
      <vt:lpstr>MingLiU</vt:lpstr>
      <vt:lpstr>Aptos</vt:lpstr>
      <vt:lpstr>Aptos Display</vt:lpstr>
      <vt:lpstr>Arial</vt:lpstr>
      <vt:lpstr>Office Theme</vt:lpstr>
      <vt:lpstr>蒙召到殉道</vt:lpstr>
      <vt:lpstr>十二使徒</vt:lpstr>
      <vt:lpstr>圣约翰大教堂</vt:lpstr>
      <vt:lpstr>彼得 安德烈</vt:lpstr>
      <vt:lpstr>雅各 约翰</vt:lpstr>
      <vt:lpstr>腓利  巴多罗买</vt:lpstr>
      <vt:lpstr>多马  马太</vt:lpstr>
      <vt:lpstr>PowerPoint Presentation</vt:lpstr>
      <vt:lpstr>PowerPoint Presentation</vt:lpstr>
      <vt:lpstr>蒙召</vt:lpstr>
      <vt:lpstr>呼召马太 卡拉瓦乔 1599 </vt:lpstr>
      <vt:lpstr>保罗的归信  卡拉瓦乔 1600，1601  </vt:lpstr>
      <vt:lpstr>PowerPoint Presentation</vt:lpstr>
      <vt:lpstr>传道</vt:lpstr>
      <vt:lpstr>殉道   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Song Wang</dc:creator>
  <cp:lastModifiedBy>Jiao Nelson</cp:lastModifiedBy>
  <cp:revision>10</cp:revision>
  <dcterms:created xsi:type="dcterms:W3CDTF">2025-05-11T20:01:50Z</dcterms:created>
  <dcterms:modified xsi:type="dcterms:W3CDTF">2025-05-26T02:50:38Z</dcterms:modified>
</cp:coreProperties>
</file>