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0" r:id="rId1"/>
  </p:sldMasterIdLst>
  <p:notesMasterIdLst>
    <p:notesMasterId r:id="rId23"/>
  </p:notesMasterIdLst>
  <p:sldIdLst>
    <p:sldId id="256" r:id="rId2"/>
    <p:sldId id="326" r:id="rId3"/>
    <p:sldId id="303" r:id="rId4"/>
    <p:sldId id="298" r:id="rId5"/>
    <p:sldId id="299" r:id="rId6"/>
    <p:sldId id="314" r:id="rId7"/>
    <p:sldId id="315" r:id="rId8"/>
    <p:sldId id="316" r:id="rId9"/>
    <p:sldId id="317" r:id="rId10"/>
    <p:sldId id="318" r:id="rId11"/>
    <p:sldId id="311" r:id="rId12"/>
    <p:sldId id="310" r:id="rId13"/>
    <p:sldId id="319" r:id="rId14"/>
    <p:sldId id="325" r:id="rId15"/>
    <p:sldId id="312" r:id="rId16"/>
    <p:sldId id="324" r:id="rId17"/>
    <p:sldId id="320" r:id="rId18"/>
    <p:sldId id="321" r:id="rId19"/>
    <p:sldId id="323" r:id="rId20"/>
    <p:sldId id="322" r:id="rId21"/>
    <p:sldId id="31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27685"/>
    <p:restoredTop sz="59161"/>
  </p:normalViewPr>
  <p:slideViewPr>
    <p:cSldViewPr snapToGrid="0">
      <p:cViewPr varScale="1">
        <p:scale>
          <a:sx n="63" d="100"/>
          <a:sy n="63" d="100"/>
        </p:scale>
        <p:origin x="1752" y="168"/>
      </p:cViewPr>
      <p:guideLst/>
    </p:cSldViewPr>
  </p:slideViewPr>
  <p:notesTextViewPr>
    <p:cViewPr>
      <p:scale>
        <a:sx n="120" d="100"/>
        <a:sy n="1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38DF6-A836-6549-BEBF-95A4B19B3C67}" type="datetimeFigureOut">
              <a:rPr lang="en-US" smtClean="0"/>
              <a:t>5/18/25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4EEC5-CF08-9449-B2C0-83C28E0E9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67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4EEC5-CF08-9449-B2C0-83C28E0E9D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69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B4F05-3AA6-CD3D-1D50-9AC126D66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FE4990-4CBB-92A1-F404-ABD6E3C72B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8D2E3A-67B4-8A80-7E2F-1C5CFB8C88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某个祭坛画</a:t>
            </a:r>
            <a:r>
              <a:rPr lang="en-US" altLang="zh-CN" dirty="0"/>
              <a:t>5</a:t>
            </a:r>
            <a:r>
              <a:rPr lang="zh-CN" altLang="en-US" dirty="0"/>
              <a:t>幅基座画中的一幅，另外四幅流落在世界各地的博物馆中</a:t>
            </a:r>
            <a:endParaRPr lang="en-US" dirty="0"/>
          </a:p>
          <a:p>
            <a:endParaRPr lang="en-US" dirty="0"/>
          </a:p>
          <a:p>
            <a:r>
              <a:rPr lang="en-US" dirty="0"/>
              <a:t>路加福音</a:t>
            </a:r>
            <a:r>
              <a:rPr lang="en-US" altLang="zh-CN" dirty="0"/>
              <a:t>1</a:t>
            </a:r>
            <a:r>
              <a:rPr lang="zh-CN" altLang="en-US" dirty="0"/>
              <a:t>章的故事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DA2592-C632-215A-7234-F95EF9968D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4EEC5-CF08-9449-B2C0-83C28E0E9D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37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F32DB-4BA7-4BE0-DE47-A3E975B1D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689A92-8457-5986-3B2C-F9DB4BB948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F07987-B50B-8EE2-E889-8A066F0682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/>
              <a:t>《</a:t>
            </a:r>
            <a:r>
              <a:rPr lang="zh-TW" altLang="en-US" b="1" dirty="0"/>
              <a:t>圣马可祭坛画</a:t>
            </a:r>
            <a:r>
              <a:rPr lang="en-US" altLang="zh-TW" b="1" dirty="0"/>
              <a:t>》</a:t>
            </a:r>
            <a:r>
              <a:rPr lang="zh-TW" altLang="en-US" b="1" dirty="0"/>
              <a:t>（</a:t>
            </a:r>
            <a:r>
              <a:rPr lang="en-US" b="1" dirty="0"/>
              <a:t>The San Marco Altarpiece）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zh-TW" altLang="en-US" dirty="0"/>
              <a:t>这幅画是由**老科西莫</a:t>
            </a:r>
            <a:r>
              <a:rPr lang="en-US" altLang="zh-TW" dirty="0"/>
              <a:t>·</a:t>
            </a:r>
            <a:r>
              <a:rPr lang="zh-TW" altLang="en-US" dirty="0"/>
              <a:t>德</a:t>
            </a:r>
            <a:r>
              <a:rPr lang="en-US" altLang="zh-TW" dirty="0"/>
              <a:t>·</a:t>
            </a:r>
            <a:r>
              <a:rPr lang="zh-TW" altLang="en-US" dirty="0"/>
              <a:t>美第奇（</a:t>
            </a:r>
            <a:r>
              <a:rPr lang="en-US" dirty="0"/>
              <a:t>Cosimo de‘ Medici the Elder）**</a:t>
            </a:r>
            <a:r>
              <a:rPr lang="zh-TW" altLang="en-US" dirty="0"/>
              <a:t>委托绘制的</a:t>
            </a:r>
            <a:endParaRPr lang="en-US" altLang="zh-TW" dirty="0"/>
          </a:p>
          <a:p>
            <a:pPr>
              <a:buNone/>
            </a:pPr>
            <a:r>
              <a:rPr lang="zh-TW" altLang="en-US" dirty="0"/>
              <a:t>除了主画面描绘的</a:t>
            </a:r>
            <a:r>
              <a:rPr lang="zh-TW" altLang="en-US" b="1" dirty="0"/>
              <a:t>宝座上的圣母与圣婴、以及围绕他们的天使与圣人</a:t>
            </a:r>
            <a:r>
              <a:rPr lang="zh-TW" altLang="en-US" dirty="0"/>
              <a:t>外，原本还配有</a:t>
            </a:r>
            <a:r>
              <a:rPr lang="zh-TW" altLang="en-US" b="1" dirty="0"/>
              <a:t>九幅基座画（</a:t>
            </a:r>
            <a:r>
              <a:rPr lang="en-US" b="1" dirty="0"/>
              <a:t>predella panels）</a:t>
            </a:r>
            <a:r>
              <a:rPr lang="en-US" dirty="0"/>
              <a:t>，</a:t>
            </a:r>
          </a:p>
          <a:p>
            <a:pPr>
              <a:buNone/>
            </a:pPr>
            <a:endParaRPr lang="zh-TW" altLang="en-US" dirty="0"/>
          </a:p>
          <a:p>
            <a:r>
              <a:rPr lang="zh-TW" altLang="en-US" dirty="0"/>
              <a:t>这件作品被认为是</a:t>
            </a:r>
            <a:r>
              <a:rPr lang="zh-TW" altLang="en-US" b="1" dirty="0"/>
              <a:t>文艺复兴早期最杰出的祭坛画之一</a:t>
            </a:r>
            <a:r>
              <a:rPr lang="zh-TW" altLang="en-US" dirty="0"/>
              <a:t>，以其巧妙运用</a:t>
            </a:r>
            <a:r>
              <a:rPr lang="zh-TW" altLang="en-US" b="1" dirty="0"/>
              <a:t>隐喻与透视法、错视技法而著称，并将道明会的宗教主题与象征</a:t>
            </a:r>
            <a:r>
              <a:rPr lang="zh-TW" altLang="en-US" dirty="0"/>
              <a:t>与当时的</a:t>
            </a:r>
            <a:r>
              <a:rPr lang="zh-TW" altLang="en-US" b="1" dirty="0"/>
              <a:t>现实政治信息</a:t>
            </a:r>
            <a:r>
              <a:rPr lang="zh-TW" altLang="en-US" dirty="0"/>
              <a:t>紧密融合。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zh-TW" b="0" i="0" dirty="0">
              <a:solidFill>
                <a:srgbClr val="ECECEC"/>
              </a:solidFill>
              <a:effectLst/>
              <a:highlight>
                <a:srgbClr val="212121"/>
              </a:highlight>
              <a:latin typeface="Söhn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7F10F-F355-AA0A-D146-3D826C6765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4EEC5-CF08-9449-B2C0-83C28E0E9D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59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6C7E5-EE1F-52D5-8329-07630A2FF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17126D-EF2B-6229-F8F2-043E214FD0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A7CBED-F4F7-2E63-F725-37EE8398ED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圣马可祭坛画</a:t>
            </a:r>
            <a:r>
              <a:rPr lang="en-US" altLang="zh-CN" dirty="0"/>
              <a:t>——</a:t>
            </a:r>
            <a:r>
              <a:rPr lang="zh-CN" altLang="en-US" dirty="0"/>
              <a:t>蛋彩画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CN" dirty="0"/>
          </a:p>
          <a:p>
            <a:pPr>
              <a:buNone/>
            </a:pPr>
            <a:r>
              <a:rPr lang="zh-TW" altLang="en-US" dirty="0"/>
              <a:t>当道明会接管圣马可教堂及修道院时，他们发现这组建筑年久失修、严重荒废，亟需资金整修。科西莫</a:t>
            </a:r>
            <a:r>
              <a:rPr lang="en-US" altLang="zh-TW" dirty="0"/>
              <a:t>·</a:t>
            </a:r>
            <a:r>
              <a:rPr lang="zh-TW" altLang="en-US" dirty="0"/>
              <a:t>德</a:t>
            </a:r>
            <a:r>
              <a:rPr lang="en-US" altLang="zh-TW" dirty="0"/>
              <a:t>·</a:t>
            </a:r>
            <a:r>
              <a:rPr lang="zh-TW" altLang="en-US" dirty="0"/>
              <a:t>美第奇</a:t>
            </a:r>
            <a:r>
              <a:rPr lang="zh-TW" altLang="en-US" b="1" dirty="0"/>
              <a:t>与其兄弟</a:t>
            </a:r>
            <a:r>
              <a:rPr lang="zh-TW" altLang="en-US" dirty="0"/>
              <a:t>洛伦佐</a:t>
            </a:r>
            <a:r>
              <a:rPr lang="zh-TW" altLang="en-US" b="1" dirty="0"/>
              <a:t>主动承担起资助的责任，聘请建筑师</a:t>
            </a:r>
            <a:r>
              <a:rPr lang="zh-TW" altLang="en-US" dirty="0"/>
              <a:t>对修道院进行重建。</a:t>
            </a:r>
          </a:p>
          <a:p>
            <a:r>
              <a:rPr lang="zh-TW" altLang="en-US" dirty="0"/>
              <a:t>按照惯例，他们在重新奉献教堂时，除了保留原名圣马可（</a:t>
            </a:r>
            <a:r>
              <a:rPr lang="en-US" dirty="0"/>
              <a:t>Saint Mark）</a:t>
            </a:r>
            <a:r>
              <a:rPr lang="zh-TW" altLang="en-US" dirty="0"/>
              <a:t>外，还加入了</a:t>
            </a:r>
            <a:r>
              <a:rPr lang="zh-TW" altLang="en-US" b="1" dirty="0"/>
              <a:t>美第奇家族的主保圣人</a:t>
            </a:r>
            <a:r>
              <a:rPr lang="en-US" altLang="zh-TW" b="1" dirty="0"/>
              <a:t>——</a:t>
            </a:r>
            <a:r>
              <a:rPr lang="zh-TW" altLang="en-US" b="1" dirty="0"/>
              <a:t>圣科斯马与圣达弥盎（</a:t>
            </a:r>
            <a:r>
              <a:rPr lang="en-US" b="1" dirty="0"/>
              <a:t>Saints Cosmas and Damian）</a:t>
            </a:r>
            <a:r>
              <a:rPr lang="en-US" dirty="0"/>
              <a:t>，</a:t>
            </a:r>
            <a:r>
              <a:rPr lang="zh-TW" altLang="en-US" dirty="0"/>
              <a:t>以此强调：</a:t>
            </a:r>
            <a:r>
              <a:rPr lang="zh-TW" altLang="en-US" b="1" dirty="0"/>
              <a:t>正是柯西莫的财富和慷慨捐助，使修道院得以重建。</a:t>
            </a:r>
            <a:endParaRPr lang="zh-TW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u="none" dirty="0"/>
              <a:t>Left: Saint Mark, Saint John the Evangelist, Saint Lawrence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Right: Saint Dominic, Saint Francis, Saint Peter the Martyr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Saint Cosmas, Saint Damian (patron saints of pharmacists)</a:t>
            </a:r>
            <a:r>
              <a:rPr lang="zh-CN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是三世纪的两个阿拉伯医生，一对双胞胎兄弟，免费医治，施行神迹，带领许多人信主，在罗马皇帝戴克里先逼迫基督徒时殉道。</a:t>
            </a:r>
            <a:r>
              <a:rPr lang="zh-TW" altLang="en-US" dirty="0"/>
              <a:t>圣科斯马的形象被认为是照着科西莫</a:t>
            </a:r>
            <a:r>
              <a:rPr lang="en-US" altLang="zh-TW" dirty="0"/>
              <a:t>·</a:t>
            </a:r>
            <a:r>
              <a:rPr lang="zh-TW" altLang="en-US" dirty="0"/>
              <a:t>德</a:t>
            </a:r>
            <a:r>
              <a:rPr lang="en-US" altLang="zh-TW" dirty="0"/>
              <a:t>·</a:t>
            </a:r>
            <a:r>
              <a:rPr lang="zh-TW" altLang="en-US" dirty="0"/>
              <a:t>美第奇画的</a:t>
            </a:r>
            <a:r>
              <a:rPr lang="zh-CN" altLang="en-US" dirty="0"/>
              <a:t>，</a:t>
            </a: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zh-TW" altLang="en-US" dirty="0"/>
              <a:t>这幅作品被认为是最早的</a:t>
            </a:r>
            <a:r>
              <a:rPr lang="zh-CN" altLang="en-US" dirty="0"/>
              <a:t>“</a:t>
            </a:r>
            <a:r>
              <a:rPr lang="zh-TW" altLang="en-US" dirty="0"/>
              <a:t>神圣对话”画</a:t>
            </a:r>
            <a:r>
              <a:rPr lang="zh-TW" altLang="en-US" b="1" dirty="0"/>
              <a:t>像，即圣母与圣婴与诸圣人</a:t>
            </a:r>
            <a:r>
              <a:rPr lang="zh-TW" altLang="en-US" dirty="0"/>
              <a:t>处在同一空间中</a:t>
            </a:r>
            <a:r>
              <a:rPr lang="zh-TW" altLang="en-US" b="1" dirty="0"/>
              <a:t>对话与共处，</a:t>
            </a:r>
            <a:br>
              <a:rPr lang="en-US" altLang="zh-TW" b="1" dirty="0"/>
            </a:br>
            <a:br>
              <a:rPr lang="en-US" altLang="zh-TW" b="1" dirty="0"/>
            </a:br>
            <a:r>
              <a:rPr lang="zh-TW" altLang="en-US" dirty="0"/>
              <a:t>画面下方的</a:t>
            </a:r>
            <a:r>
              <a:rPr lang="zh-TW" altLang="en-US" b="1" dirty="0"/>
              <a:t>耶稣钉十字架的苦像画</a:t>
            </a:r>
            <a:r>
              <a:rPr lang="zh-CN" altLang="en-US" b="1" dirty="0"/>
              <a:t>（</a:t>
            </a:r>
            <a:r>
              <a:rPr lang="en-US" altLang="zh-CN" b="1" dirty="0"/>
              <a:t>Pax</a:t>
            </a:r>
            <a:r>
              <a:rPr lang="zh-CN" altLang="en-US" b="1" dirty="0"/>
              <a:t>），</a:t>
            </a:r>
            <a:r>
              <a:rPr lang="zh-TW" altLang="en-US" b="1" dirty="0"/>
              <a:t>是典型的错视画法</a:t>
            </a:r>
            <a:r>
              <a:rPr lang="en-US" dirty="0"/>
              <a:t>：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dirty="0"/>
              <a:t>它被画得仿佛真实地镶嵌在画板上，而非绘制在画中空间里；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dirty="0"/>
              <a:t>这使它成为一种**“视觉阻挡物”**，就像现实世界与画中神圣世界之间的一道门槛。</a:t>
            </a:r>
          </a:p>
          <a:p>
            <a:r>
              <a:rPr lang="zh-TW" altLang="en-US" dirty="0"/>
              <a:t>它强化了画面空间的真实可信感，同时也明确划定了</a:t>
            </a:r>
            <a:r>
              <a:rPr lang="zh-TW" altLang="en-US" b="1" dirty="0"/>
              <a:t>观者只能到此为止，无法完全进入圣境</a:t>
            </a:r>
            <a:r>
              <a:rPr lang="zh-TW" altLang="en-US" dirty="0"/>
              <a:t>的视觉与神学边界。</a:t>
            </a:r>
            <a:endParaRPr lang="en-US" altLang="zh-TW" dirty="0"/>
          </a:p>
          <a:p>
            <a:endParaRPr lang="en-US" altLang="zh-TW" dirty="0"/>
          </a:p>
          <a:p>
            <a:pPr>
              <a:buNone/>
            </a:pPr>
            <a:r>
              <a:rPr lang="zh-TW" altLang="en-US" dirty="0"/>
              <a:t>画中精致的</a:t>
            </a:r>
            <a:r>
              <a:rPr lang="zh-TW" altLang="en-US" b="1" dirty="0"/>
              <a:t>地毯</a:t>
            </a:r>
            <a:r>
              <a:rPr lang="zh-CN" altLang="en-US" b="1" dirty="0"/>
              <a:t>，</a:t>
            </a:r>
            <a:r>
              <a:rPr lang="zh-TW" altLang="en-US" b="1" dirty="0"/>
              <a:t>黄色边框上饰有红色的美第奇家族徽记“六颗球（</a:t>
            </a:r>
            <a:r>
              <a:rPr lang="en-US" b="1" dirty="0" err="1"/>
              <a:t>palle</a:t>
            </a:r>
            <a:r>
              <a:rPr lang="en-US" b="1" dirty="0"/>
              <a:t>）</a:t>
            </a:r>
            <a:r>
              <a:rPr lang="zh-CN" altLang="en-US" b="1" dirty="0"/>
              <a:t>，</a:t>
            </a:r>
            <a:r>
              <a:rPr lang="zh-TW" altLang="en-US" dirty="0"/>
              <a:t>地毯上还绘有</a:t>
            </a:r>
            <a:r>
              <a:rPr lang="zh-TW" altLang="en-US" b="1" dirty="0"/>
              <a:t>巨蟹座与双鱼座</a:t>
            </a:r>
            <a:r>
              <a:rPr lang="zh-TW" altLang="en-US" dirty="0"/>
              <a:t>星象，可能象征**佛罗伦萨大公会议（</a:t>
            </a:r>
            <a:r>
              <a:rPr lang="en-US" dirty="0"/>
              <a:t>Council of Florence）**</a:t>
            </a:r>
            <a:r>
              <a:rPr lang="zh-TW" altLang="en-US" dirty="0"/>
              <a:t>的起始与终结。</a:t>
            </a:r>
            <a:endParaRPr lang="en-US" altLang="zh-TW" dirty="0"/>
          </a:p>
          <a:p>
            <a:endParaRPr lang="en-US" altLang="zh-TW" dirty="0"/>
          </a:p>
          <a:p>
            <a:pPr>
              <a:buNone/>
            </a:pPr>
            <a:r>
              <a:rPr lang="zh-TW" altLang="en-US" b="1" dirty="0"/>
              <a:t>圣马可（</a:t>
            </a:r>
            <a:r>
              <a:rPr lang="en-US" b="1" dirty="0"/>
              <a:t>St. Mark）</a:t>
            </a:r>
            <a:r>
              <a:rPr lang="zh-TW" altLang="en-US" b="1" dirty="0"/>
              <a:t>手持一本打开的福音书</a:t>
            </a:r>
            <a:r>
              <a:rPr lang="zh-TW" altLang="en-US" dirty="0"/>
              <a:t>，位置正好在圣科斯马头顶。书页翻到</a:t>
            </a:r>
            <a:r>
              <a:rPr lang="en-US" altLang="zh-TW" dirty="0"/>
              <a:t>《</a:t>
            </a:r>
            <a:r>
              <a:rPr lang="zh-TW" altLang="en-US" dirty="0"/>
              <a:t>马可福音</a:t>
            </a:r>
            <a:r>
              <a:rPr lang="en-US" altLang="zh-TW" dirty="0"/>
              <a:t>》6:</a:t>
            </a:r>
            <a:r>
              <a:rPr lang="en-US" altLang="zh-CN" dirty="0"/>
              <a:t>12-13</a:t>
            </a:r>
            <a:r>
              <a:rPr lang="zh-CN" altLang="en-US" dirty="0"/>
              <a:t>，</a:t>
            </a:r>
            <a:r>
              <a:rPr lang="zh-TW" altLang="en-US" dirty="0"/>
              <a:t>写道：“（门徒们）用油抹许多病人，治好他们。”</a:t>
            </a:r>
            <a:r>
              <a:rPr lang="en-US" altLang="zh-TW" dirty="0"/>
              <a:t> </a:t>
            </a:r>
            <a:r>
              <a:rPr lang="zh-TW" altLang="en-US" dirty="0"/>
              <a:t>安基利柯刻意将这段</a:t>
            </a:r>
            <a:r>
              <a:rPr lang="zh-TW" altLang="en-US" b="1" dirty="0"/>
              <a:t>医治经文置于圣科斯马头顶</a:t>
            </a:r>
            <a:r>
              <a:rPr lang="zh-TW" altLang="en-US" dirty="0"/>
              <a:t>，显然不是偶然。这不仅</a:t>
            </a:r>
            <a:r>
              <a:rPr lang="zh-TW" altLang="en-US" b="1" dirty="0"/>
              <a:t>强调他与兄弟达弥盎作为“医师圣人”的身份</a:t>
            </a:r>
            <a:r>
              <a:rPr lang="zh-CN" altLang="en-US" b="1" dirty="0"/>
              <a:t>。</a:t>
            </a:r>
            <a:endParaRPr lang="zh-TW" altLang="en-US" dirty="0"/>
          </a:p>
          <a:p>
            <a:endParaRPr lang="zh-TW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4CCD5-D4E9-95DB-1A8A-BA6C3474BA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4EEC5-CF08-9449-B2C0-83C28E0E9D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13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D4F63-120F-BF22-D808-7850B3815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251FA0-C196-37AC-85D5-3C226FA904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7ACE00-1298-E7A2-60C8-292498EE73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dirty="0"/>
              <a:t>在画面正中央，</a:t>
            </a:r>
            <a:r>
              <a:rPr lang="zh-TW" altLang="en-US" b="1" dirty="0"/>
              <a:t>赤裸的圣婴耶稣</a:t>
            </a:r>
            <a:r>
              <a:rPr lang="zh-TW" altLang="en-US" dirty="0"/>
              <a:t>被描绘为坐在宝座上的“</a:t>
            </a:r>
            <a:r>
              <a:rPr lang="zh-TW" altLang="en-US" b="1" dirty="0"/>
              <a:t>万王之王、神圣统治者</a:t>
            </a:r>
            <a:r>
              <a:rPr lang="zh-TW" altLang="en-US" dirty="0"/>
              <a:t>”。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b="1" dirty="0"/>
              <a:t>右手举起赐福</a:t>
            </a:r>
            <a:r>
              <a:rPr lang="zh-TW" altLang="en-US" dirty="0"/>
              <a:t>，象征他对所有向他祈祷者的祝福与权威；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b="1" dirty="0"/>
              <a:t>左手持宝球（</a:t>
            </a:r>
            <a:r>
              <a:rPr lang="en-US" b="1" dirty="0"/>
              <a:t>orb）</a:t>
            </a:r>
            <a:r>
              <a:rPr lang="en-US" dirty="0"/>
              <a:t>，</a:t>
            </a:r>
            <a:r>
              <a:rPr lang="zh-TW" altLang="en-US" dirty="0"/>
              <a:t>象征统治与宇宙的掌控。</a:t>
            </a:r>
          </a:p>
          <a:p>
            <a:r>
              <a:rPr lang="zh-TW" altLang="en-US" dirty="0"/>
              <a:t>细看这只宝球，上面有一颗</a:t>
            </a:r>
            <a:r>
              <a:rPr lang="zh-TW" altLang="en-US" b="1" dirty="0"/>
              <a:t>星星标注在“圣地”耶路撒冷的位置</a:t>
            </a:r>
            <a:endParaRPr lang="en-US" altLang="zh-TW" b="1" dirty="0"/>
          </a:p>
          <a:p>
            <a:endParaRPr lang="en-US" altLang="zh-TW" b="1" dirty="0"/>
          </a:p>
          <a:p>
            <a:r>
              <a:rPr lang="zh-TW" altLang="en-US" dirty="0"/>
              <a:t>道明会的晨祷师哥中有</a:t>
            </a:r>
            <a:r>
              <a:rPr lang="zh-CN" altLang="en-US" dirty="0"/>
              <a:t>：</a:t>
            </a:r>
            <a:r>
              <a:rPr lang="zh-TW" altLang="en-US" dirty="0"/>
              <a:t>“创造万物者，在其母胎中时，就已手握世界。”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神学的表达</a:t>
            </a:r>
            <a:r>
              <a:rPr lang="zh-CN" altLang="en-US" dirty="0"/>
              <a:t>：</a:t>
            </a:r>
            <a:endParaRPr lang="zh-TW" altLang="en-US" dirty="0"/>
          </a:p>
          <a:p>
            <a:pPr>
              <a:buNone/>
            </a:pP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zh-TW" altLang="en-US" dirty="0"/>
              <a:t>耶稣是</a:t>
            </a:r>
            <a:r>
              <a:rPr lang="zh-TW" altLang="en-US" b="1" dirty="0"/>
              <a:t>天地之主</a:t>
            </a:r>
            <a:r>
              <a:rPr lang="zh-TW" altLang="en-US" dirty="0"/>
              <a:t>，即便在婴孩状态；</a:t>
            </a:r>
          </a:p>
          <a:p>
            <a:r>
              <a:rPr lang="en-US" altLang="zh-CN" dirty="0"/>
              <a:t>2</a:t>
            </a:r>
            <a:r>
              <a:rPr lang="zh-CN" altLang="en-US" dirty="0"/>
              <a:t> </a:t>
            </a:r>
            <a:r>
              <a:rPr lang="zh-TW" altLang="en-US" dirty="0"/>
              <a:t>同时，他仍以人性完全依附于玛利亚，象征</a:t>
            </a:r>
            <a:r>
              <a:rPr lang="zh-TW" altLang="en-US" b="1" dirty="0"/>
              <a:t>神人二性</a:t>
            </a:r>
            <a:r>
              <a:rPr lang="zh-TW" altLang="en-US" dirty="0"/>
              <a:t>的合一。</a:t>
            </a:r>
            <a:endParaRPr lang="en-US" altLang="zh-TW" dirty="0"/>
          </a:p>
          <a:p>
            <a:endParaRPr lang="en-US" altLang="zh-TW" dirty="0"/>
          </a:p>
          <a:p>
            <a:pPr>
              <a:buNone/>
            </a:pPr>
            <a:r>
              <a:rPr lang="zh-TW" altLang="en-US" dirty="0"/>
              <a:t>所有这些</a:t>
            </a:r>
            <a:r>
              <a:rPr lang="zh-TW" altLang="en-US" b="1" dirty="0"/>
              <a:t>礼仪动作、神学理念、圣经文本与视觉象征</a:t>
            </a:r>
            <a:r>
              <a:rPr lang="zh-TW" altLang="en-US" dirty="0"/>
              <a:t>交织成画，使安基利柯的这幅作品成为</a:t>
            </a:r>
            <a:r>
              <a:rPr lang="zh-TW" altLang="en-US" b="1" dirty="0"/>
              <a:t>信仰深度与艺术形式的融合典范</a:t>
            </a:r>
            <a:r>
              <a:rPr lang="zh-TW" altLang="en-US" dirty="0"/>
              <a:t>。</a:t>
            </a:r>
          </a:p>
          <a:p>
            <a:pPr>
              <a:buNone/>
            </a:pPr>
            <a:r>
              <a:rPr lang="zh-TW" altLang="en-US" dirty="0"/>
              <a:t>文艺复兴艺术史家**瓦萨里（</a:t>
            </a:r>
            <a:r>
              <a:rPr lang="en-US" dirty="0"/>
              <a:t>Giorgio Vasari）**</a:t>
            </a:r>
            <a:r>
              <a:rPr lang="zh-TW" altLang="en-US" dirty="0"/>
              <a:t>曾评价说：</a:t>
            </a:r>
          </a:p>
          <a:p>
            <a:pPr>
              <a:buNone/>
            </a:pPr>
            <a:r>
              <a:rPr lang="zh-TW" altLang="en-US" dirty="0"/>
              <a:t>安基利柯的画作中，图像与人物的构造表达了</a:t>
            </a:r>
            <a:r>
              <a:rPr lang="zh-TW" altLang="en-US" b="1" dirty="0"/>
              <a:t>他深切而真诚的基督徒虔敬之心</a:t>
            </a:r>
            <a:r>
              <a:rPr lang="zh-TW" altLang="en-US" dirty="0"/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4935B1-20E1-A42D-81AC-5E224539C3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4EEC5-CF08-9449-B2C0-83C28E0E9D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99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9DA1C-0971-441F-7029-05D1EB1CB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AEC7AE-3ECD-8469-E916-438BEBD483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E79EAD-2E9D-4F19-30F5-0B820FDD38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dirty="0"/>
              <a:t>《</a:t>
            </a:r>
            <a:r>
              <a:rPr lang="zh-TW" altLang="en-US" dirty="0"/>
              <a:t>圣母加冕</a:t>
            </a:r>
            <a:r>
              <a:rPr lang="en-US" altLang="zh-TW" dirty="0"/>
              <a:t>》</a:t>
            </a:r>
            <a:r>
              <a:rPr lang="zh-TW" altLang="en-US" dirty="0"/>
              <a:t>被誉为他所有作品中最出色的一幅，原因在于他对众多圣人及其神情的描绘</a:t>
            </a:r>
            <a:r>
              <a:rPr lang="zh-TW" altLang="en-US" b="1" dirty="0"/>
              <a:t>极其细腻生动、充满灵性</a:t>
            </a:r>
            <a:r>
              <a:rPr lang="zh-TW" altLang="en-US" dirty="0"/>
              <a:t>。</a:t>
            </a:r>
          </a:p>
          <a:p>
            <a:r>
              <a:rPr lang="zh-TW" altLang="en-US" dirty="0"/>
              <a:t>艺术史作家瓦萨里称赞这幅画“如同来自天上”，整幅作品的色彩之美令人赞叹，仿佛出自一位圣徒或天使之手。正因如此，这位修士被称为“安基利柯”（意为“天使般的”），实在名副其实。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这幅画是在</a:t>
            </a:r>
            <a:r>
              <a:rPr lang="zh-TW" altLang="en-US" b="1" dirty="0"/>
              <a:t>拿破仑战争期间因掠夺而被带到法国</a:t>
            </a:r>
            <a:r>
              <a:rPr lang="zh-TW" altLang="en-US" dirty="0"/>
              <a:t>的。与其他多件艺术品一样，后来并</a:t>
            </a:r>
            <a:r>
              <a:rPr lang="zh-TW" altLang="en-US" b="1" dirty="0"/>
              <a:t>未归还原地</a:t>
            </a:r>
            <a:r>
              <a:rPr lang="zh-TW" altLang="en-US" dirty="0"/>
              <a:t>，借口是画幅过大，不便运送。</a:t>
            </a:r>
          </a:p>
          <a:p>
            <a:pPr>
              <a:buNone/>
            </a:pPr>
            <a:endParaRPr lang="zh-TW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C7082-8DBC-DDD9-040C-4D14559166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4EEC5-CF08-9449-B2C0-83C28E0E9D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70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D271B-6FBC-BBBE-A3AD-0573E921D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3B3E6B-B5A4-BB51-74D5-E5A4412A36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474F39-E231-8727-CEB7-4DE99059D2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这个就是安基利柯最为人喜爱的湿壁画</a:t>
            </a:r>
            <a:r>
              <a:rPr lang="en-US" altLang="zh-TW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《</a:t>
            </a: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天使报喜</a:t>
            </a:r>
            <a:r>
              <a:rPr lang="en-US" altLang="zh-TW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》</a:t>
            </a: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，画在修道院楼上修士宿舍的外墙上。这幅画中，天使长加百列向马利亚宣告她将童女怀孕，生下上帝的儿子耶稣。马利亚看起来非常年轻和谦逊，对于天使的宣告感到惊讶，但她通过双手交叉放在腹部的动作，表现出她顺服接受这一崇高使命。天使展现出美丽多彩的翅膀，恭敬地向未来的上帝之母鞠躬。</a:t>
            </a:r>
            <a:endParaRPr lang="en-US" altLang="zh-TW" b="0" i="0" dirty="0">
              <a:solidFill>
                <a:srgbClr val="757575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TW" b="0" i="0" dirty="0">
              <a:solidFill>
                <a:srgbClr val="757575"/>
              </a:solidFill>
              <a:effectLst/>
              <a:highlight>
                <a:srgbClr val="212121"/>
              </a:highlight>
              <a:latin typeface="Roboto" panose="02000000000000000000" pitchFamily="2" charset="0"/>
            </a:endParaRPr>
          </a:p>
          <a:p>
            <a:pPr>
              <a:buNone/>
            </a:pPr>
            <a:r>
              <a:rPr lang="zh-TW" altLang="en-US" dirty="0"/>
              <a:t>这一场景原本只面向非常有限的观众，因为修道院的二楼是修士们的寝室，这也解释了该构图</a:t>
            </a:r>
            <a:r>
              <a:rPr lang="zh-TW" altLang="en-US" b="1" dirty="0"/>
              <a:t>相比其他</a:t>
            </a:r>
            <a:r>
              <a:rPr lang="en-US" altLang="zh-TW" b="1" dirty="0"/>
              <a:t>《</a:t>
            </a:r>
            <a:r>
              <a:rPr lang="zh-TW" altLang="en-US" b="1" dirty="0"/>
              <a:t>天使报喜</a:t>
            </a:r>
            <a:r>
              <a:rPr lang="en-US" altLang="zh-TW" b="1" dirty="0"/>
              <a:t>》</a:t>
            </a:r>
            <a:r>
              <a:rPr lang="zh-TW" altLang="en-US" b="1" dirty="0"/>
              <a:t>版本更为简洁</a:t>
            </a:r>
            <a:r>
              <a:rPr lang="zh-TW" altLang="en-US" dirty="0"/>
              <a:t>的原因。</a:t>
            </a:r>
          </a:p>
          <a:p>
            <a:r>
              <a:rPr lang="zh-TW" altLang="en-US" dirty="0"/>
              <a:t>“天使报喜”这一主题对佛罗伦萨人意义深远：他们曾将</a:t>
            </a:r>
            <a:r>
              <a:rPr lang="en-US" altLang="zh-TW" b="1" dirty="0"/>
              <a:t>3</a:t>
            </a:r>
            <a:r>
              <a:rPr lang="zh-TW" altLang="en-US" b="1" dirty="0"/>
              <a:t>月</a:t>
            </a:r>
            <a:r>
              <a:rPr lang="en-US" altLang="zh-TW" b="1" dirty="0"/>
              <a:t>25</a:t>
            </a:r>
            <a:r>
              <a:rPr lang="zh-TW" altLang="en-US" b="1" dirty="0"/>
              <a:t>日</a:t>
            </a:r>
            <a:r>
              <a:rPr lang="en-US" altLang="zh-TW" dirty="0"/>
              <a:t>——</a:t>
            </a:r>
            <a:r>
              <a:rPr lang="zh-TW" altLang="en-US" dirty="0"/>
              <a:t>即天主教纪念天使报喜、耶稣受孕之日（在耶稣诞生前九个月）</a:t>
            </a:r>
            <a:r>
              <a:rPr lang="en-US" altLang="zh-TW" dirty="0"/>
              <a:t>——</a:t>
            </a:r>
            <a:r>
              <a:rPr lang="zh-TW" altLang="en-US" dirty="0"/>
              <a:t>作为</a:t>
            </a:r>
            <a:r>
              <a:rPr lang="zh-TW" altLang="en-US" b="1" dirty="0"/>
              <a:t>新年的开始</a:t>
            </a:r>
            <a:r>
              <a:rPr lang="zh-TW" altLang="en-US" dirty="0"/>
              <a:t>。这个习俗一直持续到</a:t>
            </a:r>
            <a:r>
              <a:rPr lang="en-US" altLang="zh-TW" b="1" dirty="0"/>
              <a:t>1750</a:t>
            </a:r>
            <a:r>
              <a:rPr lang="zh-TW" altLang="en-US" b="1" dirty="0"/>
              <a:t>年被废止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安基利柯对自然现象的细节变幻并不关心。在他笔下，世界不是理性描述的对象，而是信仰的映像。而文艺复兴时代强调现实与人文精神，艺术多以神话隐喻人世经验，表现“今世的光荣”。安基利柯的坚持常被讥讽，被许多人视为“属于过去的艺术家”。他风格保守，宗教立场坚定。实际上，他对文艺复兴技法掌握颇深，如透视法、明暗对比、数学比例与空间构图等。他的绘画可分为两种风格：一是面向大众的理性表达，如用于公共场所的湿壁画；另一种是供修士私下默想的画作，简约内敛，去除繁饰，只保留核心意象，如修士本身那般朴实无华，却不失智慧深度。</a:t>
            </a:r>
          </a:p>
          <a:p>
            <a:endParaRPr lang="zh-TW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TW" b="0" i="0" dirty="0">
              <a:solidFill>
                <a:srgbClr val="ECECEC"/>
              </a:solidFill>
              <a:effectLst/>
              <a:highlight>
                <a:srgbClr val="212121"/>
              </a:highlight>
              <a:latin typeface="Söhn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67D9C-AFE3-D360-F02A-ADC49A247F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4EEC5-CF08-9449-B2C0-83C28E0E9D1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74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EC9C0-6C4F-BFE3-A97A-128915776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10D194-9525-CD82-43F6-ECF81A018F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3BFB89-C875-5D7B-E70B-FFB4E4E430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zh-TW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60222-3D69-94E3-D1B8-067F8301D6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4EEC5-CF08-9449-B2C0-83C28E0E9D1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20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D8E2C-AC72-8199-7633-34510708C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6F5035-C5D4-CDF9-89A1-933A6D385C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78E2BC-EB83-B540-F738-3A658D72C0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b="0" i="0" dirty="0">
                <a:solidFill>
                  <a:srgbClr val="ECECEC"/>
                </a:solidFill>
                <a:effectLst/>
                <a:highlight>
                  <a:srgbClr val="212121"/>
                </a:highlight>
                <a:latin typeface="Söhne"/>
              </a:rPr>
              <a:t>20</a:t>
            </a:r>
            <a:r>
              <a:rPr lang="zh-CN" altLang="en-US" b="0" i="0" dirty="0">
                <a:solidFill>
                  <a:srgbClr val="ECECEC"/>
                </a:solidFill>
                <a:effectLst/>
                <a:highlight>
                  <a:srgbClr val="212121"/>
                </a:highlight>
                <a:latin typeface="Söhne"/>
              </a:rPr>
              <a:t>间修士宿舍</a:t>
            </a:r>
            <a:endParaRPr lang="en-US" altLang="zh-TW" b="0" i="0" dirty="0">
              <a:solidFill>
                <a:srgbClr val="ECECEC"/>
              </a:solidFill>
              <a:effectLst/>
              <a:highlight>
                <a:srgbClr val="212121"/>
              </a:highlight>
              <a:latin typeface="Söhn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F8F83-68C7-2FFC-FE0F-25EB597153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4EEC5-CF08-9449-B2C0-83C28E0E9D1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030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0D5A7-A265-6340-0B8E-13444B611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02404A-1B52-68BE-3CA9-B96825D036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75B26E-0C6A-9394-ECFD-2965E9F6A9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zh-TW" b="0" i="0" dirty="0">
              <a:solidFill>
                <a:srgbClr val="ECECEC"/>
              </a:solidFill>
              <a:effectLst/>
              <a:highlight>
                <a:srgbClr val="212121"/>
              </a:highlight>
              <a:latin typeface="Söhn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AC5C3-342F-B953-D8D1-A9EC3CF832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4EEC5-CF08-9449-B2C0-83C28E0E9D1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774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MULIER ECCE FILIUS TUUS”</a:t>
            </a:r>
            <a:br>
              <a:rPr lang="en-US" dirty="0"/>
            </a:br>
            <a:r>
              <a:rPr lang="en-US" dirty="0"/>
              <a:t>Translation: “Woman, behold your son”</a:t>
            </a:r>
            <a:br>
              <a:rPr lang="en-US" dirty="0"/>
            </a:br>
            <a:r>
              <a:rPr lang="en-US" dirty="0"/>
              <a:t>(John 19:26)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4EEC5-CF08-9449-B2C0-83C28E0E9D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3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1133F-6EDB-A1F2-FF74-7C0F76DB5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F95211-174C-479D-F96C-520A66373B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F460FB-9638-11E1-8057-31724CD30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CFC82-EDA6-D258-A816-0DC27A945A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4EEC5-CF08-9449-B2C0-83C28E0E9D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495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D755F-C812-C6D9-1E37-06AC6F164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5DDA08-A242-8E21-2783-9907FF5262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232380-DD7A-DAF3-8437-623C0F2F0A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zh-TW" b="0" i="0" dirty="0">
              <a:solidFill>
                <a:srgbClr val="ECECEC"/>
              </a:solidFill>
              <a:effectLst/>
              <a:highlight>
                <a:srgbClr val="212121"/>
              </a:highlight>
              <a:latin typeface="Söhn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30FDBE-F17F-5571-5E4F-16506D8F4F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4EEC5-CF08-9449-B2C0-83C28E0E9D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282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101418"/>
                </a:solidFill>
                <a:effectLst/>
                <a:ea typeface="Linux Libertine"/>
              </a:rPr>
              <a:t>1455</a:t>
            </a:r>
            <a:r>
              <a:rPr lang="zh-CN" altLang="en-US" b="0" i="0" dirty="0">
                <a:solidFill>
                  <a:srgbClr val="101418"/>
                </a:solidFill>
                <a:effectLst/>
                <a:ea typeface="Linux Libertine"/>
              </a:rPr>
              <a:t>年安基利柯安葬在罗马的</a:t>
            </a:r>
            <a:r>
              <a:rPr lang="zh-CN" b="0" i="0" dirty="0">
                <a:solidFill>
                  <a:srgbClr val="101418"/>
                </a:solidFill>
                <a:effectLst/>
                <a:ea typeface="Linux Libertine"/>
              </a:rPr>
              <a:t>神庙遗址圣母</a:t>
            </a:r>
            <a:r>
              <a:rPr lang="zh-CN" altLang="en-US" b="0" i="0" dirty="0">
                <a:solidFill>
                  <a:srgbClr val="101418"/>
                </a:solidFill>
                <a:effectLst/>
                <a:ea typeface="Linux Libertine"/>
              </a:rPr>
              <a:t>大殿 </a:t>
            </a:r>
            <a:r>
              <a:rPr lang="en-US" b="0" i="0" dirty="0">
                <a:solidFill>
                  <a:srgbClr val="101418"/>
                </a:solidFill>
                <a:effectLst/>
                <a:latin typeface="Linux Libertine"/>
              </a:rPr>
              <a:t>Santa Maria sopra Minerva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00000"/>
              </a:solidFill>
              <a:effectLst/>
              <a:latin typeface="Times"/>
            </a:endParaRPr>
          </a:p>
          <a:p>
            <a:pPr>
              <a:buNone/>
            </a:pPr>
            <a:r>
              <a:rPr lang="zh-TW" altLang="en-US" dirty="0"/>
              <a:t>尽管他身处文艺复兴时期，他却是这个时代的“反叛者”。作为一名道明会修士，他过着简朴生活，不食荤，只画圣人像。据说他每次动画笔前都必先祈祷，画十字架时常常感动落泪</a:t>
            </a:r>
            <a:r>
              <a:rPr lang="zh-CN" altLang="en-US" dirty="0"/>
              <a:t>，</a:t>
            </a:r>
            <a:r>
              <a:rPr lang="zh-TW" altLang="en-US" dirty="0"/>
              <a:t>虽然他掌握了文艺复兴的绘画技法，却不似当代画家热衷于希腊神话与尘世题材。他专注于神圣主题，忠于信仰表达。</a:t>
            </a:r>
          </a:p>
          <a:p>
            <a:pPr>
              <a:buNone/>
            </a:pPr>
            <a:endParaRPr lang="en-US" altLang="zh-TW" dirty="0"/>
          </a:p>
          <a:p>
            <a:pPr>
              <a:buNone/>
            </a:pPr>
            <a:r>
              <a:rPr lang="zh-TW" altLang="en-US" dirty="0"/>
              <a:t>在宗教绘画逐渐式微的时代，安基利柯是少数坚持这一路线的艺术家。他明知艺术正走向新的方向，仍选择坚守自己的信念。对他而言，艺术就像讲道，是传播真理与启发人心的工具。因此，他的作品不断传达中世纪的宗教理念：绘画不仅是再现现实，更应表达属灵的愿景，引导人们向神圣回归。他相信艺术应唤起对伊甸园的记忆，追求灵性的完美。</a:t>
            </a:r>
            <a:endParaRPr lang="en-US" altLang="zh-TW" dirty="0"/>
          </a:p>
          <a:p>
            <a:pPr>
              <a:buNone/>
            </a:pP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0" i="0" dirty="0">
                <a:solidFill>
                  <a:srgbClr val="000000"/>
                </a:solidFill>
                <a:effectLst/>
                <a:latin typeface="Times"/>
              </a:rPr>
              <a:t>安基利訶這一生最想作的是修士，其次才是藝術家。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Times"/>
              </a:rPr>
              <a:t>瓦萨里说他是：</a:t>
            </a:r>
            <a:r>
              <a:rPr lang="zh-TW" altLang="en-US" dirty="0"/>
              <a:t>“一个生活极其质朴、行为及其圣洁的人。”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="0" i="0" dirty="0">
              <a:solidFill>
                <a:srgbClr val="000000"/>
              </a:solidFill>
              <a:effectLst/>
              <a:latin typeface="Time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0" i="0" dirty="0">
                <a:solidFill>
                  <a:srgbClr val="000000"/>
                </a:solidFill>
                <a:effectLst/>
                <a:latin typeface="Times"/>
              </a:rPr>
              <a:t>他的墓碑上的碑文是教皇尼古拉五世撰写的：「</a:t>
            </a:r>
            <a:r>
              <a:rPr lang="zh-TW" altLang="en-US" dirty="0"/>
              <a:t>不要因我画技高超称赞我，</a:t>
            </a:r>
            <a:br>
              <a:rPr lang="zh-TW" altLang="en-US" dirty="0"/>
            </a:br>
            <a:r>
              <a:rPr lang="zh-TW" altLang="en-US" dirty="0"/>
              <a:t>而要因我将一切奉献给基督的穷人来称赞我；因此，我的作品一半留在人间，另一半将升到天上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Times"/>
              </a:rPr>
              <a:t>。」</a:t>
            </a:r>
            <a:endParaRPr lang="en-US" altLang="zh-TW" b="0" i="0" dirty="0">
              <a:solidFill>
                <a:srgbClr val="000000"/>
              </a:solidFill>
              <a:effectLst/>
              <a:latin typeface="Time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="0" i="0" dirty="0">
              <a:solidFill>
                <a:srgbClr val="000000"/>
              </a:solidFill>
              <a:effectLst/>
              <a:latin typeface="Times"/>
            </a:endParaRPr>
          </a:p>
          <a:p>
            <a:pPr>
              <a:buNone/>
            </a:pP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101418"/>
              </a:solidFill>
              <a:effectLst/>
              <a:latin typeface="Linux Libertin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b="0" i="0" dirty="0">
              <a:solidFill>
                <a:srgbClr val="101418"/>
              </a:solidFill>
              <a:effectLst/>
              <a:ea typeface="Linux Liberti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4EEC5-CF08-9449-B2C0-83C28E0E9D1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44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b="1" dirty="0"/>
              <a:t>本名乔凡尼</a:t>
            </a:r>
            <a:r>
              <a:rPr lang="zh-CN" altLang="en-US" b="1" dirty="0"/>
              <a:t>，</a:t>
            </a:r>
            <a:endParaRPr lang="en-US" altLang="zh-TW" b="1" dirty="0"/>
          </a:p>
          <a:p>
            <a:pPr>
              <a:buNone/>
            </a:pPr>
            <a:r>
              <a:rPr lang="zh-TW" altLang="en-US" b="1" dirty="0"/>
              <a:t>天主之仆（</a:t>
            </a:r>
            <a:r>
              <a:rPr lang="en-US" b="1" dirty="0"/>
              <a:t>Servant of God）</a:t>
            </a:r>
            <a:r>
              <a:rPr lang="en-US" dirty="0"/>
              <a:t> – </a:t>
            </a:r>
            <a:r>
              <a:rPr lang="zh-TW" altLang="en-US" dirty="0"/>
              <a:t>正式启动封圣调查</a:t>
            </a:r>
          </a:p>
          <a:p>
            <a:pPr>
              <a:buNone/>
            </a:pPr>
            <a:r>
              <a:rPr lang="zh-TW" altLang="en-US" b="1" dirty="0"/>
              <a:t>可敬者（</a:t>
            </a:r>
            <a:r>
              <a:rPr lang="en-US" b="1" dirty="0"/>
              <a:t>Venerable）</a:t>
            </a:r>
            <a:r>
              <a:rPr lang="en-US" dirty="0"/>
              <a:t> – </a:t>
            </a:r>
            <a:r>
              <a:rPr lang="zh-TW" altLang="en-US" dirty="0"/>
              <a:t>被认定为德行卓越</a:t>
            </a:r>
          </a:p>
          <a:p>
            <a:pPr>
              <a:buNone/>
            </a:pPr>
            <a:r>
              <a:rPr lang="zh-TW" altLang="en-US" b="1" dirty="0"/>
              <a:t>真福者（</a:t>
            </a:r>
            <a:r>
              <a:rPr lang="en-US" b="1" dirty="0"/>
              <a:t>Blessed）</a:t>
            </a:r>
            <a:r>
              <a:rPr lang="en-US" dirty="0"/>
              <a:t> – </a:t>
            </a:r>
            <a:r>
              <a:rPr lang="zh-TW" altLang="en-US" dirty="0"/>
              <a:t>已宣福，可区域性敬礼</a:t>
            </a:r>
          </a:p>
          <a:p>
            <a:r>
              <a:rPr lang="zh-TW" altLang="en-US" b="1" dirty="0"/>
              <a:t>圣人（</a:t>
            </a:r>
            <a:r>
              <a:rPr lang="en-US" b="1" dirty="0"/>
              <a:t>Saint）</a:t>
            </a:r>
            <a:r>
              <a:rPr lang="en-US" dirty="0"/>
              <a:t> – </a:t>
            </a:r>
            <a:r>
              <a:rPr lang="zh-TW" altLang="en-US" dirty="0"/>
              <a:t>已封圣，全教会敬礼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4EEC5-CF08-9449-B2C0-83C28E0E9D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57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F0502020204030204" pitchFamily="34" charset="0"/>
              </a:rPr>
              <a:t>圣道明</a:t>
            </a:r>
            <a:r>
              <a:rPr lang="en-US" altLang="zh-TW" b="0" i="0" dirty="0">
                <a:solidFill>
                  <a:srgbClr val="757575"/>
                </a:solidFill>
                <a:effectLst/>
                <a:latin typeface="Roboto" panose="020F0502020204030204" pitchFamily="34" charset="0"/>
              </a:rPr>
              <a:t>1215</a:t>
            </a: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F0502020204030204" pitchFamily="34" charset="0"/>
              </a:rPr>
              <a:t>年创立道明会，成为天主教四大托钵修会之一。道明会以宣讲福音和教育为主要使命，强调学术研究和与世俗生活的紧密联系。在宗教改革时期，道明会积极参与反宗教改革运动，通过布道、教育和神学辩论维护天主教教义，并在宗教裁判所中扮演了重要角色。因其会士均披黑色斗篷，因此被称为“黑衣修士”，</a:t>
            </a:r>
            <a:r>
              <a:rPr lang="zh-TW" altLang="en-US" dirty="0"/>
              <a:t>圣多玛斯</a:t>
            </a:r>
            <a:r>
              <a:rPr lang="en-US" altLang="zh-TW" dirty="0"/>
              <a:t>·</a:t>
            </a:r>
            <a:r>
              <a:rPr lang="zh-TW" altLang="en-US" dirty="0"/>
              <a:t>阿奎那就是道明会的修士</a:t>
            </a:r>
            <a:r>
              <a:rPr lang="zh-CN" altLang="en-US" dirty="0"/>
              <a:t>。另外三个修会：</a:t>
            </a: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F0502020204030204" pitchFamily="34" charset="0"/>
              </a:rPr>
              <a:t>方济各会</a:t>
            </a:r>
            <a:r>
              <a:rPr lang="en-US" altLang="zh-CN" b="0" i="0" dirty="0">
                <a:solidFill>
                  <a:srgbClr val="757575"/>
                </a:solidFill>
                <a:effectLst/>
                <a:latin typeface="Roboto" panose="020F0502020204030204" pitchFamily="34" charset="0"/>
              </a:rPr>
              <a:t>——</a:t>
            </a: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F0502020204030204" pitchFamily="34" charset="0"/>
              </a:rPr>
              <a:t>“灰衣修士”</a:t>
            </a:r>
            <a:r>
              <a:rPr lang="zh-CN" altLang="en-US" b="0" i="0" dirty="0">
                <a:solidFill>
                  <a:srgbClr val="757575"/>
                </a:solidFill>
                <a:effectLst/>
                <a:latin typeface="Roboto" panose="020F0502020204030204" pitchFamily="34" charset="0"/>
              </a:rPr>
              <a:t>，加尔默罗会（</a:t>
            </a: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F0502020204030204" pitchFamily="34" charset="0"/>
              </a:rPr>
              <a:t>圣衣会</a:t>
            </a:r>
            <a:r>
              <a:rPr lang="zh-CN" altLang="en-US" b="0" i="0" dirty="0">
                <a:solidFill>
                  <a:srgbClr val="757575"/>
                </a:solidFill>
                <a:effectLst/>
                <a:latin typeface="Roboto" panose="020F0502020204030204" pitchFamily="34" charset="0"/>
              </a:rPr>
              <a:t>）</a:t>
            </a:r>
            <a:r>
              <a:rPr lang="en-US" altLang="zh-CN" b="0" i="0" dirty="0">
                <a:solidFill>
                  <a:srgbClr val="757575"/>
                </a:solidFill>
                <a:effectLst/>
                <a:latin typeface="Roboto" panose="020F0502020204030204" pitchFamily="34" charset="0"/>
              </a:rPr>
              <a:t>——</a:t>
            </a: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F0502020204030204" pitchFamily="34" charset="0"/>
              </a:rPr>
              <a:t>“白衣修士”，奥古斯丁修会</a:t>
            </a:r>
            <a:r>
              <a:rPr lang="en-US" altLang="zh-CN" b="0" i="0" dirty="0">
                <a:solidFill>
                  <a:srgbClr val="757575"/>
                </a:solidFill>
                <a:effectLst/>
                <a:latin typeface="Roboto" panose="020F0502020204030204" pitchFamily="34" charset="0"/>
              </a:rPr>
              <a:t>——</a:t>
            </a: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F0502020204030204" pitchFamily="34" charset="0"/>
              </a:rPr>
              <a:t>没有外号</a:t>
            </a:r>
            <a:r>
              <a:rPr lang="zh-CN" altLang="en-US" b="0" i="0" dirty="0">
                <a:solidFill>
                  <a:srgbClr val="757575"/>
                </a:solidFill>
                <a:effectLst/>
                <a:latin typeface="Roboto" panose="020F0502020204030204" pitchFamily="34" charset="0"/>
              </a:rPr>
              <a:t>，马丁路德是</a:t>
            </a: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F0502020204030204" pitchFamily="34" charset="0"/>
              </a:rPr>
              <a:t>奥古斯丁修会的修士。特蕾莎修女</a:t>
            </a:r>
            <a:r>
              <a:rPr lang="en-US" altLang="zh-CN" b="0" i="0" dirty="0">
                <a:solidFill>
                  <a:srgbClr val="757575"/>
                </a:solidFill>
                <a:effectLst/>
                <a:latin typeface="Roboto" panose="020F0502020204030204" pitchFamily="34" charset="0"/>
              </a:rPr>
              <a:t>——</a:t>
            </a:r>
            <a:r>
              <a:rPr lang="zh-TW" altLang="en-US" dirty="0"/>
              <a:t>仁爱传教修女会（</a:t>
            </a:r>
            <a:r>
              <a:rPr lang="en-US" dirty="0"/>
              <a:t>Missionaries of Charity）</a:t>
            </a:r>
            <a:r>
              <a:rPr lang="zh-CN" altLang="en-US" dirty="0"/>
              <a:t>。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INRI - </a:t>
            </a:r>
            <a:r>
              <a:rPr lang="en-US" b="1" dirty="0"/>
              <a:t>Iesus Nazarenus Rex </a:t>
            </a:r>
            <a:r>
              <a:rPr lang="en-US" b="1" dirty="0" err="1"/>
              <a:t>Iudaeorum</a:t>
            </a:r>
            <a:endParaRPr lang="en-US" dirty="0"/>
          </a:p>
          <a:p>
            <a:pPr>
              <a:buNone/>
            </a:pPr>
            <a:r>
              <a:rPr lang="en-US" dirty="0"/>
              <a:t>This translates to:</a:t>
            </a:r>
          </a:p>
          <a:p>
            <a:r>
              <a:rPr lang="en-US" b="1" dirty="0"/>
              <a:t>"Jesus of Nazareth, King of the Jews”</a:t>
            </a:r>
          </a:p>
          <a:p>
            <a:endParaRPr lang="en-US" b="1" dirty="0"/>
          </a:p>
          <a:p>
            <a:r>
              <a:rPr lang="en-US" b="1" dirty="0" err="1"/>
              <a:t>耶稣的脸</a:t>
            </a:r>
            <a:r>
              <a:rPr lang="zh-CN" altLang="en-US" b="1" dirty="0"/>
              <a:t>，伤口，肋骨，脚</a:t>
            </a:r>
            <a:endParaRPr lang="en-US" altLang="zh-CN" b="1" dirty="0"/>
          </a:p>
          <a:p>
            <a:r>
              <a:rPr lang="zh-CN" altLang="en-US" b="1" dirty="0"/>
              <a:t>道明的脸，手，跪拜，默想</a:t>
            </a:r>
            <a:endParaRPr lang="en-US" altLang="zh-CN" b="1" dirty="0"/>
          </a:p>
          <a:p>
            <a:endParaRPr lang="en-US" altLang="zh-CN" b="1" dirty="0"/>
          </a:p>
          <a:p>
            <a:r>
              <a:rPr lang="zh-CN" altLang="en-US" b="1" dirty="0"/>
              <a:t>人性和神性</a:t>
            </a:r>
            <a:r>
              <a:rPr lang="en-US" altLang="zh-CN" b="1" dirty="0"/>
              <a:t>——</a:t>
            </a:r>
            <a:r>
              <a:rPr lang="zh-CN" altLang="en-US" b="1" dirty="0"/>
              <a:t>受苦（伤口），平静（面容）</a:t>
            </a:r>
            <a:endParaRPr lang="en-US" altLang="zh-CN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4EEC5-CF08-9449-B2C0-83C28E0E9D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00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6C7E5-EE1F-52D5-8329-07630A2FF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17126D-EF2B-6229-F8F2-043E214FD0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A7CBED-F4F7-2E63-F725-37EE8398ED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这是</a:t>
            </a:r>
            <a:r>
              <a:rPr lang="en-US" altLang="zh-TW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1433</a:t>
            </a: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年佛罗伦萨的亚麻工会（</a:t>
            </a:r>
            <a:r>
              <a:rPr 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Linen Maker‘s Guild）</a:t>
            </a: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委托安基利柯创作的木板蛋彩画（</a:t>
            </a:r>
            <a:r>
              <a:rPr 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Tempera）。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TW" b="0" i="0" dirty="0">
              <a:solidFill>
                <a:srgbClr val="757575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这幅祭坛画外面的大理石框架是由洛伦佐</a:t>
            </a:r>
            <a:r>
              <a:rPr lang="en-US" altLang="zh-TW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·</a:t>
            </a: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吉贝尔蒂 </a:t>
            </a:r>
            <a:r>
              <a:rPr 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Lorenzo Ghiberti </a:t>
            </a: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设计的</a:t>
            </a:r>
            <a:r>
              <a:rPr lang="zh-CN" alt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，雕的是耶稣和基路伯</a:t>
            </a:r>
            <a:endParaRPr lang="en-US" altLang="zh-TW" b="0" i="0" dirty="0">
              <a:solidFill>
                <a:srgbClr val="757575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吉贝尔蒂设计的佛罗伦萨洗礼堂青铜大门被米开朗基罗称为</a:t>
            </a:r>
            <a:r>
              <a:rPr lang="en-US" altLang="zh-TW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《</a:t>
            </a: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天堂之门</a:t>
            </a:r>
            <a:r>
              <a:rPr lang="en-US" altLang="zh-TW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》</a:t>
            </a: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，他也因此名满天下。</a:t>
            </a:r>
            <a:endParaRPr lang="en-US" altLang="zh-TW" b="0" i="0" dirty="0">
              <a:solidFill>
                <a:srgbClr val="ECECEC"/>
              </a:solidFill>
              <a:effectLst/>
              <a:highlight>
                <a:srgbClr val="212121"/>
              </a:highlight>
              <a:latin typeface="Söhn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TW" b="0" i="0" dirty="0">
              <a:solidFill>
                <a:srgbClr val="757575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中间画的是</a:t>
            </a:r>
            <a:r>
              <a:rPr lang="en-US" altLang="zh-TW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《</a:t>
            </a: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圣母与圣子</a:t>
            </a:r>
            <a:r>
              <a:rPr lang="en-US" altLang="zh-TW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》</a:t>
            </a:r>
            <a:r>
              <a:rPr lang="en-US" b="0" i="0" dirty="0" err="1">
                <a:solidFill>
                  <a:srgbClr val="101418"/>
                </a:solidFill>
                <a:effectLst/>
                <a:latin typeface="Linux Libertine"/>
              </a:rPr>
              <a:t>Maestà</a:t>
            </a:r>
            <a:r>
              <a:rPr lang="zh-TW" altLang="en-US" b="0" i="0" dirty="0">
                <a:solidFill>
                  <a:srgbClr val="101418"/>
                </a:solidFill>
                <a:effectLst/>
                <a:latin typeface="Linux Libertine"/>
              </a:rPr>
              <a:t>，</a:t>
            </a:r>
            <a:r>
              <a:rPr lang="zh-TW" altLang="en-US" dirty="0"/>
              <a:t>周围环绕着十二位演奏乐器的天使。背后是两块金色的帷幔（可能暗示行会的纺织业背景），帷幔后是一片绘有星星和圣灵鸽子的蓝色天花板，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TW" b="0" i="0" dirty="0">
              <a:solidFill>
                <a:srgbClr val="757575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左扇屏内侧是施洗约翰，右扇屏内侧是圣马可，</a:t>
            </a:r>
            <a:endParaRPr lang="en-US" altLang="zh-TW" b="0" i="0" dirty="0">
              <a:solidFill>
                <a:srgbClr val="757575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4CCD5-D4E9-95DB-1A8A-BA6C3474BA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4EEC5-CF08-9449-B2C0-83C28E0E9D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75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外侧左边还是穿红袍的圣马可</a:t>
            </a:r>
            <a:r>
              <a:rPr lang="zh-CN" alt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，</a:t>
            </a: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外侧右边是拿着天堂钥匙的圣彼得。</a:t>
            </a:r>
            <a:endParaRPr lang="en-US" altLang="zh-TW" b="0" i="0" dirty="0">
              <a:solidFill>
                <a:srgbClr val="757575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画底部有三幅</a:t>
            </a:r>
            <a:r>
              <a:rPr lang="zh-TW" altLang="en-US" dirty="0"/>
              <a:t>基座画</a:t>
            </a:r>
            <a:r>
              <a:rPr lang="en-US" dirty="0"/>
              <a:t>（</a:t>
            </a:r>
            <a:r>
              <a:rPr lang="en-US" i="1" dirty="0"/>
              <a:t>predella</a:t>
            </a:r>
            <a:r>
              <a:rPr lang="zh-TW" altLang="en-US" dirty="0"/>
              <a:t>）</a:t>
            </a: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，分别画的是</a:t>
            </a:r>
            <a:r>
              <a:rPr lang="en-US" altLang="zh-TW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《</a:t>
            </a: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圣马可记录圣彼得的讲道</a:t>
            </a:r>
            <a:r>
              <a:rPr lang="en-US" altLang="zh-TW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》</a:t>
            </a: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；</a:t>
            </a:r>
            <a:r>
              <a:rPr lang="en-US" altLang="zh-TW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《</a:t>
            </a: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博士来朝</a:t>
            </a:r>
            <a:r>
              <a:rPr lang="en-US" altLang="zh-TW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》</a:t>
            </a: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；</a:t>
            </a:r>
            <a:r>
              <a:rPr lang="en-US" altLang="zh-TW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《</a:t>
            </a: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圣马可殉道</a:t>
            </a:r>
            <a:r>
              <a:rPr lang="en-US" altLang="zh-TW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》</a:t>
            </a: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。</a:t>
            </a:r>
            <a:endParaRPr lang="en-US" altLang="zh-TW" b="0" i="0" dirty="0">
              <a:solidFill>
                <a:srgbClr val="757575"/>
              </a:solidFill>
              <a:effectLst/>
              <a:latin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4EEC5-CF08-9449-B2C0-83C28E0E9D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8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《</a:t>
            </a: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圣马可记录圣彼得的讲道</a:t>
            </a:r>
            <a:r>
              <a:rPr lang="en-US" altLang="zh-TW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757575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1" dirty="0"/>
              <a:t>圣马可即</a:t>
            </a:r>
            <a:r>
              <a:rPr lang="en-US" altLang="zh-TW" b="1" dirty="0"/>
              <a:t>《</a:t>
            </a:r>
            <a:r>
              <a:rPr lang="zh-TW" altLang="en-US" b="1" dirty="0"/>
              <a:t>马可福音</a:t>
            </a:r>
            <a:r>
              <a:rPr lang="en-US" altLang="zh-TW" b="1" dirty="0"/>
              <a:t>》</a:t>
            </a:r>
            <a:r>
              <a:rPr lang="zh-TW" altLang="en-US" b="1" dirty="0"/>
              <a:t>）的作者，传统认为他并不是耶稣的直接门徒，而是</a:t>
            </a:r>
            <a:r>
              <a:rPr lang="zh-TW" altLang="en-US" dirty="0"/>
              <a:t>彼得的学生和书记。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早期教父认为马可</a:t>
            </a:r>
            <a:r>
              <a:rPr lang="zh-TW" altLang="en-US" b="1" dirty="0"/>
              <a:t>记录了彼得在罗马的讲道，成为</a:t>
            </a:r>
            <a:r>
              <a:rPr lang="en-US" altLang="zh-TW" b="1" dirty="0"/>
              <a:t>《</a:t>
            </a:r>
            <a:r>
              <a:rPr lang="zh-TW" altLang="en-US" b="1" dirty="0"/>
              <a:t>马可福音</a:t>
            </a:r>
            <a:r>
              <a:rPr lang="en-US" altLang="zh-TW" b="1" dirty="0"/>
              <a:t>》</a:t>
            </a:r>
            <a:r>
              <a:rPr lang="zh-TW" altLang="en-US" b="1" dirty="0"/>
              <a:t>的基础</a:t>
            </a:r>
            <a:r>
              <a:rPr lang="zh-TW" altLang="en-US" dirty="0"/>
              <a:t>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4EEC5-CF08-9449-B2C0-83C28E0E9D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27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《</a:t>
            </a: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博士来朝</a:t>
            </a:r>
            <a:r>
              <a:rPr lang="en-US" altLang="zh-TW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4EEC5-CF08-9449-B2C0-83C28E0E9D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61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《</a:t>
            </a:r>
            <a:r>
              <a:rPr lang="zh-TW" altLang="en-US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圣马可殉道</a:t>
            </a:r>
            <a:r>
              <a:rPr lang="en-US" altLang="zh-TW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》</a:t>
            </a:r>
            <a:r>
              <a:rPr lang="zh-TW" altLang="en-US" dirty="0"/>
              <a:t>根据教会传统，圣马尔谷在宣教时曾前往</a:t>
            </a:r>
            <a:r>
              <a:rPr lang="zh-TW" altLang="en-US" b="1" dirty="0"/>
              <a:t>埃及亚历山大城</a:t>
            </a:r>
            <a:r>
              <a:rPr lang="zh-TW" altLang="en-US" dirty="0"/>
              <a:t>，在那里建立了亚历山大教会，是该教会的第一任主教。</a:t>
            </a:r>
          </a:p>
          <a:p>
            <a:pPr>
              <a:buNone/>
            </a:pPr>
            <a:r>
              <a:rPr lang="zh-TW" altLang="en-US" dirty="0"/>
              <a:t>但他在当地因传扬基督信仰而遭到反对，</a:t>
            </a:r>
            <a:r>
              <a:rPr lang="zh-TW" altLang="en-US" b="1" dirty="0"/>
              <a:t>在主后</a:t>
            </a:r>
            <a:r>
              <a:rPr lang="en-US" altLang="zh-TW" b="1" dirty="0"/>
              <a:t>68</a:t>
            </a:r>
            <a:r>
              <a:rPr lang="zh-TW" altLang="en-US" b="1" dirty="0"/>
              <a:t>年左右被异教徒抓捕，并用绳索绑住脖子拖行街头，最终殉道。</a:t>
            </a:r>
            <a:endParaRPr lang="zh-TW" altLang="en-US" dirty="0"/>
          </a:p>
          <a:p>
            <a:r>
              <a:rPr lang="zh-TW" altLang="en-US" dirty="0"/>
              <a:t>他的遗体据称后来被埋葬在亚历山大，后来一部分遗骸被运至</a:t>
            </a:r>
            <a:r>
              <a:rPr lang="zh-TW" altLang="en-US" b="1" dirty="0"/>
              <a:t>威尼斯</a:t>
            </a:r>
            <a:r>
              <a:rPr lang="zh-TW" altLang="en-US" dirty="0"/>
              <a:t>，成为威尼斯的主保圣人，圣马可大教堂（</a:t>
            </a:r>
            <a:r>
              <a:rPr lang="en-US" dirty="0"/>
              <a:t>Basilica di San Marco）</a:t>
            </a:r>
            <a:r>
              <a:rPr lang="zh-TW" altLang="en-US" dirty="0"/>
              <a:t>也因此得名。</a:t>
            </a:r>
            <a:endParaRPr lang="en-US" altLang="zh-TW" dirty="0"/>
          </a:p>
          <a:p>
            <a:endParaRPr lang="en-US" altLang="zh-TW" b="0" i="0" dirty="0">
              <a:solidFill>
                <a:srgbClr val="757575"/>
              </a:solidFill>
              <a:effectLst/>
              <a:latin typeface="Roboto" panose="02000000000000000000" pitchFamily="2" charset="0"/>
            </a:endParaRPr>
          </a:p>
          <a:p>
            <a:pPr>
              <a:buNone/>
            </a:pPr>
            <a:r>
              <a:rPr lang="zh-TW" altLang="en-US" dirty="0"/>
              <a:t>右側白点是一种</a:t>
            </a:r>
            <a:r>
              <a:rPr lang="zh-TW" altLang="en-US" b="1" dirty="0"/>
              <a:t>视觉符号</a:t>
            </a:r>
            <a:r>
              <a:rPr lang="zh-TW" altLang="en-US" dirty="0"/>
              <a:t>，在</a:t>
            </a:r>
            <a:r>
              <a:rPr lang="en-US" altLang="zh-TW" dirty="0"/>
              <a:t>15</a:t>
            </a:r>
            <a:r>
              <a:rPr lang="zh-TW" altLang="en-US" dirty="0"/>
              <a:t>世纪的宗教绘画中经常出现，用于表示：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dirty="0"/>
              <a:t>上帝的临在（</a:t>
            </a:r>
            <a:r>
              <a:rPr lang="en-US" dirty="0"/>
              <a:t>Divine Presence）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dirty="0"/>
              <a:t>圣人的荣耀或灵魂升天的奇迹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dirty="0"/>
              <a:t>殉道事件的“超自然性质”</a:t>
            </a:r>
          </a:p>
          <a:p>
            <a:endParaRPr lang="en-US" altLang="zh-TW" b="0" i="0" dirty="0">
              <a:solidFill>
                <a:srgbClr val="757575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="0" i="0" dirty="0">
              <a:solidFill>
                <a:srgbClr val="757575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画中多次出现圣马可，是因为他是委托该作品的行会（即亚麻工会）的主保圣人。</a:t>
            </a:r>
            <a:endParaRPr lang="en-US" altLang="zh-TW" b="0" i="0" dirty="0">
              <a:solidFill>
                <a:srgbClr val="757575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4EEC5-CF08-9449-B2C0-83C28E0E9D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42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5/18/25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17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5/18/25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41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5/18/25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79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5/18/25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3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5/18/25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78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5/18/25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18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5/18/25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82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5/18/25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71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5/18/25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85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5/18/25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42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5/18/25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87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999A8DD2-C443-44AD-85B3-4CE72B962C5F}" type="datetimeFigureOut">
              <a:rPr lang="en-US" smtClean="0"/>
              <a:t>5/18/25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45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9" r:id="rId6"/>
    <p:sldLayoutId id="2147483884" r:id="rId7"/>
    <p:sldLayoutId id="2147483885" r:id="rId8"/>
    <p:sldLayoutId id="2147483886" r:id="rId9"/>
    <p:sldLayoutId id="2147483888" r:id="rId10"/>
    <p:sldLayoutId id="21474838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A32057F-F015-B1B2-4E3E-2307F8EFC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2A0890-A45B-3D06-B435-566E755B8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361688" cy="3475236"/>
          </a:xfrm>
        </p:spPr>
        <p:txBody>
          <a:bodyPr>
            <a:normAutofit/>
          </a:bodyPr>
          <a:lstStyle/>
          <a:p>
            <a:pPr algn="l"/>
            <a:r>
              <a:rPr lang="zh-TW" altLang="en-US" sz="5400" dirty="0">
                <a:latin typeface="Helvetica Neue" panose="02000503000000020004" pitchFamily="2" charset="0"/>
              </a:rPr>
              <a:t>安基利柯</a:t>
            </a:r>
            <a:r>
              <a:rPr lang="en-US" altLang="zh-TW" sz="5400" dirty="0">
                <a:effectLst/>
                <a:latin typeface="Helvetica Neue" panose="02000503000000020004" pitchFamily="2" charset="0"/>
              </a:rPr>
              <a:t>——</a:t>
            </a:r>
            <a:r>
              <a:rPr lang="zh-TW" altLang="en-US" sz="5400" dirty="0">
                <a:effectLst/>
                <a:latin typeface="Helvetica Neue" panose="02000503000000020004" pitchFamily="2" charset="0"/>
              </a:rPr>
              <a:t>质朴和圣洁</a:t>
            </a:r>
          </a:p>
        </p:txBody>
      </p:sp>
      <p:pic>
        <p:nvPicPr>
          <p:cNvPr id="4" name="Picture 3" descr="Close-up of a person's face&#10;&#10;AI-generated content may be incorrect.">
            <a:extLst>
              <a:ext uri="{FF2B5EF4-FFF2-40B4-BE49-F238E27FC236}">
                <a16:creationId xmlns:a16="http://schemas.microsoft.com/office/drawing/2014/main" id="{D22A1F6F-D282-49FB-6731-0350D8D09E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673" r="-1" b="7672"/>
          <a:stretch>
            <a:fillRect/>
          </a:stretch>
        </p:blipFill>
        <p:spPr>
          <a:xfrm>
            <a:off x="20" y="1"/>
            <a:ext cx="6575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0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FE53B6-A71C-6B06-283B-713605219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00890DD-8E78-40F7-2945-0C7594ED1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FC5010-90C6-F6D0-1CA1-A1AC8809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512" y="894521"/>
            <a:ext cx="4790661" cy="5446643"/>
          </a:xfrm>
        </p:spPr>
        <p:txBody>
          <a:bodyPr anchor="b">
            <a:normAutofit/>
          </a:bodyPr>
          <a:lstStyle/>
          <a:p>
            <a:pPr algn="ctr"/>
            <a:r>
              <a:rPr lang="zh-CN" altLang="en-US" sz="3200" dirty="0"/>
              <a:t>施洗约翰的命名</a:t>
            </a:r>
            <a:br>
              <a:rPr lang="en-US" altLang="zh-CN" sz="3200" dirty="0"/>
            </a:br>
            <a:r>
              <a:rPr lang="en-US" altLang="zh-CN" sz="3200" dirty="0"/>
              <a:t>The Naming of </a:t>
            </a:r>
            <a:br>
              <a:rPr lang="en-US" altLang="zh-CN" sz="3200" dirty="0"/>
            </a:br>
            <a:r>
              <a:rPr lang="en-US" altLang="zh-CN" sz="3200" dirty="0"/>
              <a:t>St. John the Baptist</a:t>
            </a:r>
            <a:br>
              <a:rPr lang="en-US" altLang="zh-CN" sz="3200" dirty="0"/>
            </a:br>
            <a:br>
              <a:rPr lang="en-US" sz="3200" dirty="0">
                <a:effectLst/>
                <a:latin typeface="Helvetica" pitchFamily="2" charset="0"/>
              </a:rPr>
            </a:br>
            <a:r>
              <a:rPr lang="en-US" altLang="zh-CN" sz="3200" dirty="0">
                <a:effectLst/>
                <a:latin typeface="Helvetica" pitchFamily="2" charset="0"/>
              </a:rPr>
              <a:t>1435</a:t>
            </a:r>
            <a:r>
              <a:rPr lang="zh-CN" altLang="en-US" sz="3200" dirty="0">
                <a:effectLst/>
                <a:latin typeface="Helvetica" pitchFamily="2" charset="0"/>
              </a:rPr>
              <a:t>前</a:t>
            </a:r>
            <a:br>
              <a:rPr lang="en-US" altLang="zh-CN" sz="3200" dirty="0">
                <a:effectLst/>
                <a:latin typeface="Helvetica" pitchFamily="2" charset="0"/>
              </a:rPr>
            </a:br>
            <a:r>
              <a:rPr lang="zh-CN" altLang="en-US" sz="3200" dirty="0">
                <a:latin typeface="Helvetica" pitchFamily="2" charset="0"/>
              </a:rPr>
              <a:t>蛋彩画</a:t>
            </a:r>
            <a:br>
              <a:rPr lang="en-US" sz="3200" dirty="0">
                <a:effectLst/>
                <a:latin typeface="Helvetica" pitchFamily="2" charset="0"/>
              </a:rPr>
            </a:br>
            <a:br>
              <a:rPr lang="en-US" sz="3200" dirty="0">
                <a:effectLst/>
                <a:latin typeface="Helvetica" pitchFamily="2" charset="0"/>
              </a:rPr>
            </a:br>
            <a:r>
              <a:rPr lang="en-US" sz="3200" dirty="0" err="1"/>
              <a:t>圣马可博物馆</a:t>
            </a:r>
            <a:br>
              <a:rPr lang="en-US" sz="3200" dirty="0"/>
            </a:br>
            <a:r>
              <a:rPr lang="en-US" sz="3200" dirty="0"/>
              <a:t>San Marco</a:t>
            </a:r>
            <a:r>
              <a:rPr lang="zh-CN" altLang="en-US" sz="3200" dirty="0"/>
              <a:t> </a:t>
            </a:r>
            <a:r>
              <a:rPr lang="en-US" altLang="zh-CN" sz="3200" dirty="0"/>
              <a:t>Museum</a:t>
            </a:r>
            <a:br>
              <a:rPr lang="en-US" sz="3200" dirty="0"/>
            </a:br>
            <a:r>
              <a:rPr lang="en-US" sz="3200" dirty="0"/>
              <a:t>Florence</a:t>
            </a:r>
            <a:br>
              <a:rPr lang="en-US" sz="3200" dirty="0"/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ainting on a wall&#10;&#10;AI-generated content may be incorrect.">
            <a:extLst>
              <a:ext uri="{FF2B5EF4-FFF2-40B4-BE49-F238E27FC236}">
                <a16:creationId xmlns:a16="http://schemas.microsoft.com/office/drawing/2014/main" id="{F7FA3218-A908-5A49-172E-602FE0141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354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20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B3DAC-0FE1-5C2C-37BB-5625F6D3F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78998EC-87D7-B326-777D-3D7DD8D6701B}"/>
              </a:ext>
            </a:extLst>
          </p:cNvPr>
          <p:cNvSpPr txBox="1"/>
          <p:nvPr/>
        </p:nvSpPr>
        <p:spPr>
          <a:xfrm>
            <a:off x="8622386" y="1012954"/>
            <a:ext cx="376177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2800" b="1" dirty="0"/>
              <a:t>圣马可祭坛画</a:t>
            </a:r>
            <a:endParaRPr lang="en-US" altLang="zh-CN" sz="2800" b="1" dirty="0"/>
          </a:p>
          <a:p>
            <a:pPr algn="ctr"/>
            <a:r>
              <a:rPr lang="en-US" altLang="zh-CN" sz="2800" b="1" dirty="0"/>
              <a:t>San Marco Altarpiece</a:t>
            </a:r>
          </a:p>
          <a:p>
            <a:pPr algn="ctr"/>
            <a:endParaRPr lang="en-US" altLang="zh-CN" sz="2800" b="1" dirty="0"/>
          </a:p>
          <a:p>
            <a:pPr lvl="0" algn="ctr"/>
            <a:r>
              <a:rPr lang="en-US" altLang="zh-CN" sz="2800" b="1" dirty="0"/>
              <a:t>1438-1440</a:t>
            </a:r>
          </a:p>
          <a:p>
            <a:pPr algn="ctr"/>
            <a:r>
              <a:rPr lang="zh-CN" altLang="en-US" sz="2800" b="1" dirty="0"/>
              <a:t>蛋彩画</a:t>
            </a:r>
          </a:p>
          <a:p>
            <a:pPr algn="ctr"/>
            <a:endParaRPr lang="en-US" altLang="zh-CN" sz="2800" b="1" dirty="0"/>
          </a:p>
          <a:p>
            <a:pPr algn="ctr"/>
            <a:endParaRPr lang="en-US" sz="2800" b="1" dirty="0"/>
          </a:p>
          <a:p>
            <a:pPr algn="ctr"/>
            <a:r>
              <a:rPr lang="en-US" sz="2800" b="1" dirty="0" err="1"/>
              <a:t>圣马可博物馆</a:t>
            </a:r>
            <a:endParaRPr lang="en-US" sz="2800" b="1" dirty="0"/>
          </a:p>
          <a:p>
            <a:pPr algn="ctr"/>
            <a:r>
              <a:rPr lang="en-US" sz="2800" b="1" dirty="0"/>
              <a:t>San Marco</a:t>
            </a:r>
            <a:r>
              <a:rPr lang="zh-CN" altLang="en-US" sz="2800" b="1" dirty="0"/>
              <a:t> </a:t>
            </a:r>
            <a:endParaRPr lang="en-US" altLang="zh-CN" sz="2800" b="1" dirty="0"/>
          </a:p>
          <a:p>
            <a:pPr algn="ctr"/>
            <a:r>
              <a:rPr lang="en-US" altLang="zh-CN" sz="2800" b="1" dirty="0"/>
              <a:t>Museum</a:t>
            </a:r>
            <a:endParaRPr lang="en-US" sz="2800" b="1" dirty="0"/>
          </a:p>
          <a:p>
            <a:pPr algn="ctr"/>
            <a:r>
              <a:rPr lang="en-US" sz="2800" b="1" dirty="0"/>
              <a:t>Florence</a:t>
            </a:r>
          </a:p>
        </p:txBody>
      </p:sp>
      <p:pic>
        <p:nvPicPr>
          <p:cNvPr id="4" name="Picture 3" descr="A close-up of a painting&#10;&#10;AI-generated content may be incorrect.">
            <a:extLst>
              <a:ext uri="{FF2B5EF4-FFF2-40B4-BE49-F238E27FC236}">
                <a16:creationId xmlns:a16="http://schemas.microsoft.com/office/drawing/2014/main" id="{27F5469F-B5DC-98A7-C6E3-11DC395EA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8622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8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7006A0-0050-880A-F283-A095B0CB5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48EA17-F2CF-2F98-FC06-DBB6A2AEC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3D4267-6754-E656-C65D-257297D45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3" name="Picture 2" descr="A painting of a madonna and a group of people&#10;&#10;AI-generated content may be incorrect.">
            <a:extLst>
              <a:ext uri="{FF2B5EF4-FFF2-40B4-BE49-F238E27FC236}">
                <a16:creationId xmlns:a16="http://schemas.microsoft.com/office/drawing/2014/main" id="{2D2D0512-B877-8128-DC34-349E5EA641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740" r="2" b="6525"/>
          <a:stretch>
            <a:fillRect/>
          </a:stretch>
        </p:blipFill>
        <p:spPr>
          <a:xfrm>
            <a:off x="133896" y="136321"/>
            <a:ext cx="11924208" cy="658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47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EF8431-C202-492C-834E-86A624959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7570C1-3A39-CE62-A8EE-09F8DA00B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DA921B-44C5-D200-A593-F3FA9F4FB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4" name="Picture 3" descr="A painting of a person holding a child&#10;&#10;AI-generated content may be incorrect.">
            <a:extLst>
              <a:ext uri="{FF2B5EF4-FFF2-40B4-BE49-F238E27FC236}">
                <a16:creationId xmlns:a16="http://schemas.microsoft.com/office/drawing/2014/main" id="{2FD69E64-72F6-4437-BCFE-8AE0B6E38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30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E812B-2998-CEB9-896D-EB01D04CF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B809710-65B6-B50A-9CCA-E92091A8CF55}"/>
              </a:ext>
            </a:extLst>
          </p:cNvPr>
          <p:cNvSpPr txBox="1"/>
          <p:nvPr/>
        </p:nvSpPr>
        <p:spPr>
          <a:xfrm>
            <a:off x="1118745" y="1659285"/>
            <a:ext cx="317397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圣母加冕</a:t>
            </a:r>
            <a:endParaRPr lang="en-US" altLang="zh-CN" sz="2800" b="1" dirty="0"/>
          </a:p>
          <a:p>
            <a:pPr algn="ctr"/>
            <a:r>
              <a:rPr lang="en-US" sz="2800" b="1" dirty="0"/>
              <a:t>Coronation of the Virgin</a:t>
            </a:r>
          </a:p>
          <a:p>
            <a:pPr algn="ctr"/>
            <a:endParaRPr lang="en-US" altLang="zh-CN" sz="2800" b="1" dirty="0"/>
          </a:p>
          <a:p>
            <a:pPr algn="ctr"/>
            <a:r>
              <a:rPr lang="en-US" altLang="zh-CN" sz="2800" b="1" dirty="0"/>
              <a:t>14</a:t>
            </a:r>
            <a:r>
              <a:rPr lang="en-US" altLang="zh-TW" sz="2800" b="1" dirty="0"/>
              <a:t>34</a:t>
            </a:r>
            <a:r>
              <a:rPr lang="en-US" altLang="zh-CN" sz="2800" b="1" dirty="0"/>
              <a:t>-14</a:t>
            </a:r>
            <a:r>
              <a:rPr lang="en-US" altLang="zh-TW" sz="2800" b="1" dirty="0"/>
              <a:t>3</a:t>
            </a:r>
            <a:r>
              <a:rPr lang="en-US" altLang="zh-CN" sz="2800" b="1" dirty="0"/>
              <a:t>5</a:t>
            </a:r>
          </a:p>
          <a:p>
            <a:pPr algn="ctr"/>
            <a:r>
              <a:rPr lang="zh-CN" altLang="en-US" sz="2800" b="1" dirty="0"/>
              <a:t>蛋彩画</a:t>
            </a:r>
            <a:endParaRPr lang="en-US" altLang="zh-CN" sz="2800" b="1" dirty="0"/>
          </a:p>
          <a:p>
            <a:pPr algn="ctr"/>
            <a:endParaRPr lang="en-US" sz="2800" b="1" dirty="0"/>
          </a:p>
          <a:p>
            <a:pPr algn="ctr"/>
            <a:r>
              <a:rPr lang="en-US" sz="2800" b="1" dirty="0" err="1"/>
              <a:t>巴黎卢浮宫</a:t>
            </a:r>
            <a:endParaRPr lang="en-US" sz="2800" b="1" dirty="0"/>
          </a:p>
        </p:txBody>
      </p:sp>
      <p:pic>
        <p:nvPicPr>
          <p:cNvPr id="4" name="Picture 3" descr="A framed painting of a person in a blue robe&#10;&#10;AI-generated content may be incorrect.">
            <a:extLst>
              <a:ext uri="{FF2B5EF4-FFF2-40B4-BE49-F238E27FC236}">
                <a16:creationId xmlns:a16="http://schemas.microsoft.com/office/drawing/2014/main" id="{C22543D8-9279-6A54-7D0C-D6D4EDF2D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813" y="0"/>
            <a:ext cx="6067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19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0840D-7B06-E757-CFEA-4171EFE60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28A1268-616F-0C56-BECF-2AC64541EADA}"/>
              </a:ext>
            </a:extLst>
          </p:cNvPr>
          <p:cNvSpPr txBox="1"/>
          <p:nvPr/>
        </p:nvSpPr>
        <p:spPr>
          <a:xfrm>
            <a:off x="544587" y="1443840"/>
            <a:ext cx="317397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天使报喜</a:t>
            </a:r>
            <a:endParaRPr lang="en-US" altLang="zh-CN" sz="2800" b="1" dirty="0"/>
          </a:p>
          <a:p>
            <a:pPr algn="ctr"/>
            <a:r>
              <a:rPr lang="en-US" sz="2800" b="1" dirty="0"/>
              <a:t>Annunciation</a:t>
            </a:r>
          </a:p>
          <a:p>
            <a:pPr algn="ctr"/>
            <a:endParaRPr lang="en-US" altLang="zh-CN" sz="2800" b="1" dirty="0"/>
          </a:p>
          <a:p>
            <a:pPr algn="ctr"/>
            <a:r>
              <a:rPr lang="en-US" altLang="zh-CN" sz="2800" b="1" dirty="0"/>
              <a:t>1440-1445</a:t>
            </a:r>
          </a:p>
          <a:p>
            <a:pPr algn="ctr"/>
            <a:r>
              <a:rPr lang="zh-CN" altLang="en-US" sz="2800" b="1" dirty="0"/>
              <a:t>湿壁画</a:t>
            </a:r>
            <a:endParaRPr lang="en-US" altLang="zh-CN" sz="2800" b="1" dirty="0"/>
          </a:p>
          <a:p>
            <a:pPr algn="ctr"/>
            <a:endParaRPr lang="en-US" sz="2800" b="1" dirty="0"/>
          </a:p>
          <a:p>
            <a:pPr algn="ctr"/>
            <a:r>
              <a:rPr lang="en-US" sz="2800" b="1" dirty="0" err="1"/>
              <a:t>圣马可修道院</a:t>
            </a:r>
            <a:endParaRPr lang="en-US" sz="2800" b="1" dirty="0"/>
          </a:p>
          <a:p>
            <a:pPr algn="ctr"/>
            <a:r>
              <a:rPr lang="en-US" sz="2800" b="1" dirty="0"/>
              <a:t>Convent of </a:t>
            </a:r>
          </a:p>
          <a:p>
            <a:pPr algn="ctr"/>
            <a:r>
              <a:rPr lang="en-US" sz="2800" b="1" dirty="0"/>
              <a:t>San Marco,</a:t>
            </a:r>
          </a:p>
          <a:p>
            <a:pPr algn="ctr"/>
            <a:r>
              <a:rPr lang="en-US" sz="2800" b="1" dirty="0"/>
              <a:t>Florence</a:t>
            </a:r>
          </a:p>
        </p:txBody>
      </p:sp>
      <p:pic>
        <p:nvPicPr>
          <p:cNvPr id="3" name="Picture 2" descr="A painting of an angel and a person&#10;&#10;AI-generated content may be incorrect.">
            <a:extLst>
              <a:ext uri="{FF2B5EF4-FFF2-40B4-BE49-F238E27FC236}">
                <a16:creationId xmlns:a16="http://schemas.microsoft.com/office/drawing/2014/main" id="{1A930202-3269-22BE-FBF1-D8ACF719D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561" y="420645"/>
            <a:ext cx="8161872" cy="601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78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1C5AE-292F-F672-1A67-603D204C2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3D916E3-7ED0-D344-D0B8-AEB03A7B40FB}"/>
              </a:ext>
            </a:extLst>
          </p:cNvPr>
          <p:cNvSpPr txBox="1"/>
          <p:nvPr/>
        </p:nvSpPr>
        <p:spPr>
          <a:xfrm>
            <a:off x="544587" y="1443840"/>
            <a:ext cx="34319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天使报喜</a:t>
            </a:r>
            <a:endParaRPr lang="en-US" altLang="zh-CN" sz="2800" b="1" dirty="0"/>
          </a:p>
          <a:p>
            <a:pPr algn="ctr"/>
            <a:r>
              <a:rPr lang="en-US" sz="2800" b="1" dirty="0"/>
              <a:t>Annunciation</a:t>
            </a:r>
          </a:p>
          <a:p>
            <a:pPr algn="ctr"/>
            <a:endParaRPr lang="en-US" altLang="zh-CN" sz="2800" b="1" dirty="0"/>
          </a:p>
          <a:p>
            <a:pPr algn="ctr"/>
            <a:r>
              <a:rPr lang="en-US" altLang="zh-TW" sz="2800" b="1" dirty="0"/>
              <a:t>1425-</a:t>
            </a:r>
            <a:r>
              <a:rPr lang="en-US" altLang="zh-CN" sz="2800" b="1" dirty="0"/>
              <a:t>1426</a:t>
            </a:r>
          </a:p>
          <a:p>
            <a:pPr algn="ctr"/>
            <a:r>
              <a:rPr lang="zh-CN" altLang="en-US" sz="2800" b="1" dirty="0"/>
              <a:t>蛋彩画</a:t>
            </a:r>
            <a:endParaRPr lang="en-US" altLang="zh-CN" sz="2800" b="1" dirty="0"/>
          </a:p>
          <a:p>
            <a:pPr algn="ctr"/>
            <a:endParaRPr lang="en-US" sz="2800" b="1" dirty="0"/>
          </a:p>
          <a:p>
            <a:pPr algn="ctr"/>
            <a:r>
              <a:rPr lang="zh-TW" altLang="en-US" sz="2800" b="1" dirty="0"/>
              <a:t>马德里普拉多博物馆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Museo del Prado</a:t>
            </a:r>
          </a:p>
          <a:p>
            <a:pPr algn="ctr"/>
            <a:r>
              <a:rPr lang="en-US" sz="2800" b="1" dirty="0"/>
              <a:t>Madrid</a:t>
            </a:r>
          </a:p>
        </p:txBody>
      </p:sp>
      <p:pic>
        <p:nvPicPr>
          <p:cNvPr id="4" name="Picture 3" descr="A painting of two people&#10;&#10;AI-generated content may be incorrect.">
            <a:extLst>
              <a:ext uri="{FF2B5EF4-FFF2-40B4-BE49-F238E27FC236}">
                <a16:creationId xmlns:a16="http://schemas.microsoft.com/office/drawing/2014/main" id="{4807D0ED-0AB5-5B3C-0A44-7D68030E4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089" y="0"/>
            <a:ext cx="6810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55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448F8-1869-7A36-9B0A-123A077E0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n the ceiling of a building&#10;&#10;AI-generated content may be incorrect.">
            <a:extLst>
              <a:ext uri="{FF2B5EF4-FFF2-40B4-BE49-F238E27FC236}">
                <a16:creationId xmlns:a16="http://schemas.microsoft.com/office/drawing/2014/main" id="{F0E69AEF-0BD9-4785-4D70-A6D875789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667502" y="1219199"/>
            <a:ext cx="6629397" cy="4419599"/>
          </a:xfrm>
          <a:prstGeom prst="rect">
            <a:avLst/>
          </a:prstGeom>
        </p:spPr>
      </p:pic>
      <p:pic>
        <p:nvPicPr>
          <p:cNvPr id="6" name="Picture 5" descr="A mural on the wall of a building&#10;&#10;AI-generated content may be incorrect.">
            <a:extLst>
              <a:ext uri="{FF2B5EF4-FFF2-40B4-BE49-F238E27FC236}">
                <a16:creationId xmlns:a16="http://schemas.microsoft.com/office/drawing/2014/main" id="{6F111AD0-102A-406C-B0E9-0F3F8145B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8199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82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AC531-3DB1-99A7-F339-EBE78923A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n the wall&#10;&#10;AI-generated content may be incorrect.">
            <a:extLst>
              <a:ext uri="{FF2B5EF4-FFF2-40B4-BE49-F238E27FC236}">
                <a16:creationId xmlns:a16="http://schemas.microsoft.com/office/drawing/2014/main" id="{8864A76A-A5A5-9912-EA24-A41BF41C9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7772400" cy="5181600"/>
          </a:xfrm>
          <a:prstGeom prst="rect">
            <a:avLst/>
          </a:prstGeom>
        </p:spPr>
      </p:pic>
      <p:pic>
        <p:nvPicPr>
          <p:cNvPr id="6" name="Picture 5" descr="A wall with a painting on it&#10;&#10;AI-generated content may be incorrect.">
            <a:extLst>
              <a:ext uri="{FF2B5EF4-FFF2-40B4-BE49-F238E27FC236}">
                <a16:creationId xmlns:a16="http://schemas.microsoft.com/office/drawing/2014/main" id="{563F7E16-4D57-B379-DA6C-EBB492559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51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ural of people in a room&#10;&#10;AI-generated content may be incorrect.">
            <a:extLst>
              <a:ext uri="{FF2B5EF4-FFF2-40B4-BE49-F238E27FC236}">
                <a16:creationId xmlns:a16="http://schemas.microsoft.com/office/drawing/2014/main" id="{5064B0BA-8D71-98D9-E11C-FF454A321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7772400" cy="5181600"/>
          </a:xfrm>
          <a:prstGeom prst="rect">
            <a:avLst/>
          </a:prstGeom>
        </p:spPr>
      </p:pic>
      <p:pic>
        <p:nvPicPr>
          <p:cNvPr id="8" name="Picture 7" descr="A painting of a crucifixion&#10;&#10;AI-generated content may be incorrect.">
            <a:extLst>
              <a:ext uri="{FF2B5EF4-FFF2-40B4-BE49-F238E27FC236}">
                <a16:creationId xmlns:a16="http://schemas.microsoft.com/office/drawing/2014/main" id="{5BC0FD6A-37CF-AB47-DA24-D3951F50E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477001" y="1143000"/>
            <a:ext cx="685799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8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8B26D8-A9E2-08C5-84ED-8EE8DCA85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4C06A50-B31B-FCF4-F74A-3CAB0BEDD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9B3C2E-0956-6E38-3B60-A440365E4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5611" y="1953490"/>
            <a:ext cx="4361688" cy="1475510"/>
          </a:xfrm>
        </p:spPr>
        <p:txBody>
          <a:bodyPr>
            <a:normAutofit/>
          </a:bodyPr>
          <a:lstStyle/>
          <a:p>
            <a:pPr algn="l"/>
            <a:r>
              <a:rPr lang="zh-TW" altLang="en-US" sz="8000" dirty="0">
                <a:latin typeface="Helvetica Neue" panose="02000503000000020004" pitchFamily="2" charset="0"/>
              </a:rPr>
              <a:t>安基利柯</a:t>
            </a:r>
            <a:endParaRPr lang="zh-TW" altLang="en-US" sz="5400" dirty="0">
              <a:effectLst/>
              <a:latin typeface="Helvetica Neue" panose="02000503000000020004" pitchFamily="2" charset="0"/>
            </a:endParaRPr>
          </a:p>
        </p:txBody>
      </p:sp>
      <p:pic>
        <p:nvPicPr>
          <p:cNvPr id="4" name="Picture 3" descr="Close-up of a person's face&#10;&#10;AI-generated content may be incorrect.">
            <a:extLst>
              <a:ext uri="{FF2B5EF4-FFF2-40B4-BE49-F238E27FC236}">
                <a16:creationId xmlns:a16="http://schemas.microsoft.com/office/drawing/2014/main" id="{B142B591-AF93-BB8F-06FF-9A2AE0319A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673" r="-1" b="7672"/>
          <a:stretch>
            <a:fillRect/>
          </a:stretch>
        </p:blipFill>
        <p:spPr>
          <a:xfrm>
            <a:off x="20" y="1"/>
            <a:ext cx="6575591" cy="685800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ED5C3D14-8938-A865-BFD0-13CC10C83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4489" y="3429000"/>
            <a:ext cx="4847772" cy="1208141"/>
          </a:xfrm>
        </p:spPr>
        <p:txBody>
          <a:bodyPr>
            <a:normAutofit/>
          </a:bodyPr>
          <a:lstStyle/>
          <a:p>
            <a:pPr algn="l"/>
            <a:r>
              <a:rPr lang="en-US" altLang="zh-CN" sz="4800" dirty="0">
                <a:latin typeface="Kaiti SC" panose="02010600040101010101" pitchFamily="2" charset="-122"/>
                <a:ea typeface="Kaiti SC" panose="02010600040101010101" pitchFamily="2" charset="-122"/>
                <a:cs typeface="Times New Roman" panose="02020603050405020304" pitchFamily="18" charset="0"/>
              </a:rPr>
              <a:t>【</a:t>
            </a:r>
            <a:r>
              <a:rPr lang="zh-TW" altLang="en-US" sz="4800" dirty="0">
                <a:effectLst/>
                <a:latin typeface="Helvetica Neue" panose="02000503000000020004" pitchFamily="2" charset="0"/>
              </a:rPr>
              <a:t>质朴和圣洁</a:t>
            </a:r>
            <a:r>
              <a:rPr lang="en-US" altLang="zh-CN" sz="4800" dirty="0">
                <a:latin typeface="Kaiti SC" panose="02010600040101010101" pitchFamily="2" charset="-122"/>
                <a:ea typeface="Kaiti SC" panose="02010600040101010101" pitchFamily="2" charset="-122"/>
                <a:cs typeface="Times New Roman" panose="02020603050405020304" pitchFamily="18" charset="0"/>
              </a:rPr>
              <a:t>】</a:t>
            </a:r>
            <a:r>
              <a:rPr lang="en-US" sz="4800" dirty="0">
                <a:latin typeface="Kaiti SC" panose="02010600040101010101" pitchFamily="2" charset="-122"/>
                <a:ea typeface="Kaiti SC" panose="02010600040101010101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940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772D0-1248-4038-C88C-1219EFC93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ainting of a person shaking hands&#10;&#10;AI-generated content may be incorrect.">
            <a:extLst>
              <a:ext uri="{FF2B5EF4-FFF2-40B4-BE49-F238E27FC236}">
                <a16:creationId xmlns:a16="http://schemas.microsoft.com/office/drawing/2014/main" id="{AEFB52F4-A050-B8D5-7219-759046DA6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537" y="0"/>
            <a:ext cx="4572000" cy="6858000"/>
          </a:xfrm>
          <a:prstGeom prst="rect">
            <a:avLst/>
          </a:prstGeom>
        </p:spPr>
      </p:pic>
      <p:pic>
        <p:nvPicPr>
          <p:cNvPr id="9" name="Picture 8" descr="A painting of a person and person&#10;&#10;AI-generated content may be incorrect.">
            <a:extLst>
              <a:ext uri="{FF2B5EF4-FFF2-40B4-BE49-F238E27FC236}">
                <a16:creationId xmlns:a16="http://schemas.microsoft.com/office/drawing/2014/main" id="{0AEEFED6-3429-51A5-890B-AB684A5D9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431467" y="1143000"/>
            <a:ext cx="685799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73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5A1DAA-B93E-540A-290F-8588ED588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50982" y="0"/>
            <a:ext cx="5143499" cy="6858000"/>
          </a:xfrm>
        </p:spPr>
      </p:pic>
      <p:pic>
        <p:nvPicPr>
          <p:cNvPr id="7" name="Picture 6" descr="A statue of a person holding a cross&#10;&#10;AI-generated content may be incorrect.">
            <a:extLst>
              <a:ext uri="{FF2B5EF4-FFF2-40B4-BE49-F238E27FC236}">
                <a16:creationId xmlns:a16="http://schemas.microsoft.com/office/drawing/2014/main" id="{F0757BA0-C01F-3DC9-C864-8B18CFAFF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823" y="954156"/>
            <a:ext cx="4017124" cy="53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2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2B427-69D1-BE14-4CAE-38BF42431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211" y="422431"/>
            <a:ext cx="10839693" cy="644056"/>
          </a:xfrm>
        </p:spPr>
        <p:txBody>
          <a:bodyPr/>
          <a:lstStyle/>
          <a:p>
            <a:pPr algn="ctr"/>
            <a:r>
              <a:rPr lang="en-US" dirty="0" err="1"/>
              <a:t>安基利柯修士</a:t>
            </a:r>
            <a:r>
              <a:rPr lang="zh-TW" altLang="en-US" dirty="0"/>
              <a:t> </a:t>
            </a:r>
            <a:r>
              <a:rPr lang="en-US" dirty="0"/>
              <a:t>Fra</a:t>
            </a:r>
            <a:r>
              <a:rPr lang="zh-CN" altLang="en-US" dirty="0"/>
              <a:t> </a:t>
            </a:r>
            <a:r>
              <a:rPr lang="en-US" altLang="zh-CN" dirty="0"/>
              <a:t>Angelico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B13BC-0307-4347-F000-5FFB003AB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211" y="1359673"/>
            <a:ext cx="10839693" cy="523492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2600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1395</a:t>
            </a:r>
            <a:r>
              <a:rPr lang="zh-CN" altLang="en-US" sz="2600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年左右出生在意大利中部托斯卡纳地区 </a:t>
            </a:r>
            <a:r>
              <a:rPr lang="en-US" altLang="zh-CN" sz="2600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Tuscany</a:t>
            </a:r>
          </a:p>
          <a:p>
            <a:pPr>
              <a:lnSpc>
                <a:spcPct val="100000"/>
              </a:lnSpc>
            </a:pPr>
            <a:r>
              <a:rPr lang="en-US" altLang="zh-CN" sz="2600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1423</a:t>
            </a:r>
            <a:r>
              <a:rPr lang="zh-CN" altLang="en-US" sz="2600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年加入佛罗伦萨附近的菲耶索莱修院 </a:t>
            </a:r>
            <a:r>
              <a:rPr lang="en-US" altLang="zh-CN" sz="2600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Convent of Fiesole </a:t>
            </a:r>
            <a:r>
              <a:rPr lang="zh-CN" altLang="en-US" sz="2600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，成为道明会修士 </a:t>
            </a:r>
            <a:r>
              <a:rPr lang="en-US" altLang="zh-CN" sz="2600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Dominican</a:t>
            </a:r>
            <a:r>
              <a:rPr lang="zh-CN" altLang="en-US" sz="2600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sz="2600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Friar</a:t>
            </a:r>
          </a:p>
          <a:p>
            <a:pPr>
              <a:lnSpc>
                <a:spcPct val="100000"/>
              </a:lnSpc>
            </a:pPr>
            <a:r>
              <a:rPr lang="en-US" altLang="zh-CN" sz="2600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1436</a:t>
            </a:r>
            <a:r>
              <a:rPr lang="zh-CN" altLang="en-US" sz="2600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年安基利柯和一群修士搬进了圣马可修道院，在老科西莫</a:t>
            </a:r>
            <a:r>
              <a:rPr lang="en-US" altLang="zh-CN" sz="2600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· </a:t>
            </a:r>
            <a:r>
              <a:rPr lang="zh-CN" altLang="en-US" sz="2600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德</a:t>
            </a:r>
            <a:r>
              <a:rPr lang="en-US" altLang="zh-CN" sz="2600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·</a:t>
            </a:r>
            <a:r>
              <a:rPr lang="zh-CN" altLang="en-US" sz="2600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美第奇的敦促下，接下了装饰修道院的任务</a:t>
            </a:r>
            <a:endParaRPr lang="en-US" altLang="zh-CN" sz="2600" b="1" dirty="0">
              <a:solidFill>
                <a:srgbClr val="202122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600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1438-1445</a:t>
            </a:r>
            <a:r>
              <a:rPr lang="zh-CN" altLang="en-US" sz="2600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年</a:t>
            </a:r>
            <a:r>
              <a:rPr lang="en-US" altLang="zh-CN" sz="2600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j</a:t>
            </a:r>
            <a:r>
              <a:rPr lang="zh-CN" altLang="en-US" sz="2600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间为圣马可修道院绘制了著名的湿壁画系列；</a:t>
            </a:r>
            <a:endParaRPr lang="en-US" altLang="zh-CN" sz="2600" b="1" dirty="0">
              <a:solidFill>
                <a:srgbClr val="202122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600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1445</a:t>
            </a:r>
            <a:r>
              <a:rPr lang="zh-CN" altLang="en-US" sz="2600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年教皇召他到罗马画壁画，并封他为佛罗伦萨大主教，遭婉拒</a:t>
            </a:r>
            <a:endParaRPr lang="en-US" altLang="zh-CN" sz="2600" b="1" dirty="0">
              <a:solidFill>
                <a:srgbClr val="202122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600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1449</a:t>
            </a:r>
            <a:r>
              <a:rPr lang="zh-CN" altLang="en-US" sz="2600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年回到佛罗伦萨，担任菲耶索莱修道院院长</a:t>
            </a:r>
            <a:endParaRPr lang="en-US" altLang="zh-CN" sz="2600" b="1" dirty="0">
              <a:solidFill>
                <a:srgbClr val="202122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600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1455</a:t>
            </a:r>
            <a:r>
              <a:rPr lang="zh-CN" altLang="en-US" sz="2600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年在罗马的道明会修道院去世，安葬于神庙遗址圣母大殿</a:t>
            </a:r>
            <a:endParaRPr lang="en-US" altLang="zh-CN" sz="2600" b="1" dirty="0">
              <a:solidFill>
                <a:srgbClr val="202122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600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1982</a:t>
            </a:r>
            <a:r>
              <a:rPr lang="zh-CN" altLang="en-US" sz="2600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年教皇保罗二世为其行宣福礼，成为真福者（</a:t>
            </a:r>
            <a:r>
              <a:rPr lang="en-US" altLang="zh-CN" sz="2600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Blessed</a:t>
            </a:r>
            <a:r>
              <a:rPr lang="zh-CN" altLang="en-US" sz="2600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）</a:t>
            </a:r>
            <a:r>
              <a:rPr lang="en-US" altLang="zh-TW" sz="2600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1984</a:t>
            </a:r>
            <a:r>
              <a:rPr lang="zh-TW" altLang="en-US" sz="2600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年宣告他为艺术家的主保圣人。</a:t>
            </a:r>
            <a:endParaRPr lang="en-US" altLang="zh-CN" sz="2600" b="1" dirty="0">
              <a:solidFill>
                <a:srgbClr val="202122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09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7B65277-82C6-6D08-6DCA-4A7DCC3B7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80D42-A113-5999-3F2B-738F7369E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6802" y="603504"/>
            <a:ext cx="5767038" cy="509625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zh-CN" altLang="en-US" dirty="0"/>
              <a:t>圣道明敬拜被钉十架的基督</a:t>
            </a:r>
            <a:br>
              <a:rPr lang="en-US" altLang="zh-CN" dirty="0"/>
            </a:br>
            <a:r>
              <a:rPr lang="en-US" dirty="0">
                <a:effectLst/>
                <a:latin typeface="Helvetica" pitchFamily="2" charset="0"/>
              </a:rPr>
              <a:t>St. Dominic Adoring the Crucified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dirty="0">
                <a:effectLst/>
                <a:latin typeface="Helvetica" pitchFamily="2" charset="0"/>
              </a:rPr>
              <a:t>Christ</a:t>
            </a:r>
            <a:br>
              <a:rPr lang="en-US" dirty="0">
                <a:effectLst/>
                <a:latin typeface="Helvetica" pitchFamily="2" charset="0"/>
              </a:rPr>
            </a:br>
            <a:br>
              <a:rPr lang="en-US" dirty="0">
                <a:effectLst/>
                <a:latin typeface="Helvetica" pitchFamily="2" charset="0"/>
              </a:rPr>
            </a:br>
            <a:r>
              <a:rPr lang="en-US" dirty="0">
                <a:effectLst/>
                <a:latin typeface="Helvetica" pitchFamily="2" charset="0"/>
              </a:rPr>
              <a:t>c</a:t>
            </a:r>
            <a:r>
              <a:rPr lang="en-US" altLang="zh-CN" dirty="0">
                <a:effectLst/>
                <a:latin typeface="Helvetica" pitchFamily="2" charset="0"/>
              </a:rPr>
              <a:t>1442</a:t>
            </a:r>
            <a:br>
              <a:rPr lang="en-US" altLang="zh-CN" dirty="0">
                <a:effectLst/>
                <a:latin typeface="Helvetica" pitchFamily="2" charset="0"/>
              </a:rPr>
            </a:br>
            <a:r>
              <a:rPr lang="zh-CN" altLang="en-US" dirty="0">
                <a:effectLst/>
                <a:latin typeface="Helvetica" pitchFamily="2" charset="0"/>
              </a:rPr>
              <a:t>湿壁画</a:t>
            </a:r>
            <a:br>
              <a:rPr lang="en-US" dirty="0">
                <a:effectLst/>
                <a:latin typeface="Helvetica" pitchFamily="2" charset="0"/>
              </a:rPr>
            </a:br>
            <a:br>
              <a:rPr lang="en-US" dirty="0">
                <a:effectLst/>
                <a:latin typeface="Helvetica" pitchFamily="2" charset="0"/>
              </a:rPr>
            </a:br>
            <a:r>
              <a:rPr lang="en-US" sz="3600" b="1" dirty="0" err="1"/>
              <a:t>圣马可修道院</a:t>
            </a:r>
            <a:br>
              <a:rPr lang="en-US" sz="3600" b="1" dirty="0"/>
            </a:br>
            <a:r>
              <a:rPr lang="en-US" sz="3600" b="1" dirty="0"/>
              <a:t>Convent of </a:t>
            </a:r>
            <a:br>
              <a:rPr lang="en-US" sz="3600" b="1" dirty="0"/>
            </a:br>
            <a:r>
              <a:rPr lang="en-US" sz="3600" b="1" dirty="0"/>
              <a:t>San Marco,</a:t>
            </a:r>
            <a:br>
              <a:rPr lang="en-US" sz="3600" b="1" dirty="0"/>
            </a:br>
            <a:r>
              <a:rPr lang="en-US" sz="3600" b="1" dirty="0"/>
              <a:t>Florence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ainting of a crucifixion&#10;&#10;AI-generated content may be incorrect.">
            <a:extLst>
              <a:ext uri="{FF2B5EF4-FFF2-40B4-BE49-F238E27FC236}">
                <a16:creationId xmlns:a16="http://schemas.microsoft.com/office/drawing/2014/main" id="{C36CAC1F-1CF1-EFCB-B9CE-3A32B6D8D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63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006A0-0050-880A-F283-A095B0CB5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B415A3C-FC3D-E095-BB19-F3FBAD64F851}"/>
              </a:ext>
            </a:extLst>
          </p:cNvPr>
          <p:cNvSpPr txBox="1"/>
          <p:nvPr/>
        </p:nvSpPr>
        <p:spPr>
          <a:xfrm>
            <a:off x="564465" y="797510"/>
            <a:ext cx="48623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亚麻工会圣龛</a:t>
            </a:r>
            <a:endParaRPr lang="en-US" sz="2800" b="1" dirty="0"/>
          </a:p>
          <a:p>
            <a:pPr algn="ctr"/>
            <a:r>
              <a:rPr lang="en-US" altLang="zh-CN" sz="2800" b="1" dirty="0"/>
              <a:t>The Tabernacle of the </a:t>
            </a:r>
            <a:r>
              <a:rPr lang="en-US" altLang="zh-CN" sz="2800" b="1" dirty="0" err="1"/>
              <a:t>Linaioli</a:t>
            </a:r>
            <a:endParaRPr lang="en-US" altLang="zh-CN" sz="2800" b="1" dirty="0"/>
          </a:p>
          <a:p>
            <a:pPr algn="ctr"/>
            <a:endParaRPr lang="en-US" altLang="zh-CN" sz="2800" b="1" dirty="0"/>
          </a:p>
          <a:p>
            <a:pPr algn="ctr"/>
            <a:r>
              <a:rPr lang="en-US" altLang="zh-CN" sz="2800" b="1" dirty="0"/>
              <a:t>1433-1436</a:t>
            </a:r>
          </a:p>
          <a:p>
            <a:pPr algn="ctr"/>
            <a:endParaRPr lang="en-US" altLang="zh-CN" sz="2800" b="1" dirty="0"/>
          </a:p>
          <a:p>
            <a:pPr algn="ctr"/>
            <a:r>
              <a:rPr lang="zh-CN" altLang="en-US" sz="2800" b="1" dirty="0"/>
              <a:t>木板蛋彩画 </a:t>
            </a:r>
            <a:endParaRPr lang="en-US" altLang="zh-CN" sz="2800" b="1" dirty="0"/>
          </a:p>
          <a:p>
            <a:pPr algn="ctr"/>
            <a:r>
              <a:rPr lang="en-US" altLang="zh-CN" sz="2800" b="1" dirty="0"/>
              <a:t>Tempera on wood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 err="1"/>
              <a:t>圣马可博物馆</a:t>
            </a:r>
            <a:endParaRPr lang="en-US" sz="2800" b="1" dirty="0"/>
          </a:p>
          <a:p>
            <a:pPr algn="ctr"/>
            <a:r>
              <a:rPr lang="en-US" sz="2800" b="1" dirty="0"/>
              <a:t>San Marco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Museum</a:t>
            </a:r>
            <a:endParaRPr lang="en-US" sz="2800" b="1" dirty="0"/>
          </a:p>
          <a:p>
            <a:pPr algn="ctr"/>
            <a:r>
              <a:rPr lang="en-US" sz="2800" b="1" dirty="0"/>
              <a:t>Florence</a:t>
            </a:r>
          </a:p>
        </p:txBody>
      </p:sp>
      <p:pic>
        <p:nvPicPr>
          <p:cNvPr id="5" name="Picture 4" descr="A painting of two people&#10;&#10;AI-generated content may be incorrect.">
            <a:extLst>
              <a:ext uri="{FF2B5EF4-FFF2-40B4-BE49-F238E27FC236}">
                <a16:creationId xmlns:a16="http://schemas.microsoft.com/office/drawing/2014/main" id="{67BF2371-35B6-965D-0661-376EB1AF7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912" y="0"/>
            <a:ext cx="5143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75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nting of a person in a red robe&#10;&#10;AI-generated content may be incorrect.">
            <a:extLst>
              <a:ext uri="{FF2B5EF4-FFF2-40B4-BE49-F238E27FC236}">
                <a16:creationId xmlns:a16="http://schemas.microsoft.com/office/drawing/2014/main" id="{E74F94D2-8EF7-B55E-7E32-B9A509329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951949" y="1143001"/>
            <a:ext cx="6857999" cy="4572000"/>
          </a:xfrm>
          <a:prstGeom prst="rect">
            <a:avLst/>
          </a:prstGeom>
        </p:spPr>
      </p:pic>
      <p:pic>
        <p:nvPicPr>
          <p:cNvPr id="7" name="Picture 6" descr="A painting of a person in a robe&#10;&#10;AI-generated content may be incorrect.">
            <a:extLst>
              <a:ext uri="{FF2B5EF4-FFF2-40B4-BE49-F238E27FC236}">
                <a16:creationId xmlns:a16="http://schemas.microsoft.com/office/drawing/2014/main" id="{E171D8EA-ACD3-3AA8-B252-6A43EA0B1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67000" y="1116728"/>
            <a:ext cx="6857999" cy="4572000"/>
          </a:xfrm>
          <a:prstGeom prst="rect">
            <a:avLst/>
          </a:prstGeom>
        </p:spPr>
      </p:pic>
      <p:pic>
        <p:nvPicPr>
          <p:cNvPr id="9" name="Picture 8" descr="A couple of paintings of two people&#10;&#10;AI-generated content may be incorrect.">
            <a:extLst>
              <a:ext uri="{FF2B5EF4-FFF2-40B4-BE49-F238E27FC236}">
                <a16:creationId xmlns:a16="http://schemas.microsoft.com/office/drawing/2014/main" id="{68DA3D37-C3D8-2141-5F35-2E25A3C733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8948" y="-1"/>
            <a:ext cx="3763051" cy="683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24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CA57B90-B92C-2765-7DEE-ADAF6DEF9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6B6A17-3513-5F39-C681-D00DFD520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335" y="0"/>
            <a:ext cx="9515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04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nting of a person and person in a gold frame&#10;&#10;AI-generated content may be incorrect.">
            <a:extLst>
              <a:ext uri="{FF2B5EF4-FFF2-40B4-BE49-F238E27FC236}">
                <a16:creationId xmlns:a16="http://schemas.microsoft.com/office/drawing/2014/main" id="{D103DAB9-A98C-7ACE-2106-2318FB953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901" y="0"/>
            <a:ext cx="9176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41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2CEB4-14F1-E4E3-583A-6E17031E5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nting of people in a frame&#10;&#10;AI-generated content may be incorrect.">
            <a:extLst>
              <a:ext uri="{FF2B5EF4-FFF2-40B4-BE49-F238E27FC236}">
                <a16:creationId xmlns:a16="http://schemas.microsoft.com/office/drawing/2014/main" id="{6CAD4E64-46CF-F917-FC3B-856CC79BC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414" y="0"/>
            <a:ext cx="9379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59637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17448</TotalTime>
  <Words>2751</Words>
  <Application>Microsoft Macintosh PowerPoint</Application>
  <PresentationFormat>Widescreen</PresentationFormat>
  <Paragraphs>188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Kaiti SC</vt:lpstr>
      <vt:lpstr>Linux Libertine</vt:lpstr>
      <vt:lpstr>Söhne</vt:lpstr>
      <vt:lpstr>Times</vt:lpstr>
      <vt:lpstr>Arial</vt:lpstr>
      <vt:lpstr>Calibri</vt:lpstr>
      <vt:lpstr>Helvetica</vt:lpstr>
      <vt:lpstr>Helvetica Neue</vt:lpstr>
      <vt:lpstr>Neue Haas Grotesk Text Pro</vt:lpstr>
      <vt:lpstr>Roboto</vt:lpstr>
      <vt:lpstr>VanillaVTI</vt:lpstr>
      <vt:lpstr>安基利柯——质朴和圣洁</vt:lpstr>
      <vt:lpstr>安基利柯</vt:lpstr>
      <vt:lpstr>安基利柯修士 Fra Angelico</vt:lpstr>
      <vt:lpstr>圣道明敬拜被钉十架的基督 St. Dominic Adoring the Crucified Christ  c1442 湿壁画  圣马可修道院 Convent of  San Marco, Florence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施洗约翰的命名 The Naming of  St. John the Baptist  1435前 蛋彩画  圣马可博物馆 San Marco Museum Florence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达芬奇 Leonardo  da Vinci</dc:title>
  <dc:creator>Joe Xu</dc:creator>
  <cp:lastModifiedBy>Xing Yang</cp:lastModifiedBy>
  <cp:revision>66</cp:revision>
  <dcterms:created xsi:type="dcterms:W3CDTF">2023-11-29T03:25:52Z</dcterms:created>
  <dcterms:modified xsi:type="dcterms:W3CDTF">2025-05-18T19:18:29Z</dcterms:modified>
</cp:coreProperties>
</file>