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2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455C0A-95C9-4598-9C24-A82B92E506AC}" v="11" dt="2025-04-07T03:40:09.1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592"/>
    <p:restoredTop sz="65177" autoAdjust="0"/>
  </p:normalViewPr>
  <p:slideViewPr>
    <p:cSldViewPr snapToGrid="0">
      <p:cViewPr varScale="1">
        <p:scale>
          <a:sx n="33" d="100"/>
          <a:sy n="33" d="100"/>
        </p:scale>
        <p:origin x="1382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ao Nelson" userId="b0597ec67e8763e9" providerId="LiveId" clId="{09455C0A-95C9-4598-9C24-A82B92E506AC}"/>
    <pc:docChg chg="undo custSel modSld">
      <pc:chgData name="Jiao Nelson" userId="b0597ec67e8763e9" providerId="LiveId" clId="{09455C0A-95C9-4598-9C24-A82B92E506AC}" dt="2025-04-07T03:40:09.138" v="17" actId="255"/>
      <pc:docMkLst>
        <pc:docMk/>
      </pc:docMkLst>
      <pc:sldChg chg="addSp delSp modSp mod addAnim delAnim modAnim">
        <pc:chgData name="Jiao Nelson" userId="b0597ec67e8763e9" providerId="LiveId" clId="{09455C0A-95C9-4598-9C24-A82B92E506AC}" dt="2025-04-07T03:40:09.138" v="17" actId="255"/>
        <pc:sldMkLst>
          <pc:docMk/>
          <pc:sldMk cId="210537910" sldId="256"/>
        </pc:sldMkLst>
        <pc:spChg chg="add del mod">
          <ac:chgData name="Jiao Nelson" userId="b0597ec67e8763e9" providerId="LiveId" clId="{09455C0A-95C9-4598-9C24-A82B92E506AC}" dt="2025-04-07T03:40:09.138" v="17" actId="255"/>
          <ac:spMkLst>
            <pc:docMk/>
            <pc:sldMk cId="210537910" sldId="256"/>
            <ac:spMk id="2" creationId="{530C2CCA-41F1-27BE-52C0-6EB2BE6A528C}"/>
          </ac:spMkLst>
        </pc:spChg>
        <pc:spChg chg="add del mod">
          <ac:chgData name="Jiao Nelson" userId="b0597ec67e8763e9" providerId="LiveId" clId="{09455C0A-95C9-4598-9C24-A82B92E506AC}" dt="2025-04-07T03:39:22.284" v="14" actId="478"/>
          <ac:spMkLst>
            <pc:docMk/>
            <pc:sldMk cId="210537910" sldId="256"/>
            <ac:spMk id="3" creationId="{656925D1-64E3-D489-D03E-877A94942BDC}"/>
          </ac:spMkLst>
        </pc:spChg>
        <pc:spChg chg="add del mod">
          <ac:chgData name="Jiao Nelson" userId="b0597ec67e8763e9" providerId="LiveId" clId="{09455C0A-95C9-4598-9C24-A82B92E506AC}" dt="2025-04-07T03:39:22.284" v="14" actId="478"/>
          <ac:spMkLst>
            <pc:docMk/>
            <pc:sldMk cId="210537910" sldId="256"/>
            <ac:spMk id="6" creationId="{343D044E-3987-FB92-4492-E19030B3A662}"/>
          </ac:spMkLst>
        </pc:spChg>
      </pc:sldChg>
      <pc:sldChg chg="modSp mod">
        <pc:chgData name="Jiao Nelson" userId="b0597ec67e8763e9" providerId="LiveId" clId="{09455C0A-95C9-4598-9C24-A82B92E506AC}" dt="2025-04-07T01:11:55.387" v="1" actId="27636"/>
        <pc:sldMkLst>
          <pc:docMk/>
          <pc:sldMk cId="1576152228" sldId="261"/>
        </pc:sldMkLst>
        <pc:spChg chg="mod">
          <ac:chgData name="Jiao Nelson" userId="b0597ec67e8763e9" providerId="LiveId" clId="{09455C0A-95C9-4598-9C24-A82B92E506AC}" dt="2025-04-07T01:11:55.387" v="1" actId="27636"/>
          <ac:spMkLst>
            <pc:docMk/>
            <pc:sldMk cId="1576152228" sldId="261"/>
            <ac:spMk id="2" creationId="{FF41712A-6F7F-9ADC-3726-C220326146E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626619-0892-5843-825F-72EB65D04E2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51F387-5AC3-4B42-8935-8031D960F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062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%E9%A6%AC%E5%88%A9%E4%BA%9E_(%E8%80%B6%E7%A9%8C%E7%9A%84%E6%AF%8D%E8%A6%AA)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zh.wikipedia.org/wiki/%E6%9C%9D%E8%81%96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0" dirty="0"/>
              <a:t>祷告中的玛利亚 </a:t>
            </a:r>
            <a:r>
              <a:rPr lang="en-US" b="0" dirty="0"/>
              <a:t>Carlo Dolci 1653</a:t>
            </a:r>
            <a:r>
              <a:rPr lang="zh-CN" altLang="en-US" b="0" dirty="0"/>
              <a:t>。</a:t>
            </a:r>
            <a:endParaRPr lang="en-US" altLang="zh-CN" b="0" dirty="0"/>
          </a:p>
          <a:p>
            <a:pPr>
              <a:buNone/>
            </a:pPr>
            <a:r>
              <a:rPr lang="zh-TW" altLang="en-US" b="0" dirty="0">
                <a:effectLst/>
                <a:latin typeface="Helvetica Neue" panose="02000503000000020004" pitchFamily="2" charset="0"/>
              </a:rPr>
              <a:t>开场问题：</a:t>
            </a:r>
          </a:p>
          <a:p>
            <a:pPr>
              <a:buNone/>
            </a:pPr>
            <a:r>
              <a:rPr lang="en-US" altLang="zh-TW" b="0" dirty="0">
                <a:effectLst/>
                <a:latin typeface="Helvetica Neue" panose="02000503000000020004" pitchFamily="2" charset="0"/>
              </a:rPr>
              <a:t>•   </a:t>
            </a:r>
            <a:r>
              <a:rPr lang="zh-TW" altLang="en-US" b="0" dirty="0">
                <a:effectLst/>
                <a:latin typeface="Helvetica Neue" panose="02000503000000020004" pitchFamily="2" charset="0"/>
              </a:rPr>
              <a:t>当你想到圣母玛利亚时，你首先想到的是哪一个画面或形象   </a:t>
            </a:r>
          </a:p>
          <a:p>
            <a:r>
              <a:rPr lang="en-US" altLang="zh-TW" b="0" dirty="0">
                <a:effectLst/>
                <a:latin typeface="Helvetica Neue" panose="02000503000000020004" pitchFamily="2" charset="0"/>
              </a:rPr>
              <a:t>•   </a:t>
            </a:r>
            <a:r>
              <a:rPr lang="zh-TW" altLang="en-US" b="0" dirty="0">
                <a:effectLst/>
                <a:latin typeface="Helvetica" pitchFamily="2" charset="0"/>
              </a:rPr>
              <a:t>如果你要画或者让</a:t>
            </a:r>
            <a:r>
              <a:rPr lang="en-US" b="0" dirty="0">
                <a:effectLst/>
                <a:latin typeface="Helvetica Neue" panose="02000503000000020004" pitchFamily="2" charset="0"/>
              </a:rPr>
              <a:t>AI</a:t>
            </a:r>
            <a:r>
              <a:rPr lang="zh-TW" altLang="en-US" b="0" dirty="0">
                <a:effectLst/>
                <a:latin typeface="Helvetica" pitchFamily="2" charset="0"/>
              </a:rPr>
              <a:t>画一幅玛利亚的画像，你会如何表现她？她应该是什么样的？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F387-5AC3-4B42-8935-8031D960FB4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92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b="0" dirty="0">
                <a:effectLst/>
                <a:latin typeface="Helvetica" pitchFamily="2" charset="0"/>
              </a:rPr>
              <a:t>为众人代求：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圣母的另一个形象是为世人</a:t>
            </a:r>
            <a:r>
              <a:rPr lang="zh-TW" altLang="en-US" b="0" dirty="0">
                <a:effectLst/>
                <a:latin typeface="Helvetica" pitchFamily="2" charset="0"/>
              </a:rPr>
              <a:t>代祷、承担他人痛苦、作为众人慈悲的母亲。提香</a:t>
            </a:r>
            <a:r>
              <a:rPr lang="en-US" altLang="zh-TW" b="0" dirty="0">
                <a:effectLst/>
                <a:latin typeface="Helvetica" pitchFamily="2" charset="0"/>
              </a:rPr>
              <a:t>《</a:t>
            </a:r>
            <a:r>
              <a:rPr lang="zh-TW" altLang="en-US" b="0" dirty="0">
                <a:effectLst/>
                <a:latin typeface="Helvetica" pitchFamily="2" charset="0"/>
              </a:rPr>
              <a:t>为人类代求的圣母</a:t>
            </a:r>
            <a:r>
              <a:rPr lang="en-US" altLang="zh-TW" b="0" dirty="0">
                <a:effectLst/>
                <a:latin typeface="Helvetica" pitchFamily="2" charset="0"/>
              </a:rPr>
              <a:t>》</a:t>
            </a:r>
            <a:r>
              <a:rPr lang="zh-TW" altLang="en-US" b="0" dirty="0">
                <a:effectLst/>
                <a:latin typeface="Helvetica" pitchFamily="2" charset="0"/>
              </a:rPr>
              <a:t>。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玛利亚站在画面正中央，</a:t>
            </a:r>
            <a:r>
              <a:rPr lang="zh-TW" altLang="en-US" b="0" dirty="0">
                <a:effectLst/>
                <a:latin typeface="Helvetica" pitchFamily="2" charset="0"/>
              </a:rPr>
              <a:t>展开她巨大的斗篷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，</a:t>
            </a:r>
            <a:r>
              <a:rPr lang="zh-TW" altLang="en-US" b="0" dirty="0">
                <a:effectLst/>
                <a:latin typeface="Helvetica" pitchFamily="2" charset="0"/>
              </a:rPr>
              <a:t>保护着站在她脚下的群体</a:t>
            </a:r>
            <a:r>
              <a:rPr lang="zh-TW" altLang="en-US" b="0" dirty="0">
                <a:effectLst/>
                <a:latin typeface="Helvetica Neue" panose="02000503000000020004" pitchFamily="2" charset="0"/>
              </a:rPr>
              <a:t> </a:t>
            </a:r>
            <a:r>
              <a:rPr lang="en-US" altLang="zh-TW" b="0" dirty="0">
                <a:effectLst/>
                <a:latin typeface="Helvetica Neue" panose="02000503000000020004" pitchFamily="2" charset="0"/>
              </a:rPr>
              <a:t>—— 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教会领袖、穷人、病人、孤儿等不同阶层的人们。她与受苦的人站在一起，</a:t>
            </a:r>
            <a:r>
              <a:rPr lang="zh-TW" altLang="en-US" b="0" dirty="0">
                <a:effectLst/>
                <a:latin typeface="Helvetica" pitchFamily="2" charset="0"/>
              </a:rPr>
              <a:t>不在天上俯视，而是将他们拥入自己的衣袍之下。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F387-5AC3-4B42-8935-8031D960FB4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51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普里西拉墓穴</a:t>
            </a:r>
            <a:r>
              <a:rPr lang="zh-CN" altLang="en-US" dirty="0"/>
              <a:t> </a:t>
            </a:r>
            <a:r>
              <a:rPr lang="en-US" altLang="zh-CN" dirty="0"/>
              <a:t>100-150</a:t>
            </a:r>
            <a:r>
              <a:rPr lang="zh-CN" altLang="en-US" dirty="0"/>
              <a:t> </a:t>
            </a:r>
            <a:r>
              <a:rPr lang="en-US" altLang="zh-CN" dirty="0"/>
              <a:t>AD</a:t>
            </a:r>
            <a:r>
              <a:rPr lang="zh-CN" altLang="en-US" dirty="0"/>
              <a:t>，</a:t>
            </a:r>
            <a:r>
              <a:rPr lang="zh-TW" altLang="en-US" dirty="0"/>
              <a:t>现存最早的圣母画像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F387-5AC3-4B42-8935-8031D960FB4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49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1" dirty="0">
                <a:solidFill>
                  <a:srgbClr val="222222"/>
                </a:solidFill>
                <a:effectLst/>
                <a:latin typeface="-apple-system"/>
              </a:rPr>
              <a:t>Madonna of the Book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 – Sandro Botticelli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F387-5AC3-4B42-8935-8031D960FB4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052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b="0" i="0" dirty="0">
                <a:effectLst/>
                <a:ea typeface="Linux Libertine"/>
              </a:rPr>
              <a:t>洛雷托圣母</a:t>
            </a:r>
            <a:r>
              <a:rPr lang="en-US" altLang="zh-CN" b="0" i="0" dirty="0">
                <a:effectLst/>
                <a:ea typeface="Linux Libertine"/>
              </a:rPr>
              <a:t>: </a:t>
            </a:r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赤脚的</a:t>
            </a:r>
            <a:r>
              <a:rPr lang="zh-TW" altLang="en-US" b="0" i="0" u="none" strike="noStrike" dirty="0">
                <a:effectLst/>
                <a:latin typeface="Arial" panose="020B0604020202020204" pitchFamily="34" charset="0"/>
                <a:hlinkClick r:id="rId3" tooltip="马利亚 (耶稣的母亲)"/>
              </a:rPr>
              <a:t>圣母</a:t>
            </a:r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抱着赤裸的孩子站在门口，面前跪着两个</a:t>
            </a:r>
            <a:r>
              <a:rPr lang="zh-TW" altLang="en-US" b="0" i="0" u="none" strike="noStrike" dirty="0">
                <a:effectLst/>
                <a:latin typeface="Arial" panose="020B0604020202020204" pitchFamily="34" charset="0"/>
                <a:hlinkClick r:id="rId4" tooltip="朝圣"/>
              </a:rPr>
              <a:t>朝圣</a:t>
            </a:r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的农民。普通人遇到神与圣</a:t>
            </a:r>
            <a:r>
              <a:rPr lang="zh-CN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，后者看起来</a:t>
            </a:r>
            <a:r>
              <a:rPr lang="zh-CN" altLang="en-US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也像普通人</a:t>
            </a:r>
            <a:endParaRPr lang="zh-CN" b="0" i="0" dirty="0">
              <a:effectLst/>
              <a:ea typeface="Linux Libertin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1" dirty="0">
              <a:solidFill>
                <a:srgbClr val="222222"/>
              </a:solidFill>
              <a:effectLst/>
              <a:latin typeface="-apple-syste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1" dirty="0">
                <a:solidFill>
                  <a:srgbClr val="222222"/>
                </a:solidFill>
                <a:effectLst/>
                <a:latin typeface="-apple-system"/>
              </a:rPr>
              <a:t>Madonna and Child with St. Anne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 – Caravaggio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F387-5AC3-4B42-8935-8031D960FB4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25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zh-TW" altLang="en-US" b="0" dirty="0">
                <a:effectLst/>
                <a:latin typeface="Helvetica Neue" panose="02000503000000020004" pitchFamily="2" charset="0"/>
              </a:rPr>
              <a:t>玛利亚在天主教、东正教、新教三大传统中的地位与神学内涵有显著差异。今天向大家介绍的玛利亚的画作全部来自天主教和东正教传统。这是有原因的。玛利亚在天主教和东正教传统中地位很高。被称为圣母，</a:t>
            </a:r>
            <a:r>
              <a:rPr lang="en-US" b="0" dirty="0">
                <a:effectLst/>
                <a:latin typeface="Helvetica Neue" panose="02000503000000020004" pitchFamily="2" charset="0"/>
              </a:rPr>
              <a:t>mother of God, </a:t>
            </a:r>
            <a:r>
              <a:rPr lang="zh-TW" altLang="en-US" b="0" dirty="0">
                <a:effectLst/>
                <a:latin typeface="Helvetica Neue" panose="02000503000000020004" pitchFamily="2" charset="0"/>
              </a:rPr>
              <a:t>是所有圣徒中最尊贵的。而且他们认为玛利亚无原罪（受孕时就蒙神恩宠，不受原罪沾污），终生都是童贞女，死后被接升天，是圣徒的中保。门徒可以向圣母祈求，圣母不能直接赐福，但可以传达门徒的祷告。新教教会对玛利亚中保的身份，无原罪和升天的教义都是明确反对的，对终身童贞更多的是不接受，但不一定反对。玛利亚</a:t>
            </a:r>
            <a:r>
              <a:rPr lang="en-US" b="0" dirty="0">
                <a:effectLst/>
                <a:latin typeface="Helvetica Neue" panose="02000503000000020004" pitchFamily="2" charset="0"/>
              </a:rPr>
              <a:t>Mother of God</a:t>
            </a:r>
            <a:r>
              <a:rPr lang="zh-TW" altLang="en-US" b="0" dirty="0">
                <a:effectLst/>
                <a:latin typeface="Helvetica Neue" panose="02000503000000020004" pitchFamily="2" charset="0"/>
              </a:rPr>
              <a:t>的称号是在</a:t>
            </a:r>
            <a:r>
              <a:rPr lang="en-US" altLang="zh-TW" b="0" dirty="0">
                <a:effectLst/>
                <a:latin typeface="Helvetica Neue" panose="02000503000000020004" pitchFamily="2" charset="0"/>
              </a:rPr>
              <a:t>431</a:t>
            </a:r>
            <a:r>
              <a:rPr lang="zh-TW" altLang="en-US" b="0" dirty="0">
                <a:effectLst/>
                <a:latin typeface="Helvetica Neue" panose="02000503000000020004" pitchFamily="2" charset="0"/>
              </a:rPr>
              <a:t>年以弗所大公会议上确定的。争论焦点是耶稣的身份而不是玛利亚的身份。天主教并不认为玛利亚是神，或拥有神性，严格区分</a:t>
            </a:r>
            <a:r>
              <a:rPr lang="en-US" b="0" dirty="0">
                <a:effectLst/>
                <a:latin typeface="Helvetica Neue" panose="02000503000000020004" pitchFamily="2" charset="0"/>
              </a:rPr>
              <a:t>Veneration（</a:t>
            </a:r>
            <a:r>
              <a:rPr lang="zh-TW" altLang="en-US" b="0" dirty="0">
                <a:effectLst/>
                <a:latin typeface="Helvetica Neue" panose="02000503000000020004" pitchFamily="2" charset="0"/>
              </a:rPr>
              <a:t>敬礼）和</a:t>
            </a:r>
            <a:r>
              <a:rPr lang="en-US" b="0" dirty="0">
                <a:effectLst/>
                <a:latin typeface="Helvetica Neue" panose="02000503000000020004" pitchFamily="2" charset="0"/>
              </a:rPr>
              <a:t>Worship。</a:t>
            </a:r>
            <a:r>
              <a:rPr lang="zh-TW" altLang="en-US" b="0" dirty="0">
                <a:effectLst/>
                <a:latin typeface="Helvetica Neue" panose="02000503000000020004" pitchFamily="2" charset="0"/>
              </a:rPr>
              <a:t>但另一方面，普通信众很难分别敬礼和敬拜。他们跪在圣母像面前向她祈求时，这些细致精妙的神学理论完全不起作用。大多外邦宗教中都有一个主管生育的女神，</a:t>
            </a:r>
            <a:r>
              <a:rPr lang="en-US" b="0" dirty="0" err="1">
                <a:effectLst/>
                <a:latin typeface="Helvetica Neue" panose="02000503000000020004" pitchFamily="2" charset="0"/>
              </a:rPr>
              <a:t>Artemis,Isis</a:t>
            </a:r>
            <a:r>
              <a:rPr lang="en-US" b="0" dirty="0">
                <a:effectLst/>
                <a:latin typeface="Helvetica Neue" panose="02000503000000020004" pitchFamily="2" charset="0"/>
              </a:rPr>
              <a:t>. </a:t>
            </a:r>
            <a:r>
              <a:rPr lang="zh-TW" altLang="en-US" b="0" dirty="0">
                <a:effectLst/>
                <a:latin typeface="Helvetica Neue" panose="02000503000000020004" pitchFamily="2" charset="0"/>
              </a:rPr>
              <a:t>在民间，玛利亚在一定程度上取代了这些女神，逐渐承担起人们对女性神圣力量的精神需求。这并非说教会有意融合异教，而是在人们的宗教心理中，对“母亲”形象的依恋和神圣化需求持续存在，而玛利亚成了这种需求的“基督教化”出口。</a:t>
            </a:r>
            <a:br>
              <a:rPr lang="zh-TW" altLang="en-US" b="0" dirty="0">
                <a:effectLst/>
                <a:latin typeface="Helvetica Neue" panose="02000503000000020004" pitchFamily="2" charset="0"/>
              </a:rPr>
            </a:br>
            <a:endParaRPr lang="zh-TW" altLang="en-US" b="0" dirty="0">
              <a:effectLst/>
              <a:latin typeface="Helvetica Neue" panose="02000503000000020004" pitchFamily="2" charset="0"/>
            </a:endParaRPr>
          </a:p>
          <a:p>
            <a:pPr>
              <a:buNone/>
            </a:pPr>
            <a:r>
              <a:rPr lang="zh-TW" altLang="en-US" b="0" dirty="0">
                <a:effectLst/>
                <a:latin typeface="Helvetica Neue" panose="02000503000000020004" pitchFamily="2" charset="0"/>
              </a:rPr>
              <a:t>罗马人民救援之母：相传是路加所画，是画在木板上。现存于罗马的圣母堂。圣像画上曾装饰有王冠和珠宝，如今已经被移除。她姿态笔直、庄严，合拢的双手温柔地抱着圣子。耶稣的左手拿着拿着一本应该是福音书的书。他的右手举起做祝福的样子。早期圣母子像的典型表现手法，玛利亚形象高度神圣化，仪式化、镶金背景（象征天国）。</a:t>
            </a:r>
            <a:r>
              <a:rPr lang="el-GR" b="0" dirty="0">
                <a:effectLst/>
                <a:latin typeface="Helvetica Neue" panose="02000503000000020004" pitchFamily="2" charset="0"/>
              </a:rPr>
              <a:t>ΜΡ ΘΥ </a:t>
            </a:r>
            <a:r>
              <a:rPr lang="zh-TW" altLang="en-US" b="0" dirty="0">
                <a:effectLst/>
                <a:latin typeface="Helvetica Neue" panose="02000503000000020004" pitchFamily="2" charset="0"/>
              </a:rPr>
              <a:t>希腊文缩写，耶稣不像婴孩，像个被缩小的成人。是有意的，我们看见</a:t>
            </a:r>
            <a:r>
              <a:rPr lang="en-US" b="0" dirty="0">
                <a:effectLst/>
                <a:latin typeface="Helvetica Neue" panose="02000503000000020004" pitchFamily="2" charset="0"/>
              </a:rPr>
              <a:t>baby</a:t>
            </a:r>
            <a:r>
              <a:rPr lang="zh-TW" altLang="en-US" b="0" dirty="0">
                <a:effectLst/>
                <a:latin typeface="Helvetica Neue" panose="02000503000000020004" pitchFamily="2" charset="0"/>
              </a:rPr>
              <a:t>时的情感反应不是画家的期望。他要表现的是圣洁，是神性，而不是真实感。历代教皇经常在这幅画面前，为瘟疫结束，战争胜利而祷告。</a:t>
            </a:r>
            <a:r>
              <a:rPr lang="en-US" altLang="zh-TW" b="0" dirty="0">
                <a:effectLst/>
                <a:latin typeface="Helvetica Neue" panose="02000503000000020004" pitchFamily="2" charset="0"/>
              </a:rPr>
              <a:t>2020</a:t>
            </a:r>
            <a:r>
              <a:rPr lang="zh-TW" altLang="en-US" b="0" dirty="0">
                <a:effectLst/>
                <a:latin typeface="Helvetica Neue" panose="02000503000000020004" pitchFamily="2" charset="0"/>
              </a:rPr>
              <a:t>年</a:t>
            </a:r>
            <a:r>
              <a:rPr lang="en-US" altLang="zh-TW" b="0" dirty="0">
                <a:effectLst/>
                <a:latin typeface="Helvetica Neue" panose="02000503000000020004" pitchFamily="2" charset="0"/>
              </a:rPr>
              <a:t>3</a:t>
            </a:r>
            <a:r>
              <a:rPr lang="zh-TW" altLang="en-US" b="0" dirty="0">
                <a:effectLst/>
                <a:latin typeface="Helvetica Neue" panose="02000503000000020004" pitchFamily="2" charset="0"/>
              </a:rPr>
              <a:t>月</a:t>
            </a:r>
            <a:r>
              <a:rPr lang="en-US" altLang="zh-TW" b="0" dirty="0">
                <a:effectLst/>
                <a:latin typeface="Helvetica Neue" panose="02000503000000020004" pitchFamily="2" charset="0"/>
              </a:rPr>
              <a:t>27</a:t>
            </a:r>
            <a:r>
              <a:rPr lang="zh-TW" altLang="en-US" b="0" dirty="0">
                <a:effectLst/>
                <a:latin typeface="Helvetica Neue" panose="02000503000000020004" pitchFamily="2" charset="0"/>
              </a:rPr>
              <a:t>日，他在圣彼得广场为</a:t>
            </a:r>
            <a:r>
              <a:rPr lang="en-US" b="0" dirty="0">
                <a:effectLst/>
                <a:latin typeface="Helvetica Neue" panose="02000503000000020004" pitchFamily="2" charset="0"/>
              </a:rPr>
              <a:t>COVID</a:t>
            </a:r>
            <a:r>
              <a:rPr lang="zh-TW" altLang="en-US" b="0" dirty="0">
                <a:effectLst/>
                <a:latin typeface="Helvetica Neue" panose="02000503000000020004" pitchFamily="2" charset="0"/>
              </a:rPr>
              <a:t>疫情结束祈祷，并降福罗马和全世界，广场上安放着此圣像画。</a:t>
            </a:r>
          </a:p>
          <a:p>
            <a:pPr>
              <a:buNone/>
            </a:pPr>
            <a:endParaRPr lang="zh-TW" altLang="en-US" b="0" dirty="0">
              <a:effectLst/>
              <a:latin typeface="Helvetica Neue" panose="02000503000000020004" pitchFamily="2" charset="0"/>
            </a:endParaRPr>
          </a:p>
          <a:p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弗拉基米尔圣母：相传是路加所画，应该是</a:t>
            </a:r>
            <a:r>
              <a:rPr lang="en-US" altLang="zh-TW" b="0" dirty="0">
                <a:effectLst/>
                <a:latin typeface="Helvetica Neue" panose="02000503000000020004" pitchFamily="2" charset="0"/>
                <a:ea typeface="PingFang SC" panose="020B0400000000000000" pitchFamily="34" charset="-122"/>
              </a:rPr>
              <a:t>12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世纪君士坦丁堡画家。俄国的国宝，莫斯科的护城符。帖木儿入侵俄国时被带到莫斯科。莫斯科大公对着这幅画整夜流泪祷告，第二天</a:t>
            </a:r>
            <a:r>
              <a:rPr lang="zh-TW" altLang="en-US" b="0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敌人就撤军了。我们今天听到这样的故事可能觉得这是遥远的国度，愚昧的年代的奇谈怪论，但这和圣经里记载的一些故事并没有很多不同，约书亚抬着约柜，以赛亚预言破敌，而那个时代的人们真心相信而期待奇迹。也许是我们太骄傲而关上了神迹的门。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F387-5AC3-4B42-8935-8031D960FB4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444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b="0" dirty="0">
                <a:effectLst/>
                <a:latin typeface="Helvetica" pitchFamily="2" charset="0"/>
              </a:rPr>
              <a:t>圣母加冕像（</a:t>
            </a:r>
            <a:r>
              <a:rPr lang="en-US" b="0" dirty="0">
                <a:effectLst/>
                <a:latin typeface="Helvetica Neue" panose="02000503000000020004" pitchFamily="2" charset="0"/>
              </a:rPr>
              <a:t>Coronation of the Virgin</a:t>
            </a:r>
            <a:r>
              <a:rPr lang="en-US" b="0" dirty="0">
                <a:effectLst/>
                <a:latin typeface="Helvetica" pitchFamily="2" charset="0"/>
              </a:rPr>
              <a:t>）〉</a:t>
            </a:r>
            <a:r>
              <a:rPr 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（</a:t>
            </a:r>
            <a:r>
              <a:rPr lang="en-US" b="0" dirty="0">
                <a:effectLst/>
                <a:latin typeface="Helvetica Neue" panose="02000503000000020004" pitchFamily="2" charset="0"/>
              </a:rPr>
              <a:t>1320</a:t>
            </a:r>
            <a:r>
              <a:rPr 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，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乔托）</a:t>
            </a:r>
            <a:endParaRPr lang="zh-TW" altLang="en-US" b="0" dirty="0">
              <a:effectLst/>
              <a:latin typeface="Helvetica Neue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人物的体积真实，拥有重量与质感，衣褶服饰服从身体结构，而非装饰性的线条。人物的安排与视角预示了线性透视的发展雏形。背景不再是拜占庭式的金色，圣母与基督温柔互动，表情亲切而非刻板，强化了人性的表现。乔托善用对比强烈的色块，使圣母成为视觉中心，耶稣亲自为圣母戴上王冠，手势温柔而充满敬意，打破了传统对</a:t>
            </a:r>
            <a:r>
              <a:rPr lang="zh-TW" altLang="en-US" b="0" dirty="0">
                <a:effectLst/>
                <a:latin typeface="Helvetica Neue" panose="02000503000000020004" pitchFamily="2" charset="0"/>
                <a:ea typeface="PingFang TC" panose="020B0400000000000000" pitchFamily="34" charset="-120"/>
              </a:rPr>
              <a:t>“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全能君王</a:t>
            </a:r>
            <a:r>
              <a:rPr lang="zh-TW" altLang="en-US" b="0" dirty="0">
                <a:effectLst/>
                <a:latin typeface="Helvetica Neue" panose="02000503000000020004" pitchFamily="2" charset="0"/>
                <a:ea typeface="PingFang TC" panose="020B0400000000000000" pitchFamily="34" charset="-120"/>
              </a:rPr>
              <a:t>”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刚硬形象的刻画。圣母作为</a:t>
            </a:r>
            <a:r>
              <a:rPr lang="zh-TW" altLang="en-US" b="0" dirty="0">
                <a:effectLst/>
                <a:latin typeface="Helvetica Neue" panose="02000503000000020004" pitchFamily="2" charset="0"/>
                <a:ea typeface="PingFang TC" panose="020B0400000000000000" pitchFamily="34" charset="-120"/>
              </a:rPr>
              <a:t>“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教会的象征</a:t>
            </a:r>
            <a:r>
              <a:rPr lang="zh-TW" altLang="en-US" b="0" dirty="0">
                <a:effectLst/>
                <a:latin typeface="Helvetica Neue" panose="02000503000000020004" pitchFamily="2" charset="0"/>
                <a:ea typeface="PingFang TC" panose="020B0400000000000000" pitchFamily="34" charset="-120"/>
              </a:rPr>
              <a:t>”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（</a:t>
            </a:r>
            <a:r>
              <a:rPr lang="en-US" b="0" dirty="0">
                <a:effectLst/>
                <a:latin typeface="Helvetica Neue" panose="02000503000000020004" pitchFamily="2" charset="0"/>
                <a:ea typeface="PingFang TC" panose="020B0400000000000000" pitchFamily="34" charset="-120"/>
              </a:rPr>
              <a:t>Ecclesia</a:t>
            </a:r>
            <a:r>
              <a:rPr 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），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她的加冕暗示信徒最终也将与基督一同得荣耀。它用更</a:t>
            </a:r>
            <a:r>
              <a:rPr lang="zh-TW" altLang="en-US" b="0" dirty="0">
                <a:effectLst/>
                <a:latin typeface="Helvetica Neue" panose="02000503000000020004" pitchFamily="2" charset="0"/>
                <a:ea typeface="PingFang TC" panose="020B0400000000000000" pitchFamily="34" charset="-120"/>
              </a:rPr>
              <a:t>“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人性化</a:t>
            </a:r>
            <a:r>
              <a:rPr lang="zh-TW" altLang="en-US" b="0" dirty="0">
                <a:effectLst/>
                <a:latin typeface="Helvetica Neue" panose="02000503000000020004" pitchFamily="2" charset="0"/>
                <a:ea typeface="PingFang TC" panose="020B0400000000000000" pitchFamily="34" charset="-120"/>
              </a:rPr>
              <a:t>”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的手法表现神圣，用更</a:t>
            </a:r>
            <a:r>
              <a:rPr lang="zh-TW" altLang="en-US" b="0" dirty="0">
                <a:effectLst/>
                <a:latin typeface="Helvetica Neue" panose="02000503000000020004" pitchFamily="2" charset="0"/>
                <a:ea typeface="PingFang TC" panose="020B0400000000000000" pitchFamily="34" charset="-120"/>
              </a:rPr>
              <a:t>“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物质</a:t>
            </a:r>
            <a:r>
              <a:rPr lang="zh-TW" altLang="en-US" b="0" dirty="0">
                <a:effectLst/>
                <a:latin typeface="Helvetica Neue" panose="02000503000000020004" pitchFamily="2" charset="0"/>
                <a:ea typeface="PingFang TC" panose="020B0400000000000000" pitchFamily="34" charset="-120"/>
              </a:rPr>
              <a:t>”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的形式呈现超验，这种张力正是文艺复兴精神的种子。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b="0" dirty="0">
                <a:effectLst/>
                <a:latin typeface="Helvetica" pitchFamily="2" charset="0"/>
              </a:rPr>
              <a:t>巴黎圣母（</a:t>
            </a:r>
            <a:r>
              <a:rPr lang="en-US" b="0" dirty="0">
                <a:effectLst/>
                <a:latin typeface="Helvetica Neue" panose="02000503000000020004" pitchFamily="2" charset="0"/>
              </a:rPr>
              <a:t>Notre-Dame de Paris</a:t>
            </a:r>
            <a:r>
              <a:rPr lang="en-US" b="0" dirty="0">
                <a:effectLst/>
                <a:latin typeface="Helvetica" pitchFamily="2" charset="0"/>
              </a:rPr>
              <a:t>）〉</a:t>
            </a:r>
            <a:r>
              <a:rPr 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（</a:t>
            </a:r>
            <a:r>
              <a:rPr lang="en-US" b="0" dirty="0">
                <a:effectLst/>
                <a:latin typeface="Helvetica Neue" panose="02000503000000020004" pitchFamily="2" charset="0"/>
              </a:rPr>
              <a:t>13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世纪）</a:t>
            </a:r>
            <a:endParaRPr lang="zh-TW" altLang="en-US" b="0" dirty="0">
              <a:effectLst/>
              <a:latin typeface="Helvetica Neue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圣母的身体呈现轻柔的</a:t>
            </a:r>
            <a:r>
              <a:rPr lang="zh-TW" altLang="en-US" b="0" dirty="0">
                <a:effectLst/>
                <a:latin typeface="Helvetica Neue" panose="02000503000000020004" pitchFamily="2" charset="0"/>
                <a:ea typeface="PingFang TC" panose="020B0400000000000000" pitchFamily="34" charset="-120"/>
              </a:rPr>
              <a:t>“</a:t>
            </a:r>
            <a:r>
              <a:rPr lang="en-US" b="0" dirty="0">
                <a:effectLst/>
                <a:latin typeface="Helvetica Neue" panose="02000503000000020004" pitchFamily="2" charset="0"/>
                <a:ea typeface="PingFang TC" panose="020B0400000000000000" pitchFamily="34" charset="-120"/>
              </a:rPr>
              <a:t>S”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形弯曲，典型的哥特式</a:t>
            </a:r>
            <a:r>
              <a:rPr lang="zh-TW" altLang="en-US" b="0" dirty="0">
                <a:effectLst/>
                <a:latin typeface="Helvetica Neue" panose="02000503000000020004" pitchFamily="2" charset="0"/>
                <a:ea typeface="PingFang TC" panose="020B0400000000000000" pitchFamily="34" charset="-120"/>
              </a:rPr>
              <a:t>“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优雅曲线</a:t>
            </a:r>
            <a:r>
              <a:rPr lang="zh-TW" altLang="en-US" b="0" dirty="0">
                <a:effectLst/>
                <a:latin typeface="Helvetica Neue" panose="02000503000000020004" pitchFamily="2" charset="0"/>
                <a:ea typeface="PingFang TC" panose="020B0400000000000000" pitchFamily="34" charset="-120"/>
              </a:rPr>
              <a:t>”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（</a:t>
            </a:r>
            <a:r>
              <a:rPr lang="en-US" b="0" i="1" dirty="0">
                <a:effectLst/>
                <a:latin typeface="Helvetica Neue" panose="02000503000000020004" pitchFamily="2" charset="0"/>
                <a:ea typeface="PingFang TC" panose="020B0400000000000000" pitchFamily="34" charset="-120"/>
              </a:rPr>
              <a:t>gothic sway</a:t>
            </a:r>
            <a:r>
              <a:rPr 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），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姿态温婉、含蓄而高贵。圣母面庞细致柔和，带着微笑，透露出人性之美与内心宁静。服装的褶皱极为讲究，流畅自然，表现出衣料的柔软质感，</a:t>
            </a:r>
            <a:r>
              <a:rPr lang="zh-TW" altLang="en-US" b="0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远离了罗马式时期的僵硬对称。耶稣不再是庄重的</a:t>
            </a:r>
            <a:r>
              <a:rPr lang="zh-TW" altLang="en-US" b="0" dirty="0">
                <a:effectLst/>
                <a:latin typeface="Helvetica Neue" panose="02000503000000020004" pitchFamily="2" charset="0"/>
                <a:ea typeface="PingFang TC" panose="020B0400000000000000" pitchFamily="34" charset="-120"/>
              </a:rPr>
              <a:t>“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小大人</a:t>
            </a:r>
            <a:r>
              <a:rPr lang="zh-TW" altLang="en-US" b="0" dirty="0">
                <a:effectLst/>
                <a:latin typeface="Helvetica Neue" panose="02000503000000020004" pitchFamily="2" charset="0"/>
                <a:ea typeface="PingFang TC" panose="020B0400000000000000" pitchFamily="34" charset="-120"/>
              </a:rPr>
              <a:t>”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，而是一个</a:t>
            </a:r>
            <a:r>
              <a:rPr lang="zh-TW" altLang="en-US" b="0" dirty="0">
                <a:effectLst/>
                <a:latin typeface="Helvetica" pitchFamily="2" charset="0"/>
                <a:ea typeface="PingFang TC" panose="020B0400000000000000" pitchFamily="34" charset="-120"/>
              </a:rPr>
              <a:t>活泼、自然的婴孩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，手里玩耍一颗水果（通常解读为象征</a:t>
            </a:r>
            <a:r>
              <a:rPr lang="zh-TW" altLang="en-US" b="0" dirty="0">
                <a:effectLst/>
                <a:latin typeface="Helvetica Neue" panose="02000503000000020004" pitchFamily="2" charset="0"/>
                <a:ea typeface="PingFang TC" panose="020B0400000000000000" pitchFamily="34" charset="-120"/>
              </a:rPr>
              <a:t>“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新伊甸</a:t>
            </a:r>
            <a:r>
              <a:rPr lang="zh-TW" altLang="en-US" b="0" dirty="0">
                <a:effectLst/>
                <a:latin typeface="Helvetica Neue" panose="02000503000000020004" pitchFamily="2" charset="0"/>
                <a:ea typeface="PingFang TC" panose="020B0400000000000000" pitchFamily="34" charset="-120"/>
              </a:rPr>
              <a:t>”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的苹果），表现出母子间真实的互动与亲密情感。这一转变反映出</a:t>
            </a:r>
            <a:r>
              <a:rPr lang="en-US" altLang="zh-TW" b="0" dirty="0">
                <a:effectLst/>
                <a:latin typeface="Helvetica Neue" panose="02000503000000020004" pitchFamily="2" charset="0"/>
                <a:ea typeface="PingFang TC" panose="020B0400000000000000" pitchFamily="34" charset="-120"/>
              </a:rPr>
              <a:t>13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世纪晚期教会艺术</a:t>
            </a:r>
            <a:r>
              <a:rPr lang="zh-TW" altLang="en-US" b="0" dirty="0">
                <a:effectLst/>
                <a:latin typeface="Helvetica" pitchFamily="2" charset="0"/>
                <a:ea typeface="PingFang TC" panose="020B0400000000000000" pitchFamily="34" charset="-120"/>
              </a:rPr>
              <a:t>从抽象的神学象征走向亲密的宗教体验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，更符合普通信徒的情感与祷告需要。（圣母更亲切，可以接近）这尊雕像在火灾中奇迹般完好无损，被称为</a:t>
            </a:r>
            <a:r>
              <a:rPr lang="zh-TW" altLang="en-US" b="0" dirty="0">
                <a:effectLst/>
                <a:latin typeface="Helvetica Neue" panose="02000503000000020004" pitchFamily="2" charset="0"/>
                <a:ea typeface="PingFang TC" panose="020B0400000000000000" pitchFamily="34" charset="-120"/>
              </a:rPr>
              <a:t>“</a:t>
            </a:r>
            <a:r>
              <a:rPr lang="en-US" b="0" dirty="0">
                <a:effectLst/>
                <a:latin typeface="Helvetica Neue" panose="02000503000000020004" pitchFamily="2" charset="0"/>
                <a:ea typeface="PingFang TC" panose="020B0400000000000000" pitchFamily="34" charset="-120"/>
              </a:rPr>
              <a:t>Stabat Mater”</a:t>
            </a:r>
            <a:r>
              <a:rPr 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（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悲伤母亲）</a:t>
            </a:r>
            <a:r>
              <a:rPr lang="en-US" altLang="zh-TW" b="0" dirty="0">
                <a:effectLst/>
                <a:latin typeface="Helvetica Neue" panose="02000503000000020004" pitchFamily="2" charset="0"/>
                <a:ea typeface="PingFang TC" panose="020B0400000000000000" pitchFamily="34" charset="-120"/>
              </a:rPr>
              <a:t>——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不只是指她所承受的苦难，也象征着</a:t>
            </a:r>
            <a:r>
              <a:rPr lang="zh-TW" altLang="en-US" b="0" dirty="0">
                <a:effectLst/>
                <a:latin typeface="Helvetica" pitchFamily="2" charset="0"/>
                <a:ea typeface="PingFang TC" panose="020B0400000000000000" pitchFamily="34" charset="-120"/>
              </a:rPr>
              <a:t>教会在灾难中的坚韧与希望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。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F387-5AC3-4B42-8935-8031D960FB4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934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zh-TW" altLang="en-US" b="0" dirty="0">
                <a:effectLst/>
                <a:latin typeface="Helvetica Neue" panose="02000503000000020004" pitchFamily="2" charset="0"/>
              </a:rPr>
              <a:t>草地上的圣母 </a:t>
            </a:r>
            <a:r>
              <a:rPr lang="en-US" b="0" dirty="0">
                <a:effectLst/>
                <a:latin typeface="Helvetica Neue" panose="02000503000000020004" pitchFamily="2" charset="0"/>
              </a:rPr>
              <a:t>Madonna del Prato（1506，</a:t>
            </a:r>
            <a:r>
              <a:rPr lang="zh-TW" altLang="en-US" b="0" dirty="0">
                <a:effectLst/>
                <a:latin typeface="Helvetica Neue" panose="02000503000000020004" pitchFamily="2" charset="0"/>
              </a:rPr>
              <a:t>拉斐尔）</a:t>
            </a:r>
          </a:p>
          <a:p>
            <a:pPr>
              <a:buNone/>
            </a:pPr>
            <a:r>
              <a:rPr lang="zh-TW" altLang="en-US" b="0" dirty="0">
                <a:effectLst/>
                <a:latin typeface="Helvetica Neue" panose="02000503000000020004" pitchFamily="2" charset="0"/>
              </a:rPr>
              <a:t> 画面描绘了圣母玛利亚坐在一片宁静的草地上，温柔地凝视着正在玩耍的圣婴耶稣与施洗约翰。圣母身穿红色长裙与蓝色披风，代表爱和纯洁。蓝色在文艺复兴以后是圣母的标配。红蓝两色对比鲜明但不刺眼。配色是很大的学问。圣母的眼睛看向施洗约翰，约翰谦卑的跪在地上，眼睛仰望着婴孩耶稣。耶稣身体前倾抓住十字架。三人构成一个稳定的等边三角形构图，这是拉斐尔常用的构图方式，象征神圣的和谐、平衡与宁静。背景有蓝天白云，远山近水，地平线在圣母肩膀后划过，突出了圣母的头像。</a:t>
            </a:r>
          </a:p>
          <a:p>
            <a:pPr>
              <a:buNone/>
            </a:pPr>
            <a:r>
              <a:rPr lang="zh-TW" altLang="en-US" b="0" dirty="0">
                <a:effectLst/>
                <a:latin typeface="Helvetica Neue" panose="02000503000000020004" pitchFamily="2" charset="0"/>
              </a:rPr>
              <a:t>相较于中世纪神秘而高高在上的圣母，拉斐尔笔下的玛利亚更像一位富有人情味的温柔母亲。圣母的凝视中也带着淡淡的忧愁，这是文艺复兴时期圣母像常有的主题</a:t>
            </a:r>
            <a:r>
              <a:rPr lang="en-US" altLang="zh-TW" b="0" dirty="0">
                <a:effectLst/>
                <a:latin typeface="Helvetica Neue" panose="02000503000000020004" pitchFamily="2" charset="0"/>
              </a:rPr>
              <a:t>——</a:t>
            </a:r>
            <a:r>
              <a:rPr lang="zh-TW" altLang="en-US" b="0" dirty="0">
                <a:effectLst/>
                <a:latin typeface="Helvetica Neue" panose="02000503000000020004" pitchFamily="2" charset="0"/>
              </a:rPr>
              <a:t>她作为母亲，知道自己孩子未来的命运。</a:t>
            </a:r>
          </a:p>
          <a:p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这幅画创作于拉斐尔初到佛罗伦萨时期，当时他受到了达芬奇与米开朗基罗的影响。但他的风格比二人更加温润、平衡、和谐。文艺复兴三杰和后来北方巴洛克三巨匠有一些奇妙的对应。达芬奇和鲁本斯惊才绝</a:t>
            </a:r>
            <a:r>
              <a:rPr lang="zh-TW" altLang="en-US" b="0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艳，领袖群伦；米开朗琪罗和伦勃朗经历坎坷，但都想要扼住命运的咽喉，而拉斐尔和维米尔相似。最年轻，技法最娴熟，精神上更内敛，更平和。这也许不是巧合，就像我们的生活，有过灿烂芳华，也经过痛苦挣扎，最后与创造我们的主达成和解。这幅画既是拉斐尔技巧的完美体现，也展示了文艺复兴的核心精神：</a:t>
            </a:r>
            <a:r>
              <a:rPr lang="zh-TW" altLang="en-US" b="0" dirty="0">
                <a:effectLst/>
                <a:latin typeface="Helvetica" pitchFamily="2" charset="0"/>
                <a:ea typeface="PingFang SC" panose="020B0400000000000000" pitchFamily="34" charset="-122"/>
              </a:rPr>
              <a:t>神是可亲近的，人是有尊严的，自然是美好的，世界是能理解的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。</a:t>
            </a:r>
            <a:endParaRPr lang="en-US" altLang="zh-TW" b="0" dirty="0">
              <a:effectLst/>
              <a:latin typeface="PingFang TC" panose="020B0400000000000000" pitchFamily="34" charset="-120"/>
              <a:ea typeface="PingFang TC" panose="020B0400000000000000" pitchFamily="34" charset="-120"/>
            </a:endParaRPr>
          </a:p>
          <a:p>
            <a:pPr>
              <a:buNone/>
            </a:pPr>
            <a:r>
              <a:rPr lang="en-US" altLang="zh-TW" b="0" dirty="0">
                <a:effectLst/>
                <a:latin typeface="Helvetica Neue" panose="02000503000000020004" pitchFamily="2" charset="0"/>
              </a:rPr>
              <a:t>〈</a:t>
            </a:r>
            <a:r>
              <a:rPr lang="zh-TW" altLang="en-US" b="0" dirty="0">
                <a:effectLst/>
                <a:latin typeface="Helvetica Neue" panose="02000503000000020004" pitchFamily="2" charset="0"/>
              </a:rPr>
              <a:t>西斯廷圣母（</a:t>
            </a:r>
            <a:r>
              <a:rPr lang="en-US" b="0" dirty="0">
                <a:effectLst/>
                <a:latin typeface="Helvetica Neue" panose="02000503000000020004" pitchFamily="2" charset="0"/>
              </a:rPr>
              <a:t>Sistine Madonna）〉（1512，</a:t>
            </a:r>
            <a:r>
              <a:rPr lang="zh-TW" altLang="en-US" b="0" dirty="0">
                <a:effectLst/>
                <a:latin typeface="Helvetica Neue" panose="02000503000000020004" pitchFamily="2" charset="0"/>
              </a:rPr>
              <a:t>拉斐尔）</a:t>
            </a:r>
          </a:p>
          <a:p>
            <a:pPr>
              <a:buNone/>
            </a:pPr>
            <a:r>
              <a:rPr lang="en-US" altLang="zh-TW" b="0" dirty="0">
                <a:effectLst/>
                <a:latin typeface="Helvetica Neue" panose="02000503000000020004" pitchFamily="2" charset="0"/>
              </a:rPr>
              <a:t>《</a:t>
            </a:r>
            <a:r>
              <a:rPr lang="zh-TW" altLang="en-US" b="0" dirty="0">
                <a:effectLst/>
                <a:latin typeface="Helvetica Neue" panose="02000503000000020004" pitchFamily="2" charset="0"/>
              </a:rPr>
              <a:t>西斯廷圣母</a:t>
            </a:r>
            <a:r>
              <a:rPr lang="en-US" altLang="zh-TW" b="0" dirty="0">
                <a:effectLst/>
                <a:latin typeface="Helvetica Neue" panose="02000503000000020004" pitchFamily="2" charset="0"/>
              </a:rPr>
              <a:t>》</a:t>
            </a:r>
            <a:r>
              <a:rPr lang="zh-TW" altLang="en-US" b="0" dirty="0">
                <a:effectLst/>
                <a:latin typeface="Helvetica Neue" panose="02000503000000020004" pitchFamily="2" charset="0"/>
              </a:rPr>
              <a:t>采用了极具戏剧性的构图，没有山水草地这样的背景，人物仿佛站在一个天国的“舞台”上。圣母怀抱着圣婴，从天堂的帷幕后走向人间，两旁分别站立着圣西斯笃与圣巴巴拉，他们是三世纪时的两位殉道者。两位小天使则位于画面下方。这大概是艺术史上最出名的两个天使像，他们带着好奇、略显无聊的表情，增添了几分生活化与幽默的情趣。我们在无数明信片上见过他们。圣母看容貌像是</a:t>
            </a:r>
            <a:r>
              <a:rPr lang="en-US" b="0" dirty="0">
                <a:effectLst/>
                <a:latin typeface="Helvetica Neue" panose="02000503000000020004" pitchFamily="2" charset="0"/>
              </a:rPr>
              <a:t>teenager</a:t>
            </a:r>
            <a:r>
              <a:rPr lang="zh-TW" altLang="en-US" b="0" dirty="0">
                <a:effectLst/>
                <a:latin typeface="Helvetica Neue" panose="02000503000000020004" pitchFamily="2" charset="0"/>
              </a:rPr>
              <a:t>少女，但在绝美的面容间是凝重而忧郁的神情，暗示她预知孩子未来的受难。耶稣很</a:t>
            </a:r>
            <a:r>
              <a:rPr lang="en-US" b="0" dirty="0">
                <a:effectLst/>
                <a:latin typeface="Helvetica Neue" panose="02000503000000020004" pitchFamily="2" charset="0"/>
              </a:rPr>
              <a:t>chubby，</a:t>
            </a:r>
            <a:r>
              <a:rPr lang="zh-TW" altLang="en-US" b="0" dirty="0">
                <a:effectLst/>
                <a:latin typeface="Helvetica Neue" panose="02000503000000020004" pitchFamily="2" charset="0"/>
              </a:rPr>
              <a:t>但他同样眼神深邃，似乎洞悉一切，彰显他的神性与使命。乍一看，背景似乎只是普通的云层，但仔细观察就能发现，云层中隐藏着无数天使的脸孔。拉斐尔早期作品经常以精细的衣物褶皱突出人物的立体感，用衣服上的光影与质感变化表现了他对于空间和形体的高超把握，但这时，拉斐尔的风格更趋成熟与内敛。他不再需要通过复杂的褶皱去表现自己的绘画技巧，圣母衣服上的褶皱少而流畅，表现形式更加平滑、优雅，他要刻画的是圣母温柔、肃穆的内在情感。这是他在艺术上洗尽铅华，返朴归真的更高层次的追求</a:t>
            </a:r>
          </a:p>
          <a:p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这幅画是文艺复兴时期圣母像登峰造极之作。不可能画的更好了。要想超越，就必须另辟蹊径</a:t>
            </a:r>
            <a:r>
              <a:rPr lang="zh-TW" altLang="en-US" b="0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。</a:t>
            </a:r>
            <a:endParaRPr lang="zh-TW" altLang="en-US" b="0" dirty="0">
              <a:effectLst/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F387-5AC3-4B42-8935-8031D960FB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99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zh-TW" altLang="en-US" b="0" dirty="0">
                <a:effectLst/>
                <a:latin typeface="Helvetica Neue" panose="02000503000000020004" pitchFamily="2" charset="0"/>
              </a:rPr>
              <a:t>圣母升天 提香 </a:t>
            </a:r>
            <a:r>
              <a:rPr lang="en-US" altLang="zh-TW" b="0" dirty="0">
                <a:effectLst/>
                <a:latin typeface="Helvetica Neue" panose="02000503000000020004" pitchFamily="2" charset="0"/>
              </a:rPr>
              <a:t>1518</a:t>
            </a:r>
            <a:endParaRPr lang="zh-TW" altLang="en-US" b="0" dirty="0">
              <a:effectLst/>
              <a:latin typeface="Helvetica Neue" panose="02000503000000020004" pitchFamily="2" charset="0"/>
            </a:endParaRPr>
          </a:p>
          <a:p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完成于马丁路德改教的前一年，也正处于文艺复兴与巴洛克艺术之间的转折点。提香以强烈的动感将画面划分为三个清晰的层次：</a:t>
            </a:r>
            <a:r>
              <a:rPr lang="zh-TW" altLang="en-US" b="0" dirty="0">
                <a:effectLst/>
                <a:latin typeface="Helvetica" pitchFamily="2" charset="0"/>
                <a:ea typeface="PingFang TC" panose="020B0400000000000000" pitchFamily="34" charset="-120"/>
              </a:rPr>
              <a:t>下层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：门徒伸出手臂仰望天空，情绪激昂，姿势充满动感。</a:t>
            </a:r>
            <a:r>
              <a:rPr lang="zh-TW" altLang="en-US" b="0" dirty="0">
                <a:effectLst/>
                <a:latin typeface="Helvetica" pitchFamily="2" charset="0"/>
                <a:ea typeface="PingFang TC" panose="020B0400000000000000" pitchFamily="34" charset="-120"/>
              </a:rPr>
              <a:t>中层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：圣母在天使簇拥下被云层托起，面容虔诚、双手上扬，极具上升的张力。</a:t>
            </a:r>
            <a:r>
              <a:rPr lang="zh-TW" altLang="en-US" b="0" dirty="0">
                <a:effectLst/>
                <a:latin typeface="Helvetica" pitchFamily="2" charset="0"/>
                <a:ea typeface="PingFang TC" panose="020B0400000000000000" pitchFamily="34" charset="-120"/>
              </a:rPr>
              <a:t>上层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：上帝在云端俯视，迎接圣母升天，构图赋予圣母升天强烈的神圣与庄严感。提香用色大胆，用大块的暖色和冷色形成强烈对比，色彩饱和度高，丰富的光影变化，尤其是云层与圣母衣袍的光泽，营造出炫目的视觉效果，打破了达芬奇拉斐尔相对理性克制的色调传统。画中人物神态夸张，情绪浓烈，圣母面容不再是内敛含蓄，而是充满感情的表达、肢体语言开放，富有戏剧性。刚展出时，教会人士曾批评画作过于激烈和</a:t>
            </a:r>
            <a:r>
              <a:rPr lang="zh-TW" altLang="en-US" b="0" dirty="0">
                <a:effectLst/>
                <a:latin typeface="Helvetica Neue" panose="02000503000000020004" pitchFamily="2" charset="0"/>
                <a:ea typeface="PingFang TC" panose="020B0400000000000000" pitchFamily="34" charset="-120"/>
              </a:rPr>
              <a:t>“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戏剧化</a:t>
            </a:r>
            <a:r>
              <a:rPr lang="zh-TW" altLang="en-US" b="0" dirty="0">
                <a:effectLst/>
                <a:latin typeface="Helvetica Neue" panose="02000503000000020004" pitchFamily="2" charset="0"/>
                <a:ea typeface="PingFang TC" panose="020B0400000000000000" pitchFamily="34" charset="-120"/>
              </a:rPr>
              <a:t>”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，担心情感表现过于强烈，不够虔诚庄重。西班牙国王的使节在揭幕式上看见方济各会教士一脸惊讶犹疑，于是小声说，要不你们把它卖给我？提香大胆突破传统的构图与色彩表现，开启了巴洛克绘画对戏剧性、运动感与情绪表达的追求。</a:t>
            </a:r>
          </a:p>
          <a:p>
            <a:pPr>
              <a:buNone/>
            </a:pPr>
            <a:r>
              <a:rPr lang="en-US" altLang="zh-TW" b="0" dirty="0">
                <a:effectLst/>
                <a:latin typeface="Helvetica Neue" panose="02000503000000020004" pitchFamily="2" charset="0"/>
              </a:rPr>
              <a:t>〈</a:t>
            </a:r>
            <a:r>
              <a:rPr lang="zh-TW" altLang="en-US" b="0" dirty="0">
                <a:effectLst/>
                <a:latin typeface="Helvetica Neue" panose="02000503000000020004" pitchFamily="2" charset="0"/>
              </a:rPr>
              <a:t>无玷</a:t>
            </a:r>
            <a:r>
              <a:rPr lang="en-US" b="0" dirty="0" err="1">
                <a:effectLst/>
                <a:latin typeface="Helvetica Neue" panose="02000503000000020004" pitchFamily="2" charset="0"/>
              </a:rPr>
              <a:t>dian</a:t>
            </a:r>
            <a:r>
              <a:rPr lang="zh-TW" altLang="en-US" b="0" dirty="0">
                <a:effectLst/>
                <a:latin typeface="Helvetica Neue" panose="02000503000000020004" pitchFamily="2" charset="0"/>
              </a:rPr>
              <a:t>始胎（</a:t>
            </a:r>
            <a:r>
              <a:rPr lang="en-US" b="0" dirty="0">
                <a:effectLst/>
                <a:latin typeface="Helvetica Neue" panose="02000503000000020004" pitchFamily="2" charset="0"/>
              </a:rPr>
              <a:t>The Immaculate Conception）〉（1678，</a:t>
            </a:r>
            <a:r>
              <a:rPr lang="zh-TW" altLang="en-US" b="0" dirty="0">
                <a:effectLst/>
                <a:latin typeface="Helvetica Neue" panose="02000503000000020004" pitchFamily="2" charset="0"/>
              </a:rPr>
              <a:t>穆里罗）</a:t>
            </a:r>
          </a:p>
          <a:p>
            <a:pPr>
              <a:buNone/>
            </a:pPr>
            <a:r>
              <a:rPr lang="en-US" altLang="zh-TW" b="0" dirty="0">
                <a:effectLst/>
                <a:latin typeface="Helvetica Neue" panose="02000503000000020004" pitchFamily="2" charset="0"/>
              </a:rPr>
              <a:t>17</a:t>
            </a:r>
            <a:r>
              <a:rPr lang="zh-TW" altLang="en-US" b="0" dirty="0">
                <a:effectLst/>
                <a:latin typeface="Helvetica Neue" panose="02000503000000020004" pitchFamily="2" charset="0"/>
              </a:rPr>
              <a:t>世纪西班牙宗教气氛浓厚。圣母无原罪受孕（无玷始胎）的教义获得很多教众的支持，玛利亚本人从受孕的第一刻起，就因着基督未来的功绩，获得了天主特别的恩宠，使她没有原罪的污点，也不受原罪影响。圣经里无这样的说法。早期教会就称玛利亚为第二位夏娃，意即她以顺服弥补了夏娃的堕落，间接蕴含玛利亚的特殊纯洁性。</a:t>
            </a:r>
            <a:r>
              <a:rPr lang="en-US" altLang="zh-TW" b="0" dirty="0">
                <a:effectLst/>
                <a:latin typeface="Helvetica Neue" panose="02000503000000020004" pitchFamily="2" charset="0"/>
              </a:rPr>
              <a:t>11</a:t>
            </a:r>
            <a:r>
              <a:rPr lang="zh-TW" altLang="en-US" b="0" dirty="0">
                <a:effectLst/>
                <a:latin typeface="Helvetica Neue" panose="02000503000000020004" pitchFamily="2" charset="0"/>
              </a:rPr>
              <a:t>世纪起教会对玛利亚是否有原罪开始争论，</a:t>
            </a:r>
            <a:r>
              <a:rPr lang="en-US" altLang="zh-TW" b="0" dirty="0">
                <a:effectLst/>
                <a:latin typeface="Helvetica Neue" panose="02000503000000020004" pitchFamily="2" charset="0"/>
              </a:rPr>
              <a:t>16</a:t>
            </a:r>
            <a:r>
              <a:rPr lang="zh-TW" altLang="en-US" b="0" dirty="0">
                <a:effectLst/>
                <a:latin typeface="Helvetica Neue" panose="02000503000000020004" pitchFamily="2" charset="0"/>
              </a:rPr>
              <a:t>世纪这个教义开始广泛传播，到</a:t>
            </a:r>
            <a:r>
              <a:rPr lang="en-US" altLang="zh-TW" b="0" dirty="0">
                <a:effectLst/>
                <a:latin typeface="Helvetica Neue" panose="02000503000000020004" pitchFamily="2" charset="0"/>
              </a:rPr>
              <a:t>17</a:t>
            </a:r>
            <a:r>
              <a:rPr lang="zh-TW" altLang="en-US" b="0" dirty="0">
                <a:effectLst/>
                <a:latin typeface="Helvetica Neue" panose="02000503000000020004" pitchFamily="2" charset="0"/>
              </a:rPr>
              <a:t>世纪的西班牙达到顶峰。</a:t>
            </a:r>
            <a:r>
              <a:rPr lang="en-US" altLang="zh-TW" b="0" dirty="0">
                <a:effectLst/>
                <a:latin typeface="Helvetica Neue" panose="02000503000000020004" pitchFamily="2" charset="0"/>
              </a:rPr>
              <a:t>1830</a:t>
            </a:r>
            <a:r>
              <a:rPr lang="zh-TW" altLang="en-US" b="0" dirty="0">
                <a:effectLst/>
                <a:latin typeface="Helvetica Neue" panose="02000503000000020004" pitchFamily="2" charset="0"/>
              </a:rPr>
              <a:t>年相传圣母两次向巴黎圣嘉禄女修会的修女</a:t>
            </a:r>
            <a:r>
              <a:rPr lang="en-US" b="0" dirty="0">
                <a:effectLst/>
                <a:latin typeface="Helvetica Neue" panose="02000503000000020004" pitchFamily="2" charset="0"/>
              </a:rPr>
              <a:t>Catherine</a:t>
            </a:r>
            <a:r>
              <a:rPr lang="zh-TW" altLang="en-US" b="0" dirty="0">
                <a:effectLst/>
                <a:latin typeface="Helvetica Neue" panose="02000503000000020004" pitchFamily="2" charset="0"/>
              </a:rPr>
              <a:t>显现，第二次更命她铸造“圣母圣牌”，上书玛利亚，无玷始胎者，请为投奔于你的人祈祷。修女向其神师传达圣母的信息。教会经过审慎审查后，同意铸造和发行这种圣牌。</a:t>
            </a:r>
            <a:r>
              <a:rPr lang="en-US" altLang="zh-TW" b="0" dirty="0">
                <a:effectLst/>
                <a:latin typeface="Helvetica Neue" panose="02000503000000020004" pitchFamily="2" charset="0"/>
              </a:rPr>
              <a:t>1854</a:t>
            </a:r>
            <a:r>
              <a:rPr lang="zh-TW" altLang="en-US" b="0" dirty="0">
                <a:effectLst/>
                <a:latin typeface="Helvetica Neue" panose="02000503000000020004" pitchFamily="2" charset="0"/>
              </a:rPr>
              <a:t>年才有教皇确认为教义信条。许多信徒宣称在佩戴圣牌后经历奇迹般的治愈、保护、信仰转化，因此被称为“奇迹圣牌” 强化了“无玷始胎”教义在普通信众心中的接受程度。</a:t>
            </a:r>
          </a:p>
          <a:p>
            <a:pPr>
              <a:buNone/>
            </a:pPr>
            <a:r>
              <a:rPr lang="zh-TW" altLang="en-US" b="0" dirty="0">
                <a:effectLst/>
                <a:latin typeface="Helvetica Neue" panose="02000503000000020004" pitchFamily="2" charset="0"/>
              </a:rPr>
              <a:t>穆里罗笔下的圣母少女般年轻而纯洁，姿态柔美细腻，面容清新甜美，神情温柔内敛。总之就是完美美少女形象。画作色彩柔和，以蓝色与白色为主，象征圣母的纯洁无瑕。背景云雾柔和飘渺，整体明亮柔和的光线烘托圣母形象的神圣与洁净感。圣母身体微微旋转，衣袍随风轻盈飘动，传达出一种上升的动态。圣母脚下有一湾新月，启示录</a:t>
            </a:r>
            <a:r>
              <a:rPr lang="en-US" altLang="zh-TW" b="0" dirty="0">
                <a:effectLst/>
                <a:latin typeface="Helvetica Neue" panose="02000503000000020004" pitchFamily="2" charset="0"/>
              </a:rPr>
              <a:t>12:1 </a:t>
            </a:r>
            <a:r>
              <a:rPr lang="zh-TW" altLang="en-US" b="0" dirty="0">
                <a:effectLst/>
                <a:latin typeface="Helvetica Neue" panose="02000503000000020004" pitchFamily="2" charset="0"/>
              </a:rPr>
              <a:t>天上出现了一个大异象，有一个妇人，身披太阳，脚踏月亮，头戴十二颗星的冠冕。这个妇人既象征教会，也象征圣母玛利亚本人。</a:t>
            </a:r>
          </a:p>
          <a:p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穆里罗成功捕捉了人们内心深处对纯洁、谦卑与柔美的情感寄托。穆里罗的圣母形象广泛传播，几乎成为西班牙宗教美术的标准样本，确立了后世</a:t>
            </a:r>
            <a:r>
              <a:rPr lang="zh-TW" altLang="en-US" b="0" dirty="0">
                <a:effectLst/>
                <a:latin typeface="Helvetica Neue" panose="02000503000000020004" pitchFamily="2" charset="0"/>
                <a:ea typeface="PingFang TC" panose="020B0400000000000000" pitchFamily="34" charset="-120"/>
              </a:rPr>
              <a:t>“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无玷圣母</a:t>
            </a:r>
            <a:r>
              <a:rPr lang="zh-TW" altLang="en-US" b="0" dirty="0">
                <a:effectLst/>
                <a:latin typeface="Helvetica Neue" panose="02000503000000020004" pitchFamily="2" charset="0"/>
                <a:ea typeface="PingFang TC" panose="020B0400000000000000" pitchFamily="34" charset="-120"/>
              </a:rPr>
              <a:t>”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形象的经典模式。开启了洛可可绘画细腻柔和的风格。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F387-5AC3-4B42-8935-8031D960FB4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1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b="0" dirty="0">
                <a:effectLst/>
                <a:latin typeface="Helvetica Neue" panose="02000503000000020004" pitchFamily="2" charset="0"/>
              </a:rPr>
              <a:t>〈</a:t>
            </a:r>
            <a:r>
              <a:rPr lang="zh-TW" altLang="en-US" b="0" dirty="0">
                <a:effectLst/>
                <a:latin typeface="Helvetica Neue" panose="02000503000000020004" pitchFamily="2" charset="0"/>
              </a:rPr>
              <a:t>瓜达卢佩圣母（</a:t>
            </a:r>
            <a:r>
              <a:rPr lang="en-US" b="0" dirty="0">
                <a:effectLst/>
                <a:latin typeface="Helvetica Neue" panose="02000503000000020004" pitchFamily="2" charset="0"/>
              </a:rPr>
              <a:t>Our Lady of Guadalupe）〉（16</a:t>
            </a:r>
            <a:r>
              <a:rPr lang="zh-TW" altLang="en-US" b="0" dirty="0">
                <a:effectLst/>
                <a:latin typeface="Helvetica Neue" panose="02000503000000020004" pitchFamily="2" charset="0"/>
              </a:rPr>
              <a:t>世纪）</a:t>
            </a:r>
          </a:p>
          <a:p>
            <a:pPr>
              <a:buNone/>
            </a:pPr>
            <a:r>
              <a:rPr lang="en-US" altLang="zh-TW" b="0" dirty="0">
                <a:effectLst/>
                <a:latin typeface="Helvetica Neue" panose="02000503000000020004" pitchFamily="2" charset="0"/>
              </a:rPr>
              <a:t>1531</a:t>
            </a:r>
            <a:r>
              <a:rPr lang="zh-TW" altLang="en-US" b="0" dirty="0">
                <a:effectLst/>
                <a:latin typeface="Helvetica Neue" panose="02000503000000020004" pitchFamily="2" charset="0"/>
              </a:rPr>
              <a:t>年</a:t>
            </a:r>
            <a:r>
              <a:rPr lang="en-US" altLang="zh-TW" b="0" dirty="0">
                <a:effectLst/>
                <a:latin typeface="Helvetica Neue" panose="02000503000000020004" pitchFamily="2" charset="0"/>
              </a:rPr>
              <a:t>12</a:t>
            </a:r>
            <a:r>
              <a:rPr lang="zh-TW" altLang="en-US" b="0" dirty="0">
                <a:effectLst/>
                <a:latin typeface="Helvetica Neue" panose="02000503000000020004" pitchFamily="2" charset="0"/>
              </a:rPr>
              <a:t>月</a:t>
            </a:r>
            <a:r>
              <a:rPr lang="en-US" altLang="zh-TW" b="0" dirty="0">
                <a:effectLst/>
                <a:latin typeface="Helvetica Neue" panose="02000503000000020004" pitchFamily="2" charset="0"/>
              </a:rPr>
              <a:t>12</a:t>
            </a:r>
            <a:r>
              <a:rPr lang="zh-TW" altLang="en-US" b="0" dirty="0">
                <a:effectLst/>
                <a:latin typeface="Helvetica Neue" panose="02000503000000020004" pitchFamily="2" charset="0"/>
              </a:rPr>
              <a:t>日，据传圣母玛利亚在墨西哥特佩亚克（</a:t>
            </a:r>
            <a:r>
              <a:rPr lang="en-US" b="0" dirty="0">
                <a:effectLst/>
                <a:latin typeface="Helvetica Neue" panose="02000503000000020004" pitchFamily="2" charset="0"/>
              </a:rPr>
              <a:t>Tepeyac）</a:t>
            </a:r>
            <a:r>
              <a:rPr lang="zh-TW" altLang="en-US" b="0" dirty="0">
                <a:effectLst/>
                <a:latin typeface="Helvetica Neue" panose="02000503000000020004" pitchFamily="2" charset="0"/>
              </a:rPr>
              <a:t>显现于土著农民胡安</a:t>
            </a:r>
            <a:r>
              <a:rPr lang="en-US" altLang="zh-TW" b="0" dirty="0">
                <a:effectLst/>
                <a:latin typeface="Helvetica Neue" panose="02000503000000020004" pitchFamily="2" charset="0"/>
              </a:rPr>
              <a:t>·</a:t>
            </a:r>
            <a:r>
              <a:rPr lang="zh-TW" altLang="en-US" b="0" dirty="0">
                <a:effectLst/>
                <a:latin typeface="Helvetica Neue" panose="02000503000000020004" pitchFamily="2" charset="0"/>
              </a:rPr>
              <a:t>迭戈（</a:t>
            </a:r>
            <a:r>
              <a:rPr lang="en-US" b="0" dirty="0">
                <a:effectLst/>
                <a:latin typeface="Helvetica Neue" panose="02000503000000020004" pitchFamily="2" charset="0"/>
              </a:rPr>
              <a:t>Juan Diego）</a:t>
            </a:r>
            <a:r>
              <a:rPr lang="zh-TW" altLang="en-US" b="0" dirty="0">
                <a:effectLst/>
                <a:latin typeface="Helvetica Neue" panose="02000503000000020004" pitchFamily="2" charset="0"/>
              </a:rPr>
              <a:t>面前，并在他的斗篷（</a:t>
            </a:r>
            <a:r>
              <a:rPr lang="en-US" b="0" dirty="0">
                <a:effectLst/>
                <a:latin typeface="Helvetica Neue" panose="02000503000000020004" pitchFamily="2" charset="0"/>
              </a:rPr>
              <a:t>tilma）</a:t>
            </a:r>
            <a:r>
              <a:rPr lang="zh-TW" altLang="en-US" b="0" dirty="0">
                <a:effectLst/>
                <a:latin typeface="Helvetica Neue" panose="02000503000000020004" pitchFamily="2" charset="0"/>
              </a:rPr>
              <a:t>上留下了自己的形象。 这幅图像展现了圣母以美洲土著女性的特征出现，身着象征性的服饰，融合了土著文化的元素。 如今，这件斗篷被珍藏于墨西哥城的瓜达卢佩圣母大教堂。 圣母的肤色较深，容貌显然更接近于墨西哥土著女性，而非传统欧洲圣母的白皙形象。她的斗篷上布满金色的星星，这在土著文化中象征宇宙的神圣秩序， 圣母系着一条黑色的腰带，在阿兹特克文化中，女性在怀孕时会佩戴此类腰带，表明圣母以孕妇的形象显现，暗示她即将诞下基督，宣告新生命、新时代的到来。圣母站在新月之上，在阿兹特克文化中，新月象征黑暗与邪恶力量的失败。因此，圣母踩在月亮之上，意味着她战胜了当地原有宗教中被认为具有威胁性的力量，带来了新希望。圣母身后的金色太阳光芒，使她看起来宛如被太阳包围。在阿兹特克文化里，太阳是最高神祇之一的象征。圣母出现在太阳前方，代表她高于旧神，彰显她的至尊地位。</a:t>
            </a:r>
          </a:p>
          <a:p>
            <a:pPr>
              <a:buNone/>
            </a:pPr>
            <a:r>
              <a:rPr lang="zh-TW" altLang="en-US" b="0" dirty="0">
                <a:effectLst/>
                <a:latin typeface="Helvetica Neue" panose="02000503000000020004" pitchFamily="2" charset="0"/>
              </a:rPr>
              <a:t>这些土著文化的符号与象征，使瓜达卢佩圣母深深融入墨西哥土著的宗教世界观与精神世界，也使她成为墨西哥乃至整个美洲民族认同的重要精神象征。</a:t>
            </a:r>
          </a:p>
          <a:p>
            <a:pPr>
              <a:buNone/>
            </a:pPr>
            <a:r>
              <a:rPr lang="zh-TW" altLang="en-US" b="0" dirty="0">
                <a:effectLst/>
                <a:latin typeface="Helvetica Neue" panose="02000503000000020004" pitchFamily="2" charset="0"/>
              </a:rPr>
              <a:t>圣母子图 陆鸿年</a:t>
            </a:r>
          </a:p>
          <a:p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在</a:t>
            </a:r>
            <a:r>
              <a:rPr lang="en-US" altLang="zh-TW" b="0" dirty="0">
                <a:effectLst/>
                <a:latin typeface="Helvetica Neue" panose="02000503000000020004" pitchFamily="2" charset="0"/>
                <a:ea typeface="PingFang TC" panose="020B0400000000000000" pitchFamily="34" charset="-120"/>
              </a:rPr>
              <a:t>20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世纪</a:t>
            </a:r>
            <a:r>
              <a:rPr lang="en-US" altLang="zh-TW" b="0" dirty="0">
                <a:effectLst/>
                <a:latin typeface="Helvetica Neue" panose="02000503000000020004" pitchFamily="2" charset="0"/>
                <a:ea typeface="PingFang TC" panose="020B0400000000000000" pitchFamily="34" charset="-120"/>
              </a:rPr>
              <a:t>30-40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年代，有一批中国基督徒画家曾在北京公教大学（</a:t>
            </a:r>
            <a:r>
              <a:rPr lang="zh-TW" altLang="en-US" b="0" dirty="0">
                <a:effectLst/>
                <a:latin typeface="Helvetica Neue" panose="02000503000000020004" pitchFamily="2" charset="0"/>
                <a:ea typeface="PingFang TC" panose="020B0400000000000000" pitchFamily="34" charset="-120"/>
              </a:rPr>
              <a:t>“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辅仁大学</a:t>
            </a:r>
            <a:r>
              <a:rPr lang="zh-TW" altLang="en-US" b="0" dirty="0">
                <a:effectLst/>
                <a:latin typeface="Helvetica Neue" panose="02000503000000020004" pitchFamily="2" charset="0"/>
                <a:ea typeface="PingFang TC" panose="020B0400000000000000" pitchFamily="34" charset="-120"/>
              </a:rPr>
              <a:t>”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，创立于</a:t>
            </a:r>
            <a:r>
              <a:rPr lang="en-US" altLang="zh-TW" b="0" dirty="0">
                <a:effectLst/>
                <a:latin typeface="Helvetica Neue" panose="02000503000000020004" pitchFamily="2" charset="0"/>
                <a:ea typeface="PingFang TC" panose="020B0400000000000000" pitchFamily="34" charset="-120"/>
              </a:rPr>
              <a:t>1925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年）从事美术活动。这些年轻画家用中国风来表达基督信仰，他们被称为</a:t>
            </a:r>
            <a:r>
              <a:rPr lang="zh-TW" altLang="en-US" b="0" dirty="0">
                <a:effectLst/>
                <a:latin typeface="Helvetica Neue" panose="02000503000000020004" pitchFamily="2" charset="0"/>
                <a:ea typeface="PingFang TC" panose="020B0400000000000000" pitchFamily="34" charset="-120"/>
              </a:rPr>
              <a:t>“</a:t>
            </a:r>
            <a:r>
              <a:rPr lang="zh-TW" altLang="en-US" b="0" dirty="0">
                <a:effectLst/>
                <a:latin typeface="Helvetica" pitchFamily="2" charset="0"/>
                <a:ea typeface="PingFang TC" panose="020B0400000000000000" pitchFamily="34" charset="-120"/>
              </a:rPr>
              <a:t>北京公教画派</a:t>
            </a:r>
            <a:r>
              <a:rPr lang="zh-TW" altLang="en-US" b="0" dirty="0">
                <a:effectLst/>
                <a:latin typeface="Helvetica Neue" panose="02000503000000020004" pitchFamily="2" charset="0"/>
                <a:ea typeface="PingFang TC" panose="020B0400000000000000" pitchFamily="34" charset="-120"/>
              </a:rPr>
              <a:t>”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。拉斐尔的圣母是一头金发，真正的玛利亚也许更像中国人。他回顾童年时说：</a:t>
            </a:r>
            <a:r>
              <a:rPr lang="zh-TW" altLang="en-US" b="0" dirty="0">
                <a:effectLst/>
                <a:latin typeface="Helvetica Neue" panose="02000503000000020004" pitchFamily="2" charset="0"/>
                <a:ea typeface="PingFang TC" panose="020B0400000000000000" pitchFamily="34" charset="-120"/>
              </a:rPr>
              <a:t>“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我们的欧洲友人有时候寄给我们一些贺卡，我看到一些与基督宗教有关的画作，其中我特别注意到一幅这样的画：耶稣祝福孩子。当时我就问母亲：</a:t>
            </a:r>
            <a:r>
              <a:rPr lang="zh-TW" altLang="en-US" b="0" dirty="0">
                <a:effectLst/>
                <a:latin typeface="Helvetica Neue" panose="02000503000000020004" pitchFamily="2" charset="0"/>
                <a:ea typeface="PingFang TC" panose="020B0400000000000000" pitchFamily="34" charset="-120"/>
              </a:rPr>
              <a:t>‘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为什么图中没有中国孩子？</a:t>
            </a:r>
            <a:r>
              <a:rPr lang="zh-TW" altLang="en-US" b="0" dirty="0">
                <a:effectLst/>
                <a:latin typeface="Helvetica Neue" panose="02000503000000020004" pitchFamily="2" charset="0"/>
                <a:ea typeface="PingFang TC" panose="020B0400000000000000" pitchFamily="34" charset="-120"/>
              </a:rPr>
              <a:t>’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妈妈说：</a:t>
            </a:r>
            <a:r>
              <a:rPr lang="zh-TW" altLang="en-US" b="0" dirty="0">
                <a:effectLst/>
                <a:latin typeface="Helvetica Neue" panose="02000503000000020004" pitchFamily="2" charset="0"/>
                <a:ea typeface="PingFang TC" panose="020B0400000000000000" pitchFamily="34" charset="-120"/>
              </a:rPr>
              <a:t>‘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耶稣爱所有的人，包括中国人，但这幅画是欧洲人画的，因此这个艺术家只画欧洲人的脸。</a:t>
            </a:r>
            <a:r>
              <a:rPr lang="zh-TW" altLang="en-US" b="0" dirty="0">
                <a:effectLst/>
                <a:latin typeface="Helvetica Neue" panose="02000503000000020004" pitchFamily="2" charset="0"/>
                <a:ea typeface="PingFang TC" panose="020B0400000000000000" pitchFamily="34" charset="-120"/>
              </a:rPr>
              <a:t>’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那时我就说：</a:t>
            </a:r>
            <a:r>
              <a:rPr lang="zh-TW" altLang="en-US" b="0" dirty="0">
                <a:effectLst/>
                <a:latin typeface="Helvetica Neue" panose="02000503000000020004" pitchFamily="2" charset="0"/>
                <a:ea typeface="PingFang TC" panose="020B0400000000000000" pitchFamily="34" charset="-120"/>
              </a:rPr>
              <a:t>‘</a:t>
            </a:r>
            <a:r>
              <a:rPr lang="zh-TW" altLang="en-US" b="0" dirty="0">
                <a:effectLst/>
                <a:latin typeface="Helvetica" pitchFamily="2" charset="0"/>
                <a:ea typeface="PingFang TC" panose="020B0400000000000000" pitchFamily="34" charset="-120"/>
              </a:rPr>
              <a:t>我将来要画新的画，在我的画上，耶稣会祝福中国的孩子</a:t>
            </a:r>
            <a:r>
              <a:rPr lang="zh-TW" altLang="en-US" b="0" dirty="0">
                <a:effectLst/>
                <a:latin typeface="Helvetica Neue" panose="02000503000000020004" pitchFamily="2" charset="0"/>
                <a:ea typeface="PingFang TC" panose="020B0400000000000000" pitchFamily="34" charset="-120"/>
              </a:rPr>
              <a:t>’</a:t>
            </a:r>
            <a:r>
              <a:rPr lang="zh-TW" altLang="en-US" b="0" dirty="0">
                <a:effectLst/>
                <a:latin typeface="Helvetica" pitchFamily="2" charset="0"/>
                <a:ea typeface="PingFang TC" panose="020B0400000000000000" pitchFamily="34" charset="-120"/>
              </a:rPr>
              <a:t>。</a:t>
            </a:r>
            <a:r>
              <a:rPr lang="zh-TW" altLang="en-US" b="0" dirty="0">
                <a:effectLst/>
                <a:latin typeface="Helvetica Neue" panose="02000503000000020004" pitchFamily="2" charset="0"/>
                <a:ea typeface="PingFang TC" panose="020B0400000000000000" pitchFamily="34" charset="-120"/>
              </a:rPr>
              <a:t>”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陆鸿年在</a:t>
            </a:r>
            <a:r>
              <a:rPr lang="en-US" altLang="zh-TW" b="0" dirty="0">
                <a:effectLst/>
                <a:latin typeface="Helvetica Neue" panose="02000503000000020004" pitchFamily="2" charset="0"/>
                <a:ea typeface="PingFang TC" panose="020B0400000000000000" pitchFamily="34" charset="-120"/>
              </a:rPr>
              <a:t>1950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年受洗加入天主教，圣名</a:t>
            </a:r>
            <a:r>
              <a:rPr lang="zh-TW" altLang="en-US" b="0" dirty="0">
                <a:effectLst/>
                <a:latin typeface="Helvetica Neue" panose="02000503000000020004" pitchFamily="2" charset="0"/>
                <a:ea typeface="PingFang TC" panose="020B0400000000000000" pitchFamily="34" charset="-120"/>
              </a:rPr>
              <a:t>“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若望</a:t>
            </a:r>
            <a:r>
              <a:rPr lang="zh-TW" altLang="en-US" b="0" dirty="0">
                <a:effectLst/>
                <a:latin typeface="Helvetica Neue" panose="02000503000000020004" pitchFamily="2" charset="0"/>
                <a:ea typeface="PingFang TC" panose="020B0400000000000000" pitchFamily="34" charset="-120"/>
              </a:rPr>
              <a:t>”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。</a:t>
            </a:r>
            <a:endParaRPr lang="en-US" altLang="zh-TW" b="0" dirty="0">
              <a:effectLst/>
              <a:latin typeface="PingFang TC" panose="020B0400000000000000" pitchFamily="34" charset="-120"/>
              <a:ea typeface="PingFang TC" panose="020B0400000000000000" pitchFamily="34" charset="-120"/>
            </a:endParaRPr>
          </a:p>
          <a:p>
            <a:endParaRPr lang="en-US" altLang="zh-TW" b="0" dirty="0">
              <a:effectLst/>
              <a:latin typeface="PingFang TC" panose="020B0400000000000000" pitchFamily="34" charset="-120"/>
              <a:ea typeface="PingFang TC" panose="020B0400000000000000" pitchFamily="34" charset="-120"/>
            </a:endParaRPr>
          </a:p>
          <a:p>
            <a:pPr>
              <a:buNone/>
            </a:pPr>
            <a:r>
              <a:rPr lang="zh-TW" altLang="en-US" b="0" dirty="0">
                <a:effectLst/>
                <a:latin typeface="Helvetica Neue" panose="02000503000000020004" pitchFamily="2" charset="0"/>
              </a:rPr>
              <a:t>圣母玛利亚在艺术史中经历了从神圣威严到人性温柔的演变。每个时代的艺术都在回应当时的信仰需求和文化背景。</a:t>
            </a:r>
          </a:p>
          <a:p>
            <a:pPr>
              <a:buNone/>
            </a:pPr>
            <a:r>
              <a:rPr lang="zh-TW" altLang="en-US" b="0" dirty="0">
                <a:effectLst/>
                <a:latin typeface="Helvetica Neue" panose="02000503000000020004" pitchFamily="2" charset="0"/>
              </a:rPr>
              <a:t>拜占庭时期典型形象为上帝之母 → 威严、庄重、端坐宝座、面无表情。</a:t>
            </a:r>
            <a:r>
              <a:rPr lang="en-US" altLang="zh-TW" b="0" dirty="0">
                <a:effectLst/>
                <a:latin typeface="Helvetica Neue" panose="02000503000000020004" pitchFamily="2" charset="0"/>
              </a:rPr>
              <a:t>3-4</a:t>
            </a:r>
            <a:r>
              <a:rPr lang="zh-TW" altLang="en-US" b="0" dirty="0">
                <a:effectLst/>
                <a:latin typeface="Helvetica Neue" panose="02000503000000020004" pitchFamily="2" charset="0"/>
              </a:rPr>
              <a:t>世纪的教义争论围绕着基督是否具有完整人性与神性。</a:t>
            </a:r>
            <a:r>
              <a:rPr lang="en-US" altLang="zh-TW" b="0" dirty="0">
                <a:effectLst/>
                <a:latin typeface="Helvetica Neue" panose="02000503000000020004" pitchFamily="2" charset="0"/>
              </a:rPr>
              <a:t>431</a:t>
            </a:r>
            <a:r>
              <a:rPr lang="zh-TW" altLang="en-US" b="0" dirty="0">
                <a:effectLst/>
                <a:latin typeface="Helvetica Neue" panose="02000503000000020004" pitchFamily="2" charset="0"/>
              </a:rPr>
              <a:t>年以弗所公会议确立玛利亚为“上帝之母”，因此她的形象需要体现基督的神性 → 圣母也被描绘得庄严神圣、不可侵犯。艺术的功能是礼仪性 → 增强信徒对神圣权威的敬畏感，而非私人情感的表达。</a:t>
            </a:r>
          </a:p>
          <a:p>
            <a:pPr>
              <a:buNone/>
            </a:pPr>
            <a:r>
              <a:rPr lang="zh-TW" altLang="en-US" b="0" dirty="0">
                <a:effectLst/>
                <a:latin typeface="Helvetica Neue" panose="02000503000000020004" pitchFamily="2" charset="0"/>
              </a:rPr>
              <a:t>中世纪哥特时期，圣母多呈现为天国之后，天使环绕、圣徒陪伴、加冕场景。因为教会权威与王权紧密结合。玛利亚成为“天国”中的母亲” → 对应地上的封建秩序。同时，圣母开始出现人性化微笑，被塑造成信徒灵魂的代祷者与保护者，回应中世纪人对中保、安慰的需求。</a:t>
            </a:r>
          </a:p>
          <a:p>
            <a:pPr>
              <a:buNone/>
            </a:pPr>
            <a:r>
              <a:rPr lang="zh-TW" altLang="en-US" b="0" dirty="0">
                <a:effectLst/>
                <a:latin typeface="Helvetica Neue" panose="02000503000000020004" pitchFamily="2" charset="0"/>
              </a:rPr>
              <a:t>文艺复兴时期，人文主义兴起 → 强调人的尊严、情感、个体经验，圣母的形象回归人性与母爱，场景多为圣母与圣婴亲密互动。背景不再是抽象金色，而是自然风景。玛利亚容貌亲切、美丽、充满人性特征。教会艺术功能转变 → 从礼仪性图像，转向为私人敬虔与家庭祭坛服务。</a:t>
            </a:r>
          </a:p>
          <a:p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反宗教改革和巴洛克时期，由于新教否定对圣母的崇拜与中保地位，天主教通过</a:t>
            </a:r>
            <a:r>
              <a:rPr lang="zh-TW" altLang="en-US" b="0" dirty="0">
                <a:effectLst/>
                <a:latin typeface="Helvetica" pitchFamily="2" charset="0"/>
                <a:ea typeface="PingFang TC" panose="020B0400000000000000" pitchFamily="34" charset="-120"/>
              </a:rPr>
              <a:t>艺术夸张玛利亚的荣耀和超凡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，作为</a:t>
            </a:r>
            <a:r>
              <a:rPr lang="zh-TW" altLang="en-US" b="0" dirty="0">
                <a:effectLst/>
                <a:latin typeface="Helvetica" pitchFamily="2" charset="0"/>
                <a:ea typeface="PingFang TC" panose="020B0400000000000000" pitchFamily="34" charset="-120"/>
              </a:rPr>
              <a:t>反宗教改革运动的一部分。艺术成为教会宣传的有力工具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，通过视觉震撼与情感煽动，引导信徒回归教会。这个时期的作品，剧烈光影对比、富有动感的姿态、戏剧性场面。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F387-5AC3-4B42-8935-8031D960FB4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865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zh-TW" altLang="en-US" b="0" dirty="0">
                <a:effectLst/>
                <a:latin typeface="Helvetica Neue" panose="02000503000000020004" pitchFamily="2" charset="0"/>
              </a:rPr>
              <a:t>抛开宗派教义上的争论，回到圣经叙事与人物特质，其实从千年圣母艺术传统中，任何基督徒</a:t>
            </a:r>
            <a:r>
              <a:rPr lang="en-US" altLang="zh-TW" b="0" dirty="0">
                <a:effectLst/>
                <a:latin typeface="Helvetica Neue" panose="02000503000000020004" pitchFamily="2" charset="0"/>
              </a:rPr>
              <a:t>——</a:t>
            </a:r>
            <a:r>
              <a:rPr lang="zh-TW" altLang="en-US" b="0" dirty="0">
                <a:effectLst/>
                <a:latin typeface="Helvetica Neue" panose="02000503000000020004" pitchFamily="2" charset="0"/>
              </a:rPr>
              <a:t>无论新教、天主教、东正教</a:t>
            </a:r>
            <a:r>
              <a:rPr lang="en-US" altLang="zh-TW" b="0" dirty="0">
                <a:effectLst/>
                <a:latin typeface="Helvetica Neue" panose="02000503000000020004" pitchFamily="2" charset="0"/>
              </a:rPr>
              <a:t>——</a:t>
            </a:r>
            <a:r>
              <a:rPr lang="zh-TW" altLang="en-US" b="0" dirty="0">
                <a:effectLst/>
                <a:latin typeface="Helvetica Neue" panose="02000503000000020004" pitchFamily="2" charset="0"/>
              </a:rPr>
              <a:t>都可以从玛利亚的形象里体会并学习到几个重要的属灵美德。</a:t>
            </a:r>
          </a:p>
          <a:p>
            <a:r>
              <a:rPr lang="zh-TW" altLang="en-US" b="0" dirty="0">
                <a:effectLst/>
                <a:latin typeface="Helvetica" pitchFamily="2" charset="0"/>
                <a:ea typeface="PingFang TC" panose="020B0400000000000000" pitchFamily="34" charset="-120"/>
              </a:rPr>
              <a:t>谦卑与顺服：很多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艺术作品，都会刻意描绘玛利亚的</a:t>
            </a:r>
            <a:r>
              <a:rPr lang="zh-TW" altLang="en-US" b="0" dirty="0">
                <a:effectLst/>
                <a:latin typeface="Helvetica" pitchFamily="2" charset="0"/>
                <a:ea typeface="PingFang TC" panose="020B0400000000000000" pitchFamily="34" charset="-120"/>
              </a:rPr>
              <a:t>低头、沉静、柔和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的神态。这源于</a:t>
            </a:r>
            <a:r>
              <a:rPr lang="en-US" altLang="zh-TW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《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路加福音</a:t>
            </a:r>
            <a:r>
              <a:rPr lang="en-US" altLang="zh-TW" b="0" dirty="0">
                <a:effectLst/>
                <a:latin typeface="Helvetica Neue" panose="02000503000000020004" pitchFamily="2" charset="0"/>
                <a:ea typeface="PingFang TC" panose="020B0400000000000000" pitchFamily="34" charset="-120"/>
              </a:rPr>
              <a:t>1:38</a:t>
            </a:r>
            <a:r>
              <a:rPr lang="en-US" altLang="zh-TW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》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：</a:t>
            </a:r>
            <a:r>
              <a:rPr lang="zh-TW" altLang="en-US" b="0" dirty="0">
                <a:effectLst/>
                <a:latin typeface="Helvetica Neue" panose="02000503000000020004" pitchFamily="2" charset="0"/>
                <a:ea typeface="PingFang TC" panose="020B0400000000000000" pitchFamily="34" charset="-120"/>
              </a:rPr>
              <a:t>“</a:t>
            </a:r>
            <a:r>
              <a:rPr lang="zh-TW" altLang="en-US" b="0" dirty="0">
                <a:effectLst/>
                <a:latin typeface="Helvetica" pitchFamily="2" charset="0"/>
                <a:ea typeface="PingFang TC" panose="020B0400000000000000" pitchFamily="34" charset="-120"/>
              </a:rPr>
              <a:t>我是主的使女，情愿照你的话成就在我身上。</a:t>
            </a:r>
            <a:r>
              <a:rPr lang="zh-TW" altLang="en-US" b="0" dirty="0">
                <a:effectLst/>
                <a:latin typeface="Helvetica Neue" panose="02000503000000020004" pitchFamily="2" charset="0"/>
                <a:ea typeface="PingFang TC" panose="020B0400000000000000" pitchFamily="34" charset="-120"/>
              </a:rPr>
              <a:t>”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玛利亚的顺服不是被动，而是一种</a:t>
            </a:r>
            <a:r>
              <a:rPr lang="zh-TW" altLang="en-US" b="0" dirty="0">
                <a:effectLst/>
                <a:latin typeface="Helvetica" pitchFamily="2" charset="0"/>
                <a:ea typeface="PingFang TC" panose="020B0400000000000000" pitchFamily="34" charset="-120"/>
              </a:rPr>
              <a:t>自由且有意识的回应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，这在许多画面中的</a:t>
            </a:r>
            <a:r>
              <a:rPr lang="zh-TW" altLang="en-US" b="0" dirty="0">
                <a:effectLst/>
                <a:latin typeface="Helvetica" pitchFamily="2" charset="0"/>
                <a:ea typeface="PingFang TC" panose="020B0400000000000000" pitchFamily="34" charset="-120"/>
              </a:rPr>
              <a:t>眼神、姿态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体现得淋漓尽致。萨索费拉托</a:t>
            </a:r>
            <a:r>
              <a:rPr lang="en-US" altLang="zh-TW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《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沉思中的圣母</a:t>
            </a:r>
            <a:r>
              <a:rPr lang="en-US" altLang="zh-TW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》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，没有圣婴、没有天使，也没有宏大的背景，也没有任何装饰或权力的象征，</a:t>
            </a:r>
            <a:r>
              <a:rPr lang="zh-TW" altLang="en-US" b="0" dirty="0">
                <a:effectLst/>
                <a:latin typeface="Helvetica" pitchFamily="2" charset="0"/>
                <a:ea typeface="PingFang TC" panose="020B0400000000000000" pitchFamily="34" charset="-120"/>
              </a:rPr>
              <a:t>一切荣耀都内敛在她的祷告当中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。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F387-5AC3-4B42-8935-8031D960FB4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701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温柔与怜悯：在</a:t>
            </a:r>
            <a:r>
              <a:rPr lang="zh-TW" altLang="en-US" b="0" dirty="0">
                <a:effectLst/>
                <a:latin typeface="Helvetica" pitchFamily="2" charset="0"/>
              </a:rPr>
              <a:t>哥特与文艺复兴时期的圣母子画像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中，玛利亚被塑造成</a:t>
            </a:r>
            <a:r>
              <a:rPr lang="zh-TW" altLang="en-US" b="0" dirty="0">
                <a:effectLst/>
                <a:latin typeface="Helvetica" pitchFamily="2" charset="0"/>
              </a:rPr>
              <a:t>母性的象征</a:t>
            </a:r>
            <a:r>
              <a:rPr lang="zh-TW" altLang="en-US" b="0" dirty="0">
                <a:effectLst/>
                <a:latin typeface="Helvetica Neue" panose="02000503000000020004" pitchFamily="2" charset="0"/>
              </a:rPr>
              <a:t> </a:t>
            </a:r>
            <a:r>
              <a:rPr lang="en-US" altLang="zh-TW" b="0" dirty="0">
                <a:effectLst/>
                <a:latin typeface="Helvetica Neue" panose="02000503000000020004" pitchFamily="2" charset="0"/>
              </a:rPr>
              <a:t>——  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表现一种</a:t>
            </a:r>
            <a:r>
              <a:rPr lang="zh-TW" altLang="en-US" b="0" dirty="0">
                <a:effectLst/>
                <a:latin typeface="Helvetica" pitchFamily="2" charset="0"/>
              </a:rPr>
              <a:t>无条件的接纳、耐心与关怀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。在这幅拉斐尔的椅中圣母中，玛利亚</a:t>
            </a:r>
            <a:r>
              <a:rPr lang="zh-TW" altLang="en-US" b="0" dirty="0">
                <a:effectLst/>
                <a:latin typeface="Helvetica" pitchFamily="2" charset="0"/>
              </a:rPr>
              <a:t>低头微笑，目光温柔而带有保护性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地环抱着圣婴，她的脸几乎贴着耶稣，形成一个</a:t>
            </a:r>
            <a:r>
              <a:rPr lang="zh-TW" altLang="en-US" b="0" dirty="0">
                <a:effectLst/>
                <a:latin typeface="Helvetica" pitchFamily="2" charset="0"/>
              </a:rPr>
              <a:t>柔和而紧密的亲子圆圈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，给人极强的</a:t>
            </a:r>
            <a:r>
              <a:rPr lang="zh-TW" altLang="en-US" b="0" dirty="0">
                <a:effectLst/>
                <a:latin typeface="Helvetica" pitchFamily="2" charset="0"/>
              </a:rPr>
              <a:t>安全感与慈爱氛围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。</a:t>
            </a:r>
            <a:endParaRPr lang="zh-TW" altLang="en-US" b="0" dirty="0">
              <a:effectLst/>
              <a:latin typeface="Helvetica" pitchFamily="2" charset="0"/>
            </a:endParaRP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F387-5AC3-4B42-8935-8031D960FB4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58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忠贞与坚忍：在许多</a:t>
            </a:r>
            <a:r>
              <a:rPr lang="zh-TW" altLang="en-US" b="0" dirty="0">
                <a:effectLst/>
                <a:latin typeface="Helvetica" pitchFamily="2" charset="0"/>
                <a:ea typeface="PingFang TC" panose="020B0400000000000000" pitchFamily="34" charset="-120"/>
              </a:rPr>
              <a:t>艺术作品中，玛利亚被描绘为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抱着受难而死的耶稣，眼中没有哀嚎与崩溃，而是</a:t>
            </a:r>
            <a:r>
              <a:rPr lang="zh-TW" altLang="en-US" b="0" dirty="0">
                <a:effectLst/>
                <a:latin typeface="Helvetica" pitchFamily="2" charset="0"/>
                <a:ea typeface="PingFang TC" panose="020B0400000000000000" pitchFamily="34" charset="-120"/>
              </a:rPr>
              <a:t>深刻的悲悯与持守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。</a:t>
            </a:r>
            <a:r>
              <a:rPr lang="zh-TW" altLang="en-US" b="0" dirty="0">
                <a:effectLst/>
                <a:latin typeface="Helvetica Neue" panose="02000503000000020004" pitchFamily="2" charset="0"/>
                <a:ea typeface="PingFang TC" panose="020B0400000000000000" pitchFamily="34" charset="-120"/>
              </a:rPr>
              <a:t> </a:t>
            </a:r>
            <a:r>
              <a:rPr lang="zh-TW" altLang="en-US" b="0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艺术家试图传达她</a:t>
            </a:r>
            <a:r>
              <a:rPr lang="zh-TW" altLang="en-US" b="0" dirty="0">
                <a:effectLst/>
                <a:latin typeface="Helvetica" pitchFamily="2" charset="0"/>
                <a:ea typeface="PingFang TC" panose="020B0400000000000000" pitchFamily="34" charset="-120"/>
              </a:rPr>
              <a:t>在苦难中不放弃、不抱怨，安静地承受</a:t>
            </a:r>
            <a:endParaRPr lang="zh-TW" altLang="en-US" b="0" dirty="0">
              <a:effectLst/>
              <a:latin typeface="PingFang TC" panose="020B0400000000000000" pitchFamily="34" charset="-120"/>
              <a:ea typeface="PingFang TC" panose="020B0400000000000000" pitchFamily="34" charset="-120"/>
            </a:endParaRP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F387-5AC3-4B42-8935-8031D960FB4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091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0E34D-A82A-AB4F-B1BE-62E346439407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FFB1-B351-AE40-B79C-6C7B2ACCB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93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0E34D-A82A-AB4F-B1BE-62E346439407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FFB1-B351-AE40-B79C-6C7B2ACCB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400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0E34D-A82A-AB4F-B1BE-62E346439407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FFB1-B351-AE40-B79C-6C7B2ACCB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556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0E34D-A82A-AB4F-B1BE-62E346439407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FFB1-B351-AE40-B79C-6C7B2ACCB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07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0E34D-A82A-AB4F-B1BE-62E346439407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FFB1-B351-AE40-B79C-6C7B2ACCB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36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0E34D-A82A-AB4F-B1BE-62E346439407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FFB1-B351-AE40-B79C-6C7B2ACCB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926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0E34D-A82A-AB4F-B1BE-62E346439407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FFB1-B351-AE40-B79C-6C7B2ACCB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991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0E34D-A82A-AB4F-B1BE-62E346439407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FFB1-B351-AE40-B79C-6C7B2ACCB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27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0E34D-A82A-AB4F-B1BE-62E346439407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FFB1-B351-AE40-B79C-6C7B2ACCB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470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0E34D-A82A-AB4F-B1BE-62E346439407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FFB1-B351-AE40-B79C-6C7B2ACCB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734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0E34D-A82A-AB4F-B1BE-62E346439407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FFB1-B351-AE40-B79C-6C7B2ACCB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943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3740E34D-A82A-AB4F-B1BE-62E346439407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F891FFB1-B351-AE40-B79C-6C7B2ACCB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8893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ainting of a person praying&#10;&#10;AI-generated content may be incorrect.">
            <a:extLst>
              <a:ext uri="{FF2B5EF4-FFF2-40B4-BE49-F238E27FC236}">
                <a16:creationId xmlns:a16="http://schemas.microsoft.com/office/drawing/2014/main" id="{E3BB8050-C113-C64A-6F59-03FD212215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389" r="1" b="30533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0C2CCA-41F1-27BE-52C0-6EB2BE6A52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082" y="743447"/>
            <a:ext cx="4692531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zh-CN" altLang="en-US" sz="8000" b="1" dirty="0">
                <a:latin typeface="SimSun" panose="02010600030101010101" pitchFamily="2" charset="-122"/>
                <a:ea typeface="SimSun" panose="02010600030101010101" pitchFamily="2" charset="-122"/>
              </a:rPr>
              <a:t>圣光中的慈悲</a:t>
            </a:r>
            <a:endParaRPr lang="en-US" sz="80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6925D1-64E3-D489-D03E-877A94942B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2046" y="4754183"/>
            <a:ext cx="6317535" cy="1567104"/>
          </a:xfrm>
          <a:noFill/>
        </p:spPr>
        <p:txBody>
          <a:bodyPr>
            <a:noAutofit/>
          </a:bodyPr>
          <a:lstStyle/>
          <a:p>
            <a:pPr algn="l"/>
            <a:r>
              <a:rPr lang="en-US" sz="6000" b="1" dirty="0" err="1">
                <a:latin typeface="MingLiU" panose="02020509000000000000" pitchFamily="49" charset="-120"/>
                <a:ea typeface="MingLiU" panose="02020509000000000000" pitchFamily="49" charset="-120"/>
              </a:rPr>
              <a:t>艺术史中的玛利亚</a:t>
            </a:r>
            <a:endParaRPr lang="en-US" sz="6000" b="1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053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A736D-6F38-D1C5-983C-B67A6AA79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err="1">
                <a:latin typeface="Kaiti TC" panose="02010600040101010101" pitchFamily="2" charset="-120"/>
                <a:ea typeface="Kaiti TC" panose="02010600040101010101" pitchFamily="2" charset="-120"/>
              </a:rPr>
              <a:t>为众人代求</a:t>
            </a:r>
            <a:endParaRPr lang="en-US" sz="48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pic>
        <p:nvPicPr>
          <p:cNvPr id="5" name="Content Placeholder 4" descr="A painting of a person surrounded by people&#10;&#10;AI-generated content may be incorrect.">
            <a:extLst>
              <a:ext uri="{FF2B5EF4-FFF2-40B4-BE49-F238E27FC236}">
                <a16:creationId xmlns:a16="http://schemas.microsoft.com/office/drawing/2014/main" id="{14405F85-625F-D8AC-31C3-5827236E88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50364" y="1535809"/>
            <a:ext cx="4770783" cy="5014546"/>
          </a:xfrm>
        </p:spPr>
      </p:pic>
    </p:spTree>
    <p:extLst>
      <p:ext uri="{BB962C8B-B14F-4D97-AF65-F5344CB8AC3E}">
        <p14:creationId xmlns:p14="http://schemas.microsoft.com/office/powerpoint/2010/main" val="3622028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28158-036E-3E68-F6FB-0721E5F74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74" y="350196"/>
            <a:ext cx="4958133" cy="1624520"/>
          </a:xfrm>
        </p:spPr>
        <p:txBody>
          <a:bodyPr anchor="ctr">
            <a:normAutofit/>
          </a:bodyPr>
          <a:lstStyle/>
          <a:p>
            <a:r>
              <a:rPr lang="zh-TW" altLang="en-US" dirty="0">
                <a:latin typeface="Kaiti TC" panose="02010600040101010101" pitchFamily="2" charset="-120"/>
                <a:ea typeface="Kaiti TC" panose="02010600040101010101" pitchFamily="2" charset="-120"/>
              </a:rPr>
              <a:t>普里西拉墓穴壁画</a:t>
            </a:r>
            <a:endParaRPr lang="en-US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ED840F6-B21C-6EC9-65D5-6C2C4326A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574" y="2743200"/>
            <a:ext cx="4958133" cy="36131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zh-TW" altLang="en-US" dirty="0">
                <a:latin typeface="Kaiti TC" panose="02010600040101010101" pitchFamily="2" charset="-120"/>
                <a:ea typeface="Kaiti TC" panose="02010600040101010101" pitchFamily="2" charset="-120"/>
              </a:rPr>
              <a:t>现存最早的圣母画像</a:t>
            </a:r>
            <a:r>
              <a:rPr lang="en-US" altLang="zh-TW" dirty="0">
                <a:latin typeface="Kaiti TC" panose="02010600040101010101" pitchFamily="2" charset="-120"/>
                <a:ea typeface="Kaiti TC" panose="02010600040101010101" pitchFamily="2" charset="-120"/>
              </a:rPr>
              <a:t> </a:t>
            </a:r>
          </a:p>
          <a:p>
            <a:pPr marL="0" indent="0">
              <a:buNone/>
            </a:pPr>
            <a:r>
              <a:rPr lang="en-US" altLang="zh-TW" dirty="0">
                <a:latin typeface="Kaiti TC" panose="02010600040101010101" pitchFamily="2" charset="-120"/>
                <a:ea typeface="Kaiti TC" panose="02010600040101010101" pitchFamily="2" charset="-120"/>
              </a:rPr>
              <a:t>100-150 AD</a:t>
            </a:r>
            <a:endParaRPr lang="en-US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pic>
        <p:nvPicPr>
          <p:cNvPr id="5" name="Content Placeholder 4" descr="A painting of a family with a child&#10;&#10;AI-generated content may be incorrect.">
            <a:extLst>
              <a:ext uri="{FF2B5EF4-FFF2-40B4-BE49-F238E27FC236}">
                <a16:creationId xmlns:a16="http://schemas.microsoft.com/office/drawing/2014/main" id="{22D07CDE-2567-4AE9-567B-B1CD4F3030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" b="486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538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ainting of a person and a child&#10;&#10;AI-generated content may be incorrect.">
            <a:extLst>
              <a:ext uri="{FF2B5EF4-FFF2-40B4-BE49-F238E27FC236}">
                <a16:creationId xmlns:a16="http://schemas.microsoft.com/office/drawing/2014/main" id="{783D2DD3-A731-2A97-F1E8-155169450D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5999" y="219668"/>
            <a:ext cx="4333461" cy="6491627"/>
          </a:xfrm>
        </p:spPr>
      </p:pic>
      <p:pic>
        <p:nvPicPr>
          <p:cNvPr id="7" name="Picture 6" descr="A painting of a person holding a child&#10;&#10;AI-generated content may be incorrect.">
            <a:extLst>
              <a:ext uri="{FF2B5EF4-FFF2-40B4-BE49-F238E27FC236}">
                <a16:creationId xmlns:a16="http://schemas.microsoft.com/office/drawing/2014/main" id="{57ED8722-0492-85F2-82AD-F6718C5D7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825" y="59057"/>
            <a:ext cx="4541713" cy="663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58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ainting of a person holding a child&#10;&#10;AI-generated content may be incorrect.">
            <a:extLst>
              <a:ext uri="{FF2B5EF4-FFF2-40B4-BE49-F238E27FC236}">
                <a16:creationId xmlns:a16="http://schemas.microsoft.com/office/drawing/2014/main" id="{3BED369D-FEC4-A738-5D33-6D4E8E4C5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355" y="643467"/>
            <a:ext cx="3871890" cy="5571066"/>
          </a:xfrm>
          <a:prstGeom prst="rect">
            <a:avLst/>
          </a:prstGeom>
        </p:spPr>
      </p:pic>
      <p:pic>
        <p:nvPicPr>
          <p:cNvPr id="5" name="Picture 4" descr="A painting of a person and a child&#10;&#10;AI-generated content may be incorrect.">
            <a:extLst>
              <a:ext uri="{FF2B5EF4-FFF2-40B4-BE49-F238E27FC236}">
                <a16:creationId xmlns:a16="http://schemas.microsoft.com/office/drawing/2014/main" id="{770A8A0D-D0A4-CE93-9152-451AAB3BB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3549" y="643467"/>
            <a:ext cx="417829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62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tatue of a person holding a child&#10;&#10;AI-generated content may be incorrect.">
            <a:extLst>
              <a:ext uri="{FF2B5EF4-FFF2-40B4-BE49-F238E27FC236}">
                <a16:creationId xmlns:a16="http://schemas.microsoft.com/office/drawing/2014/main" id="{6BA4910A-F171-E7F5-C3F8-76B5E1887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523" y="643467"/>
            <a:ext cx="3551553" cy="5571066"/>
          </a:xfrm>
          <a:prstGeom prst="rect">
            <a:avLst/>
          </a:prstGeom>
        </p:spPr>
      </p:pic>
      <p:pic>
        <p:nvPicPr>
          <p:cNvPr id="5" name="Content Placeholder 4" descr="A marble statue of a person covered in fabric&#10;&#10;AI-generated content may be incorrect.">
            <a:extLst>
              <a:ext uri="{FF2B5EF4-FFF2-40B4-BE49-F238E27FC236}">
                <a16:creationId xmlns:a16="http://schemas.microsoft.com/office/drawing/2014/main" id="{AC5896E8-7623-E672-0626-F2FA1F3CBF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23019" y="643467"/>
            <a:ext cx="435935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341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6F600-230A-557A-30BC-B4A790241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606" y="428095"/>
            <a:ext cx="2842854" cy="5082056"/>
          </a:xfrm>
        </p:spPr>
        <p:txBody>
          <a:bodyPr vert="wordArtVert">
            <a:normAutofit/>
          </a:bodyPr>
          <a:lstStyle/>
          <a:p>
            <a:r>
              <a:rPr lang="en-US" dirty="0" err="1">
                <a:latin typeface="Kaiti TC" panose="02010600040101010101" pitchFamily="2" charset="-120"/>
                <a:ea typeface="Kaiti TC" panose="02010600040101010101" pitchFamily="2" charset="-120"/>
              </a:rPr>
              <a:t>拜占庭艺术</a:t>
            </a:r>
            <a:br>
              <a:rPr lang="en-US" altLang="zh-CN" dirty="0">
                <a:latin typeface="Kaiti TC" panose="02010600040101010101" pitchFamily="2" charset="-120"/>
                <a:ea typeface="Kaiti TC" panose="02010600040101010101" pitchFamily="2" charset="-120"/>
              </a:rPr>
            </a:br>
            <a:r>
              <a:rPr lang="zh-CN" altLang="en-US" dirty="0">
                <a:latin typeface="Kaiti TC" panose="02010600040101010101" pitchFamily="2" charset="-120"/>
                <a:ea typeface="Kaiti TC" panose="02010600040101010101" pitchFamily="2" charset="-120"/>
              </a:rPr>
              <a:t>上帝之母</a:t>
            </a:r>
            <a:endParaRPr lang="en-US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024D44-8B37-0A84-EBA6-582D5EC05FA0}"/>
              </a:ext>
            </a:extLst>
          </p:cNvPr>
          <p:cNvSpPr txBox="1"/>
          <p:nvPr/>
        </p:nvSpPr>
        <p:spPr>
          <a:xfrm>
            <a:off x="4465120" y="6160157"/>
            <a:ext cx="2755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Kaiti TC" panose="02010600040101010101" pitchFamily="2" charset="-120"/>
                <a:ea typeface="Kaiti TC" panose="02010600040101010101" pitchFamily="2" charset="-120"/>
              </a:rPr>
              <a:t>罗马人民的救赎</a:t>
            </a:r>
            <a:endParaRPr lang="en-US" sz="20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pPr algn="ctr"/>
            <a:r>
              <a:rPr lang="en-US" sz="2000" dirty="0">
                <a:latin typeface="Kaiti TC" panose="02010600040101010101" pitchFamily="2" charset="-120"/>
                <a:ea typeface="Kaiti TC" panose="02010600040101010101" pitchFamily="2" charset="-120"/>
              </a:rPr>
              <a:t>5-6世纪</a:t>
            </a:r>
            <a:r>
              <a:rPr lang="zh-CN" altLang="en-US" sz="2000" dirty="0">
                <a:latin typeface="Kaiti TC" panose="02010600040101010101" pitchFamily="2" charset="-120"/>
                <a:ea typeface="Kaiti TC" panose="02010600040101010101" pitchFamily="2" charset="-120"/>
              </a:rPr>
              <a:t> 罗马圣母堂</a:t>
            </a:r>
            <a:endParaRPr lang="en-US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36391A-6B86-823F-CCA8-3FC1FA2461B4}"/>
              </a:ext>
            </a:extLst>
          </p:cNvPr>
          <p:cNvSpPr txBox="1"/>
          <p:nvPr/>
        </p:nvSpPr>
        <p:spPr>
          <a:xfrm>
            <a:off x="8872040" y="6155788"/>
            <a:ext cx="2653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Kaiti TC" panose="02010600040101010101" pitchFamily="2" charset="-120"/>
                <a:ea typeface="Kaiti TC" panose="02010600040101010101" pitchFamily="2" charset="-120"/>
              </a:rPr>
              <a:t>弗拉基米尔圣母</a:t>
            </a:r>
            <a:endParaRPr lang="en-US" sz="20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pPr algn="ctr"/>
            <a:r>
              <a:rPr lang="en-US" altLang="zh-CN" sz="2000" dirty="0">
                <a:latin typeface="Kaiti TC" panose="02010600040101010101" pitchFamily="2" charset="-120"/>
                <a:ea typeface="Kaiti TC" panose="02010600040101010101" pitchFamily="2" charset="-120"/>
              </a:rPr>
              <a:t>12</a:t>
            </a:r>
            <a:r>
              <a:rPr lang="en-US" sz="2000" dirty="0">
                <a:latin typeface="Kaiti TC" panose="02010600040101010101" pitchFamily="2" charset="-120"/>
                <a:ea typeface="Kaiti TC" panose="02010600040101010101" pitchFamily="2" charset="-120"/>
              </a:rPr>
              <a:t>世纪</a:t>
            </a:r>
            <a:r>
              <a:rPr lang="zh-CN" altLang="en-US" sz="2000" dirty="0">
                <a:latin typeface="Kaiti TC" panose="02010600040101010101" pitchFamily="2" charset="-120"/>
                <a:ea typeface="Kaiti TC" panose="02010600040101010101" pitchFamily="2" charset="-120"/>
              </a:rPr>
              <a:t> 圣尼古拉教堂</a:t>
            </a:r>
            <a:endParaRPr lang="en-US" sz="20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pic>
        <p:nvPicPr>
          <p:cNvPr id="4" name="Picture 3" descr="A painting of a person holding a child&#10;&#10;AI-generated content may be incorrect.">
            <a:extLst>
              <a:ext uri="{FF2B5EF4-FFF2-40B4-BE49-F238E27FC236}">
                <a16:creationId xmlns:a16="http://schemas.microsoft.com/office/drawing/2014/main" id="{44E371D0-6834-EA4D-9C58-CDACFFB9A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7858" y="175613"/>
            <a:ext cx="4109599" cy="5980175"/>
          </a:xfrm>
          <a:prstGeom prst="rect">
            <a:avLst/>
          </a:prstGeom>
        </p:spPr>
      </p:pic>
      <p:pic>
        <p:nvPicPr>
          <p:cNvPr id="10" name="Picture 9" descr="A painting of a person holding a child&#10;&#10;AI-generated content may be incorrect.">
            <a:extLst>
              <a:ext uri="{FF2B5EF4-FFF2-40B4-BE49-F238E27FC236}">
                <a16:creationId xmlns:a16="http://schemas.microsoft.com/office/drawing/2014/main" id="{AD6422D7-E43E-D093-8EFA-7788FD160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5485" y="184520"/>
            <a:ext cx="3804009" cy="598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47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0AFAE-EA25-CEA3-935F-847F39B64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2" y="92897"/>
            <a:ext cx="2054431" cy="5963517"/>
          </a:xfrm>
        </p:spPr>
        <p:txBody>
          <a:bodyPr vert="wordArtVert" anchor="ctr" anchorCtr="1"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 err="1">
                <a:latin typeface="Kaiti TC" panose="02010600040101010101" pitchFamily="2" charset="-120"/>
                <a:ea typeface="Kaiti TC" panose="02010600040101010101" pitchFamily="2" charset="-120"/>
              </a:rPr>
              <a:t>哥特式艺术</a:t>
            </a:r>
            <a:endParaRPr lang="en-US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pic>
        <p:nvPicPr>
          <p:cNvPr id="7" name="Picture 6" descr="A statue of a person holding a baby&#10;&#10;AI-generated content may be incorrect.">
            <a:extLst>
              <a:ext uri="{FF2B5EF4-FFF2-40B4-BE49-F238E27FC236}">
                <a16:creationId xmlns:a16="http://schemas.microsoft.com/office/drawing/2014/main" id="{F25C61B1-165E-D157-2F85-93D4221DCC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975" r="7942"/>
          <a:stretch/>
        </p:blipFill>
        <p:spPr>
          <a:xfrm>
            <a:off x="7006443" y="208766"/>
            <a:ext cx="4491114" cy="59618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7A8B30-634E-854A-CA9C-1846FDED0C69}"/>
              </a:ext>
            </a:extLst>
          </p:cNvPr>
          <p:cNvSpPr txBox="1"/>
          <p:nvPr/>
        </p:nvSpPr>
        <p:spPr>
          <a:xfrm>
            <a:off x="254578" y="6264438"/>
            <a:ext cx="4144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Kaiti TC" panose="02010600040101010101" pitchFamily="2" charset="-120"/>
                <a:ea typeface="Kaiti TC" panose="02010600040101010101" pitchFamily="2" charset="-120"/>
              </a:rPr>
              <a:t>圣母加冕</a:t>
            </a:r>
            <a:r>
              <a:rPr lang="zh-CN" altLang="en-US" sz="2400" dirty="0">
                <a:latin typeface="Kaiti TC" panose="02010600040101010101" pitchFamily="2" charset="-120"/>
                <a:ea typeface="Kaiti TC" panose="02010600040101010101" pitchFamily="2" charset="-120"/>
              </a:rPr>
              <a:t> 乔托</a:t>
            </a:r>
            <a:endParaRPr lang="en-US" sz="24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9874A8-72FC-464B-92E5-36596EFD783F}"/>
              </a:ext>
            </a:extLst>
          </p:cNvPr>
          <p:cNvSpPr txBox="1"/>
          <p:nvPr/>
        </p:nvSpPr>
        <p:spPr>
          <a:xfrm>
            <a:off x="8490857" y="6336393"/>
            <a:ext cx="2517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Kaiti TC" panose="02010600040101010101" pitchFamily="2" charset="-120"/>
                <a:ea typeface="Kaiti TC" panose="02010600040101010101" pitchFamily="2" charset="-120"/>
              </a:rPr>
              <a:t>巴黎圣母像</a:t>
            </a:r>
            <a:endParaRPr lang="en-US" sz="24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pic>
        <p:nvPicPr>
          <p:cNvPr id="10" name="Picture 9" descr="A painting of a person and person&#10;&#10;AI-generated content may be incorrect.">
            <a:extLst>
              <a:ext uri="{FF2B5EF4-FFF2-40B4-BE49-F238E27FC236}">
                <a16:creationId xmlns:a16="http://schemas.microsoft.com/office/drawing/2014/main" id="{A86E8A52-B072-1025-20FB-E67DB2C9E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51" y="224230"/>
            <a:ext cx="4492342" cy="596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79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0DC7D-6E31-F185-EDB2-D2AF05BF1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9430" y="490954"/>
            <a:ext cx="1269067" cy="5243332"/>
          </a:xfrm>
        </p:spPr>
        <p:txBody>
          <a:bodyPr vert="wordArtVert" lIns="91440" tIns="45720" rIns="91440" bIns="45720" rtlCol="0" anchor="ctr">
            <a:normAutofit/>
          </a:bodyPr>
          <a:lstStyle/>
          <a:p>
            <a:r>
              <a:rPr lang="en-US" sz="3700" dirty="0" err="1">
                <a:latin typeface="Kaiti TC" panose="02010600040101010101" pitchFamily="2" charset="-120"/>
                <a:ea typeface="Kaiti TC" panose="02010600040101010101" pitchFamily="2" charset="-120"/>
              </a:rPr>
              <a:t>文艺复兴时期</a:t>
            </a:r>
            <a:endParaRPr lang="en-US" sz="37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pic>
        <p:nvPicPr>
          <p:cNvPr id="5" name="Content Placeholder 4" descr="A painting of a person holding two children&#10;&#10;AI-generated content may be incorrect.">
            <a:extLst>
              <a:ext uri="{FF2B5EF4-FFF2-40B4-BE49-F238E27FC236}">
                <a16:creationId xmlns:a16="http://schemas.microsoft.com/office/drawing/2014/main" id="{9E858706-A2D7-168C-3C3A-FE8AC546BD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5" r="7377" b="-3"/>
          <a:stretch/>
        </p:blipFill>
        <p:spPr>
          <a:xfrm>
            <a:off x="23749" y="49381"/>
            <a:ext cx="4449502" cy="6126480"/>
          </a:xfrm>
          <a:prstGeom prst="rect">
            <a:avLst/>
          </a:prstGeom>
        </p:spPr>
      </p:pic>
      <p:pic>
        <p:nvPicPr>
          <p:cNvPr id="7" name="Picture 6" descr="A painting of a person holding a baby&#10;&#10;AI-generated content may be incorrect.">
            <a:extLst>
              <a:ext uri="{FF2B5EF4-FFF2-40B4-BE49-F238E27FC236}">
                <a16:creationId xmlns:a16="http://schemas.microsoft.com/office/drawing/2014/main" id="{7BA65AE1-5BF0-BBC7-E599-AFE9AFC69A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3" b="474"/>
          <a:stretch/>
        </p:blipFill>
        <p:spPr>
          <a:xfrm>
            <a:off x="4846773" y="49380"/>
            <a:ext cx="4509155" cy="61264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DF191F-D7E1-AC3B-F8BB-FCE94CEDC3ED}"/>
              </a:ext>
            </a:extLst>
          </p:cNvPr>
          <p:cNvSpPr txBox="1"/>
          <p:nvPr/>
        </p:nvSpPr>
        <p:spPr>
          <a:xfrm>
            <a:off x="675861" y="6260135"/>
            <a:ext cx="3234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Kaiti TC" panose="02010600040101010101" pitchFamily="2" charset="-120"/>
                <a:ea typeface="Kaiti TC" panose="02010600040101010101" pitchFamily="2" charset="-120"/>
              </a:rPr>
              <a:t>草地上的圣母</a:t>
            </a:r>
            <a:r>
              <a:rPr lang="zh-CN" altLang="en-US" sz="2000" dirty="0">
                <a:latin typeface="Kaiti TC" panose="02010600040101010101" pitchFamily="2" charset="-120"/>
                <a:ea typeface="Kaiti TC" panose="02010600040101010101" pitchFamily="2" charset="-120"/>
              </a:rPr>
              <a:t> </a:t>
            </a:r>
            <a:r>
              <a:rPr lang="en-US" altLang="zh-CN" sz="2000" dirty="0">
                <a:latin typeface="Kaiti TC" panose="02010600040101010101" pitchFamily="2" charset="-120"/>
                <a:ea typeface="Kaiti TC" panose="02010600040101010101" pitchFamily="2" charset="-120"/>
              </a:rPr>
              <a:t>1506</a:t>
            </a:r>
            <a:r>
              <a:rPr lang="zh-CN" altLang="en-US" sz="2000" dirty="0">
                <a:latin typeface="Kaiti TC" panose="02010600040101010101" pitchFamily="2" charset="-120"/>
                <a:ea typeface="Kaiti TC" panose="02010600040101010101" pitchFamily="2" charset="-120"/>
              </a:rPr>
              <a:t> 拉斐尔</a:t>
            </a:r>
            <a:endParaRPr lang="en-US" sz="20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A7E00A-8B82-2470-E574-743499BF231A}"/>
              </a:ext>
            </a:extLst>
          </p:cNvPr>
          <p:cNvSpPr txBox="1"/>
          <p:nvPr/>
        </p:nvSpPr>
        <p:spPr>
          <a:xfrm>
            <a:off x="5753086" y="6260135"/>
            <a:ext cx="2980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Kaiti TC" panose="02010600040101010101" pitchFamily="2" charset="-120"/>
                <a:ea typeface="Kaiti TC" panose="02010600040101010101" pitchFamily="2" charset="-120"/>
              </a:rPr>
              <a:t>西斯廷圣母</a:t>
            </a:r>
            <a:r>
              <a:rPr lang="zh-CN" altLang="en-US" sz="2000" dirty="0">
                <a:latin typeface="Kaiti TC" panose="02010600040101010101" pitchFamily="2" charset="-120"/>
                <a:ea typeface="Kaiti TC" panose="02010600040101010101" pitchFamily="2" charset="-120"/>
              </a:rPr>
              <a:t> </a:t>
            </a:r>
            <a:r>
              <a:rPr lang="en-US" altLang="zh-CN" sz="2000" dirty="0">
                <a:latin typeface="Kaiti TC" panose="02010600040101010101" pitchFamily="2" charset="-120"/>
                <a:ea typeface="Kaiti TC" panose="02010600040101010101" pitchFamily="2" charset="-120"/>
              </a:rPr>
              <a:t>1512</a:t>
            </a:r>
            <a:r>
              <a:rPr lang="zh-CN" altLang="en-US" sz="2000" dirty="0">
                <a:latin typeface="Kaiti TC" panose="02010600040101010101" pitchFamily="2" charset="-120"/>
                <a:ea typeface="Kaiti TC" panose="02010600040101010101" pitchFamily="2" charset="-120"/>
              </a:rPr>
              <a:t> 拉斐尔</a:t>
            </a:r>
            <a:endParaRPr lang="en-US" sz="20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08542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F734F-C943-0BF5-2DA3-5EBB8D585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266" y="365125"/>
            <a:ext cx="1258784" cy="5810044"/>
          </a:xfrm>
        </p:spPr>
        <p:txBody>
          <a:bodyPr vert="wordArtVert">
            <a:normAutofit fontScale="90000"/>
          </a:bodyPr>
          <a:lstStyle/>
          <a:p>
            <a:r>
              <a:rPr lang="en-US" dirty="0" err="1">
                <a:latin typeface="Kaiti TC" panose="02010600040101010101" pitchFamily="2" charset="-120"/>
                <a:ea typeface="Kaiti TC" panose="02010600040101010101" pitchFamily="2" charset="-120"/>
              </a:rPr>
              <a:t>巴罗克和</a:t>
            </a:r>
            <a:br>
              <a:rPr lang="en-US" dirty="0">
                <a:latin typeface="Kaiti TC" panose="02010600040101010101" pitchFamily="2" charset="-120"/>
                <a:ea typeface="Kaiti TC" panose="02010600040101010101" pitchFamily="2" charset="-120"/>
              </a:rPr>
            </a:br>
            <a:r>
              <a:rPr lang="en-US" dirty="0" err="1">
                <a:latin typeface="Kaiti TC" panose="02010600040101010101" pitchFamily="2" charset="-120"/>
                <a:ea typeface="Kaiti TC" panose="02010600040101010101" pitchFamily="2" charset="-120"/>
              </a:rPr>
              <a:t>洛可可时期</a:t>
            </a:r>
            <a:endParaRPr lang="en-US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pic>
        <p:nvPicPr>
          <p:cNvPr id="9" name="Picture 8" descr="A painting of a person in red and blue robe surrounded by people&#10;&#10;AI-generated content may be incorrect.">
            <a:extLst>
              <a:ext uri="{FF2B5EF4-FFF2-40B4-BE49-F238E27FC236}">
                <a16:creationId xmlns:a16="http://schemas.microsoft.com/office/drawing/2014/main" id="{0DCBF2DF-EF84-3E9D-B216-44885D0C3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556" y="115519"/>
            <a:ext cx="3627747" cy="6126480"/>
          </a:xfrm>
          <a:prstGeom prst="rect">
            <a:avLst/>
          </a:prstGeom>
        </p:spPr>
      </p:pic>
      <p:pic>
        <p:nvPicPr>
          <p:cNvPr id="11" name="Picture 10" descr="A painting of a person surrounded by angels&#10;&#10;AI-generated content may be incorrect.">
            <a:extLst>
              <a:ext uri="{FF2B5EF4-FFF2-40B4-BE49-F238E27FC236}">
                <a16:creationId xmlns:a16="http://schemas.microsoft.com/office/drawing/2014/main" id="{B9332FA9-3318-C7B6-B1AA-3CA1954E2DB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034" t="533"/>
          <a:stretch/>
        </p:blipFill>
        <p:spPr>
          <a:xfrm>
            <a:off x="7374576" y="115517"/>
            <a:ext cx="3768138" cy="61264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A83D41-100D-AFA1-D7FD-62CD7020E2A1}"/>
              </a:ext>
            </a:extLst>
          </p:cNvPr>
          <p:cNvSpPr txBox="1"/>
          <p:nvPr/>
        </p:nvSpPr>
        <p:spPr>
          <a:xfrm>
            <a:off x="3562748" y="6377049"/>
            <a:ext cx="2921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Kaiti TC" panose="02010600040101010101" pitchFamily="2" charset="-120"/>
                <a:ea typeface="Kaiti TC" panose="02010600040101010101" pitchFamily="2" charset="-120"/>
              </a:rPr>
              <a:t>圣母升天</a:t>
            </a:r>
            <a:r>
              <a:rPr lang="zh-CN" altLang="en-US" sz="2000" dirty="0">
                <a:latin typeface="Kaiti TC" panose="02010600040101010101" pitchFamily="2" charset="-120"/>
                <a:ea typeface="Kaiti TC" panose="02010600040101010101" pitchFamily="2" charset="-120"/>
              </a:rPr>
              <a:t> </a:t>
            </a:r>
            <a:r>
              <a:rPr lang="en-US" altLang="zh-CN" sz="2000" dirty="0">
                <a:latin typeface="Kaiti TC" panose="02010600040101010101" pitchFamily="2" charset="-120"/>
                <a:ea typeface="Kaiti TC" panose="02010600040101010101" pitchFamily="2" charset="-120"/>
              </a:rPr>
              <a:t>1518</a:t>
            </a:r>
            <a:r>
              <a:rPr lang="zh-CN" altLang="en-US" sz="2000" dirty="0">
                <a:latin typeface="Kaiti TC" panose="02010600040101010101" pitchFamily="2" charset="-120"/>
                <a:ea typeface="Kaiti TC" panose="02010600040101010101" pitchFamily="2" charset="-120"/>
              </a:rPr>
              <a:t> 提香</a:t>
            </a:r>
            <a:endParaRPr lang="en-US" sz="20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BF782E-A66B-DAED-E3DA-579C42AA1EB8}"/>
              </a:ext>
            </a:extLst>
          </p:cNvPr>
          <p:cNvSpPr txBox="1"/>
          <p:nvPr/>
        </p:nvSpPr>
        <p:spPr>
          <a:xfrm>
            <a:off x="7845481" y="6377049"/>
            <a:ext cx="2826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Kaiti TC" panose="02010600040101010101" pitchFamily="2" charset="-120"/>
                <a:ea typeface="Kaiti TC" panose="02010600040101010101" pitchFamily="2" charset="-120"/>
              </a:rPr>
              <a:t>无玷始胎</a:t>
            </a:r>
            <a:r>
              <a:rPr lang="zh-CN" altLang="en-US" sz="2000" dirty="0">
                <a:latin typeface="Kaiti TC" panose="02010600040101010101" pitchFamily="2" charset="-120"/>
                <a:ea typeface="Kaiti TC" panose="02010600040101010101" pitchFamily="2" charset="-120"/>
              </a:rPr>
              <a:t> </a:t>
            </a:r>
            <a:r>
              <a:rPr lang="en-US" altLang="zh-CN" sz="2000" dirty="0">
                <a:latin typeface="Kaiti TC" panose="02010600040101010101" pitchFamily="2" charset="-120"/>
                <a:ea typeface="Kaiti TC" panose="02010600040101010101" pitchFamily="2" charset="-120"/>
              </a:rPr>
              <a:t>1678</a:t>
            </a:r>
            <a:r>
              <a:rPr lang="zh-CN" altLang="en-US" sz="2000" dirty="0">
                <a:latin typeface="Kaiti TC" panose="02010600040101010101" pitchFamily="2" charset="-120"/>
                <a:ea typeface="Kaiti TC" panose="02010600040101010101" pitchFamily="2" charset="-120"/>
              </a:rPr>
              <a:t> 穆里罗</a:t>
            </a:r>
            <a:endParaRPr lang="en-US" sz="20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19766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1712A-6F7F-9ADC-3726-C22032614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68730" cy="5511800"/>
          </a:xfrm>
        </p:spPr>
        <p:txBody>
          <a:bodyPr vert="wordArtVert">
            <a:normAutofit/>
          </a:bodyPr>
          <a:lstStyle/>
          <a:p>
            <a:r>
              <a:rPr lang="en-US" dirty="0" err="1">
                <a:latin typeface="Kaiti TC" panose="02010600040101010101" pitchFamily="2" charset="-120"/>
                <a:ea typeface="Kaiti TC" panose="02010600040101010101" pitchFamily="2" charset="-120"/>
              </a:rPr>
              <a:t>普世的玛利亚</a:t>
            </a:r>
            <a:endParaRPr lang="en-US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pic>
        <p:nvPicPr>
          <p:cNvPr id="5" name="Content Placeholder 4" descr="A religious painting of a person&#10;&#10;AI-generated content may be incorrect.">
            <a:extLst>
              <a:ext uri="{FF2B5EF4-FFF2-40B4-BE49-F238E27FC236}">
                <a16:creationId xmlns:a16="http://schemas.microsoft.com/office/drawing/2014/main" id="{0B9ACFA1-4F21-21BF-0F4B-C33F780B38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48697" y="68074"/>
            <a:ext cx="3939065" cy="6130842"/>
          </a:xfrm>
        </p:spPr>
      </p:pic>
      <p:pic>
        <p:nvPicPr>
          <p:cNvPr id="11" name="Picture 10" descr="A painting of a person holding a child&#10;&#10;AI-generated content may be incorrect.">
            <a:extLst>
              <a:ext uri="{FF2B5EF4-FFF2-40B4-BE49-F238E27FC236}">
                <a16:creationId xmlns:a16="http://schemas.microsoft.com/office/drawing/2014/main" id="{AF51B4C1-F137-ABB4-BEA7-939AD890D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9530" y="127453"/>
            <a:ext cx="4492183" cy="61308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E4DA58-AB01-92B9-A8BB-263BE0B483AB}"/>
              </a:ext>
            </a:extLst>
          </p:cNvPr>
          <p:cNvSpPr txBox="1"/>
          <p:nvPr/>
        </p:nvSpPr>
        <p:spPr>
          <a:xfrm>
            <a:off x="3587012" y="6258294"/>
            <a:ext cx="2410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effectLst/>
                <a:latin typeface="Kaiti TC" panose="02010600040101010101" pitchFamily="2" charset="-120"/>
                <a:ea typeface="Kaiti TC" panose="02010600040101010101" pitchFamily="2" charset="-120"/>
              </a:rPr>
              <a:t>瓜达卢佩圣母</a:t>
            </a:r>
            <a:r>
              <a:rPr lang="en-US" altLang="zh-TW" sz="2000" b="1" dirty="0">
                <a:effectLst/>
                <a:latin typeface="Kaiti TC" panose="02010600040101010101" pitchFamily="2" charset="-120"/>
                <a:ea typeface="Kaiti TC" panose="02010600040101010101" pitchFamily="2" charset="-120"/>
              </a:rPr>
              <a:t> </a:t>
            </a:r>
            <a:endParaRPr lang="zh-TW" altLang="en-US" sz="2000" dirty="0">
              <a:effectLst/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DCD5C1-FE84-93C2-0BD0-1366B316C434}"/>
              </a:ext>
            </a:extLst>
          </p:cNvPr>
          <p:cNvSpPr txBox="1"/>
          <p:nvPr/>
        </p:nvSpPr>
        <p:spPr>
          <a:xfrm>
            <a:off x="8453916" y="6258294"/>
            <a:ext cx="2410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effectLst/>
                <a:latin typeface="Kaiti TC" panose="02010600040101010101" pitchFamily="2" charset="-120"/>
                <a:ea typeface="Kaiti TC" panose="02010600040101010101" pitchFamily="2" charset="-120"/>
              </a:rPr>
              <a:t>圣母</a:t>
            </a:r>
            <a:r>
              <a:rPr lang="zh-TW" altLang="en-US" sz="2000" b="1" dirty="0">
                <a:latin typeface="Kaiti TC" panose="02010600040101010101" pitchFamily="2" charset="-120"/>
                <a:ea typeface="Kaiti TC" panose="02010600040101010101" pitchFamily="2" charset="-120"/>
              </a:rPr>
              <a:t>子图</a:t>
            </a:r>
            <a:r>
              <a:rPr lang="zh-CN" altLang="en-US" sz="2000" b="1" dirty="0">
                <a:latin typeface="Kaiti TC" panose="02010600040101010101" pitchFamily="2" charset="-120"/>
                <a:ea typeface="Kaiti TC" panose="02010600040101010101" pitchFamily="2" charset="-120"/>
              </a:rPr>
              <a:t> 陆鸿年</a:t>
            </a:r>
            <a:r>
              <a:rPr lang="en-US" altLang="zh-TW" sz="2000" b="1" dirty="0">
                <a:effectLst/>
                <a:latin typeface="Kaiti TC" panose="02010600040101010101" pitchFamily="2" charset="-120"/>
                <a:ea typeface="Kaiti TC" panose="02010600040101010101" pitchFamily="2" charset="-120"/>
              </a:rPr>
              <a:t> </a:t>
            </a:r>
            <a:endParaRPr lang="zh-TW" altLang="en-US" sz="2000" dirty="0">
              <a:effectLst/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76152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58377-65F7-D367-56E5-F26D36F37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>
                <a:effectLst/>
                <a:latin typeface="Kaiti TC" panose="02010600040101010101" pitchFamily="2" charset="-120"/>
                <a:ea typeface="Kaiti TC" panose="02010600040101010101" pitchFamily="2" charset="-120"/>
              </a:rPr>
              <a:t>谦卑与顺服</a:t>
            </a:r>
            <a:endParaRPr lang="en-US" sz="48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pic>
        <p:nvPicPr>
          <p:cNvPr id="5" name="Content Placeholder 4" descr="A person in a robe praying&#10;&#10;AI-generated content may be incorrect.">
            <a:extLst>
              <a:ext uri="{FF2B5EF4-FFF2-40B4-BE49-F238E27FC236}">
                <a16:creationId xmlns:a16="http://schemas.microsoft.com/office/drawing/2014/main" id="{D3EA943F-68FC-08F0-BB16-1FEE0F115C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47930" y="1143280"/>
            <a:ext cx="4359965" cy="5517478"/>
          </a:xfrm>
        </p:spPr>
      </p:pic>
    </p:spTree>
    <p:extLst>
      <p:ext uri="{BB962C8B-B14F-4D97-AF65-F5344CB8AC3E}">
        <p14:creationId xmlns:p14="http://schemas.microsoft.com/office/powerpoint/2010/main" val="4226360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14487-45A6-64C5-089B-1C3A12E3E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err="1">
                <a:latin typeface="Kaiti TC" panose="02010600040101010101" pitchFamily="2" charset="-120"/>
                <a:ea typeface="Kaiti TC" panose="02010600040101010101" pitchFamily="2" charset="-120"/>
              </a:rPr>
              <a:t>温柔和怜悯</a:t>
            </a:r>
            <a:endParaRPr lang="en-US" sz="48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pic>
        <p:nvPicPr>
          <p:cNvPr id="5" name="Content Placeholder 4" descr="A painting of a person holding a child&#10;&#10;AI-generated content may be incorrect.">
            <a:extLst>
              <a:ext uri="{FF2B5EF4-FFF2-40B4-BE49-F238E27FC236}">
                <a16:creationId xmlns:a16="http://schemas.microsoft.com/office/drawing/2014/main" id="{DEE5B6B2-8E7E-16DF-8D1D-1165D39A66CC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/>
          <a:srcRect l="-486" t="176" r="486" b="1128"/>
          <a:stretch/>
        </p:blipFill>
        <p:spPr>
          <a:xfrm>
            <a:off x="3435223" y="1136157"/>
            <a:ext cx="5456985" cy="5503181"/>
          </a:xfrm>
          <a:prstGeom prst="ellipse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39133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9018F-02B0-1270-3ECF-3B06F2712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>
                <a:latin typeface="Kaiti TC" panose="02010600040101010101" pitchFamily="2" charset="-120"/>
                <a:ea typeface="Kaiti TC" panose="02010600040101010101" pitchFamily="2" charset="-120"/>
              </a:rPr>
              <a:t>忠贞与坚忍</a:t>
            </a:r>
            <a:endParaRPr lang="en-US" sz="48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pic>
        <p:nvPicPr>
          <p:cNvPr id="4" name="Content Placeholder 3" descr="A statue of two people&#10;&#10;AI-generated content may be incorrect.">
            <a:extLst>
              <a:ext uri="{FF2B5EF4-FFF2-40B4-BE49-F238E27FC236}">
                <a16:creationId xmlns:a16="http://schemas.microsoft.com/office/drawing/2014/main" id="{2FE3E9A0-BFE8-8049-8E50-FBA0EE7B1F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75040" y="1825625"/>
            <a:ext cx="624191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88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C0A3E416-13B0-4CFE-8B85-8989D8AEFB5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7951</TotalTime>
  <Words>3864</Words>
  <Application>Microsoft Office PowerPoint</Application>
  <PresentationFormat>Widescreen</PresentationFormat>
  <Paragraphs>85</Paragraphs>
  <Slides>14</Slides>
  <Notes>13</Notes>
  <HiddenSlides>4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-apple-system</vt:lpstr>
      <vt:lpstr>Helvetica Neue</vt:lpstr>
      <vt:lpstr>Kaiti TC</vt:lpstr>
      <vt:lpstr>Linux Libertine</vt:lpstr>
      <vt:lpstr>MingLiU</vt:lpstr>
      <vt:lpstr>PingFang SC</vt:lpstr>
      <vt:lpstr>PingFang TC</vt:lpstr>
      <vt:lpstr>SimSun</vt:lpstr>
      <vt:lpstr>Aptos</vt:lpstr>
      <vt:lpstr>Aptos Display</vt:lpstr>
      <vt:lpstr>Arial</vt:lpstr>
      <vt:lpstr>Helvetica</vt:lpstr>
      <vt:lpstr>Office Theme</vt:lpstr>
      <vt:lpstr>圣光中的慈悲</vt:lpstr>
      <vt:lpstr>拜占庭艺术 上帝之母</vt:lpstr>
      <vt:lpstr>哥特式艺术</vt:lpstr>
      <vt:lpstr>文艺复兴时期</vt:lpstr>
      <vt:lpstr>巴罗克和 洛可可时期</vt:lpstr>
      <vt:lpstr>普世的玛利亚</vt:lpstr>
      <vt:lpstr>谦卑与顺服</vt:lpstr>
      <vt:lpstr>温柔和怜悯</vt:lpstr>
      <vt:lpstr>忠贞与坚忍</vt:lpstr>
      <vt:lpstr>为众人代求</vt:lpstr>
      <vt:lpstr>普里西拉墓穴壁画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Song Wang</dc:creator>
  <cp:lastModifiedBy>Jiao Nelson</cp:lastModifiedBy>
  <cp:revision>14</cp:revision>
  <dcterms:created xsi:type="dcterms:W3CDTF">2025-03-23T22:31:01Z</dcterms:created>
  <dcterms:modified xsi:type="dcterms:W3CDTF">2025-04-07T03:40:13Z</dcterms:modified>
</cp:coreProperties>
</file>