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8" r:id="rId1"/>
  </p:sldMasterIdLst>
  <p:notesMasterIdLst>
    <p:notesMasterId r:id="rId30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9" r:id="rId11"/>
    <p:sldId id="290" r:id="rId12"/>
    <p:sldId id="291" r:id="rId13"/>
    <p:sldId id="279" r:id="rId14"/>
    <p:sldId id="292" r:id="rId15"/>
    <p:sldId id="278" r:id="rId16"/>
    <p:sldId id="280" r:id="rId17"/>
    <p:sldId id="281" r:id="rId18"/>
    <p:sldId id="282" r:id="rId19"/>
    <p:sldId id="293" r:id="rId20"/>
    <p:sldId id="297" r:id="rId21"/>
    <p:sldId id="298" r:id="rId22"/>
    <p:sldId id="286" r:id="rId23"/>
    <p:sldId id="287" r:id="rId24"/>
    <p:sldId id="288" r:id="rId25"/>
    <p:sldId id="296" r:id="rId26"/>
    <p:sldId id="284" r:id="rId27"/>
    <p:sldId id="294" r:id="rId28"/>
    <p:sldId id="295" r:id="rId29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0B23"/>
    <a:srgbClr val="A60643"/>
    <a:srgbClr val="960052"/>
    <a:srgbClr val="D00000"/>
    <a:srgbClr val="F6A30E"/>
    <a:srgbClr val="BF1F1F"/>
    <a:srgbClr val="8E004E"/>
    <a:srgbClr val="960E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35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55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609F893-D5C4-47F0-BD12-4E868B004D0A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DE9276-EB7F-4896-9C0B-AA419659AE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84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208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038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873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2229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733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9189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6864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363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944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4169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474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099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482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692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908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415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DE9276-EB7F-4896-9C0B-AA419659AE59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83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5246-265D-4B0C-95A5-94610321BA89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8C8C8"/>
                </a:solidFill>
              </a:defRPr>
            </a:lvl1pPr>
          </a:lstStyle>
          <a:p>
            <a:pPr>
              <a:defRPr/>
            </a:pPr>
            <a:fld id="{C6452E2D-0787-4CE4-81B4-78E38BF100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341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1E54F-E1F4-4072-A0E8-038F22766154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F2B3D-B1D3-433E-B351-44C4DB621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44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E1EF6-B05F-4B6E-B4AF-6AF9A9FFD7BF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BB55-DABB-4BA4-967A-E9876A4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01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A516-B258-452A-A3C7-CCF991AFED51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FA3F9-A18B-4BDE-9134-FC805DF07A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60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EC4E-9DB6-4FF2-97A0-63AC038FBAF7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8C8C8"/>
                </a:solidFill>
              </a:defRPr>
            </a:lvl1pPr>
          </a:lstStyle>
          <a:p>
            <a:pPr>
              <a:defRPr/>
            </a:pPr>
            <a:fld id="{EC41D305-B76F-46E1-BD35-D5D1D92866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426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2FC5-B417-43AB-960A-69AC85106575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3DC29-1E2C-44C1-A629-0874C42CE7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96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0F44-914C-4C9F-AF14-AEC643AA3AD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F2B05-F7E6-4BCB-BBEA-82C4B575A0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18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A8AD-3B75-433E-A7A6-36E59FCADB96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38916-6977-43E9-A950-BF84ACB355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90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D8AB0-F0F4-469E-88E9-223F7C279D1E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C6F01-E953-4756-BCA5-54D3044BB7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93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9F896-B2E5-4291-9716-CFBEC0C73098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71A12-77F4-4F59-9016-19DEE0829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69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FEE40-D0CC-4F86-9CBE-E88740C01961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3DF70-1A68-484A-9FC9-C11383D792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04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20B5EA-E3D2-4C29-AF12-21C6D5AAB710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616161"/>
                </a:solidFill>
              </a:defRPr>
            </a:lvl1pPr>
          </a:lstStyle>
          <a:p>
            <a:pPr>
              <a:defRPr/>
            </a:pPr>
            <a:fld id="{61E2E585-886F-4033-877E-31193BAD23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3" r:id="rId1"/>
    <p:sldLayoutId id="2147484685" r:id="rId2"/>
    <p:sldLayoutId id="2147484694" r:id="rId3"/>
    <p:sldLayoutId id="2147484686" r:id="rId4"/>
    <p:sldLayoutId id="2147484687" r:id="rId5"/>
    <p:sldLayoutId id="2147484688" r:id="rId6"/>
    <p:sldLayoutId id="2147484689" r:id="rId7"/>
    <p:sldLayoutId id="2147484690" r:id="rId8"/>
    <p:sldLayoutId id="2147484695" r:id="rId9"/>
    <p:sldLayoutId id="2147484691" r:id="rId10"/>
    <p:sldLayoutId id="21474846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467600" cy="5410200"/>
          </a:xfrm>
        </p:spPr>
        <p:txBody>
          <a:bodyPr/>
          <a:lstStyle/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endParaRPr lang="en-US" altLang="zh-CN" sz="3200" b="1" dirty="0" smtClean="0"/>
          </a:p>
          <a:p>
            <a:pPr algn="ctr" eaLnBrk="1" hangingPunct="1">
              <a:buClr>
                <a:srgbClr val="68007F"/>
              </a:buClr>
              <a:buNone/>
              <a:defRPr/>
            </a:pPr>
            <a:r>
              <a:rPr lang="zh-TW" altLang="en-US" sz="48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突破文化的束縛 </a:t>
            </a:r>
            <a:r>
              <a:rPr lang="en-US" altLang="zh-TW" sz="48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</a:t>
            </a:r>
          </a:p>
          <a:p>
            <a:pPr algn="ctr" eaLnBrk="1" hangingPunct="1">
              <a:buClr>
                <a:srgbClr val="68007F"/>
              </a:buClr>
              <a:buNone/>
              <a:defRPr/>
            </a:pPr>
            <a:endParaRPr lang="en-US" altLang="zh-TW" sz="3600" b="1" dirty="0" smtClean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algn="ctr" eaLnBrk="1" hangingPunct="1">
              <a:buClr>
                <a:srgbClr val="68007F"/>
              </a:buClr>
              <a:buNone/>
              <a:defRPr/>
            </a:pPr>
            <a:r>
              <a:rPr lang="zh-TW" altLang="en-US" sz="36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福</a:t>
            </a:r>
            <a:r>
              <a:rPr lang="zh-TW" altLang="en-US" sz="36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音走出耶路撒冷</a:t>
            </a:r>
            <a:endParaRPr lang="en-US" altLang="zh-CN" sz="36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endParaRPr lang="en-US" altLang="zh-CN" sz="3200" b="1" dirty="0" smtClean="0">
              <a:solidFill>
                <a:srgbClr val="7030A0"/>
              </a:solidFill>
              <a:latin typeface="+mn-ea"/>
            </a:endParaRPr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endParaRPr lang="en-US" altLang="zh-CN" sz="3200" b="1" dirty="0">
              <a:solidFill>
                <a:srgbClr val="7030A0"/>
              </a:solidFill>
              <a:latin typeface="+mn-ea"/>
            </a:endParaRPr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r>
              <a:rPr lang="zh-CN" altLang="en-US" sz="3200" b="1" dirty="0" smtClean="0">
                <a:solidFill>
                  <a:srgbClr val="7030A0"/>
                </a:solidFill>
                <a:latin typeface="+mn-ea"/>
              </a:rPr>
              <a:t>杜書萃</a:t>
            </a:r>
            <a:endParaRPr lang="en-US" altLang="zh-CN" sz="3200" b="1" dirty="0" smtClean="0">
              <a:solidFill>
                <a:srgbClr val="7030A0"/>
              </a:solidFill>
              <a:latin typeface="+mn-ea"/>
            </a:endParaRPr>
          </a:p>
          <a:p>
            <a:pPr algn="ctr" eaLnBrk="1" hangingPunct="1">
              <a:buClr>
                <a:srgbClr val="68007F"/>
              </a:buClr>
              <a:buFont typeface="Wingdings 2" panose="05020102010507070707" pitchFamily="18" charset="2"/>
              <a:buNone/>
              <a:defRPr/>
            </a:pPr>
            <a:r>
              <a:rPr lang="en-US" altLang="en-US" sz="3200" b="1" dirty="0" smtClean="0">
                <a:solidFill>
                  <a:srgbClr val="7030A0"/>
                </a:solidFill>
              </a:rPr>
              <a:t>2/23/2025</a:t>
            </a:r>
            <a:endParaRPr lang="en-US" altLang="en-US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lvl="0" algn="ctr"/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約拿的包袱</a:t>
            </a:r>
            <a:endParaRPr lang="zh-CN" alt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r>
              <a:rPr lang="en-US" sz="24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3:10</a:t>
            </a:r>
            <a:r>
              <a:rPr 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于是　神察看他们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（尼尼微人）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的行为、见他们离开恶道、他就后悔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、不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把所说的灾祸降与他们了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596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lvl="0" algn="ctr"/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約拿的包袱</a:t>
            </a:r>
            <a:endParaRPr lang="zh-CN" alt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r>
              <a:rPr lang="en-US" sz="24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3:10</a:t>
            </a:r>
            <a:r>
              <a:rPr 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于是　神察看他们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（尼尼微人）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的行为、见他们离开恶道、他就后悔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、不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把所说的灾祸降与他们了。</a:t>
            </a: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sz="24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4:1</a:t>
            </a:r>
            <a:r>
              <a:rPr 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这事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约拿大大不悦、且甚发怒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 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lang="zh-CN" altLang="en-US" sz="2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约</a:t>
            </a:r>
            <a:r>
              <a:rPr lang="zh-CN" altLang="en-US" sz="2000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拿</a:t>
            </a:r>
            <a:r>
              <a:rPr lang="zh-CN" altLang="en-US" sz="2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书 </a:t>
            </a:r>
            <a:r>
              <a:rPr lang="en-US" altLang="zh-CN" sz="2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3:1-4:1</a:t>
            </a:r>
          </a:p>
          <a:p>
            <a:endParaRPr lang="en-US" sz="2800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07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lvl="0" algn="ctr"/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約拿的包袱</a:t>
            </a:r>
            <a:endParaRPr lang="zh-CN" alt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r>
              <a:rPr lang="en-US" sz="24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3:10</a:t>
            </a:r>
            <a:r>
              <a:rPr 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于是　神察看他们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（尼尼微人）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的行为、见他们离开恶道、他就后悔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、不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把所说的灾祸降与他们了。</a:t>
            </a: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sz="24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4:1</a:t>
            </a:r>
            <a:r>
              <a:rPr 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这事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约拿大大不悦、且甚发怒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 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lang="zh-CN" altLang="en-US" sz="2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约</a:t>
            </a:r>
            <a:r>
              <a:rPr lang="zh-CN" altLang="en-US" sz="2000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拿</a:t>
            </a:r>
            <a:r>
              <a:rPr lang="zh-CN" altLang="en-US" sz="2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书 </a:t>
            </a:r>
            <a:r>
              <a:rPr lang="en-US" altLang="zh-CN" sz="2000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3:1-4:1</a:t>
            </a:r>
          </a:p>
          <a:p>
            <a:endParaRPr lang="en-US" sz="2800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文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化上的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包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袱讓我們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很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難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跨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越我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們的局限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，走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出自己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的舒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適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圈</a:t>
            </a:r>
            <a:r>
              <a:rPr lang="en-US" altLang="zh-CN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comfort zone)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 去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心甘情愿的承担这个使命 </a:t>
            </a: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91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lvl="0" algn="ctr"/>
            <a:r>
              <a:rPr lang="en-US" altLang="zh-CN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II.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顺服神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的计划，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使万国得祝福</a:t>
            </a:r>
            <a:endParaRPr lang="zh-CN" alt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主耶稣基督对彼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一連串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特别启示， 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才使彼得顺服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神的计划。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83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lvl="0" algn="ctr"/>
            <a:r>
              <a:rPr lang="en-US" altLang="zh-CN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II.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 顺服神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的计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划，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使万国得祝福</a:t>
            </a:r>
            <a:endParaRPr lang="zh-CN" alt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主耶稣基督对彼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一連串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特别启示， 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才使彼得顺服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神的计划。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/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来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自于主的异象 </a:t>
            </a:r>
            <a:r>
              <a:rPr lang="en-US" altLang="zh-CN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4-10</a:t>
            </a:r>
          </a:p>
          <a:p>
            <a:pPr marL="342900" indent="-342900"/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来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自于圣灵的吩咐： </a:t>
            </a:r>
            <a:r>
              <a:rPr lang="en-US" altLang="zh-CN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11-12</a:t>
            </a:r>
          </a:p>
          <a:p>
            <a:pPr marL="342900" indent="-342900"/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来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自于神的预备 </a:t>
            </a:r>
            <a:r>
              <a:rPr lang="en-US" altLang="zh-CN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13-14</a:t>
            </a:r>
          </a:p>
          <a:p>
            <a:pPr marL="342900" indent="-342900"/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来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自于神作的工</a:t>
            </a:r>
            <a:r>
              <a:rPr lang="en-US" altLang="zh-CN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15-17</a:t>
            </a:r>
            <a:endParaRPr lang="zh-CN" alt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57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algn="ctr"/>
            <a:r>
              <a:rPr lang="en-US" altLang="zh-CN" sz="4000" dirty="0"/>
              <a:t>I</a:t>
            </a:r>
            <a:r>
              <a:rPr lang="en-US" altLang="zh-CN" sz="4000" dirty="0" smtClean="0"/>
              <a:t>. 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來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自於主的異象</a:t>
            </a:r>
            <a:r>
              <a:rPr lang="en-US" sz="4000" dirty="0"/>
              <a:t> </a:t>
            </a:r>
            <a:r>
              <a:rPr lang="en-US" sz="2800" dirty="0" smtClean="0">
                <a:latin typeface="SimSun-ExtB" panose="02010609060101010101" pitchFamily="49" charset="-122"/>
                <a:ea typeface="SimSun-ExtB" panose="02010609060101010101" pitchFamily="49" charset="-122"/>
              </a:rPr>
              <a:t>4-10</a:t>
            </a:r>
            <a:endParaRPr lang="zh-CN" altLang="en-US" sz="28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一物降下，好象一块大布，系着四角，从天缒下，直来到我跟前。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定睛观看，见内中有地上四足的牲畜和野兽、昆虫并天上的飞鸟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。我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且听见有声音向我说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‘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彼得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，起来，宰了吃！’ </a:t>
            </a:r>
          </a:p>
          <a:p>
            <a:pPr marL="0" indent="0">
              <a:buNone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我说：‘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主啊，这是不可的！凡俗而不洁净的物从来没有入过我的口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第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二次，有声音从天上说：‘ 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神所洁净的，你不可当作俗物。’ </a:t>
            </a:r>
          </a:p>
          <a:p>
            <a:pPr marL="0" indent="0">
              <a:buNone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这样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一连三次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，就都收回天上去了。 </a:t>
            </a:r>
          </a:p>
        </p:txBody>
      </p:sp>
    </p:spTree>
    <p:extLst>
      <p:ext uri="{BB962C8B-B14F-4D97-AF65-F5344CB8AC3E}">
        <p14:creationId xmlns:p14="http://schemas.microsoft.com/office/powerpoint/2010/main" val="29286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algn="ctr"/>
            <a:r>
              <a:rPr lang="en-US" altLang="zh-CN" sz="4000" dirty="0" smtClean="0"/>
              <a:t>2.  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来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自于圣灵的吩咐：</a:t>
            </a:r>
            <a:r>
              <a:rPr lang="zh-CN" altLang="en-US" sz="40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2800" dirty="0" smtClean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11-12</a:t>
            </a:r>
            <a:endParaRPr lang="zh-CN" altLang="en-US" sz="28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 startAt="11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正当那时，有三个人站在我们所住的房门前，是从凯撒利亚差来见我的。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圣灵吩咐我和他们同去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，不要疑惑。同着我去的，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还有这六位弟兄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，我们都进了那人的家。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zh-CN" alt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43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342900" indent="-342900" algn="ctr"/>
            <a:r>
              <a:rPr lang="en-US" altLang="zh-CN" sz="4000" dirty="0" smtClean="0"/>
              <a:t>3. 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来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自于神的预备 </a:t>
            </a:r>
            <a:r>
              <a:rPr lang="en-US" altLang="zh-CN" sz="2800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13-14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 startAt="13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那人就告诉我们，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他如何看见一位天使站在他屋里，说：‘你打发人往约帕去，请那称呼彼得的西门来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他有话告诉你，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可以叫你和你的全家得救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。’ </a:t>
            </a:r>
          </a:p>
        </p:txBody>
      </p:sp>
    </p:spTree>
    <p:extLst>
      <p:ext uri="{BB962C8B-B14F-4D97-AF65-F5344CB8AC3E}">
        <p14:creationId xmlns:p14="http://schemas.microsoft.com/office/powerpoint/2010/main" val="424909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342900" indent="-342900" algn="ctr"/>
            <a:r>
              <a:rPr lang="en-US" altLang="zh-CN" sz="40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 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来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自于神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作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的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工  </a:t>
            </a:r>
            <a:r>
              <a:rPr lang="en-US" altLang="zh-CN" sz="2800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15-18</a:t>
            </a:r>
            <a:endParaRPr lang="en-US" altLang="zh-CN" sz="2800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 startAt="15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我一开讲，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圣灵便降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在他们身上，正像当初降在我们身上一样。 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我就想起主的话说：‘约翰是用水施洗，但你们要受圣灵的洗。’ </a:t>
            </a:r>
            <a:endParaRPr lang="en-US" altLang="zh-CN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15"/>
            </a:pP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神既然给他们恩赐，像在我们信主耶稣基督的时候给了我们一样，我是谁，能拦阻神呢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？”</a:t>
            </a:r>
            <a:endParaRPr lang="en-US" altLang="zh-CN" sz="2800" dirty="0" smtClean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15"/>
            </a:pP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15"/>
            </a:pP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众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人听见这话，就不言语了，只归荣耀与 神，说这样看来，神也赐恩给外邦人，叫他们悔改得生命了</a:t>
            </a:r>
          </a:p>
        </p:txBody>
      </p:sp>
    </p:spTree>
    <p:extLst>
      <p:ext uri="{BB962C8B-B14F-4D97-AF65-F5344CB8AC3E}">
        <p14:creationId xmlns:p14="http://schemas.microsoft.com/office/powerpoint/2010/main" val="8393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342900" indent="-342900" algn="ctr"/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彼得的掙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扎與突破</a:t>
            </a:r>
            <a:endParaRPr lang="en-US" altLang="zh-CN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0" indent="0">
              <a:buNone/>
            </a:pPr>
            <a:endParaRPr lang="zh-TW" alt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426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/>
          <a:lstStyle/>
          <a:p>
            <a:pPr algn="ctr"/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使徒行傳 </a:t>
            </a:r>
            <a:r>
              <a:rPr lang="en-US" altLang="zh-CN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11:1-26</a:t>
            </a:r>
            <a:endParaRPr 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使徒和在犹太的众弟兄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听说外邦人也领受了 神的道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及至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彼得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上了耶路撒冷，那些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奉割礼的门徒和他争辩说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CN" sz="2800" dirty="0" smtClean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进入未受割礼之人的家，和他们一同吃饭了。”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就开口把这事挨次给他们讲解，说：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在约帕城里祷告的时候，魂游象外，看见异象，有一物降下，好象一块大布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，系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着四角，从天缒下，直来到我跟前。    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我定睛观看，见内中有地上四足的牲畜和野兽、昆虫并天上的飞鸟。 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51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342900" indent="-342900" algn="ctr"/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彼得的掙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扎與突破</a:t>
            </a:r>
            <a:endParaRPr lang="en-US" altLang="zh-CN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彼得三次對主耶穌說：「</a:t>
            </a:r>
            <a:r>
              <a:rPr lang="zh-TW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主啊，這是不可的！凡不潔淨的物從來沒有入過我的</a:t>
            </a:r>
            <a:r>
              <a:rPr lang="zh-TW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口</a:t>
            </a:r>
            <a:r>
              <a:rPr lang="zh-TW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」</a:t>
            </a:r>
            <a:endParaRPr lang="en-US" altLang="zh-TW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zh-TW" alt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992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342900" indent="-342900" algn="ctr"/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彼得的掙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扎與突破</a:t>
            </a:r>
            <a:endParaRPr lang="en-US" altLang="zh-CN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彼得三次對主耶穌說：「</a:t>
            </a:r>
            <a:r>
              <a:rPr lang="zh-TW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主啊，這是不可的！凡不潔淨的物從來沒有入過我的</a:t>
            </a:r>
            <a:r>
              <a:rPr lang="zh-TW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口</a:t>
            </a:r>
            <a:r>
              <a:rPr lang="zh-TW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」</a:t>
            </a:r>
            <a:endParaRPr lang="en-US" altLang="zh-TW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zh-TW" alt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然而，当彼得选择顺服圣灵的带领，愿意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放下自己的成见和文化束缚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，踏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进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外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邦人的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家中时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</a:t>
            </a:r>
            <a:r>
              <a:rPr lang="zh-CN" altLang="en-US" sz="26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的这一小步，却成为了福音的一大步。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从那一刻开始，福音正式向外邦人敞开了大门，神的救恩不再局限于犹太人，而是临到万国万民</a:t>
            </a:r>
            <a:r>
              <a:rPr lang="zh-CN" altLang="en-US" sz="26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CN" sz="26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6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</a:t>
            </a:r>
            <a:r>
              <a:rPr lang="zh-CN" altLang="en-US" sz="26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得的顺服，成就了神更伟大的计划，显明了神的爱与救恩是超越文化、种族和界限的。</a:t>
            </a:r>
            <a:endParaRPr lang="zh-TW" altLang="en-US" sz="26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362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zh-CN" alt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381000"/>
            <a:ext cx="8763000" cy="1143000"/>
          </a:xfrm>
        </p:spPr>
        <p:txBody>
          <a:bodyPr/>
          <a:lstStyle/>
          <a:p>
            <a:pPr marL="514350" lvl="0" indent="-514350" algn="ctr"/>
            <a:r>
              <a:rPr lang="en-US" altLang="zh-CN" sz="54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CN" sz="54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CN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III.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福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音带有大能，能改变人生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命</a:t>
            </a:r>
            <a:endParaRPr lang="en-US" sz="4000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858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938491" cy="5410200"/>
          </a:xfrm>
        </p:spPr>
        <p:txBody>
          <a:bodyPr/>
          <a:lstStyle/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那些因司提反的事遭患难四散的门徒，直走到腓尼基和塞浦路斯并安提阿。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他们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不向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别人讲道，只向犹太人讲。 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但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内中有塞浦路斯和古利奈人，他们到了安提阿，也向希腊人传讲主耶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稣。</a:t>
            </a:r>
            <a:endParaRPr lang="en-US" altLang="zh-CN" sz="2800" dirty="0" smtClean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与他们同在，信而归主的人就很多了。 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风声传到耶路撒冷教会人的耳中，他们就打发巴拿巴出去，走到安提阿为止。 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到了那里，看见 神所赐的恩就欢喜，劝勉众人，立定心志，恒久靠主。 </a:t>
            </a:r>
          </a:p>
          <a:p>
            <a:pPr marL="0" indent="0">
              <a:buNone/>
            </a:pP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27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938491" cy="5410200"/>
          </a:xfrm>
        </p:spPr>
        <p:txBody>
          <a:bodyPr/>
          <a:lstStyle/>
          <a:p>
            <a:pPr marL="514350" indent="-514350">
              <a:buFont typeface="+mj-lt"/>
              <a:buAutoNum type="arabicPeriod" startAt="24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巴拿巴原是个好人，被圣灵充满，大有信心。于是，有许多人归服了主。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又往大数去找扫罗，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找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着了，就带他到安提阿去。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他们足有一年的工夫和教会一同聚集，教训了许多人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门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徒称为基督徒是从安提阿起首。 </a:t>
            </a:r>
            <a:endParaRPr lang="en-US" sz="2800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1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342900" indent="-342900"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安提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阿教会的</a:t>
            </a:r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见证</a:t>
            </a:r>
            <a:endParaRPr lang="en-US" altLang="zh-CN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zh-CN" altLang="en-US" sz="2800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安提阿教会的外邦人因信了耶稣，生命彻底翻转，让当地人一眼就认出他们是基督徒。</a:t>
            </a:r>
            <a:endParaRPr 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41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342900" indent="-342900"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基督徒的特质</a:t>
            </a:r>
            <a:endParaRPr lang="en-US" altLang="zh-CN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委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身（</a:t>
            </a:r>
            <a:r>
              <a:rPr lang="en-US" altLang="zh-CN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Commitment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lang="en-US" altLang="zh-CN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—— 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学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习信靠、顺服与交託</a:t>
            </a:r>
          </a:p>
          <a:p>
            <a:endParaRPr lang="zh-CN" altLang="en-US" sz="2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7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342900" indent="-342900"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基督徒的特质</a:t>
            </a:r>
            <a:endParaRPr lang="en-US" altLang="zh-CN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委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身（</a:t>
            </a:r>
            <a:r>
              <a:rPr lang="en-US" altLang="zh-CN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Commitment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lang="en-US" altLang="zh-CN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—— 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学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习信靠、顺服与交託</a:t>
            </a:r>
          </a:p>
          <a:p>
            <a:endParaRPr lang="zh-CN" altLang="en-US" sz="2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感恩</a:t>
            </a:r>
            <a:r>
              <a:rPr lang="en-US" altLang="zh-CN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喜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乐 的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泉源</a:t>
            </a:r>
          </a:p>
          <a:p>
            <a:endParaRPr lang="zh-CN" altLang="en-US" sz="2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36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342900" indent="-342900" algn="ctr"/>
            <a:r>
              <a:rPr lang="zh-CN" altLang="en-US" sz="4000" b="1" dirty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基督徒的特质</a:t>
            </a:r>
            <a:endParaRPr lang="en-US" altLang="zh-CN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委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身（</a:t>
            </a:r>
            <a:r>
              <a:rPr lang="en-US" altLang="zh-CN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Commitment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lang="en-US" altLang="zh-CN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—— 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学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习信靠、顺服与交託</a:t>
            </a:r>
          </a:p>
          <a:p>
            <a:endParaRPr lang="zh-CN" altLang="en-US" sz="2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感恩</a:t>
            </a:r>
            <a:r>
              <a:rPr lang="en-US" altLang="zh-CN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喜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乐 的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泉源</a:t>
            </a:r>
          </a:p>
          <a:p>
            <a:endParaRPr lang="zh-CN" altLang="en-US" sz="2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包容</a:t>
            </a:r>
            <a:r>
              <a:rPr lang="en-US" altLang="zh-CN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——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谦卑与饶恕的基石</a:t>
            </a: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66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938491" cy="5410200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我且听见有声音向我说：‘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彼得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，起来，宰了吃！’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说：‘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主啊，这是不可的！凡俗而不洁净的物从来没有入过我的口。’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第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二次，有声音从天上说：‘ 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神所洁净的，你不可当作俗物。’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样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一连三次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，就都收回天上去了。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正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当那时，有三个人站在我们所住的房门前，是从凯撒利亚差来见我的。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圣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灵吩咐我和他们同去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，不要疑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惑。同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着我去的，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还有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这六位弟兄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，我们都进了那人的家。 </a:t>
            </a: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68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938491" cy="5410200"/>
          </a:xfrm>
        </p:spPr>
        <p:txBody>
          <a:bodyPr/>
          <a:lstStyle/>
          <a:p>
            <a:pPr marL="514350" indent="-514350">
              <a:buFont typeface="+mj-lt"/>
              <a:buAutoNum type="arabicPeriod" startAt="13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那人就告诉我们，他如何看见一位天使站在他屋里，说：‘你打发人往约帕去，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请那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称呼彼得的西门来，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有话告诉你，可以叫你和你的全家得救。’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一开讲，圣灵便降在他们身上，正像当初降在我们身上一样。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就想起主的话说：‘约翰是用水施洗，但你们要受圣灵的洗。’ 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神既然给他们恩赐，像在我们信主耶稣基督的时候给了我们一样，我是谁，能拦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阻神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呢？”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众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人听见这话，就不言语了，只归荣耀与 神，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说这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样看来，神也赐恩给外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邦人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，叫他们悔改得生命了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066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938491" cy="5410200"/>
          </a:xfrm>
        </p:spPr>
        <p:txBody>
          <a:bodyPr/>
          <a:lstStyle/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那些因司提反的事遭患难四散的门徒，直走到腓尼基和塞浦路斯并安提阿。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他们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不向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别人讲道，只向犹太人讲。 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但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内中有塞浦路斯和古利奈人，他们到了安提阿，也向希腊人传讲主耶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稣。</a:t>
            </a:r>
            <a:endParaRPr lang="en-US" altLang="zh-CN" sz="2800" dirty="0" smtClean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与他们同在，信而归主的人就很多了。 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风声传到耶路撒冷教会人的耳中，他们就打发巴拿巴出去，走到安提阿为止。 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到了那里，看见 神所赐的恩就欢喜，劝勉众人，立定心志，恒久靠主。 </a:t>
            </a:r>
          </a:p>
          <a:p>
            <a:pPr marL="0" indent="0">
              <a:buNone/>
            </a:pPr>
            <a:endParaRPr lang="en-US" sz="28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480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938491" cy="5410200"/>
          </a:xfrm>
        </p:spPr>
        <p:txBody>
          <a:bodyPr/>
          <a:lstStyle/>
          <a:p>
            <a:pPr marL="514350" indent="-514350">
              <a:buFont typeface="+mj-lt"/>
              <a:buAutoNum type="arabicPeriod" startAt="24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这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巴拿巴原是个好人，被圣灵充满，大有信心。于是，有许多人归服了主。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又往大数去找扫罗， 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找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着了，就带他到安提阿去。</a:t>
            </a:r>
            <a:r>
              <a:rPr lang="zh-CN" altLang="en-US" sz="2800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他们足有一年的工夫和教会一同聚集，教训了许多人</a:t>
            </a: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r>
              <a:rPr lang="zh-CN" altLang="en-US" sz="2800" dirty="0" smtClean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门</a:t>
            </a:r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徒称为基督徒是从安提阿起首。 </a:t>
            </a:r>
            <a:endParaRPr lang="en-US" sz="2800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923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828800"/>
          </a:xfrm>
        </p:spPr>
        <p:txBody>
          <a:bodyPr/>
          <a:lstStyle/>
          <a:p>
            <a:pPr algn="ctr"/>
            <a:r>
              <a:rPr lang="en-US" altLang="zh-CN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/>
            </a:r>
            <a:br>
              <a:rPr lang="en-US" altLang="zh-CN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</a:br>
            <a:r>
              <a:rPr lang="zh-TW" altLang="en-US" sz="4400" b="1" dirty="0" smtClean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突</a:t>
            </a:r>
            <a:r>
              <a:rPr lang="zh-TW" altLang="en-US" sz="4400" b="1" dirty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破文化的束</a:t>
            </a:r>
            <a:r>
              <a:rPr lang="zh-TW" altLang="en-US" sz="4400" b="1" dirty="0" smtClean="0">
                <a:solidFill>
                  <a:srgbClr val="00206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縛</a:t>
            </a:r>
            <a:r>
              <a:rPr lang="en-US" altLang="zh-TW" sz="4000" b="1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/>
            </a:r>
            <a:br>
              <a:rPr lang="en-US" altLang="zh-TW" sz="4000" b="1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</a:br>
            <a:r>
              <a:rPr lang="zh-TW" altLang="en-US" sz="3600" b="1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福</a:t>
            </a:r>
            <a:r>
              <a:rPr lang="zh-TW" altLang="en-US" sz="3600" b="1" dirty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音走出耶路撒</a:t>
            </a:r>
            <a:r>
              <a:rPr lang="zh-TW" altLang="en-US" sz="3600" b="1" dirty="0" smtClean="0">
                <a:solidFill>
                  <a:srgbClr val="C0000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冷</a:t>
            </a:r>
            <a:endParaRPr lang="en-US" sz="3600" b="1" dirty="0">
              <a:solidFill>
                <a:srgbClr val="C0000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2667000"/>
            <a:ext cx="8991600" cy="24384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突破自我局限，让福音走出去</a:t>
            </a:r>
            <a:r>
              <a:rPr lang="zh-CN" altLang="en-US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lang="en-US" altLang="zh-CN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11:1-3</a:t>
            </a:r>
            <a:r>
              <a:rPr lang="zh-CN" altLang="en-US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顺服神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的计划，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使万国得祝福</a:t>
            </a:r>
            <a:r>
              <a:rPr lang="zh-CN" altLang="en-US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lang="en-US" altLang="zh-CN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11:4-15, 4:18</a:t>
            </a:r>
            <a:r>
              <a:rPr lang="zh-CN" altLang="en-US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福音带有大能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，改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变</a:t>
            </a:r>
            <a:r>
              <a:rPr lang="zh-CN" altLang="en-US" sz="2800" b="1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人的生</a:t>
            </a:r>
            <a:r>
              <a:rPr lang="zh-CN" altLang="en-US" sz="2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命</a:t>
            </a:r>
            <a:r>
              <a:rPr lang="zh-CN" altLang="en-US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lang="en-US" altLang="zh-CN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11:19-26</a:t>
            </a:r>
            <a:r>
              <a:rPr lang="zh-CN" altLang="en-US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lang="en-US" sz="2400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973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zh-CN" altLang="en-US" sz="4000" b="1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突破自我局限，让福音走出</a:t>
            </a:r>
            <a:r>
              <a:rPr lang="zh-CN" altLang="en-US" sz="4000" b="1" dirty="0" smtClean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去</a:t>
            </a:r>
            <a:endParaRPr lang="zh-CN" altLang="en-US" sz="3600" b="1" dirty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耶路撒冷猶太基督徒對彼得的指控：</a:t>
            </a:r>
            <a:endParaRPr lang="en-US" altLang="zh-CN" sz="2800" dirty="0" smtClean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使</a:t>
            </a:r>
            <a:r>
              <a:rPr lang="zh-CN" altLang="en-US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徒和在犹太的众弟兄</a:t>
            </a:r>
            <a:r>
              <a:rPr lang="zh-CN" altLang="en-US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听说外邦人也领受了 神的道</a:t>
            </a:r>
            <a:r>
              <a:rPr lang="zh-CN" altLang="en-US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CN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及至</a:t>
            </a:r>
            <a:r>
              <a:rPr lang="zh-CN" altLang="en-US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彼得</a:t>
            </a:r>
            <a:r>
              <a:rPr lang="zh-CN" altLang="en-US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上了耶路撒冷，那些奉割礼的门徒</a:t>
            </a:r>
            <a:r>
              <a:rPr lang="zh-CN" altLang="en-US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和他争辩</a:t>
            </a:r>
            <a:r>
              <a:rPr lang="zh-CN" altLang="en-US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说</a:t>
            </a:r>
            <a:r>
              <a:rPr lang="zh-CN" altLang="en-US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CN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“</a:t>
            </a:r>
            <a:r>
              <a:rPr lang="zh-CN" altLang="en-US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你进入未受割礼之人的家，和他们一同吃饭了。”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037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/>
          <a:p>
            <a:pPr lvl="0" algn="ctr"/>
            <a:r>
              <a:rPr lang="zh-CN" altLang="en-US" sz="4000" b="1" dirty="0" smtClean="0">
                <a:solidFill>
                  <a:srgbClr val="7030A0"/>
                </a:solidFill>
                <a:latin typeface="SimSun-ExtB" panose="02010609060101010101" pitchFamily="49" charset="-122"/>
                <a:ea typeface="SimSun-ExtB" panose="02010609060101010101" pitchFamily="49" charset="-122"/>
              </a:rPr>
              <a:t>約拿的包袱</a:t>
            </a:r>
            <a:endParaRPr lang="zh-CN" altLang="en-US" sz="4000" b="1" dirty="0">
              <a:solidFill>
                <a:srgbClr val="7030A0"/>
              </a:solidFill>
              <a:latin typeface="SimSun-ExtB" panose="02010609060101010101" pitchFamily="49" charset="-122"/>
              <a:ea typeface="SimSun-ExtB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29200"/>
          </a:xfrm>
        </p:spPr>
        <p:txBody>
          <a:bodyPr/>
          <a:lstStyle/>
          <a:p>
            <a:pPr marL="0" indent="0">
              <a:buNone/>
            </a:pPr>
            <a:endParaRPr lang="en-US" altLang="zh-CN" sz="2800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437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68007F"/>
      </a:accent1>
      <a:accent2>
        <a:srgbClr val="9C007F"/>
      </a:accent2>
      <a:accent3>
        <a:srgbClr val="68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000000"/>
      </a:hlink>
      <a:folHlink>
        <a:srgbClr val="68007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68007F"/>
    </a:accent1>
    <a:accent2>
      <a:srgbClr val="9C007F"/>
    </a:accent2>
    <a:accent3>
      <a:srgbClr val="68007F"/>
    </a:accent3>
    <a:accent4>
      <a:srgbClr val="68007F"/>
    </a:accent4>
    <a:accent5>
      <a:srgbClr val="005BD3"/>
    </a:accent5>
    <a:accent6>
      <a:srgbClr val="00349E"/>
    </a:accent6>
    <a:hlink>
      <a:srgbClr val="000000"/>
    </a:hlink>
    <a:folHlink>
      <a:srgbClr val="68007F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68007F"/>
    </a:accent1>
    <a:accent2>
      <a:srgbClr val="9C007F"/>
    </a:accent2>
    <a:accent3>
      <a:srgbClr val="68007F"/>
    </a:accent3>
    <a:accent4>
      <a:srgbClr val="68007F"/>
    </a:accent4>
    <a:accent5>
      <a:srgbClr val="005BD3"/>
    </a:accent5>
    <a:accent6>
      <a:srgbClr val="00349E"/>
    </a:accent6>
    <a:hlink>
      <a:srgbClr val="000000"/>
    </a:hlink>
    <a:folHlink>
      <a:srgbClr val="6800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14038</TotalTime>
  <Words>2246</Words>
  <Application>Microsoft Office PowerPoint</Application>
  <PresentationFormat>On-screen Show (4:3)</PresentationFormat>
  <Paragraphs>136</Paragraphs>
  <Slides>28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隶书</vt:lpstr>
      <vt:lpstr>Microsoft YaHei</vt:lpstr>
      <vt:lpstr>宋体</vt:lpstr>
      <vt:lpstr>SimSun-ExtB</vt:lpstr>
      <vt:lpstr>Arial</vt:lpstr>
      <vt:lpstr>Calibri</vt:lpstr>
      <vt:lpstr>Constantia</vt:lpstr>
      <vt:lpstr>Wingdings</vt:lpstr>
      <vt:lpstr>Wingdings 2</vt:lpstr>
      <vt:lpstr>Flow</vt:lpstr>
      <vt:lpstr>PowerPoint Presentation</vt:lpstr>
      <vt:lpstr>使徒行傳 11:1-26</vt:lpstr>
      <vt:lpstr>PowerPoint Presentation</vt:lpstr>
      <vt:lpstr>PowerPoint Presentation</vt:lpstr>
      <vt:lpstr>PowerPoint Presentation</vt:lpstr>
      <vt:lpstr>PowerPoint Presentation</vt:lpstr>
      <vt:lpstr> 突破文化的束縛 福音走出耶路撒冷</vt:lpstr>
      <vt:lpstr>突破自我局限，让福音走出去</vt:lpstr>
      <vt:lpstr>約拿的包袱</vt:lpstr>
      <vt:lpstr>約拿的包袱</vt:lpstr>
      <vt:lpstr>約拿的包袱</vt:lpstr>
      <vt:lpstr>約拿的包袱</vt:lpstr>
      <vt:lpstr>II. 顺服神的计划，使万国得祝福</vt:lpstr>
      <vt:lpstr>II. 顺服神的计划，使万国得祝福</vt:lpstr>
      <vt:lpstr>I. 來自於主的異象 4-10</vt:lpstr>
      <vt:lpstr>2.  来自于圣灵的吩咐： 11-12</vt:lpstr>
      <vt:lpstr>3. 来自于神的预备 13-14</vt:lpstr>
      <vt:lpstr>4. 来自于神作的工  15-18</vt:lpstr>
      <vt:lpstr>彼得的掙扎與突破</vt:lpstr>
      <vt:lpstr>彼得的掙扎與突破</vt:lpstr>
      <vt:lpstr>彼得的掙扎與突破</vt:lpstr>
      <vt:lpstr> III.福音带有大能，能改变人生命</vt:lpstr>
      <vt:lpstr>PowerPoint Presentation</vt:lpstr>
      <vt:lpstr>PowerPoint Presentation</vt:lpstr>
      <vt:lpstr>安提阿教会的见证</vt:lpstr>
      <vt:lpstr>基督徒的特质</vt:lpstr>
      <vt:lpstr>基督徒的特质</vt:lpstr>
      <vt:lpstr>基督徒的特质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奔那有盼望的路程 希伯來書 12:1-13</dc:title>
  <dc:creator>stu</dc:creator>
  <cp:lastModifiedBy>ShuTsui Tu</cp:lastModifiedBy>
  <cp:revision>984</cp:revision>
  <cp:lastPrinted>2016-05-01T02:09:01Z</cp:lastPrinted>
  <dcterms:created xsi:type="dcterms:W3CDTF">2010-08-28T21:19:40Z</dcterms:created>
  <dcterms:modified xsi:type="dcterms:W3CDTF">2025-02-23T03:15:19Z</dcterms:modified>
</cp:coreProperties>
</file>