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78169"/>
  </p:normalViewPr>
  <p:slideViewPr>
    <p:cSldViewPr snapToGrid="0">
      <p:cViewPr varScale="1">
        <p:scale>
          <a:sx n="42" d="100"/>
          <a:sy n="42" d="100"/>
        </p:scale>
        <p:origin x="1444"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o Nelson" userId="b0597ec67e8763e9" providerId="LiveId" clId="{605DB02F-3517-48B5-BD97-A1D8B71D2EAA}"/>
    <pc:docChg chg="modSld">
      <pc:chgData name="Jiao Nelson" userId="b0597ec67e8763e9" providerId="LiveId" clId="{605DB02F-3517-48B5-BD97-A1D8B71D2EAA}" dt="2025-03-16T23:47:37.551" v="4" actId="255"/>
      <pc:docMkLst>
        <pc:docMk/>
      </pc:docMkLst>
      <pc:sldChg chg="modSp mod">
        <pc:chgData name="Jiao Nelson" userId="b0597ec67e8763e9" providerId="LiveId" clId="{605DB02F-3517-48B5-BD97-A1D8B71D2EAA}" dt="2025-03-16T23:47:37.551" v="4" actId="255"/>
        <pc:sldMkLst>
          <pc:docMk/>
          <pc:sldMk cId="4198887396" sldId="256"/>
        </pc:sldMkLst>
        <pc:spChg chg="mod">
          <ac:chgData name="Jiao Nelson" userId="b0597ec67e8763e9" providerId="LiveId" clId="{605DB02F-3517-48B5-BD97-A1D8B71D2EAA}" dt="2025-03-16T23:46:34.109" v="2" actId="255"/>
          <ac:spMkLst>
            <pc:docMk/>
            <pc:sldMk cId="4198887396" sldId="256"/>
            <ac:spMk id="2" creationId="{66DF8F39-5B43-5316-F808-06339E7980F0}"/>
          </ac:spMkLst>
        </pc:spChg>
        <pc:spChg chg="mod">
          <ac:chgData name="Jiao Nelson" userId="b0597ec67e8763e9" providerId="LiveId" clId="{605DB02F-3517-48B5-BD97-A1D8B71D2EAA}" dt="2025-03-16T23:47:37.551" v="4" actId="255"/>
          <ac:spMkLst>
            <pc:docMk/>
            <pc:sldMk cId="4198887396" sldId="256"/>
            <ac:spMk id="3" creationId="{47D3508F-D867-9D3C-97F4-71B0D30134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5CB26-6469-E349-BD9B-77DA2C36AC54}"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14C48-E62B-9145-A8C9-DA7DABC16F42}" type="slidenum">
              <a:rPr lang="en-US" smtClean="0"/>
              <a:t>‹#›</a:t>
            </a:fld>
            <a:endParaRPr lang="en-US"/>
          </a:p>
        </p:txBody>
      </p:sp>
    </p:spTree>
    <p:extLst>
      <p:ext uri="{BB962C8B-B14F-4D97-AF65-F5344CB8AC3E}">
        <p14:creationId xmlns:p14="http://schemas.microsoft.com/office/powerpoint/2010/main" val="42602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今天我们来一起看马太福音</a:t>
            </a:r>
            <a:r>
              <a:rPr lang="en-US" altLang="zh-TW" dirty="0">
                <a:effectLst/>
                <a:latin typeface="Helvetica Neue" panose="02000503000000020004" pitchFamily="2" charset="0"/>
              </a:rPr>
              <a:t>13</a:t>
            </a:r>
            <a:r>
              <a:rPr lang="zh-TW" altLang="en-US" dirty="0">
                <a:effectLst/>
                <a:latin typeface="Helvetica Neue" panose="02000503000000020004" pitchFamily="2" charset="0"/>
              </a:rPr>
              <a:t>章里耶稣讲的两个比喻。一个是撒种的比喻，一个是藏宝和寻珠的比喻。我们已经一起看过了好几个比喻：好撒马利亚人的比喻，财主和拉撒路的比喻。浪子的比喻，十个童女的比喻，才干的比喻，山羊和绵羊的比喻等等。大家觉得耶稣为什么这么喜欢用比喻，为什么不像神学院或研究生院里一样开几门课，把天国的道理分门别类，系统的讲给大家听？</a:t>
            </a:r>
          </a:p>
          <a:p>
            <a:pPr>
              <a:buFont typeface="Arial" panose="020B0604020202020204" pitchFamily="34" charset="0"/>
              <a:buChar char="•"/>
            </a:pPr>
            <a:r>
              <a:rPr lang="zh-TW" altLang="en-US" dirty="0">
                <a:effectLst/>
                <a:latin typeface="Helvetica Neue" panose="02000503000000020004" pitchFamily="2" charset="0"/>
              </a:rPr>
              <a:t>比喻易于理解和记忆。耶稣教导的人群大多是普通百姓，并非学者或知识精英。他们不一定具备高度的抽象思维能力，因此比喻能使深奥的属灵真理变得更直观、更容易理解，留给人的印象也更深刻。大家有没有这样的感受，一个故事往往比牧师讲道，老师的教诲对你影响更深。</a:t>
            </a:r>
            <a:endParaRPr lang="en-US" altLang="zh-TW" dirty="0">
              <a:effectLst/>
              <a:latin typeface="Helvetica Neue" panose="02000503000000020004" pitchFamily="2" charset="0"/>
              <a:ea typeface="+mn-ea"/>
            </a:endParaRPr>
          </a:p>
          <a:p>
            <a:pPr>
              <a:buFont typeface="Arial" panose="020B0604020202020204" pitchFamily="34" charset="0"/>
              <a:buChar char="•"/>
            </a:pPr>
            <a:r>
              <a:rPr lang="en-US" altLang="zh-TW" dirty="0">
                <a:effectLst/>
                <a:latin typeface="Menlo" panose="020B0609030804020204" pitchFamily="49"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比喻开始的时候更浅显，不像神学院的课本一下就把人吓跑了。但是比喻虽然一听就懂，却并不缺乏深度。一生不同的阶段去听，会有不同的领受。</a:t>
            </a:r>
            <a:r>
              <a:rPr lang="zh-CN" altLang="en-US" dirty="0">
                <a:effectLst/>
                <a:latin typeface="PingFang TC" panose="020B0400000000000000" pitchFamily="34" charset="-120"/>
                <a:ea typeface="PingFang TC" panose="020B0400000000000000" pitchFamily="34" charset="-120"/>
              </a:rPr>
              <a:t> </a:t>
            </a:r>
            <a:endParaRPr lang="zh-TW" altLang="en-US" dirty="0">
              <a:effectLst/>
              <a:latin typeface="PingFang TC" panose="020B0400000000000000" pitchFamily="34" charset="-120"/>
              <a:ea typeface="PingFang TC" panose="020B0400000000000000" pitchFamily="34" charset="-120"/>
            </a:endParaRPr>
          </a:p>
          <a:p>
            <a:pPr marL="171450" indent="-171450">
              <a:buFont typeface="Arial" panose="020B0604020202020204" pitchFamily="34" charset="0"/>
              <a:buChar char="•"/>
            </a:pPr>
            <a:r>
              <a:rPr lang="zh-TW" altLang="en-US" dirty="0">
                <a:effectLst/>
                <a:latin typeface="PingFang TC" panose="020B0400000000000000" pitchFamily="34" charset="-120"/>
                <a:ea typeface="PingFang TC" panose="020B0400000000000000" pitchFamily="34" charset="-120"/>
              </a:rPr>
              <a:t>另外比喻不是直接给出结论，而是提供一个情境，激发人思考和反省。耶稣故意留下思考的空间，让听众可以主动地追求理解。因为真正的信仰成长，需要的不只是被动地接受知识，而是主动地寻求真理，建立与神的关系。耶稣在</a:t>
            </a:r>
            <a:r>
              <a:rPr lang="en-US" altLang="zh-TW" dirty="0">
                <a:effectLst/>
                <a:latin typeface="Helvetica Neue" panose="02000503000000020004" pitchFamily="2" charset="0"/>
                <a:ea typeface="PingFang TC" panose="020B0400000000000000" pitchFamily="34" charset="-120"/>
              </a:rPr>
              <a:t>13</a:t>
            </a:r>
            <a:r>
              <a:rPr lang="zh-TW" altLang="en-US" dirty="0">
                <a:effectLst/>
                <a:latin typeface="PingFang TC" panose="020B0400000000000000" pitchFamily="34" charset="-120"/>
                <a:ea typeface="PingFang TC" panose="020B0400000000000000" pitchFamily="34" charset="-120"/>
              </a:rPr>
              <a:t>章里讲过为什么用比喻，是只让门徒知道，不让他们知道。这不是耶稣偏心。他既然出来传道自然希望更多的人明白。但是耶稣所传讲的真理不是一些知识点，而是生命关系，不是抽象的逻辑分析，而是心灵的触动，他不是要我们获得知识，而是要我们的生命被转化。明白天国的道理不能只靠听。必须主动去思考去看，去追求。</a:t>
            </a:r>
          </a:p>
        </p:txBody>
      </p:sp>
      <p:sp>
        <p:nvSpPr>
          <p:cNvPr id="4" name="Slide Number Placeholder 3"/>
          <p:cNvSpPr>
            <a:spLocks noGrp="1"/>
          </p:cNvSpPr>
          <p:nvPr>
            <p:ph type="sldNum" sz="quarter" idx="5"/>
          </p:nvPr>
        </p:nvSpPr>
        <p:spPr/>
        <p:txBody>
          <a:bodyPr/>
          <a:lstStyle/>
          <a:p>
            <a:fld id="{D6E14C48-E62B-9145-A8C9-DA7DABC16F42}" type="slidenum">
              <a:rPr lang="en-US" smtClean="0"/>
              <a:t>1</a:t>
            </a:fld>
            <a:endParaRPr lang="en-US"/>
          </a:p>
        </p:txBody>
      </p:sp>
    </p:spTree>
    <p:extLst>
      <p:ext uri="{BB962C8B-B14F-4D97-AF65-F5344CB8AC3E}">
        <p14:creationId xmlns:p14="http://schemas.microsoft.com/office/powerpoint/2010/main" val="243698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2</a:t>
            </a:fld>
            <a:endParaRPr lang="en-US"/>
          </a:p>
        </p:txBody>
      </p:sp>
    </p:spTree>
    <p:extLst>
      <p:ext uri="{BB962C8B-B14F-4D97-AF65-F5344CB8AC3E}">
        <p14:creationId xmlns:p14="http://schemas.microsoft.com/office/powerpoint/2010/main" val="16368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3</a:t>
            </a:fld>
            <a:endParaRPr lang="en-US"/>
          </a:p>
        </p:txBody>
      </p:sp>
    </p:spTree>
    <p:extLst>
      <p:ext uri="{BB962C8B-B14F-4D97-AF65-F5344CB8AC3E}">
        <p14:creationId xmlns:p14="http://schemas.microsoft.com/office/powerpoint/2010/main" val="413596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马太福音</a:t>
            </a:r>
            <a:r>
              <a:rPr lang="en-US" altLang="zh-TW" dirty="0">
                <a:effectLst/>
                <a:latin typeface="Helvetica Neue" panose="02000503000000020004" pitchFamily="2" charset="0"/>
              </a:rPr>
              <a:t>13</a:t>
            </a:r>
            <a:r>
              <a:rPr lang="zh-TW" altLang="en-US" dirty="0">
                <a:effectLst/>
                <a:latin typeface="Helvetica Neue" panose="02000503000000020004" pitchFamily="2" charset="0"/>
              </a:rPr>
              <a:t>章一共有</a:t>
            </a:r>
            <a:r>
              <a:rPr lang="en-US" altLang="zh-TW" dirty="0">
                <a:effectLst/>
                <a:latin typeface="Helvetica Neue" panose="02000503000000020004" pitchFamily="2" charset="0"/>
              </a:rPr>
              <a:t>7</a:t>
            </a:r>
            <a:r>
              <a:rPr lang="zh-TW" altLang="en-US" dirty="0">
                <a:effectLst/>
                <a:latin typeface="Helvetica Neue" panose="02000503000000020004" pitchFamily="2" charset="0"/>
              </a:rPr>
              <a:t>个天国的比喻。他们大都是以“天国好像“开头。</a:t>
            </a:r>
          </a:p>
          <a:p>
            <a:r>
              <a:rPr lang="zh-TW" altLang="en-US" dirty="0">
                <a:effectLst/>
                <a:latin typeface="Helvetica Neue" panose="02000503000000020004" pitchFamily="2" charset="0"/>
              </a:rPr>
              <a:t>耶稣说的天国不是我们死后才去的地方，是耶稣带到世间来的国度。耶稣来不只是医病，赶鬼，喂饱穷人；也不只是赦罪，让我们这些罪人有了与神和好的机会。这些已经很棒了，但是，不，这些只是开始，他说他来是把天国带到人间。天国就是神的权柄能力来到人间，征服所有的罪，将人生活中各个方面，无论是经济的，社会的，身体的，精神的，灵里面的，所有的这些疾病，破碎都可以被医治被复原。当耶稣来到世上，天国就来到我们当中，虽然它还不完全，我们的生活中仍然有眼泪，苦难，但是它已经开始了。这就是基督教神学里说的已然</a:t>
            </a:r>
            <a:r>
              <a:rPr lang="en-US" altLang="zh-TW" dirty="0">
                <a:effectLst/>
                <a:latin typeface="Helvetica Neue" panose="02000503000000020004" pitchFamily="2" charset="0"/>
              </a:rPr>
              <a:t>-</a:t>
            </a:r>
            <a:r>
              <a:rPr lang="zh-TW" altLang="en-US" dirty="0">
                <a:effectLst/>
                <a:latin typeface="Helvetica Neue" panose="02000503000000020004" pitchFamily="2" charset="0"/>
              </a:rPr>
              <a:t>未然（</a:t>
            </a:r>
            <a:r>
              <a:rPr lang="en-US" dirty="0">
                <a:effectLst/>
                <a:latin typeface="Helvetica Neue" panose="02000503000000020004" pitchFamily="2" charset="0"/>
              </a:rPr>
              <a:t>Already but not yet). </a:t>
            </a:r>
            <a:r>
              <a:rPr lang="zh-TW" altLang="en-US" dirty="0">
                <a:effectLst/>
                <a:latin typeface="Helvetica Neue" panose="02000503000000020004" pitchFamily="2" charset="0"/>
              </a:rPr>
              <a:t>当我们重生进入天国，神的能力就通过我们去医治去修复各种各样的伤痛和破碎。但有人可能会说，我信主一段时间了，可我仍然觉得很软弱，别说医治别人了，我自己尚且新伤加旧伤，伤痕累累。你说的这些和我好像很遥远。这就要我们好好的读今天这个比喻，了解天国独特的地方。</a:t>
            </a:r>
          </a:p>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4</a:t>
            </a:fld>
            <a:endParaRPr lang="en-US"/>
          </a:p>
        </p:txBody>
      </p:sp>
    </p:spTree>
    <p:extLst>
      <p:ext uri="{BB962C8B-B14F-4D97-AF65-F5344CB8AC3E}">
        <p14:creationId xmlns:p14="http://schemas.microsoft.com/office/powerpoint/2010/main" val="260635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PingFang TC" panose="020B0400000000000000" pitchFamily="34" charset="-120"/>
                <a:ea typeface="PingFang TC" panose="020B0400000000000000" pitchFamily="34" charset="-120"/>
              </a:rPr>
              <a:t>地上的国的力量从强迫开始。当亚历山大大帝或秦始皇把他的国带到一个地方，那个地方很快就只剩下两种人：属于这个帝国的人和死人。民主制度下，</a:t>
            </a:r>
            <a:r>
              <a:rPr lang="en-US" altLang="zh-TW" dirty="0">
                <a:effectLst/>
                <a:latin typeface="Helvetica Neue" panose="02000503000000020004" pitchFamily="2" charset="0"/>
                <a:ea typeface="PingFang TC" panose="020B0400000000000000" pitchFamily="34" charset="-120"/>
              </a:rPr>
              <a:t>51%</a:t>
            </a:r>
            <a:r>
              <a:rPr lang="zh-TW" altLang="en-US" dirty="0">
                <a:effectLst/>
                <a:latin typeface="PingFang TC" panose="020B0400000000000000" pitchFamily="34" charset="-120"/>
                <a:ea typeface="PingFang TC" panose="020B0400000000000000" pitchFamily="34" charset="-120"/>
              </a:rPr>
              <a:t>的人选了一个人，</a:t>
            </a:r>
            <a:r>
              <a:rPr lang="en-US" altLang="zh-TW" dirty="0">
                <a:effectLst/>
                <a:latin typeface="Helvetica Neue" panose="02000503000000020004" pitchFamily="2" charset="0"/>
                <a:ea typeface="PingFang TC" panose="020B0400000000000000" pitchFamily="34" charset="-120"/>
              </a:rPr>
              <a:t>49%</a:t>
            </a:r>
            <a:r>
              <a:rPr lang="zh-TW" altLang="en-US" dirty="0">
                <a:effectLst/>
                <a:latin typeface="PingFang TC" panose="020B0400000000000000" pitchFamily="34" charset="-120"/>
                <a:ea typeface="PingFang TC" panose="020B0400000000000000" pitchFamily="34" charset="-120"/>
              </a:rPr>
              <a:t>的人都必须服事这个他们没选的人。民主制度也是对少数人的强制。地上的国的力量从强迫开始，从颁布法令，镇压反抗者开始。但天国从让大家听一个消息开始。地上的国降临像一块巨石，天国降临像一粒种子。巨石带来的改变是即时的，种子带来的改变是缓慢的；巨石改变了它碾过地方的外表，种子改变接受它的人的内心。巨石把挡在它前面的一切碾碎，种子把它周围的土壤，水份，空气，阳光转化为花园，森林，生命。有时候我们信了耶稣，可是我们觉得自己没有什么成长。我们祷告说神啊，求你改变我。可是好像神没听到似的。我们没什么改变。这是因为我们习惯于地上的国的运作方式，我们觉得天国也应该是这样的。我刚信主时身边的年轻人经常会问这样的问题，如果耶稣是真的，他为什么不从天降临，降在白宫，在所有的摄像机面前行几个神迹，再也不会有疑惑了。今天的</a:t>
            </a:r>
            <a:r>
              <a:rPr lang="en-US" dirty="0">
                <a:effectLst/>
                <a:latin typeface="Helvetica Neue" panose="02000503000000020004" pitchFamily="2" charset="0"/>
                <a:ea typeface="PingFang TC" panose="020B0400000000000000" pitchFamily="34" charset="-120"/>
              </a:rPr>
              <a:t>teenager girl</a:t>
            </a:r>
            <a:r>
              <a:rPr lang="zh-TW" altLang="en-US" dirty="0">
                <a:effectLst/>
                <a:latin typeface="PingFang TC" panose="020B0400000000000000" pitchFamily="34" charset="-120"/>
                <a:ea typeface="PingFang TC" panose="020B0400000000000000" pitchFamily="34" charset="-120"/>
              </a:rPr>
              <a:t>会问耶稣为什么不回答我的问题，为什么不听我的祷告，他为什么不行个神迹，比如说让我变得美丽。但天国不是这样运作的，它不像巨石碾碎一切它不喜欢的，让敬拜祂的女孩都格外美丽，不信祂的脸上长满青春痘。</a:t>
            </a:r>
            <a:r>
              <a:rPr lang="en-US" dirty="0">
                <a:effectLst/>
                <a:latin typeface="Helvetica Neue" panose="02000503000000020004" pitchFamily="2" charset="0"/>
                <a:ea typeface="PingFang TC" panose="020B0400000000000000" pitchFamily="34" charset="-120"/>
              </a:rPr>
              <a:t>No, </a:t>
            </a:r>
            <a:r>
              <a:rPr lang="zh-TW" altLang="en-US" dirty="0">
                <a:effectLst/>
                <a:latin typeface="PingFang TC" panose="020B0400000000000000" pitchFamily="34" charset="-120"/>
                <a:ea typeface="PingFang TC" panose="020B0400000000000000" pitchFamily="34" charset="-120"/>
              </a:rPr>
              <a:t>神的国不是这样的。神的国是一粒种子，一开始微小，软弱，毫不起眼。因为它进入世界时只是一组听起来很疯狂消息，它如此的反直觉，如此有颠覆性。它说天上的神来到人间成为人，他没有征服土地，没有击败反对者，没有夺取权力，而是教导，服事，受苦，被厌弃，最后为人的罪死在十字架上。它说因为这个人的死，我们可以与神和好。它说你要舍己才能找到真正的自己，要把财富分享给别人才能真正富足，你要谦卑地服侍别人才能成为领袖，你要效法耶稣，而要做到这一点你必须经历许多的苦难试炼。这听起来疯狂且不切实际。他和地上的国的规则完全相反。和我们在社会上学到的成功秘诀截然不同。人们嘲笑它，这样的道理怎么可能改变人，改变世界。但这就是耶稣带来的好消息，而剩下的就是历史了。这福音确实改变了千千万万人的生命，改变了国家，民族的命运，改变了历史的走向。这是一个最大的奇迹。基督教的传播是一个绝无仅有的特例</a:t>
            </a:r>
            <a:r>
              <a:rPr lang="zh-CN" altLang="en-US" dirty="0">
                <a:effectLst/>
                <a:latin typeface="PingFang TC" panose="020B0400000000000000" pitchFamily="34" charset="-120"/>
                <a:ea typeface="PingFang TC" panose="020B0400000000000000" pitchFamily="34" charset="-120"/>
              </a:rPr>
              <a:t>。伊斯兰教的传播是随着火与刀传播的。征服一旦被阻止，传播基本也就式微了。佛教在东亚文化圈以外的影响力就很小，而它的成功极大的依赖于教义的本土化。</a:t>
            </a:r>
            <a:r>
              <a:rPr lang="zh-TW" altLang="en-US" dirty="0">
                <a:effectLst/>
                <a:latin typeface="Helvetica Neue" panose="02000503000000020004" pitchFamily="2" charset="0"/>
              </a:rPr>
              <a:t>基督教成为帝国国教之前，已经在蛮族中广泛传播，之后帝国迅速衰败，很多人相信这证明了基督教的神是假神。蛮族征服了帝国，然而随后天主教的正统信仰征服了作为征服者的蛮族。并继续向外 传到爱尔兰，北欧。同样不是武力征服的结果。不断地跨文化传播。</a:t>
            </a:r>
          </a:p>
          <a:p>
            <a:r>
              <a:rPr lang="en-US" altLang="zh-TW" dirty="0">
                <a:effectLst/>
                <a:latin typeface="Helvetica Neue" panose="02000503000000020004" pitchFamily="2" charset="0"/>
                <a:ea typeface="PingFang TC" panose="020B0400000000000000" pitchFamily="34" charset="-120"/>
              </a:rPr>
              <a:t>19</a:t>
            </a:r>
            <a:r>
              <a:rPr lang="zh-TW" altLang="en-US" dirty="0">
                <a:effectLst/>
                <a:latin typeface="PingFang TC" panose="020B0400000000000000" pitchFamily="34" charset="-120"/>
                <a:ea typeface="PingFang TC" panose="020B0400000000000000" pitchFamily="34" charset="-120"/>
              </a:rPr>
              <a:t>世纪宣教士在非洲亚洲的宣教确实与殖民征服同步。但非洲亚洲基督徒高速增长都是在独立以后由本土基督徒摆脱了帝国主义标签后自主传播的结果。</a:t>
            </a:r>
            <a:endParaRPr lang="en-US" altLang="zh-TW" dirty="0">
              <a:effectLst/>
              <a:latin typeface="PingFang TC" panose="020B0400000000000000" pitchFamily="34" charset="-120"/>
              <a:ea typeface="PingFang TC" panose="020B0400000000000000" pitchFamily="34" charset="-120"/>
            </a:endParaRPr>
          </a:p>
          <a:p>
            <a:r>
              <a:rPr lang="zh-TW" altLang="en-US" dirty="0">
                <a:effectLst/>
                <a:latin typeface="Helvetica Neue" panose="02000503000000020004" pitchFamily="2" charset="0"/>
              </a:rPr>
              <a:t>天国征服的手段不是暴力，而是爱，它呼唤的不是奴隶而是喜乐的顺服。它改变我们的方式不是强迫，所以我们不能指望向神祷告说主啊，我太懒惰了，求你让我勤快起来，然后第二天一睁眼你就能量爆棚，变得很勤快，这样的事几乎从未发生过。这个一开始微小的种子，当它撒在接纳它的土里，会生长，结果，会转化那片土壤，而有一天，耶稣应许，这种子会铺天盖地，转化整个世界成为新天新地。</a:t>
            </a:r>
          </a:p>
          <a:p>
            <a:r>
              <a:rPr lang="zh-TW" altLang="en-US" dirty="0">
                <a:effectLst/>
                <a:latin typeface="PingFang TC" panose="020B0400000000000000" pitchFamily="34" charset="-120"/>
                <a:ea typeface="PingFang TC" panose="020B0400000000000000" pitchFamily="34" charset="-120"/>
              </a:rPr>
              <a:t>天国很强大，也很微妙，很容易错过。我们非常清楚自己在哪个地上的国，你不会搞错的，你要交税。但是天国很容易错过。也容易搞错，很多非常确信自己属于天国的人到最后会发现自己不在天国里。天国容易搞错因为它不是强迫的。耶稣总是提醒人要认真听，要真明白。他担心人们没有真的明白。有一个人来到耶稣面前说老师你无论去哪，我都跟随你。地上的王会说：好的，年轻人，革命就是需要你这样的大好青年。耶稣说：狐狸。。。你知道你报名参加了什么吗？跟随我要经历艰难。要付代价。你考</a:t>
            </a:r>
            <a:r>
              <a:rPr lang="zh-TW" altLang="en-US" dirty="0">
                <a:effectLst/>
                <a:latin typeface="PingFang SC" panose="020B0400000000000000" pitchFamily="34" charset="-122"/>
                <a:ea typeface="PingFang SC" panose="020B0400000000000000" pitchFamily="34" charset="-122"/>
              </a:rPr>
              <a:t>虑清楚了吗？你是要进入我的国来服事我，还是让我进入你的国来服事你？耶稣很清楚，他的福音浅显易懂，但并不容易理解明白，因为真正的明白不只是在头脑里，也不只是在情感上，这就是撒种的比喻在讲的事情。我们就一起看看撒种的比喻中的四种土壤</a:t>
            </a:r>
            <a:endParaRPr lang="zh-TW" altLang="en-US" dirty="0">
              <a:effectLst/>
              <a:latin typeface="PingFang TC" panose="020B0400000000000000" pitchFamily="34" charset="-120"/>
              <a:ea typeface="PingFang TC" panose="020B0400000000000000" pitchFamily="34" charset="-120"/>
            </a:endParaRPr>
          </a:p>
          <a:p>
            <a:endParaRPr lang="zh-TW" altLang="en-US" dirty="0">
              <a:effectLst/>
              <a:latin typeface="PingFang TC" panose="020B0400000000000000" pitchFamily="34" charset="-120"/>
              <a:ea typeface="PingFang TC" panose="020B0400000000000000"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5</a:t>
            </a:fld>
            <a:endParaRPr lang="en-US"/>
          </a:p>
        </p:txBody>
      </p:sp>
    </p:spTree>
    <p:extLst>
      <p:ext uri="{BB962C8B-B14F-4D97-AF65-F5344CB8AC3E}">
        <p14:creationId xmlns:p14="http://schemas.microsoft.com/office/powerpoint/2010/main" val="32478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第一部分，小心不要用钢硬的心来听。一听刚硬的心，我们想到的是法老和圣经里的其他坏蛋，他们一心干坏事，和神作对。但刚硬有很多其他方式。自满的心也可能刚硬。自满的心就像已经装满了水的杯子就没办法承受新的水了。我对宇宙对人生已经有了一套看法，圣经的道理来了，好，我审查一下。这个有道理，这个要看情况，这个是胡说八道。如果我们用这样的态度看待福音，我们就要错过它了。这样的心并不一定排斥圣经，排斥福音，它也可能表现的很接纳。耶稣这段话讲的太好了。其实他是说他同意耶稣这段话。而整的能改变一个人的是圣经里那些他不同意的话。这个毛病成熟的基督徒也可能犯。牧师今天讲的真好。其实是在说他很同意牧师。而他对牧师的话的理解不一定是牧师的本意，最终他并没有从牧师那里学到任何事。成年人学到的越来越多的是自己不知道的东西，而不是自己不同意的东西。但只有后者带来改变。少年派的奇异漂流。另一种刚硬的心是我认真听过，仔细深入的思考过，读过很多书，我可以给别人解释圣经，我可以在查经时发表令人耳目一新的见解，让所有人刮目相看。但一切都是理论上的，思辨上的，福音从来没有深入到心中，在那里生根。深入内心是什么意思？三角函数，除了考试从没用过。圣经深入人心就是有一天好像神的话从书里跳了出来，突然砸在你头上，或者让你觉得如梦初醒，让你对自己，对生活有了一个新的认识，让你开始改变。我不再是阅读神的话，审问它，而是开始经历它，感到它在对我说话，它在审问我，挑战我，让你避无可避</a:t>
            </a:r>
          </a:p>
          <a:p>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Helvetica Neue" panose="02000503000000020004" pitchFamily="2" charset="0"/>
              </a:rPr>
              <a:t>第二部分，不要只用肤浅的心，只用感情。他们被神所感动，他们对神有热情，喜欢听诗歌，喜欢谈论神，但是热情从不持久。</a:t>
            </a:r>
            <a:r>
              <a:rPr lang="en-US" dirty="0">
                <a:effectLst/>
                <a:latin typeface="Helvetica Neue" panose="02000503000000020004" pitchFamily="2" charset="0"/>
              </a:rPr>
              <a:t>He leaks. </a:t>
            </a:r>
            <a:r>
              <a:rPr lang="zh-TW" altLang="en-US" dirty="0">
                <a:effectLst/>
                <a:latin typeface="Helvetica Neue" panose="02000503000000020004" pitchFamily="2" charset="0"/>
              </a:rPr>
              <a:t>只有情感上的共鸣，没有理解。他们没有进入神的国，他们想让神进入他的国，为他服务，</a:t>
            </a:r>
            <a:r>
              <a:rPr lang="en-US" dirty="0">
                <a:effectLst/>
                <a:latin typeface="Helvetica Neue" panose="02000503000000020004" pitchFamily="2" charset="0"/>
              </a:rPr>
              <a:t>a blesser not a savior, a service provider not a lord, want Jesus transform his situation not himself。</a:t>
            </a:r>
            <a:r>
              <a:rPr lang="zh-TW" altLang="en-US" dirty="0">
                <a:effectLst/>
                <a:latin typeface="Helvetica Neue" panose="02000503000000020004" pitchFamily="2" charset="0"/>
              </a:rPr>
              <a:t>没有根，无法胜过苦难，试炼。基督教没什么用。 他们真正想要的是那些苦难中失去的东西。这种情况通常是因为没有真正理解罪，没有真正了解自己的境况，我们不是需要帮助的苦命人而是需要拯救的罪人。在情感上经历了神，受到感动，但这些经历没有带来悔改，悔改不只是行为上的，最重要的悔改不是发誓再也不喝醉酒了，而是承认我以前为自己而活，要做自己的主宰，自己的神，现在我要让你做我的救主，我的神。</a:t>
            </a:r>
          </a:p>
          <a:p>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Helvetica Neue" panose="02000503000000020004" pitchFamily="2" charset="0"/>
              </a:rPr>
              <a:t>第三部分，不要用分裂的心，前两类人很容易看出他们的问题来，但这第三类人不容易判断。他们的信仰有根，他们没有干枯，他们对神有委身，但是他们也没有结多少果子。因为耶稣只有部分的主权。既服侍神也服侍其他东西。在生活中神并非占据绝对优先的地位。志雄孩子活动从不安排周日。聚会迟到，喜欢教会的氛围，但在同学面前从来不会主动提起信仰；耶稣在和被人接纳的需要竞争。做学生时没钱，发财后</a:t>
            </a:r>
            <a:r>
              <a:rPr lang="en-US" altLang="zh-TW" dirty="0">
                <a:effectLst/>
                <a:latin typeface="Helvetica Neue" panose="02000503000000020004" pitchFamily="2" charset="0"/>
              </a:rPr>
              <a:t>1/10</a:t>
            </a:r>
            <a:r>
              <a:rPr lang="zh-TW" altLang="en-US" dirty="0">
                <a:effectLst/>
                <a:latin typeface="Helvetica Neue" panose="02000503000000020004" pitchFamily="2" charset="0"/>
              </a:rPr>
              <a:t>太多。耶稣在和金钱竞争。作为结果，他们没有太多改变，神的能力没有从他们身上展现，过了一段时间，他们自己都开始怀疑自己是基督徒吗？有疑惑有焦虑，因为不确定。他们经历过神，他们明白真道，他们已经离不开这信仰了，但他们也无法前进，总是被羁绊，被困住。这个问题多多少少影响每一个基督徒。有一些事可以尝试，</a:t>
            </a:r>
            <a:r>
              <a:rPr lang="en-US" altLang="zh-TW" dirty="0">
                <a:effectLst/>
                <a:latin typeface="Helvetica Neue" panose="02000503000000020004" pitchFamily="2" charset="0"/>
              </a:rPr>
              <a:t>100%</a:t>
            </a:r>
            <a:r>
              <a:rPr lang="zh-TW" altLang="en-US" dirty="0">
                <a:effectLst/>
                <a:latin typeface="Helvetica Neue" panose="02000503000000020004" pitchFamily="2" charset="0"/>
              </a:rPr>
              <a:t>的遵守比</a:t>
            </a:r>
            <a:r>
              <a:rPr lang="en-US" altLang="zh-TW" dirty="0">
                <a:effectLst/>
                <a:latin typeface="Helvetica Neue" panose="02000503000000020004" pitchFamily="2" charset="0"/>
              </a:rPr>
              <a:t>95%</a:t>
            </a:r>
            <a:r>
              <a:rPr lang="zh-TW" altLang="en-US" dirty="0">
                <a:effectLst/>
                <a:latin typeface="Helvetica Neue" panose="02000503000000020004" pitchFamily="2" charset="0"/>
              </a:rPr>
              <a:t>的遵守容易。</a:t>
            </a:r>
          </a:p>
          <a:p>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最后，是好土。</a:t>
            </a:r>
            <a:r>
              <a:rPr lang="zh-TW" altLang="en-US" b="1" dirty="0">
                <a:effectLst/>
                <a:latin typeface="PingFang TC" panose="020B0400000000000000" pitchFamily="34" charset="-120"/>
                <a:ea typeface="PingFang TC" panose="020B0400000000000000" pitchFamily="34" charset="-120"/>
              </a:rPr>
              <a:t>是什么让土成为好土？</a:t>
            </a:r>
            <a:r>
              <a:rPr lang="zh-TW" altLang="en-US" dirty="0">
                <a:effectLst/>
                <a:latin typeface="PingFang TC" panose="020B0400000000000000" pitchFamily="34" charset="-120"/>
                <a:ea typeface="PingFang TC" panose="020B0400000000000000" pitchFamily="34" charset="-120"/>
              </a:rPr>
              <a:t>是这些人本身比较好吗？是他们比较谦卑，开放，有属灵追求吗？还是全是神的工作，神的拣选？要记住，土的责任不是把自己变得更好，土不能把其中的石头挪去，把荆棘除掉。一定需要园丁的帮助。土的责任是接受种子，聆听理解神的话，恳求园丁，配合园丁把自己变成好土。</a:t>
            </a:r>
          </a:p>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6</a:t>
            </a:fld>
            <a:endParaRPr lang="en-US"/>
          </a:p>
        </p:txBody>
      </p:sp>
    </p:spTree>
    <p:extLst>
      <p:ext uri="{BB962C8B-B14F-4D97-AF65-F5344CB8AC3E}">
        <p14:creationId xmlns:p14="http://schemas.microsoft.com/office/powerpoint/2010/main" val="405799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这个比喻不是关于应该怎么投资，怎么做生意。有人问，这个人买地的时候告诉地主地里有宝贝了吗，这公平吗？这不是耶稣要讲的事情。第二</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耶稣不是在说你可以买到天国的门票，你可以靠完全的摆上，完全的委身挣得进天国的权力。这些行为是得到恩典的途径，不是赢得恩典的手段。就像电灯开关。照亮屋子的能量来自于电流，不是开关。开关是使电流通向灯泡的途径。信是恩典进入我们生命的途径（行为是这个信的外在表现）不是信赢得了恩典。就像浪子的故事里，听命顺服不足以让大儿子进入天国；小儿子得到了宽恕和接纳，是因为他悔改吗？是也不是，悔改是他接受恩典的渠道，但罪人能与神和好，是因为耶稣为所有罪人付上代价</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。我們傳福音不是我们救了他们，是我们参与到一个过程中，最后他们与神通了电</a:t>
            </a:r>
          </a:p>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7</a:t>
            </a:fld>
            <a:endParaRPr lang="en-US"/>
          </a:p>
        </p:txBody>
      </p:sp>
    </p:spTree>
    <p:extLst>
      <p:ext uri="{BB962C8B-B14F-4D97-AF65-F5344CB8AC3E}">
        <p14:creationId xmlns:p14="http://schemas.microsoft.com/office/powerpoint/2010/main" val="299391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他们看到了别人没有看到的价值；为得到它，他们愿意付出所有；他们的付出和牺牲是喜乐的。不是先付出后喜乐，是先喜乐，在盼望中付出。</a:t>
            </a:r>
          </a:p>
          <a:p>
            <a:endParaRPr lang="zh-TW" altLang="en-US" dirty="0">
              <a:effectLst/>
              <a:latin typeface="Helvetica Neue" panose="02000503000000020004" pitchFamily="2" charset="0"/>
            </a:endParaRPr>
          </a:p>
          <a:p>
            <a:r>
              <a:rPr lang="zh-TW" altLang="en-US" dirty="0">
                <a:effectLst/>
                <a:latin typeface="Helvetica Neue" panose="02000503000000020004" pitchFamily="2" charset="0"/>
              </a:rPr>
              <a:t>我们最初来到神面前，来到教会一般是寻求一些帮助。我的亲人生病了，我要找一份工作，我想了解一点传统智慧。为此我们愿意花一些时间，付一些代价，但耶稣说第一你的问题不是你是一个病人需要医治，而是你是一个罪人需要救赎。你需要的远比你要求的大得多。第二，你的野心你的渴求太小了，你应该把它们放到一边，我可以给你的远比你梦想的大得多。 </a:t>
            </a:r>
            <a:r>
              <a:rPr lang="en-US" dirty="0" err="1">
                <a:effectLst/>
                <a:latin typeface="Helvetica Neue" panose="02000503000000020004" pitchFamily="2" charset="0"/>
              </a:rPr>
              <a:t>CS.Lewis</a:t>
            </a:r>
            <a:r>
              <a:rPr lang="zh-TW" altLang="en-US" dirty="0">
                <a:effectLst/>
                <a:latin typeface="Helvetica Neue" panose="02000503000000020004" pitchFamily="2" charset="0"/>
              </a:rPr>
              <a:t>说我们来到神面前时，常常就好像求神来修补一下我们的房子，一开始神补了房顶，通了下水道，就像你期望的一样，但过一会，你发现他在拆你家的墙，</a:t>
            </a:r>
            <a:r>
              <a:rPr lang="en-US" dirty="0">
                <a:effectLst/>
                <a:latin typeface="Helvetica Neue" panose="02000503000000020004" pitchFamily="2" charset="0"/>
              </a:rPr>
              <a:t>make no sense, </a:t>
            </a:r>
            <a:r>
              <a:rPr lang="zh-TW" altLang="en-US" dirty="0">
                <a:effectLst/>
                <a:latin typeface="Helvetica Neue" panose="02000503000000020004" pitchFamily="2" charset="0"/>
              </a:rPr>
              <a:t>你房子的问题远比你以为的严重得多，而我要给你的，不是修修补补，我要给你盖一座宫殿。然后我自己也要住在里面。我们想的是神你帮我解决几个小问题，然后那个什么，你就可以走了。但耶稣不接受这个，他对我们的要求比我们想的要高的多。手扶犁向后看的人不配进神的国。不背十字架跟从我的，不配做我的门徒。同样的这里耶稣说你要变卖所有的。基督信仰不是</a:t>
            </a:r>
            <a:r>
              <a:rPr lang="en-US" dirty="0">
                <a:effectLst/>
                <a:latin typeface="Helvetica Neue" panose="02000503000000020004" pitchFamily="2" charset="0"/>
              </a:rPr>
              <a:t>asset allocation，</a:t>
            </a:r>
            <a:r>
              <a:rPr lang="zh-TW" altLang="en-US" dirty="0">
                <a:effectLst/>
                <a:latin typeface="Helvetica Neue" panose="02000503000000020004" pitchFamily="2" charset="0"/>
              </a:rPr>
              <a:t>不是</a:t>
            </a:r>
            <a:r>
              <a:rPr lang="en-US" altLang="zh-TW" dirty="0">
                <a:effectLst/>
                <a:latin typeface="Helvetica Neue" panose="02000503000000020004" pitchFamily="2" charset="0"/>
              </a:rPr>
              <a:t>25%</a:t>
            </a:r>
            <a:r>
              <a:rPr lang="zh-TW" altLang="en-US" dirty="0">
                <a:effectLst/>
                <a:latin typeface="Helvetica Neue" panose="02000503000000020004" pitchFamily="2" charset="0"/>
              </a:rPr>
              <a:t>的时间花在教会，</a:t>
            </a:r>
            <a:r>
              <a:rPr lang="en-US" altLang="zh-TW" dirty="0">
                <a:effectLst/>
                <a:latin typeface="Helvetica Neue" panose="02000503000000020004" pitchFamily="2" charset="0"/>
              </a:rPr>
              <a:t>10%</a:t>
            </a:r>
            <a:r>
              <a:rPr lang="zh-TW" altLang="en-US" dirty="0">
                <a:effectLst/>
                <a:latin typeface="Helvetica Neue" panose="02000503000000020004" pitchFamily="2" charset="0"/>
              </a:rPr>
              <a:t>的钱用来奉献，</a:t>
            </a:r>
          </a:p>
          <a:p>
            <a:endParaRPr lang="en-US" dirty="0"/>
          </a:p>
        </p:txBody>
      </p:sp>
      <p:sp>
        <p:nvSpPr>
          <p:cNvPr id="4" name="Slide Number Placeholder 3"/>
          <p:cNvSpPr>
            <a:spLocks noGrp="1"/>
          </p:cNvSpPr>
          <p:nvPr>
            <p:ph type="sldNum" sz="quarter" idx="5"/>
          </p:nvPr>
        </p:nvSpPr>
        <p:spPr/>
        <p:txBody>
          <a:bodyPr/>
          <a:lstStyle/>
          <a:p>
            <a:fld id="{D6E14C48-E62B-9145-A8C9-DA7DABC16F42}" type="slidenum">
              <a:rPr lang="en-US" smtClean="0"/>
              <a:t>8</a:t>
            </a:fld>
            <a:endParaRPr lang="en-US"/>
          </a:p>
        </p:txBody>
      </p:sp>
    </p:spTree>
    <p:extLst>
      <p:ext uri="{BB962C8B-B14F-4D97-AF65-F5344CB8AC3E}">
        <p14:creationId xmlns:p14="http://schemas.microsoft.com/office/powerpoint/2010/main" val="152631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405964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299937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106014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505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428981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B7172B-9B4E-0049-AE2C-DCC084A7C13E}"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323315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B7172B-9B4E-0049-AE2C-DCC084A7C13E}"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37717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51914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103377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201574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147613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7172B-9B4E-0049-AE2C-DCC084A7C13E}"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328498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228018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7172B-9B4E-0049-AE2C-DCC084A7C13E}"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389804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B7172B-9B4E-0049-AE2C-DCC084A7C13E}"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11213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BB7172B-9B4E-0049-AE2C-DCC084A7C13E}"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389169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293986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172B-9B4E-0049-AE2C-DCC084A7C13E}"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476F7-1A6B-2A4F-915D-4321C9011207}" type="slidenum">
              <a:rPr lang="en-US" smtClean="0"/>
              <a:t>‹#›</a:t>
            </a:fld>
            <a:endParaRPr lang="en-US"/>
          </a:p>
        </p:txBody>
      </p:sp>
    </p:spTree>
    <p:extLst>
      <p:ext uri="{BB962C8B-B14F-4D97-AF65-F5344CB8AC3E}">
        <p14:creationId xmlns:p14="http://schemas.microsoft.com/office/powerpoint/2010/main" val="253929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BB7172B-9B4E-0049-AE2C-DCC084A7C13E}" type="datetimeFigureOut">
              <a:rPr lang="en-US" smtClean="0"/>
              <a:t>3/16/2025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02476F7-1A6B-2A4F-915D-4321C9011207}" type="slidenum">
              <a:rPr lang="en-US" smtClean="0"/>
              <a:t>‹#›</a:t>
            </a:fld>
            <a:endParaRPr lang="en-US"/>
          </a:p>
        </p:txBody>
      </p:sp>
    </p:spTree>
    <p:extLst>
      <p:ext uri="{BB962C8B-B14F-4D97-AF65-F5344CB8AC3E}">
        <p14:creationId xmlns:p14="http://schemas.microsoft.com/office/powerpoint/2010/main" val="4033098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8F39-5B43-5316-F808-06339E7980F0}"/>
              </a:ext>
            </a:extLst>
          </p:cNvPr>
          <p:cNvSpPr>
            <a:spLocks noGrp="1"/>
          </p:cNvSpPr>
          <p:nvPr>
            <p:ph type="ctrTitle"/>
          </p:nvPr>
        </p:nvSpPr>
        <p:spPr/>
        <p:txBody>
          <a:bodyPr>
            <a:normAutofit/>
          </a:bodyPr>
          <a:lstStyle/>
          <a:p>
            <a:r>
              <a:rPr lang="en-US" sz="8000" b="1" dirty="0" err="1">
                <a:latin typeface="STKaiti" panose="02010600040101010101" pitchFamily="2" charset="-122"/>
                <a:ea typeface="STKaiti" panose="02010600040101010101" pitchFamily="2" charset="-122"/>
              </a:rPr>
              <a:t>撒種的比喻</a:t>
            </a:r>
            <a:br>
              <a:rPr lang="en-US" sz="8000" b="1" dirty="0">
                <a:latin typeface="STKaiti" panose="02010600040101010101" pitchFamily="2" charset="-122"/>
                <a:ea typeface="STKaiti" panose="02010600040101010101" pitchFamily="2" charset="-122"/>
              </a:rPr>
            </a:br>
            <a:r>
              <a:rPr lang="en-US" sz="8000" b="1" dirty="0" err="1">
                <a:latin typeface="STKaiti" panose="02010600040101010101" pitchFamily="2" charset="-122"/>
                <a:ea typeface="STKaiti" panose="02010600040101010101" pitchFamily="2" charset="-122"/>
              </a:rPr>
              <a:t>藏寶和尋珠的比喻</a:t>
            </a:r>
            <a:endParaRPr lang="en-US" sz="8000" b="1" dirty="0">
              <a:latin typeface="STKaiti" panose="02010600040101010101" pitchFamily="2" charset="-122"/>
              <a:ea typeface="STKaiti" panose="02010600040101010101" pitchFamily="2" charset="-122"/>
            </a:endParaRPr>
          </a:p>
        </p:txBody>
      </p:sp>
      <p:sp>
        <p:nvSpPr>
          <p:cNvPr id="3" name="Subtitle 2">
            <a:extLst>
              <a:ext uri="{FF2B5EF4-FFF2-40B4-BE49-F238E27FC236}">
                <a16:creationId xmlns:a16="http://schemas.microsoft.com/office/drawing/2014/main" id="{47D3508F-D867-9D3C-97F4-71B0D30134BE}"/>
              </a:ext>
            </a:extLst>
          </p:cNvPr>
          <p:cNvSpPr>
            <a:spLocks noGrp="1"/>
          </p:cNvSpPr>
          <p:nvPr>
            <p:ph type="subTitle" idx="1"/>
          </p:nvPr>
        </p:nvSpPr>
        <p:spPr/>
        <p:txBody>
          <a:bodyPr>
            <a:normAutofit/>
          </a:bodyPr>
          <a:lstStyle/>
          <a:p>
            <a:r>
              <a:rPr lang="en-US" sz="6000" b="1" dirty="0">
                <a:latin typeface="Kaiti TC" panose="02010600040101010101" pitchFamily="2" charset="-120"/>
                <a:ea typeface="Kaiti TC" panose="02010600040101010101" pitchFamily="2" charset="-120"/>
              </a:rPr>
              <a:t>馬太福音</a:t>
            </a:r>
            <a:r>
              <a:rPr lang="en-US" altLang="zh-TW" sz="6000" b="1" dirty="0">
                <a:latin typeface="Kaiti TC" panose="02010600040101010101" pitchFamily="2" charset="-120"/>
                <a:ea typeface="Kaiti TC" panose="02010600040101010101" pitchFamily="2" charset="-120"/>
              </a:rPr>
              <a:t>13</a:t>
            </a:r>
            <a:r>
              <a:rPr lang="zh-TW" altLang="en-US" sz="6000" b="1" dirty="0">
                <a:latin typeface="Kaiti TC" panose="02010600040101010101" pitchFamily="2" charset="-120"/>
                <a:ea typeface="Kaiti TC" panose="02010600040101010101" pitchFamily="2" charset="-120"/>
              </a:rPr>
              <a:t>章</a:t>
            </a:r>
            <a:endParaRPr lang="en-US" sz="6000" b="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419888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A046-44C9-9C23-0B20-49F2CF519339}"/>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撒種的比喻</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14283311-CD53-75D1-A622-C34AF67EAD0E}"/>
              </a:ext>
            </a:extLst>
          </p:cNvPr>
          <p:cNvSpPr>
            <a:spLocks noGrp="1"/>
          </p:cNvSpPr>
          <p:nvPr>
            <p:ph idx="1"/>
          </p:nvPr>
        </p:nvSpPr>
        <p:spPr>
          <a:xfrm>
            <a:off x="572493" y="2071316"/>
            <a:ext cx="6713552" cy="4119172"/>
          </a:xfrm>
        </p:spPr>
        <p:txBody>
          <a:bodyPr anchor="t">
            <a:normAutofit fontScale="92500"/>
          </a:bodyPr>
          <a:lstStyle/>
          <a:p>
            <a:pPr marL="0" indent="0">
              <a:buNone/>
            </a:pPr>
            <a:r>
              <a:rPr lang="zh-TW" altLang="en-US" sz="2800" dirty="0">
                <a:latin typeface="Kaiti TC" panose="02010600040101010101" pitchFamily="2" charset="-120"/>
                <a:ea typeface="Kaiti TC" panose="02010600040101010101" pitchFamily="2" charset="-120"/>
              </a:rPr>
              <a:t>「</a:t>
            </a:r>
            <a:r>
              <a:rPr lang="en-US" altLang="zh-TW" sz="2800" dirty="0">
                <a:latin typeface="Kaiti TC" panose="02010600040101010101" pitchFamily="2" charset="-120"/>
                <a:ea typeface="Kaiti TC" panose="02010600040101010101" pitchFamily="2" charset="-120"/>
              </a:rPr>
              <a:t>3</a:t>
            </a:r>
            <a:r>
              <a:rPr lang="zh-TW" altLang="en-US" sz="2800" dirty="0">
                <a:latin typeface="Kaiti TC" panose="02010600040101010101" pitchFamily="2" charset="-120"/>
                <a:ea typeface="Kaiti TC" panose="02010600040101010101" pitchFamily="2" charset="-120"/>
              </a:rPr>
              <a:t>有一個撒種的出去撒種。</a:t>
            </a:r>
            <a:r>
              <a:rPr lang="en-US" altLang="zh-TW" sz="2800" dirty="0">
                <a:latin typeface="Kaiti TC" panose="02010600040101010101" pitchFamily="2" charset="-120"/>
                <a:ea typeface="Kaiti TC" panose="02010600040101010101" pitchFamily="2" charset="-120"/>
              </a:rPr>
              <a:t>4</a:t>
            </a:r>
            <a:r>
              <a:rPr lang="zh-TW" altLang="en-US" sz="2800" dirty="0">
                <a:latin typeface="Kaiti TC" panose="02010600040101010101" pitchFamily="2" charset="-120"/>
                <a:ea typeface="Kaiti TC" panose="02010600040101010101" pitchFamily="2" charset="-120"/>
              </a:rPr>
              <a:t>他撒的時候，有的落在路旁，飛鳥來把它們吃掉了。</a:t>
            </a:r>
            <a:r>
              <a:rPr lang="en-US" altLang="zh-TW" sz="2800" dirty="0">
                <a:latin typeface="Kaiti TC" panose="02010600040101010101" pitchFamily="2" charset="-120"/>
                <a:ea typeface="Kaiti TC" panose="02010600040101010101" pitchFamily="2" charset="-120"/>
              </a:rPr>
              <a:t>5</a:t>
            </a:r>
            <a:r>
              <a:rPr lang="zh-TW" altLang="en-US" sz="2800" dirty="0">
                <a:latin typeface="Kaiti TC" panose="02010600040101010101" pitchFamily="2" charset="-120"/>
                <a:ea typeface="Kaiti TC" panose="02010600040101010101" pitchFamily="2" charset="-120"/>
              </a:rPr>
              <a:t>有的落在土淺的石頭地上，因為土不深，很快就長出苗來，</a:t>
            </a:r>
            <a:r>
              <a:rPr lang="en-US" altLang="zh-TW" sz="2800" dirty="0">
                <a:latin typeface="Kaiti TC" panose="02010600040101010101" pitchFamily="2" charset="-120"/>
                <a:ea typeface="Kaiti TC" panose="02010600040101010101" pitchFamily="2" charset="-120"/>
              </a:rPr>
              <a:t>6</a:t>
            </a:r>
            <a:r>
              <a:rPr lang="zh-TW" altLang="en-US" sz="2800" dirty="0">
                <a:latin typeface="Kaiti TC" panose="02010600040101010101" pitchFamily="2" charset="-120"/>
                <a:ea typeface="Kaiti TC" panose="02010600040101010101" pitchFamily="2" charset="-120"/>
              </a:rPr>
              <a:t>太陽出來一曬，因為沒有根就枯乾了。</a:t>
            </a:r>
            <a:r>
              <a:rPr lang="en-US" altLang="zh-TW" sz="2800" dirty="0">
                <a:latin typeface="Kaiti TC" panose="02010600040101010101" pitchFamily="2" charset="-120"/>
                <a:ea typeface="Kaiti TC" panose="02010600040101010101" pitchFamily="2" charset="-120"/>
              </a:rPr>
              <a:t>7</a:t>
            </a:r>
            <a:r>
              <a:rPr lang="zh-TW" altLang="en-US" sz="2800" dirty="0">
                <a:latin typeface="Kaiti TC" panose="02010600040101010101" pitchFamily="2" charset="-120"/>
                <a:ea typeface="Kaiti TC" panose="02010600040101010101" pitchFamily="2" charset="-120"/>
              </a:rPr>
              <a:t>有的落在荊棘裏，荊棘長起來，把它擠住了。</a:t>
            </a:r>
            <a:r>
              <a:rPr lang="en-US" altLang="zh-TW" sz="2800" dirty="0">
                <a:latin typeface="Kaiti TC" panose="02010600040101010101" pitchFamily="2" charset="-120"/>
                <a:ea typeface="Kaiti TC" panose="02010600040101010101" pitchFamily="2" charset="-120"/>
              </a:rPr>
              <a:t>8</a:t>
            </a:r>
            <a:r>
              <a:rPr lang="zh-TW" altLang="en-US" sz="2800" dirty="0">
                <a:latin typeface="Kaiti TC" panose="02010600040101010101" pitchFamily="2" charset="-120"/>
                <a:ea typeface="Kaiti TC" panose="02010600040101010101" pitchFamily="2" charset="-120"/>
              </a:rPr>
              <a:t>又有的落在好土裏，就結出果實，有一百倍的，有六十倍的，有三十倍的。</a:t>
            </a:r>
            <a:r>
              <a:rPr lang="en-US" altLang="zh-TW" sz="2800" dirty="0">
                <a:latin typeface="Kaiti TC" panose="02010600040101010101" pitchFamily="2" charset="-120"/>
                <a:ea typeface="Kaiti TC" panose="02010600040101010101" pitchFamily="2" charset="-120"/>
              </a:rPr>
              <a:t>9</a:t>
            </a:r>
            <a:r>
              <a:rPr lang="zh-TW" altLang="en-US" sz="2800" dirty="0">
                <a:latin typeface="Kaiti TC" panose="02010600040101010101" pitchFamily="2" charset="-120"/>
                <a:ea typeface="Kaiti TC" panose="02010600040101010101" pitchFamily="2" charset="-120"/>
              </a:rPr>
              <a:t>有耳的，就應當聽！」</a:t>
            </a:r>
            <a:endParaRPr lang="en-US" sz="2800" dirty="0">
              <a:latin typeface="Kaiti TC" panose="02010600040101010101" pitchFamily="2" charset="-120"/>
              <a:ea typeface="Kaiti TC" panose="02010600040101010101" pitchFamily="2" charset="-120"/>
            </a:endParaRPr>
          </a:p>
        </p:txBody>
      </p:sp>
      <p:pic>
        <p:nvPicPr>
          <p:cNvPr id="5" name="Picture 4" descr="A painting of a person walking in a field&#10;&#10;AI-generated content may be incorrect.">
            <a:extLst>
              <a:ext uri="{FF2B5EF4-FFF2-40B4-BE49-F238E27FC236}">
                <a16:creationId xmlns:a16="http://schemas.microsoft.com/office/drawing/2014/main" id="{C76D1ACC-7270-8DBD-79A2-A81E4567905A}"/>
              </a:ext>
            </a:extLst>
          </p:cNvPr>
          <p:cNvPicPr>
            <a:picLocks noChangeAspect="1"/>
          </p:cNvPicPr>
          <p:nvPr/>
        </p:nvPicPr>
        <p:blipFill>
          <a:blip r:embed="rId3"/>
          <a:srcRect l="3554" r="-3" b="-3"/>
          <a:stretch/>
        </p:blipFill>
        <p:spPr>
          <a:xfrm>
            <a:off x="7675658" y="2093976"/>
            <a:ext cx="3941064" cy="4096512"/>
          </a:xfrm>
          <a:prstGeom prst="rect">
            <a:avLst/>
          </a:prstGeom>
        </p:spPr>
      </p:pic>
    </p:spTree>
    <p:extLst>
      <p:ext uri="{BB962C8B-B14F-4D97-AF65-F5344CB8AC3E}">
        <p14:creationId xmlns:p14="http://schemas.microsoft.com/office/powerpoint/2010/main" val="156510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6E1EDA-7144-2AA0-69F5-D5985DB4B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2D037-CC51-A86A-759A-0FA08B745D03}"/>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撒種的比喻</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3D2B8330-3F5A-1A93-3227-2B0AD2DAB707}"/>
              </a:ext>
            </a:extLst>
          </p:cNvPr>
          <p:cNvSpPr>
            <a:spLocks noGrp="1"/>
          </p:cNvSpPr>
          <p:nvPr>
            <p:ph idx="1"/>
          </p:nvPr>
        </p:nvSpPr>
        <p:spPr>
          <a:xfrm>
            <a:off x="228600" y="2038714"/>
            <a:ext cx="7269479" cy="4819286"/>
          </a:xfrm>
        </p:spPr>
        <p:txBody>
          <a:bodyPr anchor="t">
            <a:noAutofit/>
          </a:bodyPr>
          <a:lstStyle/>
          <a:p>
            <a:pPr marL="0" indent="0">
              <a:buNone/>
            </a:pPr>
            <a:r>
              <a:rPr lang="zh-TW" altLang="en-US" sz="2600" dirty="0">
                <a:latin typeface="Kaiti TC" panose="02010600040101010101" pitchFamily="2" charset="-120"/>
                <a:ea typeface="Kaiti TC" panose="02010600040101010101" pitchFamily="2" charset="-120"/>
              </a:rPr>
              <a:t>「</a:t>
            </a:r>
            <a:r>
              <a:rPr lang="en-US" altLang="zh-TW" sz="2600" dirty="0">
                <a:latin typeface="Kaiti TC" panose="02010600040101010101" pitchFamily="2" charset="-120"/>
                <a:ea typeface="Kaiti TC" panose="02010600040101010101" pitchFamily="2" charset="-120"/>
              </a:rPr>
              <a:t>19</a:t>
            </a:r>
            <a:r>
              <a:rPr lang="zh-TW" altLang="en-US" sz="2600" dirty="0">
                <a:latin typeface="Kaiti TC" panose="02010600040101010101" pitchFamily="2" charset="-120"/>
                <a:ea typeface="Kaiti TC" panose="02010600040101010101" pitchFamily="2" charset="-120"/>
              </a:rPr>
              <a:t>凡聽見天國的道而不明白的，那惡者就來，把撒在他心裏的奪了去；這就是撒在路旁的了。</a:t>
            </a:r>
            <a:r>
              <a:rPr lang="en-US" altLang="zh-TW" sz="2600" dirty="0">
                <a:latin typeface="Kaiti TC" panose="02010600040101010101" pitchFamily="2" charset="-120"/>
                <a:ea typeface="Kaiti TC" panose="02010600040101010101" pitchFamily="2" charset="-120"/>
              </a:rPr>
              <a:t>20</a:t>
            </a:r>
            <a:r>
              <a:rPr lang="zh-TW" altLang="en-US" sz="2600" dirty="0">
                <a:latin typeface="Kaiti TC" panose="02010600040101010101" pitchFamily="2" charset="-120"/>
                <a:ea typeface="Kaiti TC" panose="02010600040101010101" pitchFamily="2" charset="-120"/>
              </a:rPr>
              <a:t>撒在石頭地上的，就是人聽了道，立刻歡喜領受，</a:t>
            </a:r>
            <a:r>
              <a:rPr lang="en-US" altLang="zh-TW" sz="2600" dirty="0">
                <a:latin typeface="Kaiti TC" panose="02010600040101010101" pitchFamily="2" charset="-120"/>
                <a:ea typeface="Kaiti TC" panose="02010600040101010101" pitchFamily="2" charset="-120"/>
              </a:rPr>
              <a:t>21</a:t>
            </a:r>
            <a:r>
              <a:rPr lang="zh-TW" altLang="en-US" sz="2600" dirty="0">
                <a:latin typeface="Kaiti TC" panose="02010600040101010101" pitchFamily="2" charset="-120"/>
                <a:ea typeface="Kaiti TC" panose="02010600040101010101" pitchFamily="2" charset="-120"/>
              </a:rPr>
              <a:t>只因心裏沒有根，不過是暫時的，一旦為道遭受患難或迫害，立刻就跌倒。</a:t>
            </a:r>
            <a:r>
              <a:rPr lang="en-US" altLang="zh-TW" sz="2600" dirty="0">
                <a:latin typeface="Kaiti TC" panose="02010600040101010101" pitchFamily="2" charset="-120"/>
                <a:ea typeface="Kaiti TC" panose="02010600040101010101" pitchFamily="2" charset="-120"/>
              </a:rPr>
              <a:t>22</a:t>
            </a:r>
            <a:r>
              <a:rPr lang="zh-TW" altLang="en-US" sz="2600" dirty="0">
                <a:latin typeface="Kaiti TC" panose="02010600040101010101" pitchFamily="2" charset="-120"/>
                <a:ea typeface="Kaiti TC" panose="02010600040101010101" pitchFamily="2" charset="-120"/>
              </a:rPr>
              <a:t>撒在荊棘裏的，就是人聽了道，後來有世上的憂慮、錢財的迷惑把道擠住了，結不出果實。</a:t>
            </a:r>
            <a:r>
              <a:rPr lang="en-US" altLang="zh-TW" sz="2600" dirty="0">
                <a:latin typeface="Kaiti TC" panose="02010600040101010101" pitchFamily="2" charset="-120"/>
                <a:ea typeface="Kaiti TC" panose="02010600040101010101" pitchFamily="2" charset="-120"/>
              </a:rPr>
              <a:t>23</a:t>
            </a:r>
            <a:r>
              <a:rPr lang="zh-TW" altLang="en-US" sz="2600" dirty="0">
                <a:latin typeface="Kaiti TC" panose="02010600040101010101" pitchFamily="2" charset="-120"/>
                <a:ea typeface="Kaiti TC" panose="02010600040101010101" pitchFamily="2" charset="-120"/>
              </a:rPr>
              <a:t>撒在好土裏的，就是人聽了道，明白了，後來結了果實，有一百倍的，有六十倍的，有三十倍的。」</a:t>
            </a:r>
            <a:endParaRPr lang="en-US" sz="2600" dirty="0">
              <a:latin typeface="Kaiti TC" panose="02010600040101010101" pitchFamily="2" charset="-120"/>
              <a:ea typeface="Kaiti TC" panose="02010600040101010101" pitchFamily="2" charset="-120"/>
            </a:endParaRPr>
          </a:p>
        </p:txBody>
      </p:sp>
      <p:pic>
        <p:nvPicPr>
          <p:cNvPr id="5" name="Picture 4" descr="A painting of a person walking in a field&#10;&#10;AI-generated content may be incorrect.">
            <a:extLst>
              <a:ext uri="{FF2B5EF4-FFF2-40B4-BE49-F238E27FC236}">
                <a16:creationId xmlns:a16="http://schemas.microsoft.com/office/drawing/2014/main" id="{9007EFA5-31A3-FD8E-42D4-B775441C3EA9}"/>
              </a:ext>
            </a:extLst>
          </p:cNvPr>
          <p:cNvPicPr>
            <a:picLocks noChangeAspect="1"/>
          </p:cNvPicPr>
          <p:nvPr/>
        </p:nvPicPr>
        <p:blipFill>
          <a:blip r:embed="rId3"/>
          <a:srcRect l="3554" r="-3" b="-3"/>
          <a:stretch/>
        </p:blipFill>
        <p:spPr>
          <a:xfrm>
            <a:off x="7675658" y="2093976"/>
            <a:ext cx="3941064" cy="4096512"/>
          </a:xfrm>
          <a:prstGeom prst="rect">
            <a:avLst/>
          </a:prstGeom>
        </p:spPr>
      </p:pic>
    </p:spTree>
    <p:extLst>
      <p:ext uri="{BB962C8B-B14F-4D97-AF65-F5344CB8AC3E}">
        <p14:creationId xmlns:p14="http://schemas.microsoft.com/office/powerpoint/2010/main" val="261926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7014-B647-A99C-8233-5EB17F0E80B7}"/>
              </a:ext>
            </a:extLst>
          </p:cNvPr>
          <p:cNvSpPr>
            <a:spLocks noGrp="1"/>
          </p:cNvSpPr>
          <p:nvPr>
            <p:ph type="title"/>
          </p:nvPr>
        </p:nvSpPr>
        <p:spPr/>
        <p:txBody>
          <a:bodyPr>
            <a:normAutofit/>
          </a:bodyPr>
          <a:lstStyle/>
          <a:p>
            <a:r>
              <a:rPr lang="en-US" sz="5400" dirty="0" err="1">
                <a:latin typeface="Kaiti TC" panose="02010600040101010101" pitchFamily="2" charset="-120"/>
                <a:ea typeface="Kaiti TC" panose="02010600040101010101" pitchFamily="2" charset="-120"/>
              </a:rPr>
              <a:t>天国</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B8BEC259-3D38-EF57-95E1-D9B04EF08088}"/>
              </a:ext>
            </a:extLst>
          </p:cNvPr>
          <p:cNvSpPr>
            <a:spLocks noGrp="1"/>
          </p:cNvSpPr>
          <p:nvPr>
            <p:ph idx="1"/>
          </p:nvPr>
        </p:nvSpPr>
        <p:spPr/>
        <p:txBody>
          <a:bodyPr>
            <a:normAutofit/>
          </a:bodyPr>
          <a:lstStyle/>
          <a:p>
            <a:r>
              <a:rPr lang="zh-TW" altLang="en-US" sz="2800" dirty="0">
                <a:latin typeface="Kaiti TC" panose="02010600040101010101" pitchFamily="2" charset="-120"/>
                <a:ea typeface="Kaiti TC" panose="02010600040101010101" pitchFamily="2" charset="-120"/>
              </a:rPr>
              <a:t>耶稣说的天国不是我们死后才去的地方，是耶稣带到世间来的国度。</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天国就是神的权柄</a:t>
            </a:r>
            <a:r>
              <a:rPr lang="zh-CN" altLang="en-US"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能力来到人间，征服所有的罪，将人生活中所有的疾病，破碎医治</a:t>
            </a:r>
            <a:r>
              <a:rPr lang="zh-CN" altLang="en-US"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复原。</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已然</a:t>
            </a:r>
            <a:r>
              <a:rPr lang="en-US" altLang="zh-CN"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未然</a:t>
            </a:r>
            <a:r>
              <a:rPr lang="zh-CN" altLang="en-US" sz="2800" dirty="0">
                <a:latin typeface="Kaiti TC" panose="02010600040101010101" pitchFamily="2" charset="-120"/>
                <a:ea typeface="Kaiti TC" panose="02010600040101010101" pitchFamily="2" charset="-120"/>
              </a:rPr>
              <a:t>（</a:t>
            </a:r>
            <a:r>
              <a:rPr lang="en-US" altLang="zh-CN" sz="2800" dirty="0">
                <a:latin typeface="Kaiti TC" panose="02010600040101010101" pitchFamily="2" charset="-120"/>
                <a:ea typeface="Kaiti TC" panose="02010600040101010101" pitchFamily="2" charset="-120"/>
              </a:rPr>
              <a:t>Already but not yet): </a:t>
            </a:r>
            <a:r>
              <a:rPr lang="zh-CN" altLang="en-US" sz="2800" dirty="0">
                <a:latin typeface="Kaiti TC" panose="02010600040101010101" pitchFamily="2" charset="-120"/>
                <a:ea typeface="Kaiti TC" panose="02010600040101010101" pitchFamily="2" charset="-120"/>
              </a:rPr>
              <a:t>天国尚未完全实现，但已经降临，已经开始。</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21092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F2D3-4B1C-E1D8-93AA-F5D18086F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9EEF7-A982-EB87-9C69-CFF6A4E81B7A}"/>
              </a:ext>
            </a:extLst>
          </p:cNvPr>
          <p:cNvSpPr>
            <a:spLocks noGrp="1"/>
          </p:cNvSpPr>
          <p:nvPr>
            <p:ph type="title"/>
          </p:nvPr>
        </p:nvSpPr>
        <p:spPr/>
        <p:txBody>
          <a:bodyPr>
            <a:normAutofit/>
          </a:bodyPr>
          <a:lstStyle/>
          <a:p>
            <a:r>
              <a:rPr lang="en-US" sz="5400" dirty="0" err="1">
                <a:latin typeface="Kaiti TC" panose="02010600040101010101" pitchFamily="2" charset="-120"/>
                <a:ea typeface="Kaiti TC" panose="02010600040101010101" pitchFamily="2" charset="-120"/>
              </a:rPr>
              <a:t>天国与地上的国</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1C3C80E-AF67-334D-7F13-54133F44F2DC}"/>
              </a:ext>
            </a:extLst>
          </p:cNvPr>
          <p:cNvSpPr>
            <a:spLocks noGrp="1"/>
          </p:cNvSpPr>
          <p:nvPr>
            <p:ph idx="1"/>
          </p:nvPr>
        </p:nvSpPr>
        <p:spPr/>
        <p:txBody>
          <a:bodyPr>
            <a:noAutofit/>
          </a:bodyPr>
          <a:lstStyle/>
          <a:p>
            <a:r>
              <a:rPr lang="zh-TW" altLang="en-US" sz="2400" dirty="0">
                <a:latin typeface="Kaiti TC" panose="02010600040101010101" pitchFamily="2" charset="-120"/>
                <a:ea typeface="Kaiti TC" panose="02010600040101010101" pitchFamily="2" charset="-120"/>
              </a:rPr>
              <a:t>地上的国的力量从强迫开始</a:t>
            </a:r>
            <a:r>
              <a:rPr lang="zh-CN" altLang="en-US" sz="2400" dirty="0">
                <a:latin typeface="Kaiti TC" panose="02010600040101010101" pitchFamily="2" charset="-120"/>
                <a:ea typeface="Kaiti TC" panose="02010600040101010101" pitchFamily="2" charset="-120"/>
              </a:rPr>
              <a:t>；天国从一个消息开始。</a:t>
            </a:r>
            <a:endParaRPr lang="en-US" altLang="zh-CN"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地上的国降临像一块巨石，天国降临像一粒种子。</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即时的</a:t>
            </a:r>
            <a:r>
              <a:rPr lang="zh-CN" altLang="en-US" sz="2400" dirty="0">
                <a:latin typeface="Kaiti TC" panose="02010600040101010101" pitchFamily="2" charset="-120"/>
                <a:ea typeface="Kaiti TC" panose="02010600040101010101" pitchFamily="2" charset="-120"/>
              </a:rPr>
              <a:t> </a:t>
            </a:r>
            <a:r>
              <a:rPr lang="en-US" altLang="zh-CN" sz="2400" dirty="0">
                <a:latin typeface="Kaiti TC" panose="02010600040101010101" pitchFamily="2" charset="-120"/>
                <a:ea typeface="Kaiti TC" panose="02010600040101010101" pitchFamily="2" charset="-120"/>
              </a:rPr>
              <a:t>vs</a:t>
            </a:r>
            <a:r>
              <a:rPr lang="zh-CN" altLang="en-US" sz="2400" dirty="0">
                <a:latin typeface="Kaiti TC" panose="02010600040101010101" pitchFamily="2" charset="-120"/>
                <a:ea typeface="Kaiti TC" panose="02010600040101010101" pitchFamily="2" charset="-120"/>
              </a:rPr>
              <a:t> 缓慢的；外表 </a:t>
            </a:r>
            <a:r>
              <a:rPr lang="en-US" altLang="zh-CN" sz="2400" dirty="0">
                <a:latin typeface="Kaiti TC" panose="02010600040101010101" pitchFamily="2" charset="-120"/>
                <a:ea typeface="Kaiti TC" panose="02010600040101010101" pitchFamily="2" charset="-120"/>
              </a:rPr>
              <a:t>vs</a:t>
            </a:r>
            <a:r>
              <a:rPr lang="zh-CN" altLang="en-US" sz="2400" dirty="0">
                <a:latin typeface="Kaiti TC" panose="02010600040101010101" pitchFamily="2" charset="-120"/>
                <a:ea typeface="Kaiti TC" panose="02010600040101010101" pitchFamily="2" charset="-120"/>
              </a:rPr>
              <a:t> 内心；碾碎 </a:t>
            </a:r>
            <a:r>
              <a:rPr lang="en-US" altLang="zh-CN" sz="2400" dirty="0">
                <a:latin typeface="Kaiti TC" panose="02010600040101010101" pitchFamily="2" charset="-120"/>
                <a:ea typeface="Kaiti TC" panose="02010600040101010101" pitchFamily="2" charset="-120"/>
              </a:rPr>
              <a:t>vs</a:t>
            </a:r>
            <a:r>
              <a:rPr lang="zh-CN" altLang="en-US" sz="2400" dirty="0">
                <a:latin typeface="Kaiti TC" panose="02010600040101010101" pitchFamily="2" charset="-120"/>
                <a:ea typeface="Kaiti TC" panose="02010600040101010101" pitchFamily="2" charset="-120"/>
              </a:rPr>
              <a:t> 转化</a:t>
            </a:r>
            <a:endParaRPr lang="en-US" altLang="zh-CN" sz="2400" dirty="0">
              <a:latin typeface="Kaiti TC" panose="02010600040101010101" pitchFamily="2" charset="-120"/>
              <a:ea typeface="Kaiti TC" panose="02010600040101010101" pitchFamily="2" charset="-120"/>
            </a:endParaRPr>
          </a:p>
          <a:p>
            <a:r>
              <a:rPr lang="zh-CN" altLang="en-US" sz="2400" dirty="0">
                <a:latin typeface="Kaiti TC" panose="02010600040101010101" pitchFamily="2" charset="-120"/>
                <a:ea typeface="Kaiti TC" panose="02010600040101010101" pitchFamily="2" charset="-120"/>
              </a:rPr>
              <a:t>天国有时没有满足我们的预期，是因为我们期待它像地上的国一样运作。</a:t>
            </a:r>
            <a:endParaRPr lang="en-US" altLang="zh-CN"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天国进入世界时只是一组听起来很疯狂</a:t>
            </a:r>
            <a:r>
              <a:rPr lang="zh-CN" altLang="en-US" sz="2400" dirty="0">
                <a:latin typeface="Kaiti TC" panose="02010600040101010101" pitchFamily="2" charset="-120"/>
                <a:ea typeface="Kaiti TC" panose="02010600040101010101" pitchFamily="2" charset="-120"/>
              </a:rPr>
              <a:t>，很反直觉</a:t>
            </a:r>
            <a:r>
              <a:rPr lang="zh-TW" altLang="en-US" sz="2400" dirty="0">
                <a:latin typeface="Kaiti TC" panose="02010600040101010101" pitchFamily="2" charset="-120"/>
                <a:ea typeface="Kaiti TC" panose="02010600040101010101" pitchFamily="2" charset="-120"/>
              </a:rPr>
              <a:t>的消息，但它真的改变了世界</a:t>
            </a:r>
            <a:r>
              <a:rPr lang="zh-CN" altLang="en-US" sz="2400" dirty="0">
                <a:latin typeface="Kaiti TC" panose="02010600040101010101" pitchFamily="2" charset="-120"/>
                <a:ea typeface="Kaiti TC" panose="02010600040101010101" pitchFamily="2" charset="-120"/>
              </a:rPr>
              <a:t>，改变了历史。</a:t>
            </a:r>
            <a:endParaRPr lang="en-US" altLang="zh-CN"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天国征服的手段不是暴力，而是爱，它呼唤的不是奴隶而是喜乐的顺服。</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地上的国不会错过</a:t>
            </a:r>
            <a:r>
              <a:rPr lang="zh-CN" altLang="en-US" sz="2400" dirty="0">
                <a:latin typeface="Kaiti TC" panose="02010600040101010101" pitchFamily="2" charset="-120"/>
                <a:ea typeface="Kaiti TC" panose="02010600040101010101" pitchFamily="2" charset="-120"/>
              </a:rPr>
              <a:t>，天国很容易错过</a:t>
            </a:r>
            <a:endParaRPr lang="en-US" sz="24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70290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4174-2B23-AE42-3605-853EA153E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9B929-905B-C31B-70BA-ADA61C2C8F1E}"/>
              </a:ext>
            </a:extLst>
          </p:cNvPr>
          <p:cNvSpPr>
            <a:spLocks noGrp="1"/>
          </p:cNvSpPr>
          <p:nvPr>
            <p:ph type="title"/>
          </p:nvPr>
        </p:nvSpPr>
        <p:spPr/>
        <p:txBody>
          <a:bodyPr>
            <a:normAutofit/>
          </a:bodyPr>
          <a:lstStyle/>
          <a:p>
            <a:r>
              <a:rPr lang="en-US" sz="5400" dirty="0" err="1">
                <a:latin typeface="Kaiti TC" panose="02010600040101010101" pitchFamily="2" charset="-120"/>
                <a:ea typeface="Kaiti TC" panose="02010600040101010101" pitchFamily="2" charset="-120"/>
              </a:rPr>
              <a:t>四种土壤</a:t>
            </a:r>
            <a:r>
              <a:rPr lang="zh-CN" altLang="en-US" sz="5400" dirty="0">
                <a:latin typeface="Kaiti TC" panose="02010600040101010101" pitchFamily="2" charset="-120"/>
                <a:ea typeface="Kaiti TC" panose="02010600040101010101" pitchFamily="2" charset="-120"/>
              </a:rPr>
              <a:t> 四种心</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44A177E-490A-A1B3-6F98-F0DCED3E91CD}"/>
              </a:ext>
            </a:extLst>
          </p:cNvPr>
          <p:cNvSpPr>
            <a:spLocks noGrp="1"/>
          </p:cNvSpPr>
          <p:nvPr>
            <p:ph idx="1"/>
          </p:nvPr>
        </p:nvSpPr>
        <p:spPr>
          <a:xfrm>
            <a:off x="913773" y="2012763"/>
            <a:ext cx="10364452" cy="3424107"/>
          </a:xfrm>
        </p:spPr>
        <p:txBody>
          <a:bodyPr>
            <a:noAutofit/>
          </a:bodyPr>
          <a:lstStyle/>
          <a:p>
            <a:r>
              <a:rPr lang="zh-TW" altLang="en-US" sz="2800" dirty="0">
                <a:latin typeface="Kaiti TC" panose="02010600040101010101" pitchFamily="2" charset="-120"/>
                <a:ea typeface="Kaiti TC" panose="02010600040101010101" pitchFamily="2" charset="-120"/>
              </a:rPr>
              <a:t>路旁的土壤</a:t>
            </a:r>
            <a:r>
              <a:rPr lang="zh-CN" altLang="en-US"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刚硬的心</a:t>
            </a:r>
            <a:r>
              <a:rPr lang="zh-CN" altLang="en-US" sz="2800" dirty="0">
                <a:latin typeface="Kaiti TC" panose="02010600040101010101" pitchFamily="2" charset="-120"/>
                <a:ea typeface="Kaiti TC" panose="02010600040101010101" pitchFamily="2" charset="-120"/>
              </a:rPr>
              <a:t>：</a:t>
            </a:r>
            <a:endParaRPr lang="en-US" altLang="zh-CN" sz="2800" dirty="0">
              <a:latin typeface="Kaiti TC" panose="02010600040101010101" pitchFamily="2" charset="-120"/>
              <a:ea typeface="Kaiti TC" panose="02010600040101010101" pitchFamily="2" charset="-120"/>
            </a:endParaRPr>
          </a:p>
          <a:p>
            <a:pPr lvl="1"/>
            <a:r>
              <a:rPr lang="zh-CN" altLang="en-US" sz="2800" dirty="0">
                <a:latin typeface="Kaiti TC" panose="02010600040101010101" pitchFamily="2" charset="-120"/>
                <a:ea typeface="Kaiti TC" panose="02010600040101010101" pitchFamily="2" charset="-120"/>
              </a:rPr>
              <a:t>自满的心；纯理性的心</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肤浅的土壤，纯感性的心</a:t>
            </a:r>
            <a:endParaRPr lang="en-US" altLang="zh-CN" sz="2800" dirty="0">
              <a:latin typeface="Kaiti TC" panose="02010600040101010101" pitchFamily="2" charset="-120"/>
              <a:ea typeface="Kaiti TC" panose="02010600040101010101" pitchFamily="2" charset="-120"/>
            </a:endParaRPr>
          </a:p>
          <a:p>
            <a:pPr lvl="1"/>
            <a:r>
              <a:rPr lang="zh-CN" altLang="en-US" sz="2800" dirty="0">
                <a:latin typeface="Kaiti TC" panose="02010600040101010101" pitchFamily="2" charset="-120"/>
                <a:ea typeface="Kaiti TC" panose="02010600040101010101" pitchFamily="2" charset="-120"/>
              </a:rPr>
              <a:t>赐福者 </a:t>
            </a:r>
            <a:r>
              <a:rPr lang="en-US" altLang="zh-CN" sz="2800" dirty="0">
                <a:latin typeface="Kaiti TC" panose="02010600040101010101" pitchFamily="2" charset="-120"/>
                <a:ea typeface="Kaiti TC" panose="02010600040101010101" pitchFamily="2" charset="-120"/>
              </a:rPr>
              <a:t>vs</a:t>
            </a:r>
            <a:r>
              <a:rPr lang="zh-CN" altLang="en-US" sz="2800" dirty="0">
                <a:latin typeface="Kaiti TC" panose="02010600040101010101" pitchFamily="2" charset="-120"/>
                <a:ea typeface="Kaiti TC" panose="02010600040101010101" pitchFamily="2" charset="-120"/>
              </a:rPr>
              <a:t> 救赎者；帮手 </a:t>
            </a:r>
            <a:r>
              <a:rPr lang="en-US" altLang="zh-CN" sz="2800" dirty="0">
                <a:latin typeface="Kaiti TC" panose="02010600040101010101" pitchFamily="2" charset="-120"/>
                <a:ea typeface="Kaiti TC" panose="02010600040101010101" pitchFamily="2" charset="-120"/>
              </a:rPr>
              <a:t>vs</a:t>
            </a:r>
            <a:r>
              <a:rPr lang="zh-CN" altLang="en-US" sz="2800" dirty="0">
                <a:latin typeface="Kaiti TC" panose="02010600040101010101" pitchFamily="2" charset="-120"/>
                <a:ea typeface="Kaiti TC" panose="02010600040101010101" pitchFamily="2" charset="-120"/>
              </a:rPr>
              <a:t> 主；改变环境 </a:t>
            </a:r>
            <a:r>
              <a:rPr lang="en-US" altLang="zh-CN" sz="2800" dirty="0">
                <a:latin typeface="Kaiti TC" panose="02010600040101010101" pitchFamily="2" charset="-120"/>
                <a:ea typeface="Kaiti TC" panose="02010600040101010101" pitchFamily="2" charset="-120"/>
              </a:rPr>
              <a:t>vs</a:t>
            </a:r>
            <a:r>
              <a:rPr lang="zh-CN" altLang="en-US" sz="2800" dirty="0">
                <a:latin typeface="Kaiti TC" panose="02010600040101010101" pitchFamily="2" charset="-120"/>
                <a:ea typeface="Kaiti TC" panose="02010600040101010101" pitchFamily="2" charset="-120"/>
              </a:rPr>
              <a:t> 改变内心</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有荆棘的土壤，分裂的心</a:t>
            </a:r>
            <a:endParaRPr lang="en-US" altLang="zh-CN" sz="2800" dirty="0">
              <a:latin typeface="Kaiti TC" panose="02010600040101010101" pitchFamily="2" charset="-120"/>
              <a:ea typeface="Kaiti TC" panose="02010600040101010101" pitchFamily="2" charset="-120"/>
            </a:endParaRPr>
          </a:p>
          <a:p>
            <a:pPr lvl="1"/>
            <a:r>
              <a:rPr lang="zh-CN" altLang="en-US" sz="2600" dirty="0">
                <a:latin typeface="Kaiti TC" panose="02010600040101010101" pitchFamily="2" charset="-120"/>
                <a:ea typeface="Kaiti TC" panose="02010600040101010101" pitchFamily="2" charset="-120"/>
              </a:rPr>
              <a:t>不能离去也无法前行</a:t>
            </a:r>
            <a:endParaRPr lang="en-US" altLang="zh-CN" sz="2600" dirty="0">
              <a:latin typeface="Kaiti TC" panose="02010600040101010101" pitchFamily="2" charset="-120"/>
              <a:ea typeface="Kaiti TC" panose="02010600040101010101" pitchFamily="2" charset="-120"/>
            </a:endParaRPr>
          </a:p>
          <a:p>
            <a:r>
              <a:rPr lang="en-US" sz="2800" dirty="0" err="1">
                <a:latin typeface="Kaiti TC" panose="02010600040101010101" pitchFamily="2" charset="-120"/>
                <a:ea typeface="Kaiti TC" panose="02010600040101010101" pitchFamily="2" charset="-120"/>
              </a:rPr>
              <a:t>好土</a:t>
            </a:r>
            <a:r>
              <a:rPr lang="zh-CN" altLang="en-US" sz="2800" dirty="0">
                <a:latin typeface="Kaiti TC" panose="02010600040101010101" pitchFamily="2" charset="-120"/>
                <a:ea typeface="Kaiti TC" panose="02010600040101010101" pitchFamily="2" charset="-120"/>
              </a:rPr>
              <a:t>，谦卑回应的心</a:t>
            </a:r>
            <a:endParaRPr lang="en-US" altLang="zh-CN" sz="2800" dirty="0">
              <a:latin typeface="Kaiti TC" panose="02010600040101010101" pitchFamily="2" charset="-120"/>
              <a:ea typeface="Kaiti TC" panose="02010600040101010101" pitchFamily="2" charset="-120"/>
            </a:endParaRPr>
          </a:p>
          <a:p>
            <a:pPr lvl="1"/>
            <a:r>
              <a:rPr lang="zh-CN" altLang="en-US" sz="2600" dirty="0">
                <a:latin typeface="Kaiti TC" panose="02010600040101010101" pitchFamily="2" charset="-120"/>
                <a:ea typeface="Kaiti TC" panose="02010600040101010101" pitchFamily="2" charset="-120"/>
              </a:rPr>
              <a:t>好土是怎么来的？</a:t>
            </a:r>
            <a:endParaRPr lang="en-US" sz="26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28046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B9DC-F547-EF00-520F-A60B4F555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90FD1-BC34-A25C-B8F2-53AB29E9F93E}"/>
              </a:ext>
            </a:extLst>
          </p:cNvPr>
          <p:cNvSpPr>
            <a:spLocks noGrp="1"/>
          </p:cNvSpPr>
          <p:nvPr>
            <p:ph type="title"/>
          </p:nvPr>
        </p:nvSpPr>
        <p:spPr/>
        <p:txBody>
          <a:bodyPr>
            <a:normAutofit/>
          </a:bodyPr>
          <a:lstStyle/>
          <a:p>
            <a:r>
              <a:rPr lang="en-US" sz="5400" dirty="0" err="1">
                <a:latin typeface="Kaiti TC" panose="02010600040101010101" pitchFamily="2" charset="-120"/>
                <a:ea typeface="Kaiti TC" panose="02010600040101010101" pitchFamily="2" charset="-120"/>
              </a:rPr>
              <a:t>藏寶和尋珠的比喻</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92F077BE-5E9E-5DC8-8E4D-45440A21CC5D}"/>
              </a:ext>
            </a:extLst>
          </p:cNvPr>
          <p:cNvSpPr>
            <a:spLocks noGrp="1"/>
          </p:cNvSpPr>
          <p:nvPr>
            <p:ph idx="1"/>
          </p:nvPr>
        </p:nvSpPr>
        <p:spPr>
          <a:xfrm>
            <a:off x="913773" y="2012763"/>
            <a:ext cx="10364452" cy="3424107"/>
          </a:xfrm>
        </p:spPr>
        <p:txBody>
          <a:bodyPr>
            <a:noAutofit/>
          </a:bodyPr>
          <a:lstStyle/>
          <a:p>
            <a:pPr marL="0" indent="0">
              <a:buNone/>
            </a:pPr>
            <a:r>
              <a:rPr lang="en-US" altLang="zh-TW" sz="2600" dirty="0">
                <a:latin typeface="Kaiti TC" panose="02010600040101010101" pitchFamily="2" charset="-120"/>
                <a:ea typeface="Kaiti TC" panose="02010600040101010101" pitchFamily="2" charset="-120"/>
              </a:rPr>
              <a:t>44 “</a:t>
            </a:r>
            <a:r>
              <a:rPr lang="zh-TW" altLang="en-US" sz="2600" dirty="0">
                <a:latin typeface="Kaiti TC" panose="02010600040101010101" pitchFamily="2" charset="-120"/>
                <a:ea typeface="Kaiti TC" panose="02010600040101010101" pitchFamily="2" charset="-120"/>
              </a:rPr>
              <a:t>天国好像宝贝藏在地里，人遇见了就把它藏起来，欢欢喜喜地去变卖一切所有的，买这块地。</a:t>
            </a:r>
          </a:p>
          <a:p>
            <a:pPr marL="0" indent="0">
              <a:buNone/>
            </a:pPr>
            <a:endParaRPr lang="zh-TW" altLang="en-US" sz="2600" dirty="0">
              <a:latin typeface="Kaiti TC" panose="02010600040101010101" pitchFamily="2" charset="-120"/>
              <a:ea typeface="Kaiti TC" panose="02010600040101010101" pitchFamily="2" charset="-120"/>
            </a:endParaRPr>
          </a:p>
          <a:p>
            <a:pPr marL="0" indent="0">
              <a:buNone/>
            </a:pPr>
            <a:r>
              <a:rPr lang="en-US" altLang="zh-TW" sz="2600" dirty="0">
                <a:latin typeface="Kaiti TC" panose="02010600040101010101" pitchFamily="2" charset="-120"/>
                <a:ea typeface="Kaiti TC" panose="02010600040101010101" pitchFamily="2" charset="-120"/>
              </a:rPr>
              <a:t>45 “</a:t>
            </a:r>
            <a:r>
              <a:rPr lang="zh-TW" altLang="en-US" sz="2600" dirty="0">
                <a:latin typeface="Kaiti TC" panose="02010600040101010101" pitchFamily="2" charset="-120"/>
                <a:ea typeface="Kaiti TC" panose="02010600040101010101" pitchFamily="2" charset="-120"/>
              </a:rPr>
              <a:t>天国又好像买卖人寻找好珠子， </a:t>
            </a:r>
            <a:r>
              <a:rPr lang="en-US" altLang="zh-TW" sz="2600" dirty="0">
                <a:latin typeface="Kaiti TC" panose="02010600040101010101" pitchFamily="2" charset="-120"/>
                <a:ea typeface="Kaiti TC" panose="02010600040101010101" pitchFamily="2" charset="-120"/>
              </a:rPr>
              <a:t>46 </a:t>
            </a:r>
            <a:r>
              <a:rPr lang="zh-TW" altLang="en-US" sz="2600" dirty="0">
                <a:latin typeface="Kaiti TC" panose="02010600040101010101" pitchFamily="2" charset="-120"/>
                <a:ea typeface="Kaiti TC" panose="02010600040101010101" pitchFamily="2" charset="-120"/>
              </a:rPr>
              <a:t>遇见一颗重价的珠子，就去变卖他一切所有的，买了这颗珠子。</a:t>
            </a:r>
            <a:endParaRPr lang="en-US" sz="26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63737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33E9-45D7-3300-41AD-EF7669DBB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6C1B2-E6D8-E4BB-0B0A-7523C240D7AE}"/>
              </a:ext>
            </a:extLst>
          </p:cNvPr>
          <p:cNvSpPr>
            <a:spLocks noGrp="1"/>
          </p:cNvSpPr>
          <p:nvPr>
            <p:ph type="title"/>
          </p:nvPr>
        </p:nvSpPr>
        <p:spPr/>
        <p:txBody>
          <a:bodyPr>
            <a:normAutofit/>
          </a:bodyPr>
          <a:lstStyle/>
          <a:p>
            <a:r>
              <a:rPr lang="en-US" sz="5400" dirty="0" err="1">
                <a:latin typeface="Kaiti TC" panose="02010600040101010101" pitchFamily="2" charset="-120"/>
                <a:ea typeface="Kaiti TC" panose="02010600040101010101" pitchFamily="2" charset="-120"/>
              </a:rPr>
              <a:t>藏寶和尋珠的比喻</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49CF14B-1C77-DCDD-53AD-766A512D8D85}"/>
              </a:ext>
            </a:extLst>
          </p:cNvPr>
          <p:cNvSpPr>
            <a:spLocks noGrp="1"/>
          </p:cNvSpPr>
          <p:nvPr>
            <p:ph idx="1"/>
          </p:nvPr>
        </p:nvSpPr>
        <p:spPr>
          <a:xfrm>
            <a:off x="913773" y="2012763"/>
            <a:ext cx="10364452" cy="3424107"/>
          </a:xfrm>
        </p:spPr>
        <p:txBody>
          <a:bodyPr>
            <a:noAutofit/>
          </a:bodyPr>
          <a:lstStyle/>
          <a:p>
            <a:r>
              <a:rPr lang="en-US" sz="2600" dirty="0" err="1">
                <a:latin typeface="Kaiti TC" panose="02010600040101010101" pitchFamily="2" charset="-120"/>
                <a:ea typeface="Kaiti TC" panose="02010600040101010101" pitchFamily="2" charset="-120"/>
              </a:rPr>
              <a:t>他們看到別人沒有看到的價值</a:t>
            </a:r>
            <a:r>
              <a:rPr lang="zh-CN" altLang="en-US" sz="2600" dirty="0">
                <a:latin typeface="Kaiti TC" panose="02010600040101010101" pitchFamily="2" charset="-120"/>
                <a:ea typeface="Kaiti TC" panose="02010600040101010101" pitchFamily="2" charset="-120"/>
              </a:rPr>
              <a:t> （福音比我们祈求的更有价值）</a:t>
            </a:r>
            <a:endParaRPr lang="en-US" sz="2600" dirty="0">
              <a:latin typeface="Kaiti TC" panose="02010600040101010101" pitchFamily="2" charset="-120"/>
              <a:ea typeface="Kaiti TC" panose="02010600040101010101" pitchFamily="2" charset="-120"/>
            </a:endParaRPr>
          </a:p>
          <a:p>
            <a:r>
              <a:rPr lang="en-US" sz="2600" dirty="0" err="1">
                <a:latin typeface="Kaiti TC" panose="02010600040101010101" pitchFamily="2" charset="-120"/>
                <a:ea typeface="Kaiti TC" panose="02010600040101010101" pitchFamily="2" charset="-120"/>
              </a:rPr>
              <a:t>为得到这宝贝</a:t>
            </a:r>
            <a:r>
              <a:rPr lang="zh-CN" altLang="en-US" sz="2600" dirty="0">
                <a:latin typeface="Kaiti TC" panose="02010600040101010101" pitchFamily="2" charset="-120"/>
                <a:ea typeface="Kaiti TC" panose="02010600040101010101" pitchFamily="2" charset="-120"/>
              </a:rPr>
              <a:t>，</a:t>
            </a:r>
            <a:r>
              <a:rPr lang="en-US" sz="2600" dirty="0" err="1">
                <a:latin typeface="Kaiti TC" panose="02010600040101010101" pitchFamily="2" charset="-120"/>
                <a:ea typeface="Kaiti TC" panose="02010600040101010101" pitchFamily="2" charset="-120"/>
              </a:rPr>
              <a:t>他們願意付出所有</a:t>
            </a:r>
            <a:r>
              <a:rPr lang="zh-CN" altLang="en-US" sz="2600" dirty="0">
                <a:latin typeface="Kaiti TC" panose="02010600040101010101" pitchFamily="2" charset="-120"/>
                <a:ea typeface="Kaiti TC" panose="02010600040101010101" pitchFamily="2" charset="-120"/>
              </a:rPr>
              <a:t>（神向我们要的比我们想给的更多）</a:t>
            </a:r>
            <a:endParaRPr lang="en-US" sz="2600" dirty="0">
              <a:latin typeface="Kaiti TC" panose="02010600040101010101" pitchFamily="2" charset="-120"/>
              <a:ea typeface="Kaiti TC" panose="02010600040101010101" pitchFamily="2" charset="-120"/>
            </a:endParaRPr>
          </a:p>
          <a:p>
            <a:r>
              <a:rPr lang="en-US" sz="2600" dirty="0" err="1">
                <a:latin typeface="Kaiti TC" panose="02010600040101010101" pitchFamily="2" charset="-120"/>
                <a:ea typeface="Kaiti TC" panose="02010600040101010101" pitchFamily="2" charset="-120"/>
              </a:rPr>
              <a:t>他們的付出是喜樂的</a:t>
            </a:r>
            <a:r>
              <a:rPr lang="zh-CN" altLang="en-US" sz="2600" dirty="0">
                <a:latin typeface="Kaiti TC" panose="02010600040101010101" pitchFamily="2" charset="-120"/>
                <a:ea typeface="Kaiti TC" panose="02010600040101010101" pitchFamily="2" charset="-120"/>
              </a:rPr>
              <a:t>（喜乐在付出之前）</a:t>
            </a:r>
            <a:endParaRPr lang="en-US" sz="26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4514732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Droplet</Template>
  <TotalTime>5548</TotalTime>
  <Words>4024</Words>
  <Application>Microsoft Office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Helvetica Neue</vt:lpstr>
      <vt:lpstr>Kaiti TC</vt:lpstr>
      <vt:lpstr>Menlo</vt:lpstr>
      <vt:lpstr>PingFang SC</vt:lpstr>
      <vt:lpstr>PingFang TC</vt:lpstr>
      <vt:lpstr>STKaiti</vt:lpstr>
      <vt:lpstr>Aptos</vt:lpstr>
      <vt:lpstr>Arial</vt:lpstr>
      <vt:lpstr>Tw Cen MT</vt:lpstr>
      <vt:lpstr>Droplet</vt:lpstr>
      <vt:lpstr>撒種的比喻 藏寶和尋珠的比喻</vt:lpstr>
      <vt:lpstr>撒種的比喻</vt:lpstr>
      <vt:lpstr>撒種的比喻</vt:lpstr>
      <vt:lpstr>天国</vt:lpstr>
      <vt:lpstr>天国与地上的国</vt:lpstr>
      <vt:lpstr>四种土壤 四种心</vt:lpstr>
      <vt:lpstr>藏寶和尋珠的比喻</vt:lpstr>
      <vt:lpstr>藏寶和尋珠的比喻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Jiao Nelson</cp:lastModifiedBy>
  <cp:revision>4</cp:revision>
  <dcterms:created xsi:type="dcterms:W3CDTF">2025-03-10T23:30:52Z</dcterms:created>
  <dcterms:modified xsi:type="dcterms:W3CDTF">2025-03-16T23:47:43Z</dcterms:modified>
</cp:coreProperties>
</file>