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2" r:id="rId2"/>
    <p:sldId id="349" r:id="rId3"/>
    <p:sldId id="379" r:id="rId4"/>
    <p:sldId id="390" r:id="rId5"/>
    <p:sldId id="377" r:id="rId6"/>
    <p:sldId id="353" r:id="rId7"/>
    <p:sldId id="378" r:id="rId8"/>
    <p:sldId id="388" r:id="rId9"/>
    <p:sldId id="350" r:id="rId10"/>
    <p:sldId id="382" r:id="rId11"/>
    <p:sldId id="381" r:id="rId12"/>
    <p:sldId id="383" r:id="rId13"/>
    <p:sldId id="384" r:id="rId14"/>
    <p:sldId id="385" r:id="rId15"/>
    <p:sldId id="386" r:id="rId16"/>
    <p:sldId id="387" r:id="rId17"/>
    <p:sldId id="376" r:id="rId18"/>
    <p:sldId id="354" r:id="rId19"/>
    <p:sldId id="355" r:id="rId20"/>
    <p:sldId id="356" r:id="rId21"/>
    <p:sldId id="351" r:id="rId22"/>
    <p:sldId id="357" r:id="rId23"/>
    <p:sldId id="358" r:id="rId24"/>
    <p:sldId id="360" r:id="rId25"/>
    <p:sldId id="380" r:id="rId26"/>
    <p:sldId id="389" r:id="rId27"/>
    <p:sldId id="361" r:id="rId28"/>
    <p:sldId id="369" r:id="rId29"/>
    <p:sldId id="362" r:id="rId30"/>
    <p:sldId id="370" r:id="rId31"/>
    <p:sldId id="363" r:id="rId32"/>
    <p:sldId id="371" r:id="rId33"/>
    <p:sldId id="364" r:id="rId34"/>
    <p:sldId id="372" r:id="rId35"/>
    <p:sldId id="365" r:id="rId36"/>
    <p:sldId id="373" r:id="rId37"/>
    <p:sldId id="366" r:id="rId38"/>
    <p:sldId id="374" r:id="rId39"/>
    <p:sldId id="367" r:id="rId40"/>
    <p:sldId id="375" r:id="rId41"/>
  </p:sldIdLst>
  <p:sldSz cx="12192000" cy="6858000"/>
  <p:notesSz cx="7010400" cy="9296400"/>
  <p:embeddedFontLst>
    <p:embeddedFont>
      <p:font typeface="DFHeiW12-GB5" panose="020B0C09000000000000" pitchFamily="49" charset="-120"/>
      <p:regular r:id="rId44"/>
    </p:embeddedFont>
    <p:embeddedFont>
      <p:font typeface="DFHeiW9-GB5" panose="020B0909000000000000" pitchFamily="49" charset="-120"/>
      <p:regular r:id="rId45"/>
    </p:embeddedFont>
    <p:embeddedFont>
      <p:font typeface="DFLiJinHeiW8-GB5" panose="020B0809000000000000" pitchFamily="49" charset="-120"/>
      <p:regular r:id="rId46"/>
    </p:embeddedFont>
    <p:embeddedFont>
      <p:font typeface="DFLongMenW9-GB5" panose="03000909000000000000" pitchFamily="65" charset="-120"/>
      <p:regular r:id="rId47"/>
    </p:embeddedFont>
    <p:embeddedFont>
      <p:font typeface="DFPLiJinHeiW8-GB5" panose="020B0800000000000000" pitchFamily="34" charset="-120"/>
      <p:regular r:id="rId48"/>
    </p:embeddedFont>
    <p:embeddedFont>
      <p:font typeface="DFPOP3W12-GB5" panose="040B0C09000000000000" pitchFamily="81" charset="-120"/>
      <p:regular r:id="rId49"/>
    </p:embeddedFont>
    <p:embeddedFont>
      <p:font typeface="DFPSongW12-GB5" panose="02020C00000000000000" pitchFamily="18" charset="-120"/>
      <p:regular r:id="rId50"/>
    </p:embeddedFont>
    <p:embeddedFont>
      <p:font typeface="DFPTanLiW5-GB5" panose="03000500000000000000" pitchFamily="66" charset="-120"/>
      <p:regular r:id="rId51"/>
    </p:embeddedFont>
    <p:embeddedFont>
      <p:font typeface="DFPYuanW9-GB5" panose="020F0900000000000000" pitchFamily="34" charset="-120"/>
      <p:regular r:id="rId52"/>
    </p:embeddedFont>
    <p:embeddedFont>
      <p:font typeface="DFShouJinW3-GB5" panose="03000309000000000000" pitchFamily="65" charset="-120"/>
      <p:regular r:id="rId53"/>
    </p:embeddedFont>
    <p:embeddedFont>
      <p:font typeface="DFWeiBeiW7-GB5" panose="03000709000000000000" pitchFamily="65" charset="-120"/>
      <p:regular r:id="rId54"/>
    </p:embeddedFont>
    <p:embeddedFont>
      <p:font typeface="Gill Sans Nova" panose="020B0602020104020203" pitchFamily="34" charset="0"/>
      <p:regular r:id="rId55"/>
    </p:embeddedFont>
    <p:embeddedFont>
      <p:font typeface="Gill Sans Nova Light" panose="020B0302020104020203" pitchFamily="34" charset="0"/>
      <p:regular r:id="rId56"/>
    </p:embeddedFont>
    <p:embeddedFont>
      <p:font typeface="Sagona Book" panose="02020503050505020204" pitchFamily="18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06EF4-5259-4AF9-B0F9-6A929E0E0111}" v="1144" dt="2025-01-17T23:40:39.783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126" d="100"/>
          <a:sy n="126" d="100"/>
        </p:scale>
        <p:origin x="3906" y="52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1/17/2025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6C18DE-1B89-4B48-B060-F0844054FB84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CE5B18-7A2E-44F4-92E2-8A9AC4013B40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1E5-E1BC-4139-9ABA-D0DC1E70B353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9EFE-1E5E-4BE0-ADF4-35A2D483CC9A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20E1-8620-4DF9-A11A-707F5B93AC8E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4389-228C-4007-84A6-B92406D9ACE4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04B-6BA5-40B6-A08D-2C561FEC0F3A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4103-DE4D-4795-88BA-10936AB958B0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150E-F7FA-4584-8AF5-476C5A4D12CA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ABE4-BDC3-4466-A206-C134024FDD50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9-2CD0-4DD8-A9E5-E6EEEDC94329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92B8-7BDF-4586-B6D3-5359ADB12D34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C2BC8D03-6D80-4298-8AD5-738C165B06CD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使徒行傳開頭  晨光團契  陳堯健牧師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800" dirty="0">
                <a:latin typeface="DFHeiW12-GB5" panose="020B0C09000000000000" pitchFamily="49" charset="-120"/>
                <a:ea typeface="DFHeiW12-GB5" panose="020B0C09000000000000" pitchFamily="49" charset="-120"/>
              </a:rPr>
              <a:t>使徒行傳</a:t>
            </a:r>
            <a:r>
              <a:rPr lang="en-US" altLang="zh-TW" sz="8800" dirty="0">
                <a:latin typeface="DFHeiW12-GB5" panose="020B0C09000000000000" pitchFamily="49" charset="-120"/>
                <a:ea typeface="DFHeiW12-GB5" panose="020B0C09000000000000" pitchFamily="49" charset="-120"/>
              </a:rPr>
              <a:t>-</a:t>
            </a:r>
            <a:r>
              <a:rPr lang="zh-TW" altLang="en-US" sz="8800" dirty="0">
                <a:latin typeface="DFHeiW12-GB5" panose="020B0C09000000000000" pitchFamily="49" charset="-120"/>
                <a:ea typeface="DFHeiW12-GB5" panose="020B0C09000000000000" pitchFamily="49" charset="-120"/>
              </a:rPr>
              <a:t>開頭</a:t>
            </a:r>
            <a:endParaRPr lang="en-US" sz="8800" dirty="0">
              <a:latin typeface="DFHeiW12-GB5" panose="020B0C09000000000000" pitchFamily="49" charset="-120"/>
              <a:ea typeface="DFHeiW12-GB5" panose="020B0C09000000000000" pitchFamily="49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晨光團契</a:t>
            </a:r>
            <a:endParaRPr lang="en-US" altLang="zh-TW" sz="6000" b="1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  <a:p>
            <a:r>
              <a:rPr lang="en-US" altLang="zh-TW" sz="4000" b="1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01.17.2025</a:t>
            </a:r>
            <a:endParaRPr lang="en-US" sz="6000" b="1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AB02B-0892-7071-14AC-9F10AA9F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9C8905-1D0D-8D8C-E81E-EA34E2BA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508760"/>
            <a:ext cx="3529584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B92CA-AD9A-DFE3-5EAC-369B580B4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039112"/>
            <a:ext cx="2944368" cy="415055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神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耶穌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聖靈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彼得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約翰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雅各</a:t>
            </a:r>
            <a:endParaRPr lang="en-US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29E74-90B4-94D0-73E9-73EEF312D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3272" y="1508760"/>
            <a:ext cx="3529584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D62407-0680-7869-7E55-7DD838782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110740"/>
            <a:ext cx="2944368" cy="4078923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巴拿巴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司提反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腓利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西拉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提摩太</a:t>
            </a:r>
            <a:endParaRPr lang="en-US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FBC87-C80C-C656-3E0C-DB0DA427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9D41-3071-26D7-C200-C88CC685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2123-B59E-EE3A-6D5E-6CD5FC9F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D076-60BD-F506-A8BE-AC5D2706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主要人物</a:t>
            </a:r>
            <a:r>
              <a:rPr lang="en-US" altLang="zh-TW" sz="4400" b="1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A4BF7D-2B25-F36C-25DF-52CCE1883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545336"/>
            <a:ext cx="2944368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48253A-1D71-8330-ED30-2A51C858F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110740"/>
            <a:ext cx="2944368" cy="4066286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呂底亞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亞居拉與百基拉</a:t>
            </a:r>
            <a:endParaRPr lang="en-US" altLang="zh-TW" sz="4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亞波羅</a:t>
            </a:r>
            <a:endParaRPr lang="en-US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7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E8BC-F66E-B4C2-AB64-EF37DBE47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BB933B-3734-095C-72C6-EDA6B9D6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986028"/>
            <a:ext cx="3529584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2388C-FE0E-A9F2-7A4A-E5F09E25C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1828800"/>
            <a:ext cx="3645408" cy="43608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耶穌升天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五旬節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使徒行醫治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亞拿尼亞和撒非喇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選立七執事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司提反殉道</a:t>
            </a:r>
            <a:endParaRPr lang="en-US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610C30-1A71-E8B5-FAF0-C162CC695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81372" y="921131"/>
            <a:ext cx="3529584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64EFAE-E041-970A-D1F3-A272861E4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828799"/>
            <a:ext cx="3785616" cy="463600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腓利在撒馬利亞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掃羅悔改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彼得與哥尼流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耶路撒冷會議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保羅的宣教路</a:t>
            </a:r>
            <a:endParaRPr lang="en-US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1F0B6-DB6C-4D0E-6ECF-65809FF3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A486-9FB8-426C-96E0-8A965613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EA08-22F3-0143-1F2D-97382C97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CBD14-D990-5551-355D-6D9B3368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主要事件</a:t>
            </a:r>
            <a:r>
              <a:rPr lang="en-US" altLang="zh-TW" sz="4400" b="1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8AC642-19B0-EBF8-86EB-63B3B6EBE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6444" y="921131"/>
            <a:ext cx="2944368" cy="40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568B87-1E84-31F5-383D-EEADEFDA63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02040" y="1816162"/>
            <a:ext cx="3313176" cy="43608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保羅在雅典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保羅在以弗所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保羅被捕和受審</a:t>
            </a:r>
            <a:endParaRPr lang="en-US" altLang="zh-TW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保羅到羅馬</a:t>
            </a:r>
            <a:endParaRPr lang="en-US" sz="40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7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806A-7587-86E1-9DCB-8EED9A26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8F6D-8907-547C-50F4-C6FA1849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E29A-7F66-0037-A515-B1A3FDB8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542AB-6EB4-80CC-7439-805AAFA7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AD8D8-32DC-50BB-205F-259259C4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1" y="292608"/>
            <a:ext cx="9144000" cy="676656"/>
          </a:xfrm>
        </p:spPr>
        <p:txBody>
          <a:bodyPr/>
          <a:lstStyle/>
          <a:p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88B69D-11D3-0FC2-0118-A2DE892D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CCDC-F5E3-C178-2EE3-8C1A9FB1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EB111-6A49-1FA0-F421-3A3FB904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F4170-C419-2A83-8D0E-25A41F262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E1EA3-FA73-D4FE-5524-0D637BC6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40A3C-304E-E35D-4717-3C75FA97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1" y="292608"/>
            <a:ext cx="9144000" cy="676656"/>
          </a:xfrm>
        </p:spPr>
        <p:txBody>
          <a:bodyPr/>
          <a:lstStyle/>
          <a:p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89311-DC2F-9EB9-FAC0-A0A778CF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66"/>
          <a:stretch/>
        </p:blipFill>
        <p:spPr>
          <a:xfrm>
            <a:off x="2567940" y="0"/>
            <a:ext cx="688086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CA32-5A62-9141-958F-081C86DC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492E-8173-4E26-9476-A1ADD824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CF76A-A037-E9C9-7C40-E2E3B9D7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60306-F9DA-AA1B-4CF7-FD07060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6A527-14D0-DAFD-1154-D49B58DF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1" y="292608"/>
            <a:ext cx="9144000" cy="676656"/>
          </a:xfrm>
        </p:spPr>
        <p:txBody>
          <a:bodyPr/>
          <a:lstStyle/>
          <a:p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154D8-1C5F-ADFD-49C7-65DD64D4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5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C01D-6E48-5596-C816-DD5659CA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4D52A-26A9-E5FE-552E-63B469CC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739ED-0E9E-D171-22CF-079A839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563D-615D-4799-750B-C1B8EF73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276F1-36CD-7B4C-B449-5DA448E8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1" y="292608"/>
            <a:ext cx="9144000" cy="676656"/>
          </a:xfrm>
        </p:spPr>
        <p:txBody>
          <a:bodyPr/>
          <a:lstStyle/>
          <a:p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E2870-6529-CCDA-D3E1-5B9C65DD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3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9547B-2530-7AA8-DFEF-E7A97C78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AAB6-AFAF-B935-E89C-A815503E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BF150-D6B1-A02D-4D05-2AEA1BBB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1C93-3741-C361-E2E3-2BC04900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7D154-A01B-35D0-E5F2-F2A43E20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1" y="292608"/>
            <a:ext cx="9144000" cy="676656"/>
          </a:xfrm>
        </p:spPr>
        <p:txBody>
          <a:bodyPr/>
          <a:lstStyle/>
          <a:p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617E7-2AFB-24D6-ED2E-3DA94484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F740-2DC7-2F60-0DA2-B13F1A43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737BD-FBCA-B6C3-78B3-7DB92021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DDEFB-B29B-8717-19D2-31175BA5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3A5C-97A0-CFD3-495F-E02BA95E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F8D41-572D-AFA6-517A-54E18533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使徒行傳的鑰節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(</a:t>
            </a:r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關鍵經文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)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3A77-61E6-DF97-33D9-349530FD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71851"/>
            <a:ext cx="10772041" cy="448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使徒行傳</a:t>
            </a:r>
            <a:r>
              <a:rPr lang="en-US" altLang="zh-TW" sz="54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1:8</a:t>
            </a:r>
          </a:p>
          <a:p>
            <a:pPr marL="0" indent="0">
              <a:buNone/>
            </a:pP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但聖靈降臨在你們身上，你們就</a:t>
            </a:r>
            <a:b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必得著能力，並要在耶路撒冷、</a:t>
            </a:r>
            <a:b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猶太全地和撒馬利亞，直到地極，作我的見證。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23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7AA3C-B7BD-6514-1D60-BF83DD1D2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0302C0-18B2-BF1D-B43E-47C7CDAD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使徒行傳的鑰節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(</a:t>
            </a:r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關鍵經文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)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E481-4300-FD55-3E87-0A95355A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157892" cy="3877056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使徒行傳敘事的發展與這節經文的關係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</a:t>
            </a:r>
          </a:p>
          <a:p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各個人事時地物的鋪陳如何圍繞著這節經文展開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C65FF-D20B-2E3A-20F9-DCFB5338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22A56F-EC91-3379-FCB8-74C99988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43C43-E471-FAE2-8A1C-B92C3CD0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36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AA97-0B3D-E509-FBD7-90CB8A02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83CB1-BE3C-2883-6757-0117C6EB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使徒行傳的關鍵段落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343B-A188-04AF-4691-F2C538D7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請閱讀使徒行傳 </a:t>
            </a:r>
            <a:b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</a:b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2:46-47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、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6:7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、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9:31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、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12:24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、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16:5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、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19:20 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以及 </a:t>
            </a:r>
            <a:r>
              <a:rPr lang="en-US" altLang="zh-TW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28:28</a:t>
            </a:r>
            <a:r>
              <a:rPr lang="zh-TW" altLang="en-US" sz="5400" dirty="0">
                <a:latin typeface="DFHeiW9-GB5" panose="020B0909000000000000" pitchFamily="49" charset="-120"/>
                <a:ea typeface="DFHeiW9-GB5" panose="020B0909000000000000" pitchFamily="49" charset="-120"/>
              </a:rPr>
              <a:t>。 </a:t>
            </a:r>
            <a:endParaRPr lang="en-US" altLang="zh-TW" sz="5400" dirty="0">
              <a:latin typeface="DFHeiW9-GB5" panose="020B0909000000000000" pitchFamily="49" charset="-120"/>
              <a:ea typeface="DFHeiW9-GB5" panose="020B0909000000000000" pitchFamily="49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9A76-A8C2-ED70-DB86-966BC85E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91E82-0AD5-CAC1-C777-3E9B1BDD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B662F-7F18-A2ED-AA22-A37F62A5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8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5C610-EA2B-DFBC-4069-12081BBF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B67E-4DA0-16FC-163E-45303D19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誠實大拷問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30AC-4E0D-BCC9-1AA5-00EC56DD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39551"/>
            <a:ext cx="10825936" cy="4239457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在學校的時候，你喜歡歷史課嗎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 </a:t>
            </a:r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為什麼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</a:t>
            </a: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聖經中你最感興趣的歷史是哪一段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 </a:t>
            </a: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你讀過使徒行傳嗎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 </a:t>
            </a: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這是第幾次參加使徒行傳的查經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 </a:t>
            </a:r>
          </a:p>
          <a:p>
            <a:r>
              <a:rPr lang="zh-TW" altLang="en-US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你想要從這次的查經中得到什麼</a:t>
            </a:r>
            <a:r>
              <a:rPr lang="en-US" altLang="zh-TW" sz="4400" dirty="0">
                <a:latin typeface="DFHeiW9-GB5" panose="020B0909000000000000" pitchFamily="49" charset="-120"/>
                <a:ea typeface="DFHeiW9-GB5" panose="020B0909000000000000" pitchFamily="49" charset="-120"/>
              </a:rPr>
              <a:t>?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2935-E66E-2589-AF86-1DA4C8C0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E2B31-5715-2DA3-D0E9-1C22FFC9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9F626-7AE7-070A-69E1-3C8B5F4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5CAB2-6EA4-45C6-93F4-5E0D4DB0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2218C-16BA-1F9C-65C7-D6F97E83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968007-AECB-1545-07DC-8DA5A712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850C9-D291-0EA6-72CB-6AB53017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725E3B-3405-FEAA-43CB-1F390D92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使徒行傳的關鍵段落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DFA1-5D95-BE09-953F-BA38A44E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這些經文總結了哪些段落的內容？</a:t>
            </a:r>
            <a:br>
              <a:rPr lang="en-US" altLang="zh-TW" sz="4800" dirty="0">
                <a:latin typeface="DFWeiBeiW7-GB5" panose="03000709000000000000" pitchFamily="65" charset="-120"/>
                <a:ea typeface="DFWeiBeiW7-GB5" panose="03000709000000000000" pitchFamily="65" charset="-120"/>
              </a:rPr>
            </a:br>
            <a:r>
              <a:rPr lang="zh-TW" altLang="en-US" sz="48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這些段落中發生了什麼重要的事情？</a:t>
            </a:r>
          </a:p>
          <a:p>
            <a:r>
              <a:rPr lang="zh-TW" altLang="en-US" sz="48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這些總結性的陳述與使徒行傳 </a:t>
            </a:r>
            <a:r>
              <a:rPr lang="en-US" altLang="zh-TW" sz="48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1:8 </a:t>
            </a:r>
            <a:r>
              <a:rPr lang="zh-TW" altLang="en-US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中</a:t>
            </a:r>
            <a:br>
              <a:rPr lang="en-US" altLang="zh-TW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</a:br>
            <a:r>
              <a:rPr lang="zh-TW" altLang="en-US" sz="5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所揭示的主題有何關聯？</a:t>
            </a:r>
            <a:endParaRPr lang="en-US" altLang="zh-TW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16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69918-A9F8-DCAE-F778-0F8DF5B7A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F642-8B97-2E93-8802-CE833ABC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887A81-CA52-2BE9-14BE-D49A0D1B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FD70D-E157-A358-8D16-88C88D8A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CAAEB-FCB3-EC31-1805-D2F346C5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84048"/>
            <a:ext cx="10515600" cy="676656"/>
          </a:xfrm>
        </p:spPr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使徒行傳查經前需要有的準備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58B4-07CA-DFA2-E85C-A4F43565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93520"/>
            <a:ext cx="11439144" cy="4798099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>
                <a:latin typeface="DFHeiW9-GB5" panose="020B0909000000000000" pitchFamily="49" charset="-120"/>
                <a:ea typeface="DFHeiW9-GB5" panose="020B0909000000000000" pitchFamily="49" charset="-120"/>
              </a:rPr>
              <a:t> 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先對全書有一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綜覽性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的認識與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轉折處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的注意。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上下文是王道。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在全書及這一段落中，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主</a:t>
            </a:r>
            <a:r>
              <a:rPr lang="en-US" altLang="zh-TW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(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神</a:t>
            </a:r>
            <a:r>
              <a:rPr lang="en-US" altLang="zh-TW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/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聖靈</a:t>
            </a:r>
            <a:r>
              <a:rPr lang="en-US" altLang="zh-TW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)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的特性與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  作為。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在全書及這一段落中，</a:t>
            </a:r>
            <a:r>
              <a:rPr lang="zh-TW" altLang="en-US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這位人物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特性與作為。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這一事件的</a:t>
            </a:r>
            <a:r>
              <a:rPr lang="en-US" altLang="zh-TW" sz="4400" dirty="0">
                <a:solidFill>
                  <a:schemeClr val="accent2"/>
                </a:solidFill>
                <a:latin typeface="DFPSongW12-GB5" panose="02020C00000000000000" pitchFamily="18" charset="-120"/>
                <a:ea typeface="DFPSongW12-GB5" panose="02020C00000000000000" pitchFamily="18" charset="-120"/>
              </a:rPr>
              <a:t>6W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。</a:t>
            </a:r>
            <a:endParaRPr lang="en-US" altLang="zh-TW" sz="44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  <a:p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 我的學習</a:t>
            </a:r>
            <a:r>
              <a:rPr lang="en-US" altLang="zh-TW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(</a:t>
            </a:r>
            <a:r>
              <a:rPr lang="zh-TW" altLang="en-US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如何應用在我生活中</a:t>
            </a:r>
            <a:r>
              <a:rPr lang="en-US" altLang="zh-TW" sz="4400" dirty="0">
                <a:latin typeface="DFPSongW12-GB5" panose="02020C00000000000000" pitchFamily="18" charset="-120"/>
                <a:ea typeface="DFPSongW12-GB5" panose="02020C00000000000000" pitchFamily="18" charset="-120"/>
              </a:rPr>
              <a:t>?)</a:t>
            </a:r>
            <a:endParaRPr lang="en-US" altLang="zh-TW" sz="4000" dirty="0">
              <a:latin typeface="DFPSongW12-GB5" panose="02020C00000000000000" pitchFamily="18" charset="-120"/>
              <a:ea typeface="DFPSongW12-GB5" panose="02020C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12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6741D-C823-2D37-6314-59B86B94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A22008-C190-5BAE-85EA-E1BA9E7C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查經要問自己的三個問題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EEC5-A3FE-CFC4-9E88-1654FDD33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看到了什麼</a:t>
            </a:r>
            <a:r>
              <a:rPr lang="en-US" altLang="zh-TW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?</a:t>
            </a:r>
          </a:p>
          <a:p>
            <a:r>
              <a:rPr lang="zh-TW" altLang="en-US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看到的是什麼</a:t>
            </a:r>
            <a:r>
              <a:rPr lang="en-US" altLang="zh-TW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?</a:t>
            </a:r>
          </a:p>
          <a:p>
            <a:r>
              <a:rPr lang="zh-TW" altLang="en-US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看到的與我有什麼關係</a:t>
            </a:r>
            <a:r>
              <a:rPr lang="en-US" altLang="zh-TW" sz="54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BEF8-460D-F932-2128-606F2EF5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C02C5C-A753-CC46-BB15-91EECB50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68250-6391-4465-6E15-2394A41D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7F1C-6C2A-D90B-18B9-DD47BF72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403B1-7BA3-18CD-46CF-9F77DABF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B45CE2-739D-68EE-0B2D-FBAB93F6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86A37C-9A33-8C80-48ED-DAC752E1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389C1-4225-E0FE-1B39-FF9682C2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3" y="155448"/>
            <a:ext cx="8345297" cy="676656"/>
          </a:xfrm>
        </p:spPr>
        <p:txBody>
          <a:bodyPr/>
          <a:lstStyle/>
          <a:p>
            <a:r>
              <a:rPr lang="en-US" altLang="zh-TW" sz="4000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13</a:t>
            </a:r>
            <a:r>
              <a:rPr lang="zh-TW" altLang="en-US" sz="4000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 週查完使徒行傳分段</a:t>
            </a:r>
            <a:endParaRPr lang="en-US" sz="4000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79F312-77F6-C3A1-1142-7F93E9C13335}"/>
              </a:ext>
            </a:extLst>
          </p:cNvPr>
          <p:cNvGraphicFramePr>
            <a:graphicFrameLocks noGrp="1"/>
          </p:cNvGraphicFramePr>
          <p:nvPr/>
        </p:nvGraphicFramePr>
        <p:xfrm>
          <a:off x="1450974" y="832104"/>
          <a:ext cx="8622667" cy="5489956"/>
        </p:xfrm>
        <a:graphic>
          <a:graphicData uri="http://schemas.openxmlformats.org/drawingml/2006/table">
            <a:tbl>
              <a:tblPr firstRow="1" firstCol="1" bandRow="1"/>
              <a:tblGrid>
                <a:gridCol w="2891252">
                  <a:extLst>
                    <a:ext uri="{9D8B030D-6E8A-4147-A177-3AD203B41FA5}">
                      <a16:colId xmlns:a16="http://schemas.microsoft.com/office/drawing/2014/main" val="1620142807"/>
                    </a:ext>
                  </a:extLst>
                </a:gridCol>
                <a:gridCol w="2452299">
                  <a:extLst>
                    <a:ext uri="{9D8B030D-6E8A-4147-A177-3AD203B41FA5}">
                      <a16:colId xmlns:a16="http://schemas.microsoft.com/office/drawing/2014/main" val="2564520703"/>
                    </a:ext>
                  </a:extLst>
                </a:gridCol>
                <a:gridCol w="3279116">
                  <a:extLst>
                    <a:ext uri="{9D8B030D-6E8A-4147-A177-3AD203B41FA5}">
                      <a16:colId xmlns:a16="http://schemas.microsoft.com/office/drawing/2014/main" val="505396581"/>
                    </a:ext>
                  </a:extLst>
                </a:gridCol>
              </a:tblGrid>
              <a:tr h="548487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1:1-2:47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3:1-5:42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6:1-8:1a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8:1b-9:31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9:32-11:18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11:19-12:25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13:1-14:28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15:1-15:35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15:36-18:22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18:23-21:16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21:17-23:35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24:1-26:32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27:1-28:31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2:14-41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5:17-42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7:1-8:1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9:1-19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10:23b-48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12:1-19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13:13-51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15:1-21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16:16-40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20:13-38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22:30-23:11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25:23-26:32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"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28:17-31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福音的信息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教會受逼迫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為主殉道的司提反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掃羅的悔改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當彼得遇見哥尼流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彼得的神奇出監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傳福音的保羅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耶路撒冷的會議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保羅和西拉在獄中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保羅的使命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保羅在公會的答辯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保羅在亞基帕面前</a:t>
                      </a:r>
                      <a:endParaRPr lang="en-US" sz="16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2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zh-TW" sz="1400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保羅在羅馬</a:t>
                      </a:r>
                      <a:endParaRPr lang="en-US" sz="1200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7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8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A1F22-9D81-EEF1-02C9-FE3DCBDC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DE31-B6AC-F164-1CC2-52E28091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2296"/>
            <a:ext cx="10515600" cy="252984"/>
          </a:xfrm>
        </p:spPr>
        <p:txBody>
          <a:bodyPr/>
          <a:lstStyle/>
          <a:p>
            <a:endParaRPr lang="en-US" sz="1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07DDD-5158-70F1-E2C8-E468495E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28600"/>
            <a:ext cx="10168128" cy="63627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個人投入</a:t>
            </a:r>
            <a: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:</a:t>
            </a:r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 </a:t>
            </a:r>
            <a:b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</a:b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為了更深入理解使徒行傳，我願意付出什麼努力？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群體操練</a:t>
            </a:r>
            <a: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:</a:t>
            </a:r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 </a:t>
            </a:r>
            <a:b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</a:b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研讀、禱告、團契分享、帶領查經、</a:t>
            </a:r>
            <a:b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</a:b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將查經所得應用在生活中等。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具體行動</a:t>
            </a:r>
            <a: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:</a:t>
            </a:r>
            <a:r>
              <a:rPr lang="zh-TW" altLang="en-US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  <a:t> </a:t>
            </a:r>
            <a:br>
              <a:rPr lang="en-US" altLang="zh-TW" sz="4800" dirty="0">
                <a:latin typeface="DFPLiJinHeiW8-GB5" panose="020B0800000000000000" pitchFamily="34" charset="-120"/>
                <a:ea typeface="DFPLiJinHeiW8-GB5" panose="020B0800000000000000" pitchFamily="34" charset="-120"/>
              </a:rPr>
            </a:b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將採取哪些具體的行動來實踐我在使徒行傳中所學到的真理？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C1B0C-AA67-BDD6-62C2-5A417CC1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C3DAB4-3AB1-B089-A286-FCA3F7DD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8BCFF-6D4A-394C-5148-8A037C32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8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DC61-3082-77E8-0EE7-055085ECE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35CCE-42DA-96A7-2B26-9DA9337A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CD58E1-138F-A16F-8081-E492005E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40B-526C-0EB2-8333-7C4A61C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7AB4C-50EF-4BEC-C02A-D827353F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3" y="155448"/>
            <a:ext cx="8345297" cy="676656"/>
          </a:xfrm>
        </p:spPr>
        <p:txBody>
          <a:bodyPr/>
          <a:lstStyle/>
          <a:p>
            <a:r>
              <a:rPr lang="zh-TW" altLang="en-US" sz="4000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每次查經可以思想的問題</a:t>
            </a:r>
            <a:r>
              <a:rPr lang="en-US" altLang="zh-TW" sz="4000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sz="4000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CAE22C-8175-E46B-9354-14CE8D82F80E}"/>
              </a:ext>
            </a:extLst>
          </p:cNvPr>
          <p:cNvGraphicFramePr>
            <a:graphicFrameLocks noGrp="1"/>
          </p:cNvGraphicFramePr>
          <p:nvPr/>
        </p:nvGraphicFramePr>
        <p:xfrm>
          <a:off x="670560" y="1207008"/>
          <a:ext cx="10904220" cy="4797552"/>
        </p:xfrm>
        <a:graphic>
          <a:graphicData uri="http://schemas.openxmlformats.org/drawingml/2006/table">
            <a:tbl>
              <a:tblPr firstRow="1" firstCol="1" bandRow="1"/>
              <a:tblGrid>
                <a:gridCol w="5456075">
                  <a:extLst>
                    <a:ext uri="{9D8B030D-6E8A-4147-A177-3AD203B41FA5}">
                      <a16:colId xmlns:a16="http://schemas.microsoft.com/office/drawing/2014/main" val="3489544058"/>
                    </a:ext>
                  </a:extLst>
                </a:gridCol>
                <a:gridCol w="5448145">
                  <a:extLst>
                    <a:ext uri="{9D8B030D-6E8A-4147-A177-3AD203B41FA5}">
                      <a16:colId xmlns:a16="http://schemas.microsoft.com/office/drawing/2014/main" val="3094023700"/>
                    </a:ext>
                  </a:extLst>
                </a:gridCol>
              </a:tblGrid>
              <a:tr h="47975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zh-TW" sz="4000" u="sng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信心的落實</a:t>
                      </a:r>
                      <a:endParaRPr lang="en-US" sz="4000" u="sng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如何活出以神為樂</a:t>
                      </a:r>
                      <a:r>
                        <a:rPr lang="en-US" alt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如何活出尊主為大</a:t>
                      </a:r>
                      <a: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如何活出聖靈充滿</a:t>
                      </a:r>
                      <a:r>
                        <a:rPr lang="en-US" alt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n-US" sz="4000" kern="100" dirty="0">
                        <a:effectLst/>
                        <a:latin typeface="DFLongMenW9-GB5" panose="03000909000000000000" pitchFamily="65" charset="-120"/>
                        <a:ea typeface="DFLongMenW9-GB5" panose="030009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zh-TW" sz="4000" u="sng" kern="100" dirty="0">
                          <a:effectLst/>
                          <a:latin typeface="DFLiJinHeiW8-GB5" panose="020B0809000000000000" pitchFamily="49" charset="-120"/>
                          <a:ea typeface="DFLiJinHeiW8-GB5" panose="020B0809000000000000" pitchFamily="49" charset="-120"/>
                          <a:cs typeface="Times New Roman" panose="02020603050405020304" pitchFamily="18" charset="0"/>
                        </a:rPr>
                        <a:t>生活的挑戰</a:t>
                      </a:r>
                      <a:endParaRPr lang="en-US" sz="4000" u="sng" kern="100" dirty="0">
                        <a:effectLst/>
                        <a:latin typeface="DFLiJinHeiW8-GB5" panose="020B0809000000000000" pitchFamily="49" charset="-120"/>
                        <a:ea typeface="DFLiJinHeiW8-GB5" panose="020B08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為我的鄰舍</a:t>
                      </a:r>
                      <a:br>
                        <a:rPr lang="en-US" alt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身旁的人</a:t>
                      </a:r>
                      <a: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b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我可以做甚麼</a:t>
                      </a:r>
                      <a: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如何走出我的一畝三分地</a:t>
                      </a:r>
                      <a:r>
                        <a:rPr lang="en-US" sz="4000" kern="100" dirty="0">
                          <a:effectLst/>
                          <a:latin typeface="DFLongMenW9-GB5" panose="03000909000000000000" pitchFamily="65" charset="-120"/>
                          <a:ea typeface="DFLongMenW9-GB5" panose="030009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Aptos" panose="020B0004020202020204" pitchFamily="34" charset="0"/>
                          <a:ea typeface="DFPHeiMedium-B5" panose="020B0500000000000000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9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1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1EF1-9E98-F053-AC90-41579F51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B7106-47FA-8D7D-B8AE-FC3B497D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C8FCAA-8B75-BFD8-E948-79E491D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1E079-589D-15C8-2199-EED9B8B6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9C29C-89F4-2196-F24A-22E79A73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使徒行傳的深水區</a:t>
            </a:r>
            <a:endParaRPr lang="en-US" u="sng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7CCB-9512-0E16-2F60-BB9CA7AD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如果聖經中沒有使徒行傳這卷書，</a:t>
            </a:r>
            <a:br>
              <a:rPr lang="en-US" altLang="zh-TW" sz="4800" dirty="0">
                <a:latin typeface="DFHeiW9-GB5" panose="020B0909000000000000" pitchFamily="49" charset="-120"/>
                <a:ea typeface="DFHeiW9-GB5" panose="020B0909000000000000" pitchFamily="49" charset="-120"/>
              </a:rPr>
            </a:br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神在歷史中的救贖工作故事會缺少什麼？ </a:t>
            </a:r>
          </a:p>
          <a:p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使徒行傳填補了什麼重要的歷史空白？如何幫助我們更完整地理解神的救贖</a:t>
            </a:r>
            <a:br>
              <a:rPr lang="en-US" altLang="zh-TW" sz="4800" dirty="0">
                <a:latin typeface="DFHeiW9-GB5" panose="020B0909000000000000" pitchFamily="49" charset="-120"/>
                <a:ea typeface="DFHeiW9-GB5" panose="020B0909000000000000" pitchFamily="49" charset="-120"/>
              </a:rPr>
            </a:br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計劃？</a:t>
            </a:r>
          </a:p>
          <a:p>
            <a:endParaRPr lang="en-US" altLang="zh-TW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8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267F1-E064-474C-DCC3-543D9431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584B8-9D97-6030-3AA6-AC05723BD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A45072-C56A-B62E-E398-71389A3D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C14E3-AAF3-5612-8EFE-BFAB6B00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FA5385-4450-7420-B82A-35D5DB9F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2:46-47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8191-0F9C-FFFF-3DF4-846D1515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46 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他們天天同心合意恆切地在殿裡，且在家中掰餅，存著歡喜、誠實的心用飯， </a:t>
            </a:r>
            <a:endParaRPr lang="en-US" altLang="zh-TW" sz="4800" b="0" i="0" dirty="0">
              <a:effectLst/>
              <a:latin typeface="DFPTanLiW5-GB5" panose="03000500000000000000" pitchFamily="66" charset="-120"/>
              <a:ea typeface="DFPTanLiW5-GB5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47 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讚美神，得眾民的喜愛。主將得救的人天天加給他們。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083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82DD2-8C70-D852-B5DE-8C529DA69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DB9930-5887-0F10-05AF-60666F34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sz="4400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2:46-47</a:t>
            </a:r>
            <a:r>
              <a:rPr lang="en-US" altLang="zh-TW" sz="4400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sz="4400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D2F2-028C-9D32-3C23-2787726B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14500"/>
            <a:ext cx="10358628" cy="459486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徒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2:1-47</a:t>
            </a: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，</a:t>
            </a:r>
            <a:endParaRPr lang="en-US" altLang="zh-TW" sz="4800" dirty="0">
              <a:latin typeface="DFLiJinHeiW8-GB5" panose="020B0809000000000000" pitchFamily="49" charset="-120"/>
              <a:ea typeface="DFLiJinHeiW8-GB5" panose="020B0809000000000000" pitchFamily="49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五旬節聖靈降臨及之後的影響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聖靈降臨、彼得講道、三千人受洗、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早期教會的團契生活。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BDFCC-AAEC-CB3E-EACA-53954DAF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14F38D-F94B-029A-61BC-8DB9808E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1014B-3794-BF98-D83C-07AA0064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4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C0989-CA9A-F89C-2F80-5A265C6A5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DF23E-22CA-0237-D5F3-E2B342C1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4A14D0-67D6-0A10-6F87-C60A0AAE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08A6-541A-2F1D-280D-D8006199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ABE338-0879-3733-DD4F-E238D5A3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6:7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AE7F-7F22-5465-5C89-A884CE83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7 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神的道興旺起來，在</a:t>
            </a: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耶路撒冷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門徒數目加增的甚多，也有許多祭司信從了這道。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994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5420-D84E-7F00-3FC4-37D7298AE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E9823-CC41-1350-8FB7-B7436EA4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36ADAA-5D77-6911-34B8-A8C8ED1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438F8-9809-6BBD-F6B5-59151C40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00E0B-CF02-E4D0-CB70-714B6794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使徒行傳的深水區</a:t>
            </a:r>
            <a:endParaRPr lang="en-US" u="sng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AC75-E69B-6C97-C5ED-2ECAC688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如果聖經中沒有使徒行傳這卷書，</a:t>
            </a:r>
            <a:br>
              <a:rPr lang="en-US" altLang="zh-TW" sz="4800" dirty="0">
                <a:latin typeface="DFHeiW9-GB5" panose="020B0909000000000000" pitchFamily="49" charset="-120"/>
                <a:ea typeface="DFHeiW9-GB5" panose="020B0909000000000000" pitchFamily="49" charset="-120"/>
              </a:rPr>
            </a:br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神在歷史中的救贖工作故事會缺少什麼？ </a:t>
            </a:r>
          </a:p>
          <a:p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使徒行傳填補了什麼重要的歷史空白？如何幫助我們更完整地理解神的救贖</a:t>
            </a:r>
            <a:br>
              <a:rPr lang="en-US" altLang="zh-TW" sz="4800" dirty="0">
                <a:latin typeface="DFHeiW9-GB5" panose="020B0909000000000000" pitchFamily="49" charset="-120"/>
                <a:ea typeface="DFHeiW9-GB5" panose="020B0909000000000000" pitchFamily="49" charset="-120"/>
              </a:rPr>
            </a:br>
            <a:r>
              <a:rPr lang="zh-TW" altLang="en-US" sz="4800" dirty="0">
                <a:latin typeface="DFHeiW9-GB5" panose="020B0909000000000000" pitchFamily="49" charset="-120"/>
                <a:ea typeface="DFHeiW9-GB5" panose="020B0909000000000000" pitchFamily="49" charset="-120"/>
              </a:rPr>
              <a:t>計劃？</a:t>
            </a:r>
          </a:p>
          <a:p>
            <a:endParaRPr lang="en-US" altLang="zh-TW" sz="54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62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CEF8-F1EE-9F42-F357-F578CE30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7C548-9683-4F56-380A-A2611D59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6:7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39DC-1C41-B1D2-CE09-5A7A32A7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45920"/>
            <a:ext cx="11532108" cy="46863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5:12-6:7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使徒們的服事，服事中的攔阻與突破。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使徒行神蹟奇事、亞拿尼亞和撒非喇事件、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使徒被捕受審、選立七位執事管理飯食。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C3BB4-AD8B-C573-A641-2D00C2F3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6548EB-45C0-7502-9FD1-EB71321B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35D31-2D78-7BB1-A27D-6B83D211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9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E2DA-C91C-E4EF-BC6A-550E69AE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8DDD0-1C7C-E95D-D701-7ED71D92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1BAE3C-89C0-E935-1238-2047D8A9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3F3E-1976-1208-E56A-EEF3FBD7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47730E-E10C-D135-D9AC-E463C84D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9:31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FC15-8079-07F0-78D0-DBEBA838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31 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那時，</a:t>
            </a: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猶太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、</a:t>
            </a: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加利利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、</a:t>
            </a:r>
            <a:r>
              <a:rPr lang="zh-TW" altLang="en-US" sz="4800" b="0" i="0" u="sng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撒馬利亞</a:t>
            </a: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各處的教會都得平安，被建立，凡事敬畏主，</a:t>
            </a:r>
            <a:br>
              <a:rPr lang="en-US" altLang="zh-TW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48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蒙聖靈的安慰，人數就增多了。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898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0E57-ECA1-634D-757C-4A7C45874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56219-A3EE-D896-56A8-41089644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9:31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3991-8BDA-D12F-7811-EC0CCB7C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85900"/>
            <a:ext cx="11532108" cy="48158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8:4-9:31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福音傳到撒馬利亞與外邦人的信主與預備。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司提反殉道引發逼迫，信徒分散到各處、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腓利在撒瑪利亞傳福音、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埃提阿伯太監受洗、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掃羅在大馬士革路上遇見耶穌並悔改。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85B5C-4801-E158-060D-AAAF4490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868D64-D836-727B-8F48-5496249A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794B8-63CC-E379-CBE2-0FEA8A68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31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00D8-3D1D-0613-EF24-C2B8974D3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152E6-1C8C-637F-5BC4-9DBB2F08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D58A27-A135-2A27-C48F-7E489248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5F756-3493-BE0A-AAAE-2CB27369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52533B-5E71-6A69-5695-DE02E0D8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12:24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51D6-97F1-3E07-8FC6-D311B5B0C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24 </a:t>
            </a: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神的道日見興旺，越發廣傳。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510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9E86A-0EFF-A880-AEDD-56A915FC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3F90C-83C3-FEA1-CD4C-6A3364CB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92608"/>
            <a:ext cx="10515600" cy="676656"/>
          </a:xfrm>
        </p:spPr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12:24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F8F4-130B-D662-10ED-F1B82249B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121664"/>
            <a:ext cx="11532108" cy="559612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11:19-12:24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安提阿教會的建立，彼得的神奇出監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與希律的猝死。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外邦人開始信主、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安提阿教會成為外邦宣教中心、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雅各殉道、彼得被天使救出監獄、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希律因驕傲被神擊打而死。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2B3FD-59BB-880A-026D-23D3D1B7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493B76-FE51-9151-DB51-7929EDC8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54374-6FD9-F361-30A5-FC8CCC5E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12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4A65F-B9BD-5D8D-4F7E-E4339D9D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91240-3B33-FE6D-B742-A20D2BC0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F84513-BEAE-ACAA-9A0F-9639212F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96AA0-F292-FC25-0D53-9A61AC72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E0A6D-783B-A5BB-BD5E-1F645D26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16:5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53D7-3015-18C6-ECFE-26C7DFFEB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5 </a:t>
            </a: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於是眾教會信心越發堅固，</a:t>
            </a:r>
            <a:br>
              <a:rPr lang="en-US" altLang="zh-TW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人數天天加增。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663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3D42-92C6-01F8-218F-9E7F64FA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94988-7E35-6504-4613-CC90276D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16:5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A686-F4BE-6BD6-DD95-60DF5863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85900"/>
            <a:ext cx="11532108" cy="481584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15:36-16:5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保羅第二次宣教旅程的開始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保羅和巴拿巴分開、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保羅揀選提摩太、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保羅和西拉在各地堅固教會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2D3F-9951-7A34-3A13-CA40B3C9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5BE15B-1E89-5318-7C14-785B17DA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304A4-2308-1AE3-156F-A3268F43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36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7B113-0E04-3A26-B6AA-08BB38C6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1DF3-38D8-5FE9-107E-88AF723F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E400DF-DC06-5C81-E1FB-ABEF5CC7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72F30-1801-F5E1-8581-42608C68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B99A48-9D65-9D59-5404-33182E6D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19:20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2FA16-17B6-F6C2-A334-194E64154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242889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20 </a:t>
            </a: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主的道大大興旺，而且得勝，</a:t>
            </a:r>
            <a:br>
              <a:rPr lang="en-US" altLang="zh-TW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就是這樣。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7054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3342-53E9-AFE6-A5A5-1AD3CCF7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15702-D262-8D8F-0F24-0CA42E49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" y="217932"/>
            <a:ext cx="10515600" cy="676656"/>
          </a:xfrm>
        </p:spPr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19:20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71EF-09BC-0C39-B2A5-83821BA0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143000"/>
            <a:ext cx="11532108" cy="5158740"/>
          </a:xfrm>
        </p:spPr>
        <p:txBody>
          <a:bodyPr>
            <a:normAutofit lnSpcReduction="10000"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18:23-19:20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保羅在以弗所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保羅在以弗所停留三年、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在推喇奴的學房辯論、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許多人信主並焚燒邪書、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銀匠底米丟引發騷亂。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A3034-9F2F-9B9F-0E11-D9527F37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A8BBEB-C379-600E-0216-07202D63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AFE7B-A098-8F5D-ECE8-F5621256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77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1FD90-7631-6086-5596-B9F73888F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F9DA-F0BE-42AD-8ADA-90EC2018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0E99AD-BBDA-5E8F-BBF0-C328B35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BC63F-5FFE-6EEC-E9AB-BEB4A298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C2EDB3-C479-61C8-4392-F759CB83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28:28,31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131B-8BCD-44E9-A9C3-3023AFB4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65027"/>
            <a:ext cx="11386192" cy="4488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28 </a:t>
            </a: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所以你們當知道，神這救恩如今</a:t>
            </a:r>
            <a:br>
              <a:rPr lang="en-US" altLang="zh-TW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傳給外邦人，他們也必聽受。</a:t>
            </a:r>
            <a:endParaRPr lang="en-US" altLang="zh-TW" sz="5400" b="0" i="0" dirty="0">
              <a:effectLst/>
              <a:latin typeface="DFPTanLiW5-GB5" panose="03000500000000000000" pitchFamily="66" charset="-120"/>
              <a:ea typeface="DFPTanLiW5-GB5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5400" b="1" i="0" baseline="3000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31 </a:t>
            </a:r>
            <a:r>
              <a:rPr lang="zh-TW" altLang="en-US" sz="5400" b="0" i="0" dirty="0">
                <a:effectLst/>
                <a:latin typeface="DFPTanLiW5-GB5" panose="03000500000000000000" pitchFamily="66" charset="-120"/>
                <a:ea typeface="DFPTanLiW5-GB5" panose="03000500000000000000" pitchFamily="66" charset="-120"/>
              </a:rPr>
              <a:t>放膽傳講神國的道，將主耶穌基督的事教導人，並沒有人禁止。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1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01108-768E-2FCB-EDF4-A8FF6160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BD2B8-34FB-1623-6BB7-2E04C8A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1B267-BFA1-DDA3-7A24-0B180F4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8A95F-A8C9-BB3D-C943-4C5191B7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B44F87-243C-4318-3439-79325376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使徒行傳的鑰節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(</a:t>
            </a:r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關鍵經文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)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6B0B-151B-0749-F7BD-BD37CBAB2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671851"/>
            <a:ext cx="10772041" cy="448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使徒行傳</a:t>
            </a:r>
            <a:r>
              <a:rPr lang="en-US" altLang="zh-TW" sz="5400" u="sng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1:8</a:t>
            </a:r>
          </a:p>
          <a:p>
            <a:pPr marL="0" indent="0">
              <a:buNone/>
            </a:pP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但聖靈降臨在你們身上，你們就</a:t>
            </a:r>
            <a:b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必得著能力，並要在耶路撒冷、</a:t>
            </a:r>
            <a:br>
              <a:rPr lang="en-US" altLang="zh-TW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54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猶太全地和撒馬利亞，直到地極，作我的見證。</a:t>
            </a:r>
            <a:endParaRPr lang="en-US" altLang="zh-TW" sz="54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926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4CB6A-1566-1E04-1009-83F097943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DE574-1A13-2D12-081E-030C5D42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" y="217932"/>
            <a:ext cx="10515600" cy="676656"/>
          </a:xfrm>
        </p:spPr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 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28:28,31</a:t>
            </a:r>
            <a:r>
              <a:rPr lang="en-US" altLang="zh-TW" dirty="0">
                <a:latin typeface="DFPYuanW9-GB5" panose="020F0900000000000000" pitchFamily="34" charset="-120"/>
                <a:ea typeface="DFPYuanW9-GB5" panose="020F0900000000000000" pitchFamily="34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83E0-4991-020C-BB9D-9AF6819A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143000"/>
            <a:ext cx="11532108" cy="515874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總結段落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27:1-28:31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保羅前往羅馬的旅程和在羅馬的狀況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保羅在海上遭遇風暴、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在馬耳他島上行神蹟、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抵達羅馬並被軟禁。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DE8BB-EFAC-8DE0-4B2C-488F94FF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D87CAD-677A-A712-636B-F605F91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C78BA-5A7B-FB9A-D023-6CEE144D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9AF83-CCCD-C46C-1945-BB3F0B231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2E5BA-3457-EA74-1645-E838AE84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使徒行傳作者與讀者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2421-6592-4F52-BCFA-E89CDB25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62100"/>
            <a:ext cx="9363456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8BDC6-9E14-711F-1090-041FE411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635433-1466-320D-2B61-F897E02B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A4350-65A7-51A9-C11D-9DAEAC47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0A92-FA4A-F530-85BB-55074A6C3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8A322-4019-2A77-9724-6450F68D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01874A-515D-8306-9CFE-1023F70C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2A072-8A7F-62D5-8D4D-3082274A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277B5-840A-EBB8-368A-A526CBE9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1:1-2</a:t>
            </a:r>
            <a:endParaRPr lang="en-US" u="sng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B2C6-068D-DBDE-6D46-19A03668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846308" cy="387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提阿非羅啊，我已經作了前書，</a:t>
            </a:r>
            <a:br>
              <a:rPr lang="en-US" altLang="zh-TW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論到耶穌開頭一切所行所教訓的， </a:t>
            </a:r>
            <a:br>
              <a:rPr lang="en-US" altLang="zh-TW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直到祂藉著聖靈吩咐所揀選的使徒以後，被接上升的日子為止。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234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4A04-90F0-2870-73C5-E38A08B8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2F263-DE63-ED08-49E1-37DE7F7E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路加福音</a:t>
            </a:r>
            <a:r>
              <a:rPr lang="en-US" altLang="zh-TW" u="sng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1:1-4</a:t>
            </a:r>
            <a:endParaRPr lang="en-US" u="sng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AACD-78CC-40FB-D410-7A5E7E30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15440"/>
            <a:ext cx="10701528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提阿非羅大人哪，有好些人提筆作書，述說在我們中間所成就的事，是照傳道的人從起初親眼看見又傳給我們的。 這些事我既從起頭都詳細考察了，</a:t>
            </a:r>
            <a:br>
              <a:rPr lang="en-US" altLang="zh-TW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就定意要按著次序寫給你，使你知道</a:t>
            </a:r>
            <a:br>
              <a:rPr lang="en-US" altLang="zh-TW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</a:br>
            <a:r>
              <a:rPr lang="zh-TW" altLang="en-US" sz="4800" dirty="0">
                <a:latin typeface="DFPTanLiW5-GB5" panose="03000500000000000000" pitchFamily="66" charset="-120"/>
                <a:ea typeface="DFPTanLiW5-GB5" panose="03000500000000000000" pitchFamily="66" charset="-120"/>
              </a:rPr>
              <a:t>所學之道都是確實的。</a:t>
            </a:r>
            <a:endParaRPr lang="en-US" altLang="zh-TW" sz="4800" dirty="0">
              <a:latin typeface="DFPTanLiW5-GB5" panose="03000500000000000000" pitchFamily="66" charset="-120"/>
              <a:ea typeface="DFPTanLiW5-GB5" panose="03000500000000000000" pitchFamily="66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67E15-C01C-2930-3A65-A935BDD2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981415-28CC-D68D-FD4D-8F84CD15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40B48-3E33-FEC4-2E2E-179FBC00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DD5D-F381-0CAB-E6F4-33BEB42C9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50439-1D2D-E854-99F3-E7B4E7DD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使徒行傳的作者</a:t>
            </a:r>
            <a:r>
              <a:rPr lang="en-US" altLang="zh-TW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dirty="0">
              <a:latin typeface="DFPYuanW9-GB5" panose="020F0900000000000000" pitchFamily="34" charset="-120"/>
              <a:ea typeface="DFPYuanW9-GB5" panose="020F09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0F12-926E-C855-B52B-2697AF0B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62100"/>
            <a:ext cx="9363456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路加醫生，也是路加福音的作者。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寫作的時間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主後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62-90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之間。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寫作的對象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提阿非羅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(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路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1:3; 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徒</a:t>
            </a:r>
            <a:r>
              <a:rPr lang="en-US" altLang="zh-TW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1:1)</a:t>
            </a: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，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LongMenW9-GB5" panose="03000909000000000000" pitchFamily="65" charset="-120"/>
                <a:ea typeface="DFLongMenW9-GB5" panose="03000909000000000000" pitchFamily="65" charset="-120"/>
              </a:rPr>
              <a:t> 可能是羅馬官員或貴族。</a:t>
            </a:r>
            <a:endParaRPr lang="en-US" altLang="zh-TW" sz="4800" dirty="0">
              <a:latin typeface="DFLongMenW9-GB5" panose="03000909000000000000" pitchFamily="65" charset="-120"/>
              <a:ea typeface="DFLongMenW9-GB5" panose="03000909000000000000" pitchFamily="65" charset="-12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DB677-FB23-6A3D-BC1D-BC420879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6F49-9AF7-407D-9FAF-7296B0402122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14025E-3EED-AE3A-1365-F93EF2A0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E2B91-7F51-0134-A65C-02C96200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1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9CD3-51A9-4440-E5BB-BCCF5FF71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1773-EBC7-F0F9-46F3-D4F8281F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查考使徒行傳不可不知的四大關鍵</a:t>
            </a:r>
            <a:r>
              <a:rPr lang="en-US" altLang="zh-TW" sz="4400" b="1" dirty="0">
                <a:latin typeface="DFPOP3W12-GB5" panose="040B0C09000000000000" pitchFamily="81" charset="-120"/>
                <a:ea typeface="DFPOP3W12-GB5" panose="040B0C09000000000000" pitchFamily="81" charset="-120"/>
              </a:rPr>
              <a:t>:</a:t>
            </a:r>
            <a:endParaRPr lang="en-US" sz="4400" b="1" dirty="0">
              <a:latin typeface="DFPOP3W12-GB5" panose="040B0C09000000000000" pitchFamily="81" charset="-120"/>
              <a:ea typeface="DFPOP3W12-GB5" panose="040B0C09000000000000" pitchFamily="81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46BE-BC14-AD74-81CA-32871E05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746913"/>
            <a:ext cx="10451593" cy="440699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主要人物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主角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 性格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 角色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關鍵事件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發生了哪些重要事件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b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</a:b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          如何推動故事的發展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重要地點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事件發生的地點</a:t>
            </a:r>
            <a:r>
              <a:rPr lang="en-US" altLang="zh-TW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?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r>
              <a:rPr lang="zh-TW" altLang="en-US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共同主題</a:t>
            </a:r>
            <a:r>
              <a:rPr lang="en-US" altLang="zh-TW" sz="4800" dirty="0">
                <a:latin typeface="DFLiJinHeiW8-GB5" panose="020B0809000000000000" pitchFamily="49" charset="-120"/>
                <a:ea typeface="DFLiJinHeiW8-GB5" panose="020B0809000000000000" pitchFamily="49" charset="-120"/>
              </a:rPr>
              <a:t>:</a:t>
            </a:r>
            <a:r>
              <a:rPr lang="zh-TW" altLang="en-US" sz="4400" dirty="0">
                <a:latin typeface="DFWeiBeiW7-GB5" panose="03000709000000000000" pitchFamily="65" charset="-120"/>
                <a:ea typeface="DFWeiBeiW7-GB5" panose="03000709000000000000" pitchFamily="65" charset="-120"/>
              </a:rPr>
              <a:t>反覆出現的句子、主題或意念</a:t>
            </a:r>
            <a:endParaRPr lang="en-US" altLang="zh-TW" sz="4800" dirty="0">
              <a:latin typeface="DFWeiBeiW7-GB5" panose="03000709000000000000" pitchFamily="65" charset="-120"/>
              <a:ea typeface="DFWeiBeiW7-GB5" panose="03000709000000000000" pitchFamily="65" charset="-120"/>
            </a:endParaRP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BEE22-5F9E-1819-0628-E4F1CFC2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8C26-6482-46F8-ACFF-EDF46898B21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8AEE-336C-C4D4-0F97-DB1476D1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>
                <a:latin typeface="DFShouJinW3-GB5" panose="03000309000000000000" pitchFamily="65" charset="-120"/>
                <a:ea typeface="DFShouJinW3-GB5" panose="03000309000000000000" pitchFamily="65" charset="-120"/>
              </a:rPr>
              <a:t>使徒行傳開頭  晨光團契  陳堯健牧師</a:t>
            </a:r>
            <a:endParaRPr lang="en-US" dirty="0">
              <a:latin typeface="DFShouJinW3-GB5" panose="03000309000000000000" pitchFamily="65" charset="-120"/>
              <a:ea typeface="DFShouJinW3-GB5" panose="030003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29BB-F7BF-8BDC-AD73-2A570649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{A5C632BB-D6ED-465E-8096-F3B7A32D51B8}tf11964407_win32</Template>
  <TotalTime>5457</TotalTime>
  <Words>2954</Words>
  <Application>Microsoft Office PowerPoint</Application>
  <PresentationFormat>Widescreen</PresentationFormat>
  <Paragraphs>327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Arial</vt:lpstr>
      <vt:lpstr>Gill Sans Nova Light</vt:lpstr>
      <vt:lpstr>Symbol</vt:lpstr>
      <vt:lpstr>DFPSongW12-GB5</vt:lpstr>
      <vt:lpstr>DFHeiW9-GB5</vt:lpstr>
      <vt:lpstr>DFPOP3W12-GB5</vt:lpstr>
      <vt:lpstr>DFPLiJinHeiW8-GB5</vt:lpstr>
      <vt:lpstr>DFPYuanW9-GB5</vt:lpstr>
      <vt:lpstr>DFLiJinHeiW8-GB5</vt:lpstr>
      <vt:lpstr>Aptos</vt:lpstr>
      <vt:lpstr>DFLongMenW9-GB5</vt:lpstr>
      <vt:lpstr>DFWeiBeiW7-GB5</vt:lpstr>
      <vt:lpstr>DFHeiW12-GB5</vt:lpstr>
      <vt:lpstr>Wingdings</vt:lpstr>
      <vt:lpstr>Courier New</vt:lpstr>
      <vt:lpstr>Gill Sans Nova</vt:lpstr>
      <vt:lpstr>DFPTanLiW5-GB5</vt:lpstr>
      <vt:lpstr>Sagona Book</vt:lpstr>
      <vt:lpstr>DFShouJinW3-GB5</vt:lpstr>
      <vt:lpstr>Calibri</vt:lpstr>
      <vt:lpstr>Office Theme</vt:lpstr>
      <vt:lpstr>使徒行傳-開頭</vt:lpstr>
      <vt:lpstr>誠實大拷問:</vt:lpstr>
      <vt:lpstr>使徒行傳的深水區</vt:lpstr>
      <vt:lpstr>使徒行傳的鑰節(關鍵經文):</vt:lpstr>
      <vt:lpstr>使徒行傳作者與讀者:</vt:lpstr>
      <vt:lpstr>使徒行傳1:1-2</vt:lpstr>
      <vt:lpstr>路加福音1:1-4</vt:lpstr>
      <vt:lpstr>使徒行傳的作者:</vt:lpstr>
      <vt:lpstr>查考使徒行傳不可不知的四大關鍵:</vt:lpstr>
      <vt:lpstr>主要人物:</vt:lpstr>
      <vt:lpstr>主要事件: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使徒行傳的鑰節(關鍵經文):</vt:lpstr>
      <vt:lpstr>使徒行傳的鑰節(關鍵經文):</vt:lpstr>
      <vt:lpstr>使徒行傳的關鍵段落:</vt:lpstr>
      <vt:lpstr>使徒行傳的關鍵段落:</vt:lpstr>
      <vt:lpstr>使徒行傳查經前需要有的準備:</vt:lpstr>
      <vt:lpstr>查經要問自己的三個問題:</vt:lpstr>
      <vt:lpstr>13 週查完使徒行傳分段</vt:lpstr>
      <vt:lpstr>PowerPoint Presentation</vt:lpstr>
      <vt:lpstr>每次查經可以思想的問題:</vt:lpstr>
      <vt:lpstr>使徒行傳的深水區</vt:lpstr>
      <vt:lpstr>使徒行傳2:46-47:</vt:lpstr>
      <vt:lpstr>使徒行傳2:46-47:</vt:lpstr>
      <vt:lpstr>使徒行傳6:7:</vt:lpstr>
      <vt:lpstr>使徒行傳6:7:</vt:lpstr>
      <vt:lpstr>使徒行傳9:31:</vt:lpstr>
      <vt:lpstr>使徒行傳9:31:</vt:lpstr>
      <vt:lpstr>使徒行傳12:24:</vt:lpstr>
      <vt:lpstr>使徒行傳12:24:</vt:lpstr>
      <vt:lpstr>使徒行傳16:5:</vt:lpstr>
      <vt:lpstr>使徒行傳16:5:</vt:lpstr>
      <vt:lpstr>使徒行傳19:20:</vt:lpstr>
      <vt:lpstr>使徒行傳19:20:</vt:lpstr>
      <vt:lpstr>使徒行傳28:28,31:</vt:lpstr>
      <vt:lpstr>使徒行傳 28:28,31: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撒母耳記上</dc:title>
  <dc:creator>Yao-chien Chen</dc:creator>
  <cp:lastModifiedBy>Yao-chien Chen</cp:lastModifiedBy>
  <cp:revision>8</cp:revision>
  <cp:lastPrinted>2025-01-17T23:31:09Z</cp:lastPrinted>
  <dcterms:created xsi:type="dcterms:W3CDTF">2022-12-16T01:05:25Z</dcterms:created>
  <dcterms:modified xsi:type="dcterms:W3CDTF">2025-01-18T04:06:07Z</dcterms:modified>
</cp:coreProperties>
</file>