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4"/>
  </p:notesMasterIdLst>
  <p:sldIdLst>
    <p:sldId id="256" r:id="rId2"/>
    <p:sldId id="268" r:id="rId3"/>
    <p:sldId id="269" r:id="rId4"/>
    <p:sldId id="276" r:id="rId5"/>
    <p:sldId id="275" r:id="rId6"/>
    <p:sldId id="277" r:id="rId7"/>
    <p:sldId id="270" r:id="rId8"/>
    <p:sldId id="278" r:id="rId9"/>
    <p:sldId id="271" r:id="rId10"/>
    <p:sldId id="272" r:id="rId11"/>
    <p:sldId id="274" r:id="rId12"/>
    <p:sldId id="2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21986"/>
    <p:restoredTop sz="74612"/>
  </p:normalViewPr>
  <p:slideViewPr>
    <p:cSldViewPr snapToGrid="0">
      <p:cViewPr varScale="1">
        <p:scale>
          <a:sx n="64" d="100"/>
          <a:sy n="64" d="100"/>
        </p:scale>
        <p:origin x="133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橡树 nelson" userId="b0597ec67e8763e9" providerId="LiveId" clId="{30C73CF1-F8E3-41AD-B459-A11982A4AC5A}"/>
    <pc:docChg chg="modSld">
      <pc:chgData name="大橡树 nelson" userId="b0597ec67e8763e9" providerId="LiveId" clId="{30C73CF1-F8E3-41AD-B459-A11982A4AC5A}" dt="2024-10-02T13:59:26.456" v="8" actId="255"/>
      <pc:docMkLst>
        <pc:docMk/>
      </pc:docMkLst>
      <pc:sldChg chg="modSp mod">
        <pc:chgData name="大橡树 nelson" userId="b0597ec67e8763e9" providerId="LiveId" clId="{30C73CF1-F8E3-41AD-B459-A11982A4AC5A}" dt="2024-10-02T13:59:26.456" v="8" actId="255"/>
        <pc:sldMkLst>
          <pc:docMk/>
          <pc:sldMk cId="232047310" sldId="256"/>
        </pc:sldMkLst>
        <pc:spChg chg="mod">
          <ac:chgData name="大橡树 nelson" userId="b0597ec67e8763e9" providerId="LiveId" clId="{30C73CF1-F8E3-41AD-B459-A11982A4AC5A}" dt="2024-10-02T13:59:26.456" v="8" actId="255"/>
          <ac:spMkLst>
            <pc:docMk/>
            <pc:sldMk cId="232047310" sldId="256"/>
            <ac:spMk id="2" creationId="{400CB91D-5458-381D-CCF6-D3A9F7C29E6F}"/>
          </ac:spMkLst>
        </pc:spChg>
        <pc:spChg chg="mod">
          <ac:chgData name="大橡树 nelson" userId="b0597ec67e8763e9" providerId="LiveId" clId="{30C73CF1-F8E3-41AD-B459-A11982A4AC5A}" dt="2024-10-02T13:59:06.069" v="5" actId="20577"/>
          <ac:spMkLst>
            <pc:docMk/>
            <pc:sldMk cId="232047310" sldId="256"/>
            <ac:spMk id="3" creationId="{3DECA321-C80A-8342-E411-FE996D4DE8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49A9D0-6541-A840-95DC-6FE7CB8C48A1}"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47EE7-89C1-1449-A395-724820325FCC}" type="slidenum">
              <a:rPr lang="en-US" smtClean="0"/>
              <a:t>‹#›</a:t>
            </a:fld>
            <a:endParaRPr lang="en-US"/>
          </a:p>
        </p:txBody>
      </p:sp>
    </p:spTree>
    <p:extLst>
      <p:ext uri="{BB962C8B-B14F-4D97-AF65-F5344CB8AC3E}">
        <p14:creationId xmlns:p14="http://schemas.microsoft.com/office/powerpoint/2010/main" val="2354615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zh.wikipedia.org/wiki/%E9%A6%AC%E5%A4%AA%E7%A6%8F%E9%9F%B3"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zh.wikipedia.org/wiki/%E4%B8%89%E4%BD%8D%E4%B8%80%E9%AB%94" TargetMode="External"/><Relationship Id="rId4" Type="http://schemas.openxmlformats.org/officeDocument/2006/relationships/hyperlink" Target="https://zh.wikipedia.org/wiki/%E7%A6%81%E6%AC%B2"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zh.wikipedia.org/wiki/%E5%9F%83%E5%8F%8A"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zh.wikipedia.org/wiki/%E4%B8%BB%E6%95%99" TargetMode="External"/><Relationship Id="rId4" Type="http://schemas.openxmlformats.org/officeDocument/2006/relationships/hyperlink" Target="https://zh.wikipedia.org/wiki/%E4%BA%9E%E6%AD%B7%E5%B1%B1%E5%A4%A7%E5%9F%8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zh.wikipedia.org/wiki/%E4%BB%A5%E6%96%AF%E6%8B%89%E7%BA%8C%E7%AF%87%E4%B8%8A%E5%8D%B7" TargetMode="External"/><Relationship Id="rId13" Type="http://schemas.openxmlformats.org/officeDocument/2006/relationships/hyperlink" Target="https://zh.wikipedia.org/wiki/%E4%BE%BF%E8%A5%BF%E6%8B%89%E6%99%BA%E8%A8%93" TargetMode="External"/><Relationship Id="rId18" Type="http://schemas.openxmlformats.org/officeDocument/2006/relationships/hyperlink" Target="https://zh.wikipedia.org/wiki/%E8%80%B6%E5%88%A9%E7%B1%B3%E6%9B%B8%E4%BF%A1" TargetMode="External"/><Relationship Id="rId3" Type="http://schemas.openxmlformats.org/officeDocument/2006/relationships/hyperlink" Target="https://zh.wikipedia.org/zh-hans/%E5%A1%94%E7%B4%8D%E8%B5%AB" TargetMode="External"/><Relationship Id="rId7" Type="http://schemas.openxmlformats.org/officeDocument/2006/relationships/hyperlink" Target="https://zh.wikipedia.org/wiki/%E5%B8%8C%E4%BC%AF%E4%BE%86%E8%81%96%E7%B6%93" TargetMode="External"/><Relationship Id="rId12" Type="http://schemas.openxmlformats.org/officeDocument/2006/relationships/hyperlink" Target="https://zh.wikipedia.org/wiki/%E6%89%80%E7%BE%85%E9%96%80%E6%99%BA%E8%A8%93" TargetMode="External"/><Relationship Id="rId17" Type="http://schemas.openxmlformats.org/officeDocument/2006/relationships/hyperlink" Target="https://zh.wikipedia.org/wiki/%E6%AF%94%E5%8B%92%E8%88%87%E5%A4%A7%E9%BE%8D" TargetMode="External"/><Relationship Id="rId2" Type="http://schemas.openxmlformats.org/officeDocument/2006/relationships/slide" Target="../slides/slide9.xml"/><Relationship Id="rId16" Type="http://schemas.openxmlformats.org/officeDocument/2006/relationships/hyperlink" Target="https://zh.wikipedia.org/wiki/%E8%98%87%E6%92%92%E6%8B%BF%E5%82%B3" TargetMode="External"/><Relationship Id="rId20" Type="http://schemas.openxmlformats.org/officeDocument/2006/relationships/hyperlink" Target="https://zh.wikipedia.org/wiki/%E7%91%AA%E6%8B%BF%E8%A5%BF%E7%A6%B1%E8%A9%9E" TargetMode="External"/><Relationship Id="rId1" Type="http://schemas.openxmlformats.org/officeDocument/2006/relationships/notesMaster" Target="../notesMasters/notesMaster1.xml"/><Relationship Id="rId6" Type="http://schemas.openxmlformats.org/officeDocument/2006/relationships/hyperlink" Target="https://zh.wikipedia.org/wiki/%E4%B8%83%E5%8D%81%E5%A3%AB%E8%AD%AF%E6%9C%AC" TargetMode="External"/><Relationship Id="rId11" Type="http://schemas.openxmlformats.org/officeDocument/2006/relationships/hyperlink" Target="https://zh.wikipedia.org/wiki/%E9%A6%AC%E5%8A%A0%E6%AF%94%E4%B8%80%E6%9B%B8" TargetMode="External"/><Relationship Id="rId5" Type="http://schemas.openxmlformats.org/officeDocument/2006/relationships/hyperlink" Target="https://zh.wikipedia.org/wiki/%E5%B8%8C%E8%87%98%E6%96%87" TargetMode="External"/><Relationship Id="rId15" Type="http://schemas.openxmlformats.org/officeDocument/2006/relationships/hyperlink" Target="https://zh.wikipedia.org/wiki/%E4%B8%89%E7%AB%A5%E6%AD%8C" TargetMode="External"/><Relationship Id="rId10" Type="http://schemas.openxmlformats.org/officeDocument/2006/relationships/hyperlink" Target="https://zh.wikipedia.org/wiki/%E7%8A%B9%E6%BB%B4%E4%BC%A0" TargetMode="External"/><Relationship Id="rId19" Type="http://schemas.openxmlformats.org/officeDocument/2006/relationships/hyperlink" Target="https://zh.wikipedia.org/wiki/%E4%BB%A5%E6%96%AF%E5%B8%96%E8%A8%98%E8%A3%9C%E7%B7%A8" TargetMode="External"/><Relationship Id="rId4" Type="http://schemas.openxmlformats.org/officeDocument/2006/relationships/hyperlink" Target="https://zh.wikipedia.org/wiki/%E6%92%92%E7%91%AA%E5%88%A9%E4%BA%9E%E4%BA%BA" TargetMode="External"/><Relationship Id="rId9" Type="http://schemas.openxmlformats.org/officeDocument/2006/relationships/hyperlink" Target="https://zh.wikipedia.org/wiki/%E5%A4%9A%E6%AF%94%E5%82%B3" TargetMode="External"/><Relationship Id="rId14" Type="http://schemas.openxmlformats.org/officeDocument/2006/relationships/hyperlink" Target="https://zh.wikipedia.org/wiki/%E5%B7%B4%E9%8C%84%E6%9B%B8"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spcBef>
                <a:spcPts val="0"/>
              </a:spcBef>
              <a:spcAft>
                <a:spcPts val="0"/>
              </a:spcAft>
              <a:buFont typeface="Courier New" panose="02070309020205020404" pitchFamily="49" charset="0"/>
              <a:buNone/>
            </a:pPr>
            <a:r>
              <a:rPr lang="en-US" sz="1200" dirty="0" err="1">
                <a:effectLst/>
                <a:latin typeface="HanziPen SC Regular" panose="03000300000000000000" pitchFamily="66" charset="-122"/>
                <a:ea typeface="MS Mincho" panose="02020609040205080304" pitchFamily="49" charset="-128"/>
                <a:cs typeface="Times New Roman" panose="02020603050405020304" pitchFamily="18" charset="0"/>
              </a:rPr>
              <a:t>基督徒</a:t>
            </a:r>
            <a:r>
              <a:rPr lang="zh-CN" altLang="en-US" sz="1200" dirty="0">
                <a:effectLst/>
                <a:latin typeface="HanziPen SC Regular" panose="03000300000000000000" pitchFamily="66" charset="-122"/>
                <a:ea typeface="MS Mincho" panose="02020609040205080304" pitchFamily="49" charset="-128"/>
                <a:cs typeface="Times New Roman" panose="02020603050405020304" pitchFamily="18" charset="0"/>
              </a:rPr>
              <a:t>把</a:t>
            </a:r>
            <a:r>
              <a:rPr lang="en-US" sz="1200" dirty="0" err="1">
                <a:effectLst/>
                <a:latin typeface="HanziPen SC Regular" panose="03000300000000000000" pitchFamily="66" charset="-122"/>
                <a:ea typeface="MS Mincho" panose="02020609040205080304" pitchFamily="49" charset="-128"/>
                <a:cs typeface="Times New Roman" panose="02020603050405020304" pitchFamily="18" charset="0"/>
              </a:rPr>
              <a:t>圣经被当作神的话</a:t>
            </a:r>
            <a:r>
              <a:rPr lang="zh-CN" altLang="en-US" sz="1200" dirty="0">
                <a:effectLst/>
                <a:latin typeface="HanziPen SC Regular" panose="03000300000000000000" pitchFamily="66" charset="-122"/>
                <a:ea typeface="MS Mincho" panose="02020609040205080304" pitchFamily="49" charset="-128"/>
                <a:cs typeface="Times New Roman" panose="02020603050405020304" pitchFamily="18" charset="0"/>
              </a:rPr>
              <a:t>，有他们的理由。第一个，这是圣经作者们的宣称：</a:t>
            </a:r>
            <a:endParaRPr lang="en-US" sz="1200" dirty="0">
              <a:effectLst/>
              <a:latin typeface="HanziPen SC Regular" panose="03000300000000000000" pitchFamily="66" charset="-122"/>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endParaRPr lang="en-US" sz="1200" dirty="0">
              <a:effectLst/>
              <a:latin typeface="HanziPen SC Regular" panose="03000300000000000000" pitchFamily="66" charset="-122"/>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200" dirty="0" err="1">
                <a:effectLst/>
                <a:latin typeface="HanziPen SC Regular" panose="03000300000000000000" pitchFamily="66" charset="-122"/>
                <a:ea typeface="MS Mincho" panose="02020609040205080304" pitchFamily="49" charset="-128"/>
                <a:cs typeface="Times New Roman" panose="02020603050405020304" pitchFamily="18" charset="0"/>
              </a:rPr>
              <a:t>以赛亚：当乌西雅王崩的那年，我见主坐在高高的宝座上。他的衣裳垂下，遮满圣殿</a:t>
            </a:r>
            <a:r>
              <a:rPr lang="en-US" sz="1200" dirty="0">
                <a:effectLst/>
                <a:latin typeface="HanziPen SC Regular" panose="03000300000000000000" pitchFamily="66" charset="-122"/>
                <a:ea typeface="MS Mincho" panose="02020609040205080304" pitchFamily="49" charset="-128"/>
                <a:cs typeface="Times New Roman" panose="02020603050405020304" pitchFamily="18" charset="0"/>
              </a:rPr>
              <a:t>。</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200" dirty="0" err="1">
                <a:effectLst/>
                <a:latin typeface="HanziPen SC Regular" panose="03000300000000000000" pitchFamily="66" charset="-122"/>
                <a:ea typeface="MS Mincho" panose="02020609040205080304" pitchFamily="49" charset="-128"/>
                <a:cs typeface="Times New Roman" panose="02020603050405020304" pitchFamily="18" charset="0"/>
              </a:rPr>
              <a:t>耶利米：犹大王亚们的儿子约西亚在位十三年，耶和华的话临到耶利米</a:t>
            </a:r>
            <a:r>
              <a:rPr lang="en-US" sz="1200" dirty="0">
                <a:effectLst/>
                <a:latin typeface="HanziPen SC Regular" panose="03000300000000000000" pitchFamily="66" charset="-122"/>
                <a:ea typeface="MS Mincho" panose="02020609040205080304" pitchFamily="49" charset="-128"/>
                <a:cs typeface="Times New Roman" panose="02020603050405020304" pitchFamily="18" charset="0"/>
              </a:rPr>
              <a:t>。</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200" dirty="0" err="1">
                <a:effectLst/>
                <a:latin typeface="HanziPen SC Regular" panose="03000300000000000000" pitchFamily="66" charset="-122"/>
                <a:ea typeface="MS Mincho" panose="02020609040205080304" pitchFamily="49" charset="-128"/>
                <a:cs typeface="Times New Roman" panose="02020603050405020304" pitchFamily="18" charset="0"/>
              </a:rPr>
              <a:t>以西结：当三十年四月初五日，我在迦巴鲁河边被掳的人中，天就开了，得见</a:t>
            </a:r>
            <a:r>
              <a:rPr lang="en-US" sz="1200" dirty="0">
                <a:effectLst/>
                <a:latin typeface="HanziPen SC Regular" panose="03000300000000000000" pitchFamily="66" charset="-122"/>
                <a:ea typeface="MS Mincho" panose="02020609040205080304" pitchFamily="49" charset="-128"/>
                <a:cs typeface="Times New Roman" panose="02020603050405020304" pitchFamily="18" charset="0"/>
              </a:rPr>
              <a:t>　</a:t>
            </a:r>
            <a:r>
              <a:rPr lang="en-US" sz="1200" dirty="0" err="1">
                <a:effectLst/>
                <a:latin typeface="HanziPen SC Regular" panose="03000300000000000000" pitchFamily="66" charset="-122"/>
                <a:ea typeface="MS Mincho" panose="02020609040205080304" pitchFamily="49" charset="-128"/>
                <a:cs typeface="Times New Roman" panose="02020603050405020304" pitchFamily="18" charset="0"/>
              </a:rPr>
              <a:t>神的异象</a:t>
            </a:r>
            <a:r>
              <a:rPr lang="en-US" sz="1200" dirty="0">
                <a:effectLst/>
                <a:latin typeface="HanziPen SC Regular" panose="03000300000000000000" pitchFamily="66" charset="-122"/>
                <a:ea typeface="MS Mincho" panose="02020609040205080304" pitchFamily="49" charset="-128"/>
                <a:cs typeface="Times New Roman" panose="02020603050405020304" pitchFamily="18" charset="0"/>
              </a:rPr>
              <a:t>。</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Courier New" panose="02070309020205020404" pitchFamily="49" charset="0"/>
              <a:buChar char="o"/>
            </a:pPr>
            <a:r>
              <a:rPr lang="en-US" sz="1200" dirty="0" err="1">
                <a:effectLst/>
                <a:latin typeface="HanziPen SC Regular" panose="03000300000000000000" pitchFamily="66" charset="-122"/>
                <a:ea typeface="MS Mincho" panose="02020609040205080304" pitchFamily="49" charset="-128"/>
                <a:cs typeface="Times New Roman" panose="02020603050405020304" pitchFamily="18" charset="0"/>
              </a:rPr>
              <a:t>但以理：巴比伦王伯沙撒元年，但以理在床上做梦，见了脑中的异象，就记录这梦，述说其中的大意</a:t>
            </a:r>
            <a:r>
              <a:rPr lang="en-US" sz="1200" dirty="0">
                <a:effectLst/>
                <a:latin typeface="HanziPen SC Regular" panose="03000300000000000000" pitchFamily="66" charset="-122"/>
                <a:ea typeface="MS Mincho" panose="02020609040205080304" pitchFamily="49" charset="-128"/>
                <a:cs typeface="Times New Roman" panose="02020603050405020304" pitchFamily="18" charset="0"/>
              </a:rPr>
              <a:t>。</a:t>
            </a:r>
            <a:endParaRPr lang="en-US" sz="1200" dirty="0">
              <a:effectLst/>
              <a:latin typeface="Cambria" panose="02040503050406030204" pitchFamily="18" charset="0"/>
              <a:ea typeface="MS Mincho" panose="02020609040205080304" pitchFamily="49" charset="-128"/>
              <a:cs typeface="Times New Roman" panose="02020603050405020304" pitchFamily="18" charset="0"/>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2</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spcBef>
                <a:spcPts val="0"/>
              </a:spcBef>
              <a:spcAft>
                <a:spcPts val="0"/>
              </a:spcAft>
              <a:buFont typeface="Symbol" pitchFamily="2" charset="2"/>
              <a:buChar char=""/>
              <a:tabLst>
                <a:tab pos="1143000" algn="l"/>
              </a:tabLst>
            </a:pPr>
            <a:r>
              <a:rPr lang="zh-CN" altLang="en-US" sz="1800" dirty="0"/>
              <a:t>俄利根</a:t>
            </a:r>
            <a:endParaRPr lang="en-US" altLang="zh-CN" sz="1800" dirty="0"/>
          </a:p>
          <a:p>
            <a:pPr marL="800100" marR="0" lvl="1" indent="-342900">
              <a:spcBef>
                <a:spcPts val="0"/>
              </a:spcBef>
              <a:spcAft>
                <a:spcPts val="0"/>
              </a:spcAft>
              <a:buFont typeface="Symbol" pitchFamily="2" charset="2"/>
              <a:buChar char=""/>
              <a:tabLst>
                <a:tab pos="1143000" algn="l"/>
              </a:tabLst>
            </a:pPr>
            <a:r>
              <a:rPr lang="zh-TW" altLang="en-US" sz="4000" b="0" i="0" dirty="0">
                <a:solidFill>
                  <a:srgbClr val="202122"/>
                </a:solidFill>
                <a:effectLst/>
                <a:latin typeface="Arial" panose="020B0604020202020204" pitchFamily="34" charset="0"/>
              </a:rPr>
              <a:t>出生在埃及的亚历山大</a:t>
            </a:r>
            <a:endParaRPr lang="en-US" altLang="zh-TW" sz="4000" b="0" i="0" dirty="0">
              <a:solidFill>
                <a:srgbClr val="202122"/>
              </a:solidFill>
              <a:effectLst/>
              <a:latin typeface="Arial" panose="020B0604020202020204" pitchFamily="34" charset="0"/>
            </a:endParaRPr>
          </a:p>
          <a:p>
            <a:pPr marL="800100" marR="0" lvl="1" indent="-342900">
              <a:spcBef>
                <a:spcPts val="0"/>
              </a:spcBef>
              <a:spcAft>
                <a:spcPts val="0"/>
              </a:spcAft>
              <a:buFont typeface="Symbol" pitchFamily="2" charset="2"/>
              <a:buChar char=""/>
              <a:tabLst>
                <a:tab pos="1143000" algn="l"/>
              </a:tabLst>
            </a:pPr>
            <a:r>
              <a:rPr lang="zh-TW" altLang="en-US" sz="4000" b="0" i="0" dirty="0">
                <a:solidFill>
                  <a:srgbClr val="202122"/>
                </a:solidFill>
                <a:effectLst/>
                <a:latin typeface="Arial" panose="020B0604020202020204" pitchFamily="34" charset="0"/>
              </a:rPr>
              <a:t>受过良好教育，通晓希腊文学。</a:t>
            </a:r>
            <a:endParaRPr lang="en-US" altLang="zh-TW" sz="4000" b="0" i="0" dirty="0">
              <a:solidFill>
                <a:srgbClr val="202122"/>
              </a:solidFill>
              <a:effectLst/>
              <a:latin typeface="Arial" panose="020B0604020202020204" pitchFamily="34" charset="0"/>
            </a:endParaRPr>
          </a:p>
          <a:p>
            <a:pPr marL="800100" marR="0" lvl="1" indent="-342900">
              <a:spcBef>
                <a:spcPts val="0"/>
              </a:spcBef>
              <a:spcAft>
                <a:spcPts val="0"/>
              </a:spcAft>
              <a:buFont typeface="Symbol" pitchFamily="2" charset="2"/>
              <a:buChar char=""/>
              <a:tabLst>
                <a:tab pos="1143000" algn="l"/>
              </a:tabLst>
            </a:pPr>
            <a:r>
              <a:rPr lang="zh-TW" altLang="en-US" sz="4000" b="0" i="0" dirty="0">
                <a:solidFill>
                  <a:srgbClr val="202122"/>
                </a:solidFill>
                <a:effectLst/>
                <a:latin typeface="Arial" panose="020B0604020202020204" pitchFamily="34" charset="0"/>
              </a:rPr>
              <a:t>罗马帝国逼迫基督教</a:t>
            </a:r>
            <a:r>
              <a:rPr lang="zh-CN" altLang="en-US" sz="4000" b="0" i="0" dirty="0">
                <a:solidFill>
                  <a:srgbClr val="202122"/>
                </a:solidFill>
                <a:effectLst/>
                <a:latin typeface="Arial" panose="020B0604020202020204" pitchFamily="34" charset="0"/>
              </a:rPr>
              <a:t>，</a:t>
            </a:r>
            <a:r>
              <a:rPr lang="zh-TW" altLang="en-US" sz="4000" b="0" i="0" dirty="0">
                <a:solidFill>
                  <a:srgbClr val="202122"/>
                </a:solidFill>
                <a:effectLst/>
                <a:latin typeface="Arial" panose="020B0604020202020204" pitchFamily="34" charset="0"/>
              </a:rPr>
              <a:t>父亲殉道</a:t>
            </a:r>
            <a:endParaRPr lang="en-US" altLang="zh-TW" sz="4000" b="0" i="0" dirty="0">
              <a:solidFill>
                <a:srgbClr val="202122"/>
              </a:solidFill>
              <a:effectLst/>
              <a:latin typeface="Arial" panose="020B0604020202020204" pitchFamily="34" charset="0"/>
            </a:endParaRPr>
          </a:p>
          <a:p>
            <a:pPr marL="800100" marR="0" lvl="1" indent="-342900">
              <a:spcBef>
                <a:spcPts val="0"/>
              </a:spcBef>
              <a:spcAft>
                <a:spcPts val="0"/>
              </a:spcAft>
              <a:buFont typeface="Symbol" pitchFamily="2" charset="2"/>
              <a:buChar char=""/>
              <a:tabLst>
                <a:tab pos="1143000" algn="l"/>
              </a:tabLst>
            </a:pPr>
            <a:r>
              <a:rPr lang="zh-CN" altLang="en-US" sz="4000" b="0" i="0" dirty="0">
                <a:solidFill>
                  <a:srgbClr val="202122"/>
                </a:solidFill>
                <a:effectLst/>
                <a:latin typeface="Arial" panose="020B0604020202020204" pitchFamily="34" charset="0"/>
              </a:rPr>
              <a:t>教授</a:t>
            </a:r>
            <a:r>
              <a:rPr lang="zh-TW" altLang="en-US" sz="4000" b="0" i="0" dirty="0">
                <a:solidFill>
                  <a:srgbClr val="202122"/>
                </a:solidFill>
                <a:effectLst/>
                <a:latin typeface="Arial" panose="020B0604020202020204" pitchFamily="34" charset="0"/>
              </a:rPr>
              <a:t>希腊文</a:t>
            </a:r>
            <a:r>
              <a:rPr lang="zh-CN" altLang="en-US" sz="4000" b="0" i="0" dirty="0">
                <a:solidFill>
                  <a:srgbClr val="202122"/>
                </a:solidFill>
                <a:effectLst/>
                <a:latin typeface="Arial" panose="020B0604020202020204" pitchFamily="34" charset="0"/>
              </a:rPr>
              <a:t>，传福音，很多学生殉道，最后自己也于公元</a:t>
            </a:r>
            <a:r>
              <a:rPr lang="en-US" altLang="zh-TW" sz="5400" b="0" i="0" dirty="0">
                <a:solidFill>
                  <a:srgbClr val="202122"/>
                </a:solidFill>
                <a:effectLst/>
                <a:latin typeface="Arial" panose="020B0604020202020204" pitchFamily="34" charset="0"/>
              </a:rPr>
              <a:t>254</a:t>
            </a:r>
            <a:r>
              <a:rPr lang="zh-TW" altLang="en-US" sz="5400" b="0" i="0" dirty="0">
                <a:solidFill>
                  <a:srgbClr val="202122"/>
                </a:solidFill>
                <a:effectLst/>
                <a:latin typeface="Arial" panose="020B0604020202020204" pitchFamily="34" charset="0"/>
              </a:rPr>
              <a:t>年在推罗殉道</a:t>
            </a:r>
            <a:endParaRPr lang="en-US" altLang="zh-CN" sz="4000" b="0" i="0" dirty="0">
              <a:solidFill>
                <a:srgbClr val="202122"/>
              </a:solidFill>
              <a:effectLst/>
              <a:latin typeface="Arial" panose="020B0604020202020204" pitchFamily="34" charset="0"/>
            </a:endParaRPr>
          </a:p>
          <a:p>
            <a:pPr marL="800100" marR="0" lvl="1" indent="-342900">
              <a:spcBef>
                <a:spcPts val="0"/>
              </a:spcBef>
              <a:spcAft>
                <a:spcPts val="0"/>
              </a:spcAft>
              <a:buFont typeface="Symbol" pitchFamily="2" charset="2"/>
              <a:buChar char=""/>
              <a:tabLst>
                <a:tab pos="1143000" algn="l"/>
              </a:tabLst>
            </a:pPr>
            <a:r>
              <a:rPr lang="zh-TW" altLang="en-US" sz="2800" b="0" i="0" dirty="0">
                <a:solidFill>
                  <a:srgbClr val="202122"/>
                </a:solidFill>
                <a:effectLst/>
                <a:latin typeface="Arial" panose="020B0604020202020204" pitchFamily="34" charset="0"/>
              </a:rPr>
              <a:t>以字面解释</a:t>
            </a:r>
            <a:r>
              <a:rPr lang="zh-TW" altLang="en-US" sz="2800" b="0" i="0" u="none" strike="noStrike" dirty="0">
                <a:effectLst/>
                <a:latin typeface="Arial" panose="020B0604020202020204" pitchFamily="34" charset="0"/>
                <a:hlinkClick r:id="rId3" tooltip="马太福音"/>
              </a:rPr>
              <a:t>马太福音</a:t>
            </a:r>
            <a:r>
              <a:rPr lang="en-US" altLang="zh-TW" sz="2800" b="0" i="0" dirty="0">
                <a:solidFill>
                  <a:srgbClr val="202122"/>
                </a:solidFill>
                <a:effectLst/>
                <a:latin typeface="Arial" panose="020B0604020202020204" pitchFamily="34" charset="0"/>
              </a:rPr>
              <a:t>1</a:t>
            </a:r>
            <a:r>
              <a:rPr lang="en-US" altLang="zh-CN" sz="2800" b="0" i="0" dirty="0">
                <a:solidFill>
                  <a:srgbClr val="202122"/>
                </a:solidFill>
                <a:effectLst/>
                <a:latin typeface="Arial" panose="020B0604020202020204" pitchFamily="34" charset="0"/>
              </a:rPr>
              <a:t>9:12</a:t>
            </a:r>
            <a:r>
              <a:rPr lang="zh-CN" altLang="en-US" sz="2800" b="0" i="0" dirty="0">
                <a:solidFill>
                  <a:srgbClr val="202122"/>
                </a:solidFill>
                <a:effectLst/>
                <a:latin typeface="Arial" panose="020B0604020202020204" pitchFamily="34" charset="0"/>
              </a:rPr>
              <a:t>而</a:t>
            </a:r>
            <a:r>
              <a:rPr lang="zh-TW" altLang="en-US" sz="2800" b="0" i="0" dirty="0">
                <a:solidFill>
                  <a:srgbClr val="202122"/>
                </a:solidFill>
                <a:effectLst/>
                <a:latin typeface="Arial" panose="020B0604020202020204" pitchFamily="34" charset="0"/>
              </a:rPr>
              <a:t>自阉，主张过极端</a:t>
            </a:r>
            <a:r>
              <a:rPr lang="zh-TW" altLang="en-US" sz="2800" b="0" i="0" u="none" strike="noStrike" dirty="0">
                <a:effectLst/>
                <a:latin typeface="Arial" panose="020B0604020202020204" pitchFamily="34" charset="0"/>
                <a:hlinkClick r:id="rId4" tooltip="禁欲"/>
              </a:rPr>
              <a:t>禁欲</a:t>
            </a:r>
            <a:r>
              <a:rPr lang="zh-TW" altLang="en-US" sz="2800" b="0" i="0" dirty="0">
                <a:solidFill>
                  <a:srgbClr val="202122"/>
                </a:solidFill>
                <a:effectLst/>
                <a:latin typeface="Arial" panose="020B0604020202020204" pitchFamily="34" charset="0"/>
              </a:rPr>
              <a:t>生活</a:t>
            </a:r>
            <a:r>
              <a:rPr lang="zh-CN" altLang="en-US" sz="2800" b="0" i="0" dirty="0">
                <a:solidFill>
                  <a:srgbClr val="202122"/>
                </a:solidFill>
                <a:effectLst/>
                <a:latin typeface="Arial" panose="020B0604020202020204" pitchFamily="34" charset="0"/>
              </a:rPr>
              <a:t>。</a:t>
            </a:r>
            <a:endParaRPr lang="en-US" altLang="zh-CN" sz="2800" b="0" i="0" dirty="0">
              <a:solidFill>
                <a:srgbClr val="202122"/>
              </a:solidFill>
              <a:effectLst/>
              <a:latin typeface="Arial" panose="020B0604020202020204" pitchFamily="34" charset="0"/>
            </a:endParaRPr>
          </a:p>
          <a:p>
            <a:pPr marL="800100" marR="0" lvl="1" indent="-342900">
              <a:spcBef>
                <a:spcPts val="0"/>
              </a:spcBef>
              <a:spcAft>
                <a:spcPts val="0"/>
              </a:spcAft>
              <a:buFont typeface="Symbol" pitchFamily="2" charset="2"/>
              <a:buChar char=""/>
              <a:tabLst>
                <a:tab pos="1143000" algn="l"/>
              </a:tabLst>
            </a:pPr>
            <a:r>
              <a:rPr lang="zh-CN" altLang="en-US" sz="2800" b="0" i="0" dirty="0">
                <a:solidFill>
                  <a:srgbClr val="202122"/>
                </a:solidFill>
                <a:effectLst/>
                <a:latin typeface="Arial" panose="020B0604020202020204" pitchFamily="34" charset="0"/>
                <a:ea typeface="MS Mincho" panose="02020609040205080304" pitchFamily="49" charset="-128"/>
                <a:cs typeface="Times New Roman" panose="02020603050405020304" pitchFamily="18" charset="0"/>
              </a:rPr>
              <a:t>灵意解经，</a:t>
            </a:r>
            <a:r>
              <a:rPr lang="zh-TW" altLang="en-US" sz="2800" b="0" i="0" dirty="0">
                <a:solidFill>
                  <a:srgbClr val="000000"/>
                </a:solidFill>
                <a:effectLst/>
                <a:latin typeface="Times"/>
              </a:rPr>
              <a:t>他主张经文“有体、魂、灵”三层意义，认为每一个细节都具有象征</a:t>
            </a:r>
            <a:endParaRPr lang="en-US" altLang="zh-TW" sz="2800" b="0" i="0" dirty="0">
              <a:solidFill>
                <a:srgbClr val="000000"/>
              </a:solidFill>
              <a:effectLst/>
              <a:latin typeface="Times"/>
            </a:endParaRPr>
          </a:p>
          <a:p>
            <a:pPr marL="800100" marR="0" lvl="1" indent="-342900">
              <a:spcBef>
                <a:spcPts val="0"/>
              </a:spcBef>
              <a:spcAft>
                <a:spcPts val="0"/>
              </a:spcAft>
              <a:buFont typeface="Symbol" pitchFamily="2" charset="2"/>
              <a:buChar char=""/>
              <a:tabLst>
                <a:tab pos="1143000" algn="l"/>
              </a:tabLst>
            </a:pPr>
            <a:r>
              <a:rPr lang="zh-TW" altLang="en-US" sz="2800" b="0" i="0" dirty="0">
                <a:solidFill>
                  <a:srgbClr val="202122"/>
                </a:solidFill>
                <a:effectLst/>
                <a:latin typeface="Arial" panose="020B0604020202020204" pitchFamily="34" charset="0"/>
              </a:rPr>
              <a:t>俄利根提出的“子与父同永”，使</a:t>
            </a:r>
            <a:r>
              <a:rPr lang="zh-TW" altLang="en-US" sz="2800" b="0" i="0" u="none" strike="noStrike" dirty="0">
                <a:effectLst/>
                <a:latin typeface="Arial" panose="020B0604020202020204" pitchFamily="34" charset="0"/>
                <a:hlinkClick r:id="rId5" tooltip="三位一体"/>
              </a:rPr>
              <a:t>三位一体</a:t>
            </a:r>
            <a:r>
              <a:rPr lang="zh-TW" altLang="en-US" sz="2800" b="0" i="0" dirty="0">
                <a:solidFill>
                  <a:srgbClr val="202122"/>
                </a:solidFill>
                <a:effectLst/>
                <a:latin typeface="Arial" panose="020B0604020202020204" pitchFamily="34" charset="0"/>
              </a:rPr>
              <a:t>教义有了一个神学基础。虽然如此，俄利根仍认为“子是小于父的”。故有时又称子为第二位神。</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11</a:t>
            </a:fld>
            <a:endParaRPr lang="en-US" altLang="en-US" sz="1200"/>
          </a:p>
        </p:txBody>
      </p:sp>
    </p:spTree>
    <p:extLst>
      <p:ext uri="{BB962C8B-B14F-4D97-AF65-F5344CB8AC3E}">
        <p14:creationId xmlns:p14="http://schemas.microsoft.com/office/powerpoint/2010/main" val="1079652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spcBef>
                <a:spcPts val="0"/>
              </a:spcBef>
              <a:spcAft>
                <a:spcPts val="0"/>
              </a:spcAft>
              <a:buFont typeface="Symbol" pitchFamily="2" charset="2"/>
              <a:buChar char=""/>
              <a:tabLst>
                <a:tab pos="1143000" algn="l"/>
              </a:tabLst>
            </a:pPr>
            <a:r>
              <a:rPr lang="zh-CN" altLang="en-US" sz="1800" dirty="0"/>
              <a:t>亚他拿修</a:t>
            </a:r>
            <a:endParaRPr lang="en-US" altLang="zh-CN" sz="1800" dirty="0"/>
          </a:p>
          <a:p>
            <a:pPr marL="800100" marR="0" lvl="1" indent="-342900">
              <a:spcBef>
                <a:spcPts val="0"/>
              </a:spcBef>
              <a:spcAft>
                <a:spcPts val="0"/>
              </a:spcAft>
              <a:buFont typeface="Symbol" pitchFamily="2" charset="2"/>
              <a:buChar char=""/>
              <a:tabLst>
                <a:tab pos="1143000" algn="l"/>
              </a:tabLst>
            </a:pPr>
            <a:r>
              <a:rPr lang="zh-TW" altLang="en-US" sz="2800" b="0" i="0" u="sng" dirty="0">
                <a:effectLst/>
                <a:latin typeface="Arial" panose="020B0604020202020204" pitchFamily="34" charset="0"/>
                <a:hlinkClick r:id="rId3"/>
              </a:rPr>
              <a:t>埃及</a:t>
            </a:r>
            <a:r>
              <a:rPr lang="zh-TW" altLang="en-US" sz="2800" b="0" i="0" u="none" strike="noStrike" dirty="0">
                <a:effectLst/>
                <a:latin typeface="Arial" panose="020B0604020202020204" pitchFamily="34" charset="0"/>
                <a:hlinkClick r:id="rId4" tooltip="亚历山大城"/>
              </a:rPr>
              <a:t>亚历山大城</a:t>
            </a:r>
            <a:r>
              <a:rPr lang="zh-TW" altLang="en-US" sz="2800" b="0" i="0" dirty="0">
                <a:solidFill>
                  <a:srgbClr val="202122"/>
                </a:solidFill>
                <a:effectLst/>
                <a:latin typeface="Arial" panose="020B0604020202020204" pitchFamily="34" charset="0"/>
              </a:rPr>
              <a:t>的</a:t>
            </a:r>
            <a:r>
              <a:rPr lang="zh-TW" altLang="en-US" sz="2800" b="0" i="0" u="none" strike="noStrike" dirty="0">
                <a:effectLst/>
                <a:latin typeface="Arial" panose="020B0604020202020204" pitchFamily="34" charset="0"/>
                <a:hlinkClick r:id="rId5" tooltip="主教"/>
              </a:rPr>
              <a:t>主教</a:t>
            </a:r>
            <a:endParaRPr lang="en-US" altLang="zh-TW" sz="2800" b="0" i="0" u="none" strike="noStrike" dirty="0">
              <a:effectLst/>
              <a:latin typeface="Arial" panose="020B0604020202020204" pitchFamily="34" charset="0"/>
            </a:endParaRPr>
          </a:p>
          <a:p>
            <a:pPr marL="800100" marR="0" lvl="1" indent="-342900">
              <a:spcBef>
                <a:spcPts val="0"/>
              </a:spcBef>
              <a:spcAft>
                <a:spcPts val="0"/>
              </a:spcAft>
              <a:buFont typeface="Symbol" pitchFamily="2" charset="2"/>
              <a:buChar char=""/>
              <a:tabLst>
                <a:tab pos="1143000" algn="l"/>
              </a:tabLst>
            </a:pPr>
            <a:r>
              <a:rPr lang="en-US" sz="1800" dirty="0" err="1">
                <a:effectLst/>
                <a:latin typeface="Cambria" panose="02040503050406030204" pitchFamily="18" charset="0"/>
                <a:ea typeface="MS Mincho" panose="02020609040205080304" pitchFamily="49" charset="-128"/>
                <a:cs typeface="Times New Roman" panose="02020603050405020304" pitchFamily="18" charset="0"/>
              </a:rPr>
              <a:t>和亚流异端的斗争</a:t>
            </a:r>
            <a:r>
              <a:rPr lang="zh-CN" altLang="en-US" sz="1800" dirty="0">
                <a:effectLst/>
                <a:latin typeface="Cambria" panose="02040503050406030204" pitchFamily="18" charset="0"/>
                <a:ea typeface="MS Mincho" panose="02020609040205080304" pitchFamily="49" charset="-128"/>
                <a:cs typeface="Times New Roman" panose="02020603050405020304" pitchFamily="18" charset="0"/>
              </a:rPr>
              <a:t>（亚流派就是今天耶和华见证人的鼻祖，认为耶稣是受造的，比神小一点）</a:t>
            </a:r>
            <a:endParaRPr lang="en-US" altLang="zh-CN" sz="1800" dirty="0">
              <a:effectLst/>
              <a:latin typeface="Cambria" panose="02040503050406030204" pitchFamily="18" charset="0"/>
              <a:ea typeface="MS Mincho" panose="02020609040205080304" pitchFamily="49" charset="-128"/>
              <a:cs typeface="Times New Roman" panose="02020603050405020304" pitchFamily="18" charset="0"/>
            </a:endParaRPr>
          </a:p>
          <a:p>
            <a:pPr marL="800100" marR="0" lvl="1" indent="-342900">
              <a:spcBef>
                <a:spcPts val="0"/>
              </a:spcBef>
              <a:spcAft>
                <a:spcPts val="0"/>
              </a:spcAft>
              <a:buFont typeface="Symbol" pitchFamily="2" charset="2"/>
              <a:buChar char=""/>
              <a:tabLst>
                <a:tab pos="114300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tab pos="1143000" algn="l"/>
              </a:tabLst>
              <a:defRPr/>
            </a:pPr>
            <a:r>
              <a:rPr lang="zh-TW" sz="1800" dirty="0">
                <a:effectLst/>
                <a:latin typeface="Cambria" panose="02040503050406030204" pitchFamily="18" charset="0"/>
                <a:ea typeface="STFangsong" panose="02010600040101010101" pitchFamily="2" charset="-122"/>
                <a:cs typeface="Times New Roman" panose="02020603050405020304" pitchFamily="18" charset="0"/>
              </a:rPr>
              <a:t>在三九七年迦太基議會中，耶柔米影響了奧古斯丁</a:t>
            </a:r>
            <a:r>
              <a:rPr lang="en-US" sz="1800" dirty="0">
                <a:effectLst/>
                <a:latin typeface="STFangsong" panose="02010600040101010101" pitchFamily="2" charset="-122"/>
                <a:ea typeface="MS Mincho" panose="02020609040205080304" pitchFamily="49" charset="-128"/>
                <a:cs typeface="Times New Roman" panose="02020603050405020304" pitchFamily="18" charset="0"/>
              </a:rPr>
              <a:t>Augustine</a:t>
            </a:r>
            <a:r>
              <a:rPr lang="zh-TW" sz="1800" dirty="0">
                <a:effectLst/>
                <a:latin typeface="STFangsong" panose="02010600040101010101" pitchFamily="2" charset="-122"/>
                <a:ea typeface="MS Mincho" panose="02020609040205080304" pitchFamily="49" charset="-128"/>
                <a:cs typeface="Times New Roman" panose="02020603050405020304" pitchFamily="18" charset="0"/>
              </a:rPr>
              <a:t>，後者影響了北非教會，</a:t>
            </a:r>
            <a:r>
              <a:rPr lang="zh-TW" altLang="en-US" sz="1800" dirty="0">
                <a:effectLst/>
                <a:latin typeface="STFangsong" panose="02010600040101010101" pitchFamily="2" charset="-122"/>
                <a:ea typeface="MS Mincho" panose="02020609040205080304" pitchFamily="49" charset="-128"/>
                <a:cs typeface="Times New Roman" panose="02020603050405020304" pitchFamily="18" charset="0"/>
              </a:rPr>
              <a:t>解决了对希伯来书的争议</a:t>
            </a:r>
            <a:r>
              <a:rPr lang="zh-CN" altLang="en-US" sz="1800">
                <a:effectLst/>
                <a:latin typeface="STFangsong" panose="02010600040101010101" pitchFamily="2" charset="-122"/>
                <a:ea typeface="MS Mincho" panose="02020609040205080304" pitchFamily="49" charset="-128"/>
                <a:cs typeface="Times New Roman" panose="02020603050405020304" pitchFamily="18" charset="0"/>
              </a:rPr>
              <a:t>，</a:t>
            </a:r>
            <a:r>
              <a:rPr lang="zh-TW" sz="1800">
                <a:effectLst/>
                <a:latin typeface="STFangsong" panose="02010600040101010101" pitchFamily="2" charset="-122"/>
                <a:ea typeface="MS Mincho" panose="02020609040205080304" pitchFamily="49" charset="-128"/>
                <a:cs typeface="Times New Roman" panose="02020603050405020304" pitchFamily="18" charset="0"/>
              </a:rPr>
              <a:t>通過</a:t>
            </a:r>
            <a:r>
              <a:rPr lang="zh-TW" sz="1800" dirty="0">
                <a:effectLst/>
                <a:latin typeface="STFangsong" panose="02010600040101010101" pitchFamily="2" charset="-122"/>
                <a:ea typeface="MS Mincho" panose="02020609040205080304" pitchFamily="49" charset="-128"/>
                <a:cs typeface="Times New Roman" panose="02020603050405020304" pitchFamily="18" charset="0"/>
              </a:rPr>
              <a:t>了新約二十七卷</a:t>
            </a:r>
            <a:r>
              <a:rPr lang="zh-CN" altLang="en-US" sz="1800" dirty="0">
                <a:effectLst/>
                <a:latin typeface="STFangsong" panose="02010600040101010101" pitchFamily="2" charset="-122"/>
                <a:ea typeface="MS Mincho" panose="02020609040205080304" pitchFamily="49" charset="-128"/>
                <a:cs typeface="Times New Roman" panose="02020603050405020304" pitchFamily="18" charset="0"/>
              </a:rPr>
              <a:t>，</a:t>
            </a:r>
            <a:r>
              <a:rPr lang="zh-CN" sz="1800" dirty="0">
                <a:effectLst/>
                <a:latin typeface="STFangsong" panose="02010600040101010101" pitchFamily="2" charset="-122"/>
                <a:ea typeface="MS Mincho" panose="02020609040205080304" pitchFamily="49" charset="-128"/>
                <a:cs typeface="Times New Roman" panose="02020603050405020304" pitchFamily="18" charset="0"/>
              </a:rPr>
              <a:t>自此新约</a:t>
            </a:r>
            <a:r>
              <a:rPr lang="en-US" sz="1800" dirty="0">
                <a:effectLst/>
                <a:latin typeface="STFangsong" panose="02010600040101010101" pitchFamily="2" charset="-122"/>
                <a:ea typeface="MS Mincho" panose="02020609040205080304" pitchFamily="49" charset="-128"/>
                <a:cs typeface="Times New Roman" panose="02020603050405020304" pitchFamily="18" charset="0"/>
              </a:rPr>
              <a:t> 27 </a:t>
            </a:r>
            <a:r>
              <a:rPr lang="zh-CN" sz="1800" dirty="0">
                <a:effectLst/>
                <a:latin typeface="STFangsong" panose="02010600040101010101" pitchFamily="2" charset="-122"/>
                <a:ea typeface="MS Mincho" panose="02020609040205080304" pitchFamily="49" charset="-128"/>
                <a:cs typeface="Times New Roman" panose="02020603050405020304" pitchFamily="18" charset="0"/>
              </a:rPr>
              <a:t>卷成为正典就很少再有争论。</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tab pos="1143000" algn="l"/>
              </a:tabLst>
              <a:defRPr/>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spcBef>
                <a:spcPts val="0"/>
              </a:spcBef>
              <a:spcAft>
                <a:spcPts val="0"/>
              </a:spcAft>
              <a:buFont typeface="Symbol" pitchFamily="2" charset="2"/>
              <a:buChar char=""/>
              <a:tabLst>
                <a:tab pos="1143000" algn="l"/>
              </a:tabLst>
            </a:pP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12</a:t>
            </a:fld>
            <a:endParaRPr lang="en-US" altLang="en-US" sz="1200"/>
          </a:p>
        </p:txBody>
      </p:sp>
    </p:spTree>
    <p:extLst>
      <p:ext uri="{BB962C8B-B14F-4D97-AF65-F5344CB8AC3E}">
        <p14:creationId xmlns:p14="http://schemas.microsoft.com/office/powerpoint/2010/main" val="8285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a:ea typeface="ＭＳ Ｐゴシック" panose="020B0600070205080204" pitchFamily="34" charset="-128"/>
              </a:rPr>
              <a:t>“这是主说的”， </a:t>
            </a:r>
            <a:r>
              <a:rPr lang="en-US" altLang="zh-CN" dirty="0">
                <a:ea typeface="ＭＳ Ｐゴシック" panose="020B0600070205080204" pitchFamily="34" charset="-128"/>
              </a:rPr>
              <a:t>says</a:t>
            </a:r>
            <a:r>
              <a:rPr lang="zh-CN" altLang="en-US" dirty="0">
                <a:ea typeface="ＭＳ Ｐゴシック" panose="020B0600070205080204" pitchFamily="34" charset="-128"/>
              </a:rPr>
              <a:t> </a:t>
            </a:r>
            <a:r>
              <a:rPr lang="en-US" altLang="zh-CN" dirty="0">
                <a:ea typeface="ＭＳ Ｐゴシック" panose="020B0600070205080204" pitchFamily="34" charset="-128"/>
              </a:rPr>
              <a:t>the</a:t>
            </a:r>
            <a:r>
              <a:rPr lang="zh-CN" altLang="en-US" dirty="0">
                <a:ea typeface="ＭＳ Ｐゴシック" panose="020B0600070205080204" pitchFamily="34" charset="-128"/>
              </a:rPr>
              <a:t> </a:t>
            </a:r>
            <a:r>
              <a:rPr lang="en-US" altLang="zh-CN" dirty="0">
                <a:ea typeface="ＭＳ Ｐゴシック" panose="020B0600070205080204" pitchFamily="34" charset="-128"/>
              </a:rPr>
              <a:t>Lord</a:t>
            </a:r>
            <a:r>
              <a:rPr lang="zh-CN" altLang="en-US" dirty="0">
                <a:ea typeface="ＭＳ Ｐゴシック" panose="020B0600070205080204" pitchFamily="34" charset="-128"/>
              </a:rPr>
              <a:t>，</a:t>
            </a:r>
            <a:r>
              <a:rPr lang="en-US" altLang="zh-CN" dirty="0">
                <a:ea typeface="ＭＳ Ｐゴシック" panose="020B0600070205080204" pitchFamily="34" charset="-128"/>
              </a:rPr>
              <a:t>declares</a:t>
            </a:r>
            <a:r>
              <a:rPr lang="zh-CN" altLang="en-US" dirty="0">
                <a:ea typeface="ＭＳ Ｐゴシック" panose="020B0600070205080204" pitchFamily="34" charset="-128"/>
              </a:rPr>
              <a:t> </a:t>
            </a:r>
            <a:r>
              <a:rPr lang="en-US" altLang="zh-CN" dirty="0">
                <a:ea typeface="ＭＳ Ｐゴシック" panose="020B0600070205080204" pitchFamily="34" charset="-128"/>
              </a:rPr>
              <a:t>the</a:t>
            </a:r>
            <a:r>
              <a:rPr lang="zh-CN" altLang="en-US" dirty="0">
                <a:ea typeface="ＭＳ Ｐゴシック" panose="020B0600070205080204" pitchFamily="34" charset="-128"/>
              </a:rPr>
              <a:t> </a:t>
            </a:r>
            <a:r>
              <a:rPr lang="en-US" altLang="zh-CN" dirty="0">
                <a:ea typeface="ＭＳ Ｐゴシック" panose="020B0600070205080204" pitchFamily="34" charset="-128"/>
              </a:rPr>
              <a:t>Lord</a:t>
            </a:r>
            <a:r>
              <a:rPr lang="zh-CN" altLang="en-US" dirty="0">
                <a:ea typeface="ＭＳ Ｐゴシック" panose="020B0600070205080204" pitchFamily="34" charset="-128"/>
              </a:rPr>
              <a:t>， </a:t>
            </a:r>
            <a:r>
              <a:rPr lang="en-US" altLang="zh-CN" dirty="0">
                <a:ea typeface="ＭＳ Ｐゴシック" panose="020B0600070205080204" pitchFamily="34" charset="-128"/>
              </a:rPr>
              <a:t>400-500</a:t>
            </a:r>
            <a:r>
              <a:rPr lang="zh-CN" altLang="en-US" dirty="0">
                <a:ea typeface="ＭＳ Ｐゴシック" panose="020B0600070205080204" pitchFamily="34" charset="-128"/>
              </a:rPr>
              <a:t>次</a:t>
            </a:r>
            <a:endParaRPr lang="en-US" altLang="en-US" dirty="0">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3</a:t>
            </a:fld>
            <a:endParaRPr lang="en-US" altLang="en-US" sz="1200"/>
          </a:p>
        </p:txBody>
      </p:sp>
    </p:spTree>
    <p:extLst>
      <p:ext uri="{BB962C8B-B14F-4D97-AF65-F5344CB8AC3E}">
        <p14:creationId xmlns:p14="http://schemas.microsoft.com/office/powerpoint/2010/main" val="165315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 typeface="Arial" panose="020B0604020202020204" pitchFamily="34" charset="0"/>
              <a:buChar char="•"/>
              <a:defRPr/>
            </a:pPr>
            <a:r>
              <a:rPr lang="zh-CN" altLang="en-US" dirty="0">
                <a:ea typeface="宋体" charset="0"/>
                <a:cs typeface="宋体" charset="0"/>
              </a:rPr>
              <a:t>人无法认识神，只能靠神主动向人启示；</a:t>
            </a:r>
            <a:endParaRPr lang="en-US" altLang="zh-CN" dirty="0">
              <a:ea typeface="宋体" charset="0"/>
              <a:cs typeface="宋体" charset="0"/>
            </a:endParaRPr>
          </a:p>
          <a:p>
            <a:pPr marL="171450" indent="-171450" eaLnBrk="1" hangingPunct="1">
              <a:buFont typeface="Arial" panose="020B0604020202020204" pitchFamily="34" charset="0"/>
              <a:buChar char="•"/>
              <a:defRPr/>
            </a:pPr>
            <a:r>
              <a:rPr lang="zh-CN" altLang="en-US" dirty="0">
                <a:ea typeface="宋体" charset="0"/>
                <a:cs typeface="宋体" charset="0"/>
              </a:rPr>
              <a:t>圣经作者的宣告</a:t>
            </a:r>
            <a:endParaRPr lang="en-US" altLang="zh-CN" dirty="0">
              <a:ea typeface="宋体" charset="0"/>
              <a:cs typeface="宋体" charset="0"/>
            </a:endParaRPr>
          </a:p>
          <a:p>
            <a:pPr marL="171450" indent="-171450" eaLnBrk="1" hangingPunct="1">
              <a:buFont typeface="Arial" panose="020B0604020202020204" pitchFamily="34" charset="0"/>
              <a:buChar char="•"/>
              <a:defRPr/>
            </a:pPr>
            <a:r>
              <a:rPr lang="zh-CN" altLang="en-US" dirty="0">
                <a:ea typeface="宋体" charset="0"/>
                <a:cs typeface="宋体" charset="0"/>
              </a:rPr>
              <a:t>圣经作者的见证</a:t>
            </a:r>
            <a:endParaRPr lang="en-US" altLang="zh-CN" dirty="0">
              <a:ea typeface="宋体" charset="0"/>
              <a:cs typeface="宋体" charset="0"/>
            </a:endParaRPr>
          </a:p>
          <a:p>
            <a:pPr marL="171450" indent="-171450" eaLnBrk="1" hangingPunct="1">
              <a:buFont typeface="Arial" panose="020B0604020202020204" pitchFamily="34" charset="0"/>
              <a:buChar char="•"/>
              <a:defRPr/>
            </a:pPr>
            <a:r>
              <a:rPr lang="zh-CN" altLang="en-US" dirty="0">
                <a:ea typeface="宋体" charset="0"/>
                <a:cs typeface="宋体" charset="0"/>
              </a:rPr>
              <a:t>信徒生命的改变</a:t>
            </a:r>
            <a:endParaRPr lang="en-US" altLang="zh-CN" dirty="0">
              <a:ea typeface="宋体" charset="0"/>
              <a:cs typeface="宋体" charset="0"/>
            </a:endParaRPr>
          </a:p>
          <a:p>
            <a:pPr marL="171450" indent="-171450" eaLnBrk="1" hangingPunct="1">
              <a:buFont typeface="Arial" panose="020B0604020202020204" pitchFamily="34" charset="0"/>
              <a:buChar char="•"/>
              <a:defRPr/>
            </a:pPr>
            <a:r>
              <a:rPr lang="zh-CN" altLang="en-US" dirty="0">
                <a:ea typeface="宋体" charset="0"/>
                <a:cs typeface="宋体" charset="0"/>
              </a:rPr>
              <a:t>圣经预言的应验</a:t>
            </a:r>
            <a:endParaRPr lang="en-US" altLang="zh-CN" dirty="0">
              <a:ea typeface="宋体" charset="0"/>
              <a:cs typeface="宋体" charset="0"/>
            </a:endParaRPr>
          </a:p>
          <a:p>
            <a:pPr marL="228600" marR="0">
              <a:spcBef>
                <a:spcPts val="0"/>
              </a:spcBef>
              <a:spcAft>
                <a:spcPts val="0"/>
              </a:spcAft>
              <a:tabLst>
                <a:tab pos="685800" algn="l"/>
              </a:tabLst>
            </a:pPr>
            <a:r>
              <a:rPr lang="zh-CN" sz="1200" dirty="0">
                <a:effectLst/>
                <a:latin typeface="Times New Roman" panose="02020603050405020304" pitchFamily="18" charset="0"/>
                <a:ea typeface="SimSun" panose="02010600030101010101" pitchFamily="2" charset="-122"/>
              </a:rPr>
              <a:t>推罗古城（以西结书</a:t>
            </a:r>
            <a:r>
              <a:rPr lang="en-US" sz="1200" dirty="0">
                <a:effectLst/>
                <a:latin typeface="Times New Roman" panose="02020603050405020304" pitchFamily="18" charset="0"/>
                <a:ea typeface="SimSun" panose="02010600030101010101" pitchFamily="2" charset="-122"/>
              </a:rPr>
              <a:t>26</a:t>
            </a:r>
            <a:r>
              <a:rPr lang="zh-CN" sz="1200" dirty="0">
                <a:effectLst/>
                <a:latin typeface="Times New Roman" panose="02020603050405020304" pitchFamily="18" charset="0"/>
                <a:ea typeface="SimSun" panose="02010600030101010101" pitchFamily="2" charset="-122"/>
              </a:rPr>
              <a:t>章</a:t>
            </a:r>
            <a:r>
              <a:rPr lang="en-US" sz="1200" dirty="0">
                <a:effectLst/>
                <a:latin typeface="Times New Roman" panose="02020603050405020304" pitchFamily="18" charset="0"/>
                <a:ea typeface="SimSun" panose="02010600030101010101" pitchFamily="2" charset="-122"/>
              </a:rPr>
              <a:t>1-14</a:t>
            </a:r>
            <a:r>
              <a:rPr lang="zh-CN" sz="1200" dirty="0">
                <a:effectLst/>
                <a:latin typeface="Times New Roman" panose="02020603050405020304" pitchFamily="18" charset="0"/>
                <a:ea typeface="SimSun" panose="02010600030101010101" pitchFamily="2" charset="-122"/>
              </a:rPr>
              <a:t>）</a:t>
            </a:r>
            <a:r>
              <a:rPr lang="en-US" sz="1200" dirty="0">
                <a:effectLst/>
                <a:latin typeface="Times New Roman" panose="02020603050405020304" pitchFamily="18" charset="0"/>
                <a:ea typeface="SimSun" panose="02010600030101010101" pitchFamily="2" charset="-122"/>
              </a:rPr>
              <a:t>(587BC)</a:t>
            </a:r>
          </a:p>
          <a:p>
            <a:pPr marL="742950" marR="0" lvl="1" indent="-285750">
              <a:spcBef>
                <a:spcPts val="0"/>
              </a:spcBef>
              <a:spcAft>
                <a:spcPts val="0"/>
              </a:spcAft>
              <a:buFont typeface="Symbol" pitchFamily="2" charset="2"/>
              <a:buChar char=""/>
              <a:tabLst>
                <a:tab pos="685800" algn="l"/>
                <a:tab pos="914400" algn="l"/>
              </a:tabLst>
            </a:pPr>
            <a:r>
              <a:rPr lang="zh-CN" sz="1200" dirty="0">
                <a:effectLst/>
                <a:latin typeface="Times New Roman" panose="02020603050405020304" pitchFamily="18" charset="0"/>
                <a:ea typeface="SimSun" panose="02010600030101010101" pitchFamily="2" charset="-122"/>
              </a:rPr>
              <a:t>尼布甲尼撒王将毁坏推罗城（</a:t>
            </a:r>
            <a:r>
              <a:rPr lang="en-US" sz="1200" dirty="0">
                <a:effectLst/>
                <a:latin typeface="Times New Roman" panose="02020603050405020304" pitchFamily="18" charset="0"/>
                <a:ea typeface="SimSun" panose="02010600030101010101" pitchFamily="2" charset="-122"/>
              </a:rPr>
              <a:t>7</a:t>
            </a:r>
            <a:r>
              <a:rPr lang="zh-CN" sz="1200" dirty="0">
                <a:effectLst/>
                <a:latin typeface="Times New Roman" panose="02020603050405020304" pitchFamily="18" charset="0"/>
                <a:ea typeface="SimSun" panose="02010600030101010101" pitchFamily="2" charset="-122"/>
              </a:rPr>
              <a:t>节）</a:t>
            </a:r>
            <a:endParaRPr lang="en-US" sz="1200" dirty="0">
              <a:effectLst/>
              <a:latin typeface="Times New Roman" panose="02020603050405020304" pitchFamily="18" charset="0"/>
              <a:ea typeface="SimSun" panose="02010600030101010101" pitchFamily="2" charset="-122"/>
            </a:endParaRPr>
          </a:p>
          <a:p>
            <a:pPr marL="742950" marR="0" lvl="1" indent="-285750">
              <a:spcBef>
                <a:spcPts val="0"/>
              </a:spcBef>
              <a:spcAft>
                <a:spcPts val="0"/>
              </a:spcAft>
              <a:buFont typeface="Symbol" pitchFamily="2" charset="2"/>
              <a:buChar char=""/>
              <a:tabLst>
                <a:tab pos="685800" algn="l"/>
                <a:tab pos="914400" algn="l"/>
              </a:tabLst>
            </a:pPr>
            <a:r>
              <a:rPr lang="zh-CN" sz="1200" dirty="0">
                <a:effectLst/>
                <a:latin typeface="Times New Roman" panose="02020603050405020304" pitchFamily="18" charset="0"/>
                <a:ea typeface="SimSun" panose="02010600030101010101" pitchFamily="2" charset="-122"/>
              </a:rPr>
              <a:t>推罗成为净光的磐石，又像磐石一样平滑（</a:t>
            </a:r>
            <a:r>
              <a:rPr lang="en-US" sz="1200" dirty="0">
                <a:effectLst/>
                <a:latin typeface="Times New Roman" panose="02020603050405020304" pitchFamily="18" charset="0"/>
                <a:ea typeface="SimSun" panose="02010600030101010101" pitchFamily="2" charset="-122"/>
              </a:rPr>
              <a:t>4</a:t>
            </a:r>
            <a:r>
              <a:rPr lang="zh-CN" sz="1200" dirty="0">
                <a:effectLst/>
                <a:latin typeface="Times New Roman" panose="02020603050405020304" pitchFamily="18" charset="0"/>
                <a:ea typeface="SimSun" panose="02010600030101010101" pitchFamily="2" charset="-122"/>
              </a:rPr>
              <a:t>节）</a:t>
            </a:r>
            <a:endParaRPr lang="en-US" sz="1200" dirty="0">
              <a:effectLst/>
              <a:latin typeface="Times New Roman" panose="02020603050405020304" pitchFamily="18" charset="0"/>
              <a:ea typeface="SimSun" panose="02010600030101010101" pitchFamily="2" charset="-122"/>
            </a:endParaRPr>
          </a:p>
          <a:p>
            <a:pPr marL="742950" marR="0" lvl="1" indent="-285750">
              <a:spcBef>
                <a:spcPts val="0"/>
              </a:spcBef>
              <a:spcAft>
                <a:spcPts val="0"/>
              </a:spcAft>
              <a:buFont typeface="Symbol" pitchFamily="2" charset="2"/>
              <a:buChar char=""/>
              <a:tabLst>
                <a:tab pos="685800" algn="l"/>
                <a:tab pos="914400" algn="l"/>
              </a:tabLst>
            </a:pPr>
            <a:r>
              <a:rPr lang="zh-CN" sz="1200" dirty="0">
                <a:effectLst/>
                <a:latin typeface="Times New Roman" panose="02020603050405020304" pitchFamily="18" charset="0"/>
                <a:ea typeface="SimSun" panose="02010600030101010101" pitchFamily="2" charset="-122"/>
              </a:rPr>
              <a:t>推罗的尘土要被抛在水中（</a:t>
            </a:r>
            <a:r>
              <a:rPr lang="en-US" sz="1200" dirty="0">
                <a:effectLst/>
                <a:latin typeface="Times New Roman" panose="02020603050405020304" pitchFamily="18" charset="0"/>
                <a:ea typeface="SimSun" panose="02010600030101010101" pitchFamily="2" charset="-122"/>
              </a:rPr>
              <a:t>12</a:t>
            </a:r>
            <a:r>
              <a:rPr lang="zh-CN" sz="1200" dirty="0">
                <a:effectLst/>
                <a:latin typeface="Times New Roman" panose="02020603050405020304" pitchFamily="18" charset="0"/>
                <a:ea typeface="SimSun" panose="02010600030101010101" pitchFamily="2" charset="-122"/>
              </a:rPr>
              <a:t>节）</a:t>
            </a:r>
            <a:endParaRPr lang="en-US" sz="1200" dirty="0">
              <a:effectLst/>
              <a:latin typeface="Times New Roman" panose="02020603050405020304" pitchFamily="18" charset="0"/>
              <a:ea typeface="SimSun" panose="02010600030101010101" pitchFamily="2" charset="-122"/>
            </a:endParaRPr>
          </a:p>
          <a:p>
            <a:pPr marL="742950" marR="0" lvl="1" indent="-285750">
              <a:spcBef>
                <a:spcPts val="0"/>
              </a:spcBef>
              <a:spcAft>
                <a:spcPts val="0"/>
              </a:spcAft>
              <a:buFont typeface="Symbol" pitchFamily="2" charset="2"/>
              <a:buChar char=""/>
              <a:tabLst>
                <a:tab pos="685800" algn="l"/>
                <a:tab pos="914400" algn="l"/>
              </a:tabLst>
            </a:pPr>
            <a:r>
              <a:rPr lang="zh-CN" sz="1200" dirty="0">
                <a:effectLst/>
                <a:latin typeface="Times New Roman" panose="02020603050405020304" pitchFamily="18" charset="0"/>
                <a:ea typeface="SimSun" panose="02010600030101010101" pitchFamily="2" charset="-122"/>
              </a:rPr>
              <a:t>渔夫要在推罗城中晒网（</a:t>
            </a:r>
            <a:r>
              <a:rPr lang="en-US" sz="1200" dirty="0">
                <a:effectLst/>
                <a:latin typeface="Times New Roman" panose="02020603050405020304" pitchFamily="18" charset="0"/>
                <a:ea typeface="SimSun" panose="02010600030101010101" pitchFamily="2" charset="-122"/>
              </a:rPr>
              <a:t>5</a:t>
            </a:r>
            <a:r>
              <a:rPr lang="zh-CN" sz="1200" dirty="0">
                <a:effectLst/>
                <a:latin typeface="Times New Roman" panose="02020603050405020304" pitchFamily="18" charset="0"/>
                <a:ea typeface="SimSun" panose="02010600030101010101" pitchFamily="2" charset="-122"/>
              </a:rPr>
              <a:t>节）</a:t>
            </a:r>
            <a:endParaRPr lang="en-US" sz="1200" dirty="0">
              <a:effectLst/>
              <a:latin typeface="Times New Roman" panose="02020603050405020304" pitchFamily="18" charset="0"/>
              <a:ea typeface="SimSun" panose="02010600030101010101" pitchFamily="2" charset="-122"/>
            </a:endParaRPr>
          </a:p>
          <a:p>
            <a:pPr marL="742950" marR="0" lvl="1" indent="-285750" algn="l" defTabSz="914400" rtl="0" eaLnBrk="1" fontAlgn="auto" latinLnBrk="0" hangingPunct="1">
              <a:lnSpc>
                <a:spcPct val="100000"/>
              </a:lnSpc>
              <a:spcBef>
                <a:spcPts val="0"/>
              </a:spcBef>
              <a:spcAft>
                <a:spcPts val="0"/>
              </a:spcAft>
              <a:buClrTx/>
              <a:buSzTx/>
              <a:buFont typeface="Symbol" pitchFamily="2" charset="2"/>
              <a:buChar char=""/>
              <a:tabLst>
                <a:tab pos="685800" algn="l"/>
                <a:tab pos="914400" algn="l"/>
              </a:tabLst>
              <a:defRPr/>
            </a:pPr>
            <a:r>
              <a:rPr lang="zh-CN" sz="1200" dirty="0">
                <a:effectLst/>
                <a:latin typeface="Times New Roman" panose="02020603050405020304" pitchFamily="18" charset="0"/>
                <a:ea typeface="SimSun" panose="02010600030101010101" pitchFamily="2" charset="-122"/>
              </a:rPr>
              <a:t>推罗不得再被建造（</a:t>
            </a:r>
            <a:r>
              <a:rPr lang="en-US" sz="1200" dirty="0">
                <a:effectLst/>
                <a:latin typeface="Times New Roman" panose="02020603050405020304" pitchFamily="18" charset="0"/>
                <a:ea typeface="SimSun" panose="02010600030101010101" pitchFamily="2" charset="-122"/>
              </a:rPr>
              <a:t>14</a:t>
            </a:r>
            <a:r>
              <a:rPr lang="zh-CN" sz="1200" dirty="0">
                <a:effectLst/>
                <a:latin typeface="Times New Roman" panose="02020603050405020304" pitchFamily="18" charset="0"/>
                <a:ea typeface="SimSun" panose="02010600030101010101" pitchFamily="2" charset="-122"/>
              </a:rPr>
              <a:t>节</a:t>
            </a:r>
            <a:r>
              <a:rPr lang="en-US" altLang="zh-CN" sz="1200" dirty="0">
                <a:effectLst/>
                <a:latin typeface="Times New Roman" panose="02020603050405020304" pitchFamily="18" charset="0"/>
                <a:ea typeface="SimSun" panose="02010600030101010101" pitchFamily="2" charset="-122"/>
              </a:rPr>
              <a:t>)</a:t>
            </a:r>
            <a:r>
              <a:rPr lang="en-US" sz="1800" dirty="0">
                <a:effectLst/>
                <a:latin typeface="Times New Roman" panose="02020603050405020304" pitchFamily="18" charset="0"/>
                <a:ea typeface="SimSun" panose="02010600030101010101" pitchFamily="2" charset="-122"/>
              </a:rPr>
              <a:t> </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tab pos="685800" algn="l"/>
                <a:tab pos="914400" algn="l"/>
              </a:tabLst>
              <a:defRPr/>
            </a:pPr>
            <a:r>
              <a:rPr lang="en-US" sz="1800" dirty="0">
                <a:effectLst/>
                <a:latin typeface="Times New Roman" panose="02020603050405020304" pitchFamily="18" charset="0"/>
                <a:ea typeface="SimSun" panose="02010600030101010101" pitchFamily="2" charset="-122"/>
              </a:rPr>
              <a:t>Nebuchadnezzar (586BC—573BC)</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tab pos="685800" algn="l"/>
                <a:tab pos="914400" algn="l"/>
              </a:tabLst>
              <a:defRPr/>
            </a:pPr>
            <a:r>
              <a:rPr lang="en-US" sz="1800" dirty="0">
                <a:effectLst/>
                <a:latin typeface="Times New Roman" panose="02020603050405020304" pitchFamily="18" charset="0"/>
                <a:ea typeface="SimSun" panose="02010600030101010101" pitchFamily="2" charset="-122"/>
              </a:rPr>
              <a:t>Alexander the Great (332BC)</a:t>
            </a:r>
          </a:p>
          <a:p>
            <a:pPr marL="0" marR="0" lvl="0" indent="0" algn="l" defTabSz="914400" rtl="0" eaLnBrk="1" fontAlgn="auto" latinLnBrk="0" hangingPunct="1">
              <a:lnSpc>
                <a:spcPct val="100000"/>
              </a:lnSpc>
              <a:spcBef>
                <a:spcPts val="0"/>
              </a:spcBef>
              <a:spcAft>
                <a:spcPts val="0"/>
              </a:spcAft>
              <a:buClrTx/>
              <a:buSzTx/>
              <a:buFont typeface="Symbol" pitchFamily="2" charset="2"/>
              <a:buNone/>
              <a:tabLst>
                <a:tab pos="685800" algn="l"/>
                <a:tab pos="914400" algn="l"/>
              </a:tabLst>
              <a:defRPr/>
            </a:pPr>
            <a:endParaRPr lang="en-US" sz="1800" dirty="0">
              <a:effectLst/>
              <a:latin typeface="Times New Roman" panose="02020603050405020304" pitchFamily="18" charset="0"/>
              <a:ea typeface="SimSun" panose="02010600030101010101" pitchFamily="2" charset="-122"/>
            </a:endParaRPr>
          </a:p>
          <a:p>
            <a:pPr marL="742950" marR="0" lvl="1" indent="-285750">
              <a:spcBef>
                <a:spcPts val="0"/>
              </a:spcBef>
              <a:spcAft>
                <a:spcPts val="0"/>
              </a:spcAft>
              <a:buFont typeface="Symbol" pitchFamily="2" charset="2"/>
              <a:buChar char=""/>
              <a:tabLst>
                <a:tab pos="685800" algn="l"/>
                <a:tab pos="914400" algn="l"/>
              </a:tabLst>
            </a:pPr>
            <a:endParaRPr lang="en-US" altLang="zh-CN" dirty="0">
              <a:ea typeface="宋体" charset="0"/>
              <a:cs typeface="宋体" charset="0"/>
            </a:endParaRPr>
          </a:p>
          <a:p>
            <a:pPr>
              <a:defRPr/>
            </a:pPr>
            <a:endParaRPr lang="en-US" sz="1200" dirty="0"/>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4</a:t>
            </a:fld>
            <a:endParaRPr lang="en-US" altLang="en-US" sz="1200"/>
          </a:p>
        </p:txBody>
      </p:sp>
    </p:spTree>
    <p:extLst>
      <p:ext uri="{BB962C8B-B14F-4D97-AF65-F5344CB8AC3E}">
        <p14:creationId xmlns:p14="http://schemas.microsoft.com/office/powerpoint/2010/main" val="2644842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zh-CN" altLang="en-US" sz="1200" dirty="0"/>
              <a:t>神是怎么默示的？这个会影响我们对圣经的看法，有的时候是潜意识的</a:t>
            </a:r>
            <a:endParaRPr lang="en-US" altLang="zh-CN" sz="1200" dirty="0"/>
          </a:p>
          <a:p>
            <a:pPr>
              <a:defRPr/>
            </a:pPr>
            <a:endParaRPr lang="en-US" altLang="zh-CN" sz="1200" dirty="0"/>
          </a:p>
          <a:p>
            <a:pPr>
              <a:defRPr/>
            </a:pPr>
            <a:r>
              <a:rPr lang="zh-CN" altLang="en-US" sz="1200" dirty="0"/>
              <a:t>宗教天赋说</a:t>
            </a:r>
            <a:r>
              <a:rPr lang="en-US" altLang="zh-CN" sz="1200" dirty="0"/>
              <a:t>——</a:t>
            </a:r>
            <a:r>
              <a:rPr lang="zh-CN" altLang="en-US" sz="1200" dirty="0"/>
              <a:t>神赋予一些人特殊的宗教天赋，他们写下圣经，圣经反映出来的是犹太人的宗教体验</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灵性增强说</a:t>
            </a:r>
            <a:r>
              <a:rPr lang="en-US" altLang="zh-CN" sz="1200" dirty="0"/>
              <a:t>——</a:t>
            </a:r>
            <a:r>
              <a:rPr lang="zh-CN" altLang="en-US" sz="1200" dirty="0"/>
              <a:t>神增强作者的灵性，让他们对属灵事件有特别的敏感和深入的了解；神对他们的启示和对我们的启示只有程度上的区别，没有本质的不同</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神人合作说</a:t>
            </a:r>
            <a:r>
              <a:rPr lang="en-US" altLang="zh-CN" sz="1200" dirty="0"/>
              <a:t>——</a:t>
            </a:r>
            <a:r>
              <a:rPr lang="zh-CN" altLang="en-US" sz="1200" dirty="0"/>
              <a:t>神将主题和大纲放在作者心中，圣经作者用自己的经验和才华写下圣经</a:t>
            </a:r>
            <a:endParaRPr lang="en-US" altLang="zh-CN" sz="1200" dirty="0"/>
          </a:p>
          <a:p>
            <a:pPr>
              <a:defRPr/>
            </a:pPr>
            <a:r>
              <a:rPr lang="zh-CN" altLang="en-US" sz="1200" dirty="0"/>
              <a:t>逐字启示说</a:t>
            </a:r>
            <a:r>
              <a:rPr lang="en-US" altLang="zh-CN" sz="1200" dirty="0"/>
              <a:t>——</a:t>
            </a:r>
            <a:r>
              <a:rPr lang="zh-CN" altLang="en-US" sz="1200" dirty="0"/>
              <a:t>圣灵的启示精确到每个字词的挑选</a:t>
            </a:r>
            <a:endParaRPr lang="en-US" altLang="zh-CN" sz="1200" dirty="0"/>
          </a:p>
          <a:p>
            <a:pPr>
              <a:defRPr/>
            </a:pPr>
            <a:r>
              <a:rPr lang="zh-CN" altLang="en-US" sz="1200" dirty="0"/>
              <a:t>全篇听写说</a:t>
            </a:r>
            <a:r>
              <a:rPr lang="en-US" altLang="zh-CN" sz="1200" dirty="0"/>
              <a:t>——</a:t>
            </a:r>
            <a:r>
              <a:rPr lang="zh-CN" altLang="en-US" sz="1200" dirty="0"/>
              <a:t>神说人写</a:t>
            </a:r>
            <a:endParaRPr lang="en-US" altLang="zh-CN" sz="1200" dirty="0"/>
          </a:p>
          <a:p>
            <a:pPr>
              <a:defRPr/>
            </a:pPr>
            <a:endParaRPr lang="en-US" altLang="zh-CN" sz="1200" dirty="0"/>
          </a:p>
          <a:p>
            <a:pPr>
              <a:defRPr/>
            </a:pPr>
            <a:r>
              <a:rPr lang="zh-CN" altLang="en-US" sz="1200" dirty="0"/>
              <a:t>你觉得哪个理论你比较能认同？</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a:defRPr/>
            </a:pPr>
            <a:endParaRPr lang="en-US" sz="1200" dirty="0"/>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5</a:t>
            </a:fld>
            <a:endParaRPr lang="en-US" altLang="en-US" sz="1200"/>
          </a:p>
        </p:txBody>
      </p:sp>
    </p:spTree>
    <p:extLst>
      <p:ext uri="{BB962C8B-B14F-4D97-AF65-F5344CB8AC3E}">
        <p14:creationId xmlns:p14="http://schemas.microsoft.com/office/powerpoint/2010/main" val="3137010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zh-CN" altLang="en-US" sz="1200" b="0" i="0" u="sng" dirty="0">
                <a:solidFill>
                  <a:srgbClr val="000000"/>
                </a:solidFill>
                <a:effectLst/>
                <a:latin typeface="Arial" panose="020B0604020202020204" pitchFamily="34" charset="0"/>
              </a:rPr>
              <a:t>我们相信圣经的启示精确到字词的运用（</a:t>
            </a:r>
            <a:r>
              <a:rPr lang="zh-TW" altLang="en-US" dirty="0"/>
              <a:t>总统文稿撰写人</a:t>
            </a:r>
            <a:r>
              <a:rPr lang="en-US" altLang="zh-TW" dirty="0"/>
              <a:t>Speechwriter</a:t>
            </a:r>
            <a:r>
              <a:rPr lang="zh-TW" altLang="en-US" dirty="0"/>
              <a:t>布林肯</a:t>
            </a:r>
            <a:r>
              <a:rPr lang="en-US" altLang="zh-CN" dirty="0"/>
              <a:t>——</a:t>
            </a:r>
            <a:r>
              <a:rPr lang="zh-CN" altLang="en-US" dirty="0"/>
              <a:t>深知总统的风格思想习惯）</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我个人立场介于神人合作说</a:t>
            </a:r>
            <a:r>
              <a:rPr lang="en-US" altLang="zh-CN" sz="1200" dirty="0"/>
              <a:t>The</a:t>
            </a:r>
            <a:r>
              <a:rPr lang="zh-CN" altLang="en-US" sz="1200" dirty="0"/>
              <a:t> </a:t>
            </a:r>
            <a:r>
              <a:rPr lang="en-US" altLang="zh-CN" sz="1200" dirty="0"/>
              <a:t>dynamic</a:t>
            </a:r>
            <a:r>
              <a:rPr lang="zh-CN" altLang="en-US" sz="1200" dirty="0"/>
              <a:t> </a:t>
            </a:r>
            <a:r>
              <a:rPr lang="en-US" altLang="zh-CN" sz="1200" dirty="0"/>
              <a:t>theory</a:t>
            </a:r>
            <a:r>
              <a:rPr lang="zh-CN" altLang="en-US" sz="1200" dirty="0"/>
              <a:t>和逐字启示说</a:t>
            </a:r>
            <a:r>
              <a:rPr lang="en-US" altLang="zh-CN" sz="1200" dirty="0"/>
              <a:t> The verbal theory</a:t>
            </a:r>
            <a:r>
              <a:rPr lang="zh-CN" altLang="en-US" sz="1200" dirty="0"/>
              <a:t>之间</a:t>
            </a:r>
            <a:endParaRPr lang="en-US" altLang="zh-CN" sz="1200" dirty="0"/>
          </a:p>
          <a:p>
            <a:pPr>
              <a:defRPr/>
            </a:pPr>
            <a:endParaRPr lang="en-US" sz="1200" dirty="0"/>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6</a:t>
            </a:fld>
            <a:endParaRPr lang="en-US" altLang="en-US" sz="1200"/>
          </a:p>
        </p:txBody>
      </p:sp>
    </p:spTree>
    <p:extLst>
      <p:ext uri="{BB962C8B-B14F-4D97-AF65-F5344CB8AC3E}">
        <p14:creationId xmlns:p14="http://schemas.microsoft.com/office/powerpoint/2010/main" val="3485649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err="1">
                <a:ea typeface="ＭＳ Ｐゴシック" panose="020B0600070205080204" pitchFamily="34" charset="-128"/>
              </a:rPr>
              <a:t>大家怎么看</a:t>
            </a:r>
            <a:r>
              <a:rPr lang="zh-CN" altLang="en-US" dirty="0">
                <a:ea typeface="ＭＳ Ｐゴシック" panose="020B0600070205080204" pitchFamily="34" charset="-128"/>
              </a:rPr>
              <a:t>？</a:t>
            </a: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err="1">
                <a:ea typeface="ＭＳ Ｐゴシック" panose="020B0600070205080204" pitchFamily="34" charset="-128"/>
              </a:rPr>
              <a:t>我个人的立场</a:t>
            </a:r>
            <a:r>
              <a:rPr lang="zh-CN" altLang="en-US" dirty="0">
                <a:ea typeface="ＭＳ Ｐゴシック" panose="020B0600070205080204" pitchFamily="34" charset="-128"/>
              </a:rPr>
              <a:t>：</a:t>
            </a:r>
            <a:endParaRPr lang="en-US" altLang="zh-CN" dirty="0">
              <a:ea typeface="ＭＳ Ｐゴシック" panose="020B0600070205080204" pitchFamily="34" charset="-128"/>
            </a:endParaRPr>
          </a:p>
          <a:p>
            <a:pPr eaLnBrk="1" hangingPunct="1">
              <a:spcBef>
                <a:spcPct val="0"/>
              </a:spcBef>
            </a:pPr>
            <a:endParaRPr lang="en-US" altLang="zh-CN" dirty="0">
              <a:ea typeface="ＭＳ Ｐゴシック" panose="020B0600070205080204" pitchFamily="34" charset="-128"/>
            </a:endParaRPr>
          </a:p>
          <a:p>
            <a:pPr eaLnBrk="1" hangingPunct="1">
              <a:spcBef>
                <a:spcPct val="0"/>
              </a:spcBef>
            </a:pPr>
            <a:r>
              <a:rPr lang="zh-CN" altLang="en-US" dirty="0">
                <a:ea typeface="ＭＳ Ｐゴシック" panose="020B0600070205080204" pitchFamily="34" charset="-128"/>
              </a:rPr>
              <a:t>圣经</a:t>
            </a:r>
            <a:r>
              <a:rPr lang="zh-TW" altLang="en-US" dirty="0"/>
              <a:t>在其所确认的一切内容上完全正确（无误），无论是关于历史事件，还是信仰与实践的事项，前提是这些内容按照它们写作时所在时代和地点的历史及文学标准来理解。</a:t>
            </a:r>
            <a:endParaRPr lang="en-US" altLang="zh-TW" dirty="0"/>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zh-TW" altLang="en-US" dirty="0">
                <a:ea typeface="ＭＳ Ｐゴシック" panose="020B0600070205080204" pitchFamily="34" charset="-128"/>
              </a:rPr>
              <a:t>子</a:t>
            </a:r>
            <a:r>
              <a:rPr lang="zh-CN" altLang="en-US" dirty="0">
                <a:ea typeface="ＭＳ Ｐゴシック" panose="020B0600070205080204" pitchFamily="34" charset="-128"/>
              </a:rPr>
              <a:t>（</a:t>
            </a:r>
            <a:r>
              <a:rPr lang="en-US" altLang="zh-CN" dirty="0">
                <a:ea typeface="ＭＳ Ｐゴシック" panose="020B0600070205080204" pitchFamily="34" charset="-128"/>
              </a:rPr>
              <a:t>Son</a:t>
            </a:r>
            <a:r>
              <a:rPr lang="zh-CN" altLang="en-US" dirty="0">
                <a:ea typeface="ＭＳ Ｐゴシック" panose="020B0600070205080204" pitchFamily="34" charset="-128"/>
              </a:rPr>
              <a:t>）</a:t>
            </a:r>
            <a:r>
              <a:rPr lang="en-US" altLang="zh-CN" dirty="0">
                <a:ea typeface="ＭＳ Ｐゴシック" panose="020B0600070205080204" pitchFamily="34" charset="-128"/>
              </a:rPr>
              <a:t>——</a:t>
            </a:r>
            <a:r>
              <a:rPr lang="zh-CN" altLang="en-US" dirty="0">
                <a:ea typeface="ＭＳ Ｐゴシック" panose="020B0600070205080204" pitchFamily="34" charset="-128"/>
              </a:rPr>
              <a:t>我们现在的理解</a:t>
            </a:r>
            <a:r>
              <a:rPr lang="en-US" altLang="zh-CN" dirty="0">
                <a:ea typeface="ＭＳ Ｐゴシック" panose="020B0600070205080204" pitchFamily="34" charset="-128"/>
              </a:rPr>
              <a:t>vs</a:t>
            </a:r>
            <a:r>
              <a:rPr lang="zh-CN" altLang="en-US" dirty="0">
                <a:ea typeface="ＭＳ Ｐゴシック" panose="020B0600070205080204" pitchFamily="34" charset="-128"/>
              </a:rPr>
              <a:t>圣经时代的理解</a:t>
            </a:r>
            <a:endParaRPr lang="en-US" altLang="en-US" dirty="0">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7</a:t>
            </a:fld>
            <a:endParaRPr lang="en-US" altLang="en-US" sz="1200"/>
          </a:p>
        </p:txBody>
      </p:sp>
    </p:spTree>
    <p:extLst>
      <p:ext uri="{BB962C8B-B14F-4D97-AF65-F5344CB8AC3E}">
        <p14:creationId xmlns:p14="http://schemas.microsoft.com/office/powerpoint/2010/main" val="219111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TW" altLang="en-US" b="0" i="0" u="sng" dirty="0">
                <a:solidFill>
                  <a:srgbClr val="000000"/>
                </a:solidFill>
                <a:effectLst/>
                <a:latin typeface="Arial" panose="020B0604020202020204" pitchFamily="34" charset="0"/>
              </a:rPr>
              <a:t>林前</a:t>
            </a:r>
            <a:r>
              <a:rPr lang="en-US" altLang="zh-CN" b="0" i="0" u="sng" dirty="0">
                <a:solidFill>
                  <a:srgbClr val="000000"/>
                </a:solidFill>
                <a:effectLst/>
                <a:latin typeface="Arial" panose="020B0604020202020204" pitchFamily="34" charset="0"/>
              </a:rPr>
              <a:t>10:8</a:t>
            </a:r>
            <a:r>
              <a:rPr lang="zh-TW" altLang="en-US" b="0" i="0" u="sng" dirty="0">
                <a:solidFill>
                  <a:srgbClr val="000000"/>
                </a:solidFill>
                <a:effectLst/>
                <a:latin typeface="Arial" panose="020B0604020202020204" pitchFamily="34" charset="0"/>
              </a:rPr>
              <a:t>一天就倒毙了二万三千人</a:t>
            </a:r>
            <a:r>
              <a:rPr lang="zh-CN" altLang="en-US" b="0" i="0" u="sng" dirty="0">
                <a:solidFill>
                  <a:srgbClr val="000000"/>
                </a:solidFill>
                <a:effectLst/>
                <a:latin typeface="Arial" panose="020B0604020202020204" pitchFamily="34" charset="0"/>
              </a:rPr>
              <a:t> </a:t>
            </a:r>
            <a:r>
              <a:rPr lang="en-US" altLang="zh-CN" b="0" i="0" u="sng" dirty="0">
                <a:solidFill>
                  <a:srgbClr val="000000"/>
                </a:solidFill>
                <a:effectLst/>
                <a:latin typeface="Arial" panose="020B0604020202020204" pitchFamily="34" charset="0"/>
              </a:rPr>
              <a:t>vs</a:t>
            </a:r>
            <a:r>
              <a:rPr lang="zh-CN" altLang="en-US" b="0" i="0" u="sng" dirty="0">
                <a:solidFill>
                  <a:srgbClr val="000000"/>
                </a:solidFill>
                <a:effectLst/>
                <a:latin typeface="Arial" panose="020B0604020202020204" pitchFamily="34" charset="0"/>
              </a:rPr>
              <a:t> 民</a:t>
            </a:r>
            <a:r>
              <a:rPr lang="en-US" altLang="zh-CN" b="0" i="0" u="sng" dirty="0">
                <a:solidFill>
                  <a:srgbClr val="000000"/>
                </a:solidFill>
                <a:effectLst/>
                <a:latin typeface="Arial" panose="020B0604020202020204" pitchFamily="34" charset="0"/>
              </a:rPr>
              <a:t>25:9</a:t>
            </a:r>
            <a:r>
              <a:rPr lang="zh-CN" altLang="en-US" b="0" i="0" u="sng" dirty="0">
                <a:solidFill>
                  <a:srgbClr val="000000"/>
                </a:solidFill>
                <a:effectLst/>
                <a:latin typeface="Arial" panose="020B0604020202020204" pitchFamily="34" charset="0"/>
              </a:rPr>
              <a:t> </a:t>
            </a:r>
            <a:r>
              <a:rPr lang="zh-TW" altLang="en-US" b="0" i="0" dirty="0">
                <a:effectLst/>
                <a:latin typeface="Arial" panose="020B0604020202020204" pitchFamily="34" charset="0"/>
              </a:rPr>
              <a:t>那时遭瘟疫死的，有二万四千人。</a:t>
            </a:r>
            <a:endParaRPr lang="en-US" altLang="zh-TW" b="0" i="0" dirty="0">
              <a:effectLst/>
              <a:latin typeface="Arial" panose="020B0604020202020204" pitchFamily="34" charset="0"/>
            </a:endParaRPr>
          </a:p>
          <a:p>
            <a:pPr eaLnBrk="1" hangingPunct="1">
              <a:spcBef>
                <a:spcPct val="0"/>
              </a:spcBef>
            </a:pPr>
            <a:r>
              <a:rPr lang="zh-CN" altLang="en-US" b="0" i="0" dirty="0">
                <a:effectLst/>
                <a:latin typeface="Arial" panose="020B0604020202020204" pitchFamily="34" charset="0"/>
              </a:rPr>
              <a:t>（数目的精确程度：</a:t>
            </a:r>
            <a:r>
              <a:rPr lang="en-US" altLang="zh-CN" b="0" i="0" dirty="0">
                <a:effectLst/>
                <a:latin typeface="Arial" panose="020B0604020202020204" pitchFamily="34" charset="0"/>
              </a:rPr>
              <a:t>i.e.</a:t>
            </a:r>
            <a:r>
              <a:rPr lang="zh-CN" altLang="en-US" b="0" i="0" dirty="0">
                <a:effectLst/>
                <a:latin typeface="Arial" panose="020B0604020202020204" pitchFamily="34" charset="0"/>
              </a:rPr>
              <a:t>工资）</a:t>
            </a:r>
            <a:endParaRPr lang="en-US" altLang="zh-TW" b="0" i="0" dirty="0">
              <a:effectLst/>
              <a:latin typeface="Arial" panose="020B0604020202020204" pitchFamily="34" charset="0"/>
            </a:endParaRPr>
          </a:p>
          <a:p>
            <a:pPr eaLnBrk="1" hangingPunct="1">
              <a:spcBef>
                <a:spcPct val="0"/>
              </a:spcBef>
            </a:pPr>
            <a:endParaRPr lang="en-US" altLang="en-US" b="0" i="0" dirty="0">
              <a:effectLst/>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200" dirty="0"/>
              <a:t>太</a:t>
            </a:r>
            <a:r>
              <a:rPr lang="en-US" altLang="zh-CN" sz="1200" dirty="0"/>
              <a:t>21:9</a:t>
            </a:r>
            <a:r>
              <a:rPr lang="zh-CN" altLang="en-US" sz="1200" dirty="0"/>
              <a:t> </a:t>
            </a:r>
            <a:r>
              <a:rPr lang="zh-TW" altLang="en-US" b="0" i="0" dirty="0">
                <a:solidFill>
                  <a:srgbClr val="000000"/>
                </a:solidFill>
                <a:effectLst/>
                <a:latin typeface="Arial" panose="020B0604020202020204" pitchFamily="34" charset="0"/>
              </a:rPr>
              <a:t>和散那归于大卫的子孙！奉主名来的是应当称颂的</a:t>
            </a:r>
            <a:r>
              <a:rPr lang="zh-CN" altLang="en-US" b="0" i="0" dirty="0">
                <a:solidFill>
                  <a:srgbClr val="000000"/>
                </a:solidFill>
                <a:effectLst/>
                <a:latin typeface="Arial" panose="020B0604020202020204" pitchFamily="34" charset="0"/>
              </a:rPr>
              <a:t>！</a:t>
            </a:r>
            <a:r>
              <a:rPr lang="zh-CN" altLang="en-US" sz="1200" dirty="0"/>
              <a:t>高高在上和散那 </a:t>
            </a:r>
            <a:r>
              <a:rPr lang="en-US" altLang="zh-CN" sz="1200" dirty="0"/>
              <a:t>vs</a:t>
            </a:r>
            <a:r>
              <a:rPr lang="zh-CN" altLang="en-US" sz="1200" dirty="0"/>
              <a:t> </a:t>
            </a:r>
            <a:endParaRPr lang="en-US" altLang="zh-CN"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zh-CN" altLang="en-US" sz="1200" dirty="0"/>
              <a:t>路</a:t>
            </a:r>
            <a:r>
              <a:rPr lang="en-US" altLang="zh-CN" sz="1200" dirty="0"/>
              <a:t>19:38</a:t>
            </a:r>
            <a:r>
              <a:rPr lang="zh-CN" altLang="en-US" sz="1200" dirty="0"/>
              <a:t> </a:t>
            </a:r>
            <a:r>
              <a:rPr lang="zh-TW" altLang="en-US" b="0" i="0" dirty="0">
                <a:solidFill>
                  <a:srgbClr val="000000"/>
                </a:solidFill>
                <a:effectLst/>
                <a:latin typeface="Arial" panose="020B0604020202020204" pitchFamily="34" charset="0"/>
              </a:rPr>
              <a:t>奉主名来的王是应当称颂的！在天上有和平</a:t>
            </a:r>
            <a:r>
              <a:rPr lang="zh-CN" altLang="en-US" b="0" i="0" dirty="0">
                <a:solidFill>
                  <a:srgbClr val="000000"/>
                </a:solidFill>
                <a:effectLst/>
                <a:latin typeface="Arial" panose="020B0604020202020204" pitchFamily="34" charset="0"/>
              </a:rPr>
              <a:t>；</a:t>
            </a:r>
            <a:r>
              <a:rPr lang="zh-CN" altLang="en-US" sz="1200" dirty="0"/>
              <a:t>在至高之处有荣光。（对象：犹太人</a:t>
            </a:r>
            <a:r>
              <a:rPr lang="en-US" altLang="zh-CN" sz="1200" dirty="0"/>
              <a:t>vs</a:t>
            </a:r>
            <a:r>
              <a:rPr lang="zh-CN" altLang="en-US" sz="1200" dirty="0"/>
              <a:t>外邦人）</a:t>
            </a:r>
            <a:endParaRPr lang="en-US" altLang="zh-CN" sz="12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b="0" i="0" dirty="0">
                <a:effectLst/>
                <a:latin typeface="Arial" panose="020B0604020202020204" pitchFamily="34" charset="0"/>
              </a:rPr>
              <a:t>使</a:t>
            </a:r>
            <a:r>
              <a:rPr lang="en-US" altLang="zh-CN" b="0" i="0" dirty="0">
                <a:effectLst/>
                <a:latin typeface="Arial" panose="020B0604020202020204" pitchFamily="34" charset="0"/>
              </a:rPr>
              <a:t>1:16</a:t>
            </a:r>
            <a:r>
              <a:rPr lang="zh-CN" altLang="en-US" b="0" i="0" dirty="0">
                <a:effectLst/>
                <a:latin typeface="Arial" panose="020B0604020202020204" pitchFamily="34" charset="0"/>
              </a:rPr>
              <a:t> </a:t>
            </a:r>
            <a:r>
              <a:rPr lang="zh-TW" altLang="en-US" b="0" i="0" dirty="0">
                <a:effectLst/>
                <a:latin typeface="Arial" panose="020B0604020202020204" pitchFamily="34" charset="0"/>
              </a:rPr>
              <a:t>这人用他作恶的工价买了一块田，以后身子仆倒，肚腹崩裂，肠子都流出来。</a:t>
            </a:r>
            <a:endParaRPr lang="en-US" altLang="zh-TW" b="0" i="0" dirty="0">
              <a:effectLst/>
              <a:latin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b="0" i="0" dirty="0">
                <a:effectLst/>
                <a:latin typeface="Arial" panose="020B0604020202020204" pitchFamily="34" charset="0"/>
              </a:rPr>
              <a:t>vs</a:t>
            </a:r>
            <a:r>
              <a:rPr lang="zh-CN" altLang="en-US" b="0" i="0" dirty="0">
                <a:effectLst/>
                <a:latin typeface="Arial" panose="020B0604020202020204" pitchFamily="34" charset="0"/>
              </a:rPr>
              <a:t> </a:t>
            </a:r>
            <a:r>
              <a:rPr lang="en-US" altLang="en-US" dirty="0">
                <a:ea typeface="ＭＳ Ｐゴシック" panose="020B0600070205080204" pitchFamily="34" charset="-128"/>
              </a:rPr>
              <a:t>太</a:t>
            </a:r>
            <a:r>
              <a:rPr lang="en-US" altLang="zh-CN" dirty="0">
                <a:ea typeface="ＭＳ Ｐゴシック" panose="020B0600070205080204" pitchFamily="34" charset="-128"/>
              </a:rPr>
              <a:t>27:5</a:t>
            </a:r>
            <a:r>
              <a:rPr lang="zh-CN" altLang="en-US" dirty="0">
                <a:ea typeface="ＭＳ Ｐゴシック" panose="020B0600070205080204" pitchFamily="34" charset="-128"/>
              </a:rPr>
              <a:t> </a:t>
            </a:r>
            <a:r>
              <a:rPr lang="zh-TW" altLang="en-US" dirty="0"/>
              <a:t>犹大</a:t>
            </a:r>
            <a:r>
              <a:rPr lang="zh-TW" altLang="en-US" b="0" i="0" u="sng" dirty="0">
                <a:solidFill>
                  <a:srgbClr val="000000"/>
                </a:solidFill>
                <a:effectLst/>
                <a:latin typeface="Arial" panose="020B0604020202020204" pitchFamily="34" charset="0"/>
              </a:rPr>
              <a:t>就把那银钱丢在殿里，出去吊死了</a:t>
            </a:r>
            <a:r>
              <a:rPr lang="zh-CN" altLang="en-US" b="0" i="0" u="sng" dirty="0">
                <a:solidFill>
                  <a:srgbClr val="000000"/>
                </a:solidFill>
                <a:effectLst/>
                <a:latin typeface="Arial" panose="020B0604020202020204" pitchFamily="34" charset="0"/>
              </a:rPr>
              <a:t>（词语的运用：扑倒</a:t>
            </a:r>
            <a:r>
              <a:rPr lang="en-US" altLang="zh-CN" b="0" i="0" u="sng" dirty="0">
                <a:solidFill>
                  <a:srgbClr val="000000"/>
                </a:solidFill>
                <a:effectLst/>
                <a:latin typeface="Arial" panose="020B0604020202020204" pitchFamily="34" charset="0"/>
              </a:rPr>
              <a:t>——</a:t>
            </a:r>
            <a:r>
              <a:rPr lang="zh-CN" altLang="en-US" b="0" i="0" u="sng" dirty="0">
                <a:solidFill>
                  <a:srgbClr val="000000"/>
                </a:solidFill>
                <a:effectLst/>
                <a:latin typeface="Arial" panose="020B0604020202020204" pitchFamily="34" charset="0"/>
              </a:rPr>
              <a:t>膨胀）</a:t>
            </a:r>
            <a:endParaRPr lang="en-US" altLang="zh-TW" b="0" i="0" u="sng"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b="0" i="0" u="sng" dirty="0">
              <a:solidFill>
                <a:srgbClr val="000000"/>
              </a:solidFill>
              <a:effectLst/>
              <a:latin typeface="Arial" panose="020B0604020202020204" pitchFamily="34" charset="0"/>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zh-TW" altLang="en-US" b="0" i="0" u="sng" dirty="0">
                <a:solidFill>
                  <a:srgbClr val="000000"/>
                </a:solidFill>
                <a:effectLst/>
                <a:latin typeface="Arial" panose="020B0604020202020204" pitchFamily="34" charset="0"/>
                <a:ea typeface="ＭＳ Ｐゴシック" panose="020B0600070205080204" pitchFamily="34" charset="-128"/>
              </a:rPr>
              <a:t>还有我们不能解答的</a:t>
            </a:r>
            <a:r>
              <a:rPr lang="zh-CN" altLang="en-US" b="0" i="0" u="sng" dirty="0">
                <a:solidFill>
                  <a:srgbClr val="000000"/>
                </a:solidFill>
                <a:effectLst/>
                <a:latin typeface="Arial" panose="020B0604020202020204" pitchFamily="34" charset="0"/>
                <a:ea typeface="ＭＳ Ｐゴシック" panose="020B0600070205080204" pitchFamily="34" charset="-128"/>
              </a:rPr>
              <a:t>，不用太急下结论，认为就是圣经错了，让子弹多飞一会儿。</a:t>
            </a:r>
            <a:endParaRPr lang="en-US" altLang="en-US" dirty="0">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8</a:t>
            </a:fld>
            <a:endParaRPr lang="en-US" altLang="en-US" sz="1200"/>
          </a:p>
        </p:txBody>
      </p:sp>
    </p:spTree>
    <p:extLst>
      <p:ext uri="{BB962C8B-B14F-4D97-AF65-F5344CB8AC3E}">
        <p14:creationId xmlns:p14="http://schemas.microsoft.com/office/powerpoint/2010/main" val="505312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TW" b="0" i="0" dirty="0">
              <a:solidFill>
                <a:srgbClr val="202122"/>
              </a:solidFill>
              <a:effectLst/>
              <a:latin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zh-TW" b="0" i="0" dirty="0" err="1">
                <a:solidFill>
                  <a:srgbClr val="202122"/>
                </a:solidFill>
                <a:effectLst/>
                <a:latin typeface="Arial" panose="020B0604020202020204" pitchFamily="34" charset="0"/>
              </a:rPr>
              <a:t>Tanak</a:t>
            </a:r>
            <a:r>
              <a:rPr lang="zh-CN" altLang="en-US" b="0" i="0" dirty="0">
                <a:solidFill>
                  <a:srgbClr val="202122"/>
                </a:solidFill>
                <a:effectLst/>
                <a:latin typeface="Arial" panose="020B0604020202020204" pitchFamily="34" charset="0"/>
              </a:rPr>
              <a:t> </a:t>
            </a:r>
            <a:r>
              <a:rPr lang="en-US" altLang="zh-CN" b="0" i="0" dirty="0">
                <a:solidFill>
                  <a:srgbClr val="202122"/>
                </a:solidFill>
                <a:effectLst/>
                <a:latin typeface="Arial" panose="020B0604020202020204" pitchFamily="34" charset="0"/>
              </a:rPr>
              <a:t>–</a:t>
            </a:r>
            <a:r>
              <a:rPr lang="zh-CN" altLang="en-US" b="0" i="0" dirty="0">
                <a:solidFill>
                  <a:srgbClr val="202122"/>
                </a:solidFill>
                <a:effectLst/>
                <a:latin typeface="Arial" panose="020B0604020202020204" pitchFamily="34" charset="0"/>
              </a:rPr>
              <a:t> </a:t>
            </a:r>
            <a:r>
              <a:rPr lang="en-US" altLang="zh-CN" b="0" i="0" dirty="0">
                <a:solidFill>
                  <a:srgbClr val="202122"/>
                </a:solidFill>
                <a:effectLst/>
                <a:latin typeface="Arial" panose="020B0604020202020204" pitchFamily="34" charset="0"/>
              </a:rPr>
              <a:t>Torah</a:t>
            </a:r>
            <a:r>
              <a:rPr lang="zh-CN" altLang="en-US" b="0" i="0" dirty="0">
                <a:solidFill>
                  <a:srgbClr val="202122"/>
                </a:solidFill>
                <a:effectLst/>
                <a:latin typeface="Arial" panose="020B0604020202020204" pitchFamily="34" charset="0"/>
              </a:rPr>
              <a:t>， </a:t>
            </a:r>
            <a:r>
              <a:rPr lang="en-US" altLang="zh-CN" b="0" i="0" dirty="0" err="1">
                <a:solidFill>
                  <a:srgbClr val="202122"/>
                </a:solidFill>
                <a:effectLst/>
                <a:latin typeface="Arial" panose="020B0604020202020204" pitchFamily="34" charset="0"/>
              </a:rPr>
              <a:t>Navi’im</a:t>
            </a:r>
            <a:r>
              <a:rPr lang="zh-CN" altLang="en-US" b="0" i="0" dirty="0">
                <a:solidFill>
                  <a:srgbClr val="202122"/>
                </a:solidFill>
                <a:effectLst/>
                <a:latin typeface="Arial" panose="020B0604020202020204" pitchFamily="34" charset="0"/>
              </a:rPr>
              <a:t>，</a:t>
            </a:r>
            <a:r>
              <a:rPr lang="en-US" altLang="zh-CN" b="0" i="0" dirty="0">
                <a:solidFill>
                  <a:srgbClr val="202122"/>
                </a:solidFill>
                <a:effectLst/>
                <a:latin typeface="Arial" panose="020B0604020202020204" pitchFamily="34" charset="0"/>
              </a:rPr>
              <a:t>Ketuvim</a:t>
            </a:r>
            <a:r>
              <a:rPr lang="zh-CN" altLang="en-US" b="0" i="0" dirty="0">
                <a:solidFill>
                  <a:srgbClr val="202122"/>
                </a:solidFill>
                <a:effectLst/>
                <a:latin typeface="Arial" panose="020B0604020202020204" pitchFamily="34" charset="0"/>
              </a:rPr>
              <a:t> </a:t>
            </a:r>
            <a:r>
              <a:rPr lang="zh-TW" altLang="en-US" b="0" i="0" u="sng" dirty="0">
                <a:effectLst/>
                <a:latin typeface="Google Sans"/>
                <a:hlinkClick r:id="rId3"/>
              </a:rPr>
              <a:t>塔纳赫</a:t>
            </a:r>
            <a:endParaRPr lang="en-US" altLang="zh-TW" b="0" i="0" dirty="0">
              <a:solidFill>
                <a:srgbClr val="202122"/>
              </a:solidFill>
              <a:effectLst/>
              <a:latin typeface="Arial" panose="020B0604020202020204" pitchFamily="34" charset="0"/>
            </a:endParaRPr>
          </a:p>
          <a:p>
            <a:pPr eaLnBrk="1" hangingPunct="1">
              <a:spcBef>
                <a:spcPct val="0"/>
              </a:spcBef>
            </a:pPr>
            <a:endParaRPr lang="en-US" altLang="zh-TW" b="0" i="0" dirty="0">
              <a:solidFill>
                <a:srgbClr val="202122"/>
              </a:solidFill>
              <a:effectLst/>
              <a:latin typeface="Arial" panose="020B0604020202020204" pitchFamily="34" charset="0"/>
            </a:endParaRPr>
          </a:p>
          <a:p>
            <a:pPr eaLnBrk="1" hangingPunct="1">
              <a:spcBef>
                <a:spcPct val="0"/>
              </a:spcBef>
            </a:pPr>
            <a:r>
              <a:rPr lang="zh-TW" altLang="en-US" b="0" i="0" dirty="0">
                <a:solidFill>
                  <a:srgbClr val="202122"/>
                </a:solidFill>
                <a:effectLst/>
                <a:latin typeface="Arial" panose="020B0604020202020204" pitchFamily="34" charset="0"/>
              </a:rPr>
              <a:t>虽然</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妥拉</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正典化的具体完成时间仍存争议，但可肯定的是最迟在公元前四世纪初已完成。原因是约在公元前</a:t>
            </a:r>
            <a:r>
              <a:rPr lang="en-US" altLang="zh-TW" b="0" i="0" dirty="0">
                <a:solidFill>
                  <a:srgbClr val="202122"/>
                </a:solidFill>
                <a:effectLst/>
                <a:latin typeface="Arial" panose="020B0604020202020204" pitchFamily="34" charset="0"/>
              </a:rPr>
              <a:t>400</a:t>
            </a:r>
            <a:r>
              <a:rPr lang="zh-TW" altLang="en-US" b="0" i="0" dirty="0">
                <a:solidFill>
                  <a:srgbClr val="202122"/>
                </a:solidFill>
                <a:effectLst/>
                <a:latin typeface="Arial" panose="020B0604020202020204" pitchFamily="34" charset="0"/>
              </a:rPr>
              <a:t>年的</a:t>
            </a:r>
            <a:r>
              <a:rPr lang="zh-TW" altLang="en-US" b="0" i="0" u="none" strike="noStrike" dirty="0">
                <a:effectLst/>
                <a:latin typeface="Arial" panose="020B0604020202020204" pitchFamily="34" charset="0"/>
                <a:hlinkClick r:id="rId4" tooltip="撒玛利亚人"/>
              </a:rPr>
              <a:t>撒玛利亚人</a:t>
            </a:r>
            <a:r>
              <a:rPr lang="zh-TW" altLang="en-US" b="0" i="0" dirty="0">
                <a:solidFill>
                  <a:srgbClr val="202122"/>
                </a:solidFill>
                <a:effectLst/>
                <a:latin typeface="Arial" panose="020B0604020202020204" pitchFamily="34" charset="0"/>
              </a:rPr>
              <a:t>已将</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妥拉</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视为圣书，并将</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妥拉</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称为</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撒玛利亚五经</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a:t>
            </a:r>
            <a:endParaRPr lang="en-US" altLang="zh-TW" b="0" i="0" dirty="0">
              <a:solidFill>
                <a:srgbClr val="202122"/>
              </a:solidFill>
              <a:effectLst/>
              <a:latin typeface="Arial" panose="020B0604020202020204" pitchFamily="34" charset="0"/>
            </a:endParaRPr>
          </a:p>
          <a:p>
            <a:pPr eaLnBrk="1" hangingPunct="1">
              <a:spcBef>
                <a:spcPct val="0"/>
              </a:spcBef>
            </a:pPr>
            <a:endParaRPr lang="en-US" altLang="en-US" b="0" i="0" dirty="0">
              <a:solidFill>
                <a:srgbClr val="202122"/>
              </a:solidFill>
              <a:effectLst/>
              <a:latin typeface="Arial" panose="020B0604020202020204" pitchFamily="34" charset="0"/>
              <a:ea typeface="ＭＳ Ｐゴシック" panose="020B0600070205080204" pitchFamily="34" charset="-128"/>
            </a:endParaRPr>
          </a:p>
          <a:p>
            <a:pPr eaLnBrk="1" hangingPunct="1">
              <a:spcBef>
                <a:spcPct val="0"/>
              </a:spcBef>
            </a:pPr>
            <a:r>
              <a:rPr lang="zh-TW" altLang="en-US" b="0" i="0" dirty="0">
                <a:solidFill>
                  <a:srgbClr val="202122"/>
                </a:solidFill>
                <a:effectLst/>
                <a:latin typeface="Arial" panose="020B0604020202020204" pitchFamily="34" charset="0"/>
                <a:ea typeface="ＭＳ Ｐゴシック" panose="020B0600070205080204" pitchFamily="34" charset="-128"/>
              </a:rPr>
              <a:t>次经</a:t>
            </a:r>
            <a:r>
              <a:rPr lang="zh-CN" altLang="en-US" b="0" i="0" dirty="0">
                <a:solidFill>
                  <a:srgbClr val="202122"/>
                </a:solidFill>
                <a:effectLst/>
                <a:latin typeface="Arial" panose="020B0604020202020204" pitchFamily="34" charset="0"/>
                <a:ea typeface="ＭＳ Ｐゴシック" panose="020B0600070205080204" pitchFamily="34" charset="-128"/>
              </a:rPr>
              <a:t>：</a:t>
            </a:r>
            <a:r>
              <a:rPr lang="zh-TW" altLang="en-US" b="0" i="0" dirty="0">
                <a:solidFill>
                  <a:srgbClr val="202122"/>
                </a:solidFill>
                <a:effectLst/>
                <a:latin typeface="Arial" panose="020B0604020202020204" pitchFamily="34" charset="0"/>
              </a:rPr>
              <a:t>是指几部存在于</a:t>
            </a:r>
            <a:r>
              <a:rPr lang="zh-TW" altLang="en-US" b="0" i="0" u="none" strike="noStrike" dirty="0">
                <a:effectLst/>
                <a:latin typeface="Arial" panose="020B0604020202020204" pitchFamily="34" charset="0"/>
                <a:hlinkClick r:id="rId5" tooltip="希腊文"/>
              </a:rPr>
              <a:t>希腊文</a:t>
            </a:r>
            <a:r>
              <a:rPr lang="zh-TW" altLang="en-US" b="0" i="0" u="none" strike="noStrike" dirty="0">
                <a:effectLst/>
                <a:latin typeface="Arial" panose="020B0604020202020204" pitchFamily="34" charset="0"/>
                <a:hlinkClick r:id="rId6" tooltip="七十士译本"/>
              </a:rPr>
              <a:t>七十士译本</a:t>
            </a:r>
            <a:r>
              <a:rPr lang="zh-TW" altLang="en-US" b="0" i="0" dirty="0">
                <a:solidFill>
                  <a:srgbClr val="202122"/>
                </a:solidFill>
                <a:effectLst/>
                <a:latin typeface="Arial" panose="020B0604020202020204" pitchFamily="34" charset="0"/>
              </a:rPr>
              <a:t>，但不存在于</a:t>
            </a:r>
            <a:r>
              <a:rPr lang="zh-TW" altLang="en-US" b="0" i="0" u="none" strike="noStrike" dirty="0">
                <a:effectLst/>
                <a:latin typeface="Arial" panose="020B0604020202020204" pitchFamily="34" charset="0"/>
                <a:hlinkClick r:id="rId7" tooltip="希伯来圣经"/>
              </a:rPr>
              <a:t>希伯来圣经</a:t>
            </a:r>
            <a:r>
              <a:rPr lang="zh-TW" altLang="en-US" b="0" i="0" dirty="0">
                <a:solidFill>
                  <a:srgbClr val="202122"/>
                </a:solidFill>
                <a:effectLst/>
                <a:latin typeface="Arial" panose="020B0604020202020204" pitchFamily="34" charset="0"/>
              </a:rPr>
              <a:t>的著作</a:t>
            </a:r>
            <a:r>
              <a:rPr lang="zh-CN" altLang="en-US" b="0" i="0" dirty="0">
                <a:solidFill>
                  <a:srgbClr val="202122"/>
                </a:solidFill>
                <a:effectLst/>
                <a:latin typeface="Arial" panose="020B0604020202020204" pitchFamily="34" charset="0"/>
              </a:rPr>
              <a:t>，</a:t>
            </a:r>
            <a:r>
              <a:rPr lang="zh-TW" altLang="en-US" b="0" i="0" u="sng" dirty="0">
                <a:effectLst/>
                <a:latin typeface="Arial" panose="020B0604020202020204" pitchFamily="34" charset="0"/>
                <a:hlinkClick r:id="rId8"/>
              </a:rPr>
              <a:t>以斯拉续篇</a:t>
            </a:r>
            <a:r>
              <a:rPr lang="zh-CN" altLang="en-US" b="0" i="0" u="sng" dirty="0">
                <a:effectLst/>
                <a:latin typeface="Arial" panose="020B0604020202020204" pitchFamily="34" charset="0"/>
              </a:rPr>
              <a:t>，</a:t>
            </a:r>
            <a:r>
              <a:rPr lang="zh-TW" altLang="en-US" b="0" i="0" u="none" strike="noStrike" dirty="0">
                <a:effectLst/>
                <a:latin typeface="Arial" panose="020B0604020202020204" pitchFamily="34" charset="0"/>
                <a:hlinkClick r:id="rId9" tooltip="多比传"/>
              </a:rPr>
              <a:t>多比传</a:t>
            </a:r>
            <a:r>
              <a:rPr lang="zh-CN" altLang="en-US" b="0" i="0" u="none" strike="noStrike" dirty="0">
                <a:effectLst/>
                <a:latin typeface="Arial" panose="020B0604020202020204" pitchFamily="34" charset="0"/>
              </a:rPr>
              <a:t>，</a:t>
            </a:r>
            <a:r>
              <a:rPr lang="zh-TW" altLang="en-US" b="0" i="0" u="sng" dirty="0">
                <a:effectLst/>
                <a:latin typeface="Arial" panose="020B0604020202020204" pitchFamily="34" charset="0"/>
                <a:hlinkClick r:id="rId10"/>
              </a:rPr>
              <a:t>犹滴传</a:t>
            </a:r>
            <a:r>
              <a:rPr lang="zh-CN" altLang="en-US" b="0" i="0" u="sng" dirty="0">
                <a:effectLst/>
                <a:latin typeface="Arial" panose="020B0604020202020204" pitchFamily="34" charset="0"/>
              </a:rPr>
              <a:t>，</a:t>
            </a:r>
            <a:r>
              <a:rPr lang="zh-TW" altLang="en-US" b="0" i="0" u="none" strike="noStrike" dirty="0">
                <a:effectLst/>
                <a:latin typeface="Arial" panose="020B0604020202020204" pitchFamily="34" charset="0"/>
                <a:hlinkClick r:id="rId11" tooltip="马加比一书"/>
              </a:rPr>
              <a:t>马加比一二三书</a:t>
            </a:r>
            <a:r>
              <a:rPr lang="zh-CN" altLang="en-US" b="0" i="0" u="none" strike="noStrike" dirty="0">
                <a:effectLst/>
                <a:latin typeface="Arial" panose="020B0604020202020204" pitchFamily="34" charset="0"/>
              </a:rPr>
              <a:t>，</a:t>
            </a:r>
            <a:r>
              <a:rPr lang="zh-TW" altLang="en-US" b="0" i="0" u="sng" dirty="0">
                <a:effectLst/>
                <a:latin typeface="Arial" panose="020B0604020202020204" pitchFamily="34" charset="0"/>
                <a:hlinkClick r:id="rId12"/>
              </a:rPr>
              <a:t>所罗门智训</a:t>
            </a:r>
            <a:r>
              <a:rPr lang="zh-CN" altLang="en-US" b="0" i="0" u="sng" dirty="0">
                <a:effectLst/>
                <a:latin typeface="Arial" panose="020B0604020202020204" pitchFamily="34" charset="0"/>
              </a:rPr>
              <a:t>，</a:t>
            </a:r>
            <a:r>
              <a:rPr lang="zh-TW" altLang="en-US" b="0" i="0" u="none" strike="noStrike" dirty="0">
                <a:effectLst/>
                <a:latin typeface="Arial" panose="020B0604020202020204" pitchFamily="34" charset="0"/>
                <a:hlinkClick r:id="rId13" tooltip="便西拉智训"/>
              </a:rPr>
              <a:t>便西拉智训</a:t>
            </a:r>
            <a:r>
              <a:rPr lang="zh-CN" altLang="en-US" b="0" i="0" u="none" strike="noStrike" dirty="0">
                <a:effectLst/>
                <a:latin typeface="Arial" panose="020B0604020202020204" pitchFamily="34" charset="0"/>
              </a:rPr>
              <a:t>，</a:t>
            </a:r>
            <a:r>
              <a:rPr lang="zh-TW" altLang="en-US" b="0" i="0" u="none" strike="noStrike" dirty="0">
                <a:effectLst/>
                <a:latin typeface="Arial" panose="020B0604020202020204" pitchFamily="34" charset="0"/>
                <a:hlinkClick r:id="rId14"/>
              </a:rPr>
              <a:t>巴录书</a:t>
            </a:r>
            <a:r>
              <a:rPr lang="zh-CN" altLang="en-US" b="0" i="0" u="none" strike="noStrike" dirty="0">
                <a:effectLst/>
                <a:latin typeface="Arial" panose="020B0604020202020204" pitchFamily="34" charset="0"/>
              </a:rPr>
              <a:t>，</a:t>
            </a:r>
            <a:r>
              <a:rPr lang="zh-TW" altLang="en-US" b="0" i="0" u="sng" dirty="0">
                <a:effectLst/>
                <a:latin typeface="Arial" panose="020B0604020202020204" pitchFamily="34" charset="0"/>
                <a:hlinkClick r:id="rId15"/>
              </a:rPr>
              <a:t>三童歌</a:t>
            </a:r>
            <a:r>
              <a:rPr lang="zh-CN" altLang="en-US" b="0" i="0" u="sng" dirty="0">
                <a:effectLst/>
                <a:latin typeface="Arial" panose="020B0604020202020204" pitchFamily="34" charset="0"/>
              </a:rPr>
              <a:t>，</a:t>
            </a:r>
            <a:r>
              <a:rPr lang="zh-TW" altLang="en-US" b="0" i="0" u="none" strike="noStrike" dirty="0">
                <a:effectLst/>
                <a:latin typeface="Arial" panose="020B0604020202020204" pitchFamily="34" charset="0"/>
                <a:hlinkClick r:id="rId16"/>
              </a:rPr>
              <a:t>苏撒拿传</a:t>
            </a:r>
            <a:r>
              <a:rPr lang="zh-CN" altLang="en-US" b="0" i="0" u="none" strike="noStrike" dirty="0">
                <a:effectLst/>
                <a:latin typeface="Arial" panose="020B0604020202020204" pitchFamily="34" charset="0"/>
              </a:rPr>
              <a:t>，</a:t>
            </a:r>
            <a:r>
              <a:rPr lang="zh-TW" altLang="en-US" b="0" i="0" u="none" strike="noStrike" dirty="0">
                <a:effectLst/>
                <a:latin typeface="Arial" panose="020B0604020202020204" pitchFamily="34" charset="0"/>
                <a:hlinkClick r:id="rId17" tooltip="比勒与大龙"/>
              </a:rPr>
              <a:t>比勒与大龙</a:t>
            </a:r>
            <a:r>
              <a:rPr lang="zh-CN" altLang="en-US" b="0" i="0" u="none" strike="noStrike" dirty="0">
                <a:effectLst/>
                <a:latin typeface="Arial" panose="020B0604020202020204" pitchFamily="34" charset="0"/>
              </a:rPr>
              <a:t>，</a:t>
            </a:r>
            <a:r>
              <a:rPr lang="zh-TW" altLang="en-US" b="0" i="0" u="none" strike="noStrike" dirty="0">
                <a:effectLst/>
                <a:latin typeface="Arial" panose="020B0604020202020204" pitchFamily="34" charset="0"/>
                <a:hlinkClick r:id="rId18" tooltip="耶利米书信"/>
              </a:rPr>
              <a:t>耶利米书信</a:t>
            </a:r>
            <a:r>
              <a:rPr lang="zh-CN" altLang="en-US" b="0" i="0" u="none" strike="noStrike" dirty="0">
                <a:effectLst/>
                <a:latin typeface="Arial" panose="020B0604020202020204" pitchFamily="34" charset="0"/>
              </a:rPr>
              <a:t>，</a:t>
            </a:r>
            <a:r>
              <a:rPr lang="zh-TW" altLang="en-US" b="0" i="0" u="none" strike="noStrike" dirty="0">
                <a:effectLst/>
                <a:latin typeface="Arial" panose="020B0604020202020204" pitchFamily="34" charset="0"/>
                <a:hlinkClick r:id="rId19" tooltip="以斯帖记补编"/>
              </a:rPr>
              <a:t>以斯帖记补编</a:t>
            </a:r>
            <a:r>
              <a:rPr lang="zh-CN" altLang="en-US" b="0" i="0" u="none" strike="noStrike" dirty="0">
                <a:effectLst/>
                <a:latin typeface="Arial" panose="020B0604020202020204" pitchFamily="34" charset="0"/>
              </a:rPr>
              <a:t>，</a:t>
            </a:r>
            <a:r>
              <a:rPr lang="zh-TW" altLang="en-US" b="0" i="0" u="none" strike="noStrike" dirty="0">
                <a:effectLst/>
                <a:latin typeface="Arial" panose="020B0604020202020204" pitchFamily="34" charset="0"/>
                <a:hlinkClick r:id="rId20" tooltip="玛拿西祷词"/>
              </a:rPr>
              <a:t>玛拿西祷言</a:t>
            </a:r>
            <a:endParaRPr lang="en-US" altLang="zh-TW" b="0" i="0" u="none" strike="noStrike" dirty="0">
              <a:effectLst/>
              <a:latin typeface="Arial" panose="020B0604020202020204" pitchFamily="34" charset="0"/>
            </a:endParaRPr>
          </a:p>
          <a:p>
            <a:pPr eaLnBrk="1" hangingPunct="1">
              <a:spcBef>
                <a:spcPct val="0"/>
              </a:spcBef>
            </a:pPr>
            <a:r>
              <a:rPr lang="zh-TW" altLang="en-US" b="0" i="0" dirty="0">
                <a:solidFill>
                  <a:srgbClr val="202122"/>
                </a:solidFill>
                <a:effectLst/>
                <a:latin typeface="Arial" panose="020B0604020202020204" pitchFamily="34" charset="0"/>
              </a:rPr>
              <a:t>目前天主教、东正教的</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旧约圣经</a:t>
            </a:r>
            <a:r>
              <a:rPr lang="en-US" altLang="zh-TW" b="0" i="0" dirty="0">
                <a:solidFill>
                  <a:srgbClr val="202122"/>
                </a:solidFill>
                <a:effectLst/>
                <a:latin typeface="Arial" panose="020B0604020202020204" pitchFamily="34" charset="0"/>
              </a:rPr>
              <a:t>》</a:t>
            </a:r>
            <a:r>
              <a:rPr lang="zh-TW" altLang="en-US" b="0" i="0" dirty="0">
                <a:solidFill>
                  <a:srgbClr val="202122"/>
                </a:solidFill>
                <a:effectLst/>
                <a:latin typeface="Arial" panose="020B0604020202020204" pitchFamily="34" charset="0"/>
              </a:rPr>
              <a:t>版本包含次经的内容，而新教的</a:t>
            </a:r>
            <a:r>
              <a:rPr lang="zh-TW" altLang="en-US" b="0" i="0" u="none" strike="noStrike" dirty="0">
                <a:solidFill>
                  <a:srgbClr val="202122"/>
                </a:solidFill>
                <a:effectLst/>
                <a:latin typeface="Arial" panose="020B0604020202020204" pitchFamily="34" charset="0"/>
              </a:rPr>
              <a:t>圣公会</a:t>
            </a:r>
            <a:r>
              <a:rPr lang="zh-TW" altLang="en-US" b="0" i="0" dirty="0">
                <a:solidFill>
                  <a:srgbClr val="202122"/>
                </a:solidFill>
                <a:effectLst/>
                <a:latin typeface="Arial" panose="020B0604020202020204" pitchFamily="34" charset="0"/>
              </a:rPr>
              <a:t>、</a:t>
            </a:r>
            <a:r>
              <a:rPr lang="zh-TW" altLang="en-US" b="0" i="0" u="none" strike="noStrike" dirty="0">
                <a:solidFill>
                  <a:srgbClr val="202122"/>
                </a:solidFill>
                <a:effectLst/>
                <a:latin typeface="Arial" panose="020B0604020202020204" pitchFamily="34" charset="0"/>
              </a:rPr>
              <a:t>卫理公会</a:t>
            </a:r>
            <a:r>
              <a:rPr lang="zh-TW" altLang="en-US" b="0" i="0" dirty="0">
                <a:solidFill>
                  <a:srgbClr val="202122"/>
                </a:solidFill>
                <a:effectLst/>
                <a:latin typeface="Arial" panose="020B0604020202020204" pitchFamily="34" charset="0"/>
              </a:rPr>
              <a:t>、</a:t>
            </a:r>
            <a:r>
              <a:rPr lang="zh-TW" altLang="en-US" b="0" i="0" u="none" strike="noStrike" dirty="0">
                <a:solidFill>
                  <a:srgbClr val="202122"/>
                </a:solidFill>
                <a:effectLst/>
                <a:latin typeface="Arial" panose="020B0604020202020204" pitchFamily="34" charset="0"/>
              </a:rPr>
              <a:t>路德会</a:t>
            </a:r>
            <a:r>
              <a:rPr lang="zh-TW" altLang="en-US" b="0" i="0" dirty="0">
                <a:solidFill>
                  <a:srgbClr val="202122"/>
                </a:solidFill>
                <a:effectLst/>
                <a:latin typeface="Arial" panose="020B0604020202020204" pitchFamily="34" charset="0"/>
              </a:rPr>
              <a:t>将次经放于旧约和新约之间</a:t>
            </a:r>
            <a:endParaRPr lang="en-US" altLang="en-US" dirty="0">
              <a:ea typeface="ＭＳ Ｐゴシック" panose="020B0600070205080204" pitchFamily="34" charset="-128"/>
            </a:endParaRPr>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9</a:t>
            </a:fld>
            <a:endParaRPr lang="en-US" altLang="en-US" sz="1200"/>
          </a:p>
        </p:txBody>
      </p:sp>
    </p:spTree>
    <p:extLst>
      <p:ext uri="{BB962C8B-B14F-4D97-AF65-F5344CB8AC3E}">
        <p14:creationId xmlns:p14="http://schemas.microsoft.com/office/powerpoint/2010/main" val="4181752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410C80B4-E0EE-658F-4C4F-2A1C4EA4B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a:extLst>
              <a:ext uri="{FF2B5EF4-FFF2-40B4-BE49-F238E27FC236}">
                <a16:creationId xmlns:a16="http://schemas.microsoft.com/office/drawing/2014/main" id="{C3BB14C0-01FF-F4EC-6A4F-A063353853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marR="0" lvl="0" indent="-342900">
              <a:spcBef>
                <a:spcPts val="0"/>
              </a:spcBef>
              <a:spcAft>
                <a:spcPts val="0"/>
              </a:spcAft>
              <a:buFont typeface="Symbol" pitchFamily="2" charset="2"/>
              <a:buChar char=""/>
              <a:tabLst>
                <a:tab pos="1143000" algn="l"/>
              </a:tabLst>
            </a:pPr>
            <a:r>
              <a:rPr lang="zh-CN" sz="1800" dirty="0">
                <a:effectLst/>
                <a:latin typeface="Cambria" panose="02040503050406030204" pitchFamily="18" charset="0"/>
                <a:ea typeface="STFangsong" panose="02010600040101010101" pitchFamily="2" charset="-122"/>
                <a:cs typeface="Times New Roman" panose="02020603050405020304" pitchFamily="18" charset="0"/>
              </a:rPr>
              <a:t>公元</a:t>
            </a:r>
            <a:r>
              <a:rPr lang="en-US" sz="1800" dirty="0">
                <a:effectLst/>
                <a:latin typeface="STFangsong" panose="02010600040101010101" pitchFamily="2" charset="-122"/>
                <a:ea typeface="MS Mincho" panose="02020609040205080304" pitchFamily="49" charset="-128"/>
                <a:cs typeface="Times New Roman" panose="02020603050405020304" pitchFamily="18" charset="0"/>
              </a:rPr>
              <a:t> 140 </a:t>
            </a:r>
            <a:r>
              <a:rPr lang="zh-CN" sz="1800" dirty="0">
                <a:effectLst/>
                <a:latin typeface="STFangsong" panose="02010600040101010101" pitchFamily="2" charset="-122"/>
                <a:ea typeface="MS Mincho" panose="02020609040205080304" pitchFamily="49" charset="-128"/>
                <a:cs typeface="Times New Roman" panose="02020603050405020304" pitchFamily="18" charset="0"/>
              </a:rPr>
              <a:t>年左右，异端马吉安</a:t>
            </a:r>
            <a:r>
              <a:rPr lang="en-US" sz="1800" dirty="0">
                <a:effectLst/>
                <a:latin typeface="STFangsong" panose="02010600040101010101" pitchFamily="2" charset="-122"/>
                <a:ea typeface="MS Mincho" panose="02020609040205080304" pitchFamily="49" charset="-128"/>
                <a:cs typeface="Times New Roman" panose="02020603050405020304" pitchFamily="18" charset="0"/>
              </a:rPr>
              <a:t>(</a:t>
            </a:r>
            <a:r>
              <a:rPr lang="en-US" sz="1800" dirty="0" err="1">
                <a:effectLst/>
                <a:latin typeface="STFangsong" panose="02010600040101010101" pitchFamily="2" charset="-122"/>
                <a:ea typeface="MS Mincho" panose="02020609040205080304" pitchFamily="49" charset="-128"/>
                <a:cs typeface="Times New Roman" panose="02020603050405020304" pitchFamily="18" charset="0"/>
              </a:rPr>
              <a:t>Marcion</a:t>
            </a:r>
            <a:r>
              <a:rPr lang="en-US" sz="1800" dirty="0">
                <a:effectLst/>
                <a:latin typeface="STFangsong" panose="02010600040101010101" pitchFamily="2" charset="-122"/>
                <a:ea typeface="MS Mincho" panose="02020609040205080304" pitchFamily="49" charset="-128"/>
                <a:cs typeface="Times New Roman" panose="02020603050405020304" pitchFamily="18" charset="0"/>
              </a:rPr>
              <a:t>)</a:t>
            </a:r>
            <a:r>
              <a:rPr lang="zh-CN" sz="1800" dirty="0">
                <a:effectLst/>
                <a:latin typeface="STFangsong" panose="02010600040101010101" pitchFamily="2" charset="-122"/>
                <a:ea typeface="MS Mincho" panose="02020609040205080304" pitchFamily="49" charset="-128"/>
                <a:cs typeface="Times New Roman" panose="02020603050405020304" pitchFamily="18" charset="0"/>
              </a:rPr>
              <a:t>编訂了一个新约正典目录，他把许多卷与旧约有关联的都排除在外，只剩下去掉头兩章的路加福音，以及十封保罗书信。教会开始感受到编订新约正典的必要性与迫切性。</a:t>
            </a:r>
            <a:endParaRPr lang="en-US" altLang="zh-CN" sz="1800" dirty="0">
              <a:effectLst/>
              <a:latin typeface="STFangsong" panose="02010600040101010101" pitchFamily="2" charset="-122"/>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tab pos="1143000" algn="l"/>
              </a:tabLst>
              <a:defRPr/>
            </a:pPr>
            <a:r>
              <a:rPr lang="zh-CN" sz="1800" dirty="0">
                <a:effectLst/>
                <a:latin typeface="Cambria" panose="02040503050406030204" pitchFamily="18" charset="0"/>
                <a:ea typeface="STFangsong" panose="02010600040101010101" pitchFamily="2" charset="-122"/>
                <a:cs typeface="Times New Roman" panose="02020603050405020304" pitchFamily="18" charset="0"/>
              </a:rPr>
              <a:t>公元</a:t>
            </a:r>
            <a:r>
              <a:rPr lang="en-US" sz="1800" dirty="0">
                <a:effectLst/>
                <a:latin typeface="STFangsong" panose="02010600040101010101" pitchFamily="2" charset="-122"/>
                <a:ea typeface="MS Mincho" panose="02020609040205080304" pitchFamily="49" charset="-128"/>
                <a:cs typeface="Times New Roman" panose="02020603050405020304" pitchFamily="18" charset="0"/>
              </a:rPr>
              <a:t> 200-400 </a:t>
            </a:r>
            <a:r>
              <a:rPr lang="zh-CN" sz="1800" dirty="0">
                <a:effectLst/>
                <a:latin typeface="STFangsong" panose="02010600040101010101" pitchFamily="2" charset="-122"/>
                <a:ea typeface="MS Mincho" panose="02020609040205080304" pitchFamily="49" charset="-128"/>
                <a:cs typeface="Times New Roman" panose="02020603050405020304" pitchFamily="18" charset="0"/>
              </a:rPr>
              <a:t>年，教会对哪几卷书应该列入新约正典逐渐形成共识。</a:t>
            </a:r>
            <a:endParaRPr lang="en-US" altLang="zh-CN" sz="1800" dirty="0">
              <a:effectLst/>
              <a:latin typeface="STFangsong" panose="02010600040101010101" pitchFamily="2" charset="-122"/>
              <a:ea typeface="MS Mincho" panose="02020609040205080304" pitchFamily="49" charset="-128"/>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tab pos="1143000" algn="l"/>
              </a:tabLst>
              <a:defRPr/>
            </a:pPr>
            <a:r>
              <a:rPr lang="zh-CN" altLang="en-US" sz="1800" dirty="0">
                <a:effectLst/>
                <a:latin typeface="STFangsong" panose="02010600040101010101" pitchFamily="2" charset="-122"/>
                <a:ea typeface="MS Mincho" panose="02020609040205080304" pitchFamily="49" charset="-128"/>
                <a:cs typeface="Times New Roman" panose="02020603050405020304" pitchFamily="18" charset="0"/>
              </a:rPr>
              <a:t>俄利根</a:t>
            </a:r>
            <a:r>
              <a:rPr lang="zh-CN" altLang="en-US" sz="1800" dirty="0"/>
              <a:t>认为有六卷书有争议</a:t>
            </a:r>
            <a:endParaRPr lang="en-US" altLang="zh-CN" sz="1800" dirty="0">
              <a:effectLst/>
              <a:latin typeface="STFangsong" panose="02010600040101010101" pitchFamily="2" charset="-122"/>
              <a:ea typeface="MS Mincho" panose="02020609040205080304" pitchFamily="49" charset="-128"/>
              <a:cs typeface="Times New Roman" panose="02020603050405020304" pitchFamily="18" charset="0"/>
            </a:endParaRPr>
          </a:p>
          <a:p>
            <a:pPr marL="685800" marR="0" lvl="1" indent="-228600" algn="l" defTabSz="914400" rtl="0" eaLnBrk="1" fontAlgn="auto" latinLnBrk="0" hangingPunct="1">
              <a:lnSpc>
                <a:spcPct val="115000"/>
              </a:lnSpc>
              <a:spcBef>
                <a:spcPts val="0"/>
              </a:spcBef>
              <a:spcAft>
                <a:spcPts val="0"/>
              </a:spcAft>
              <a:buClrTx/>
              <a:buSzTx/>
              <a:buFont typeface="+mj-lt"/>
              <a:buAutoNum type="arabicPeriod"/>
              <a:tabLst/>
              <a:defRPr/>
            </a:pPr>
            <a:r>
              <a:rPr lang="en-US" sz="1800" kern="100" dirty="0">
                <a:solidFill>
                  <a:srgbClr val="555555"/>
                </a:solidFill>
                <a:effectLst/>
                <a:latin typeface="Helvetica" pitchFamily="2" charset="0"/>
                <a:ea typeface="DengXian" panose="02010600030101010101" pitchFamily="2" charset="-122"/>
                <a:cs typeface="Times New Roman" panose="02020603050405020304" pitchFamily="18" charset="0"/>
              </a:rPr>
              <a:t>For Hebrews, some believed it came from Paul; others proposed different authors or pled ignorance.</a:t>
            </a:r>
            <a:r>
              <a:rPr lang="zh-TW" sz="1800" dirty="0">
                <a:effectLst/>
                <a:latin typeface="Cambria" panose="02040503050406030204" pitchFamily="18" charset="0"/>
                <a:ea typeface="STFangsong" panose="02010600040101010101" pitchFamily="2" charset="-122"/>
                <a:cs typeface="Times New Roman" panose="02020603050405020304" pitchFamily="18" charset="0"/>
              </a:rPr>
              <a:t>他認為希伯來書的思想和保羅完全符合，但文體和文章卻更具希臘風格；因此推論也許本書的作者曾聽過保羅的證道，在閒暇時將它們寫了出來，並認為若有任何教會非要把希伯來書視為保羅的作品也未始不可。</a:t>
            </a:r>
            <a:endParaRPr lang="en-US"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L="685800" marR="0" lvl="1" indent="-228600">
              <a:lnSpc>
                <a:spcPct val="115000"/>
              </a:lnSpc>
              <a:spcBef>
                <a:spcPts val="0"/>
              </a:spcBef>
              <a:spcAft>
                <a:spcPts val="0"/>
              </a:spcAft>
              <a:buFont typeface="+mj-lt"/>
              <a:buAutoNum type="arabicPeriod"/>
            </a:pPr>
            <a:r>
              <a:rPr lang="en-US" sz="1800" kern="100" dirty="0">
                <a:solidFill>
                  <a:srgbClr val="555555"/>
                </a:solidFill>
                <a:effectLst/>
                <a:latin typeface="Helvetica" pitchFamily="2" charset="0"/>
                <a:ea typeface="DengXian" panose="02010600030101010101" pitchFamily="2" charset="-122"/>
                <a:cs typeface="Times New Roman" panose="02020603050405020304" pitchFamily="18" charset="0"/>
              </a:rPr>
              <a:t>In the case of James, then as later, questions focused on harmonizing his view of faith and works with that of Paul. </a:t>
            </a:r>
            <a:endParaRPr lang="en-US"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L="685800" marR="0" lvl="1" indent="-228600">
              <a:lnSpc>
                <a:spcPct val="115000"/>
              </a:lnSpc>
              <a:spcBef>
                <a:spcPts val="0"/>
              </a:spcBef>
              <a:spcAft>
                <a:spcPts val="0"/>
              </a:spcAft>
              <a:buFont typeface="+mj-lt"/>
              <a:buAutoNum type="arabicPeriod"/>
            </a:pPr>
            <a:r>
              <a:rPr lang="en-US" sz="1800" kern="100" dirty="0">
                <a:solidFill>
                  <a:srgbClr val="555555"/>
                </a:solidFill>
                <a:effectLst/>
                <a:latin typeface="Helvetica" pitchFamily="2" charset="0"/>
                <a:ea typeface="DengXian" panose="02010600030101010101" pitchFamily="2" charset="-122"/>
                <a:cs typeface="Times New Roman" panose="02020603050405020304" pitchFamily="18" charset="0"/>
              </a:rPr>
              <a:t>Doubts about 2 Peter focused on the differences from 1 Peter in style and contents. </a:t>
            </a:r>
            <a:r>
              <a:rPr lang="zh-TW" altLang="en-US" sz="2800" b="0" i="0" dirty="0">
                <a:solidFill>
                  <a:srgbClr val="4D5156"/>
                </a:solidFill>
                <a:effectLst/>
                <a:latin typeface="Roboto" panose="020F0502020204030204" pitchFamily="34" charset="0"/>
              </a:rPr>
              <a:t>很有可能是</a:t>
            </a:r>
            <a:r>
              <a:rPr lang="zh-TW" altLang="en-US" sz="2800" b="0" i="0" dirty="0">
                <a:solidFill>
                  <a:srgbClr val="D93025"/>
                </a:solidFill>
                <a:effectLst/>
                <a:latin typeface="Roboto" panose="02000000000000000000" pitchFamily="2" charset="0"/>
              </a:rPr>
              <a:t>前书</a:t>
            </a:r>
            <a:r>
              <a:rPr lang="zh-TW" altLang="en-US" sz="2800" b="0" i="0" dirty="0">
                <a:solidFill>
                  <a:srgbClr val="4D5156"/>
                </a:solidFill>
                <a:effectLst/>
                <a:latin typeface="Roboto" panose="02000000000000000000" pitchFamily="2" charset="0"/>
              </a:rPr>
              <a:t>由西拉代笔</a:t>
            </a:r>
            <a:endParaRPr lang="en-US"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L="685800" marR="0" lvl="1" indent="-228600">
              <a:lnSpc>
                <a:spcPct val="115000"/>
              </a:lnSpc>
              <a:spcBef>
                <a:spcPts val="0"/>
              </a:spcBef>
              <a:spcAft>
                <a:spcPts val="0"/>
              </a:spcAft>
              <a:buFont typeface="+mj-lt"/>
              <a:buAutoNum type="arabicPeriod"/>
            </a:pPr>
            <a:r>
              <a:rPr lang="en-US" sz="1800" kern="100" dirty="0">
                <a:solidFill>
                  <a:srgbClr val="555555"/>
                </a:solidFill>
                <a:effectLst/>
                <a:latin typeface="Helvetica" pitchFamily="2" charset="0"/>
                <a:ea typeface="DengXian" panose="02010600030101010101" pitchFamily="2" charset="-122"/>
                <a:cs typeface="Times New Roman" panose="02020603050405020304" pitchFamily="18" charset="0"/>
              </a:rPr>
              <a:t>Arguably, some deemed 2 and 3 John too personal to be universally relevant. </a:t>
            </a:r>
            <a:endParaRPr lang="en-US"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L="685800" marR="0" lvl="1" indent="-228600">
              <a:lnSpc>
                <a:spcPct val="115000"/>
              </a:lnSpc>
              <a:spcBef>
                <a:spcPts val="0"/>
              </a:spcBef>
              <a:spcAft>
                <a:spcPts val="800"/>
              </a:spcAft>
              <a:buFont typeface="+mj-lt"/>
              <a:buAutoNum type="arabicPeriod"/>
            </a:pPr>
            <a:r>
              <a:rPr lang="en-US" sz="1800" kern="100" dirty="0">
                <a:solidFill>
                  <a:srgbClr val="555555"/>
                </a:solidFill>
                <a:effectLst/>
                <a:latin typeface="Helvetica" pitchFamily="2" charset="0"/>
                <a:ea typeface="DengXian" panose="02010600030101010101" pitchFamily="2" charset="-122"/>
                <a:cs typeface="Times New Roman" panose="02020603050405020304" pitchFamily="18" charset="0"/>
              </a:rPr>
              <a:t>Jude’s quotation of the intertestamental Jewish apocalypse known as 1 Enoch and his apparent allusion to an apocryphal work known as the Assumption of Moses puzzled some. </a:t>
            </a:r>
            <a:endParaRPr lang="en-US" sz="1800" kern="100" dirty="0">
              <a:effectLst/>
              <a:latin typeface="Aptos" panose="020B0004020202020204" pitchFamily="34" charset="0"/>
              <a:ea typeface="DengXia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Symbol" pitchFamily="2" charset="2"/>
              <a:buChar char=""/>
              <a:tabLst>
                <a:tab pos="1143000" algn="l"/>
              </a:tabLst>
              <a:defRPr/>
            </a:pPr>
            <a:endParaRPr lang="en-US" altLang="zh-CN" sz="1800" dirty="0">
              <a:effectLst/>
              <a:latin typeface="STFangsong" panose="02010600040101010101" pitchFamily="2" charset="-122"/>
              <a:ea typeface="MS Mincho" panose="02020609040205080304" pitchFamily="49" charset="-128"/>
              <a:cs typeface="Times New Roman" panose="02020603050405020304" pitchFamily="18" charset="0"/>
            </a:endParaRPr>
          </a:p>
        </p:txBody>
      </p:sp>
      <p:sp>
        <p:nvSpPr>
          <p:cNvPr id="17411" name="Slide Number Placeholder 3">
            <a:extLst>
              <a:ext uri="{FF2B5EF4-FFF2-40B4-BE49-F238E27FC236}">
                <a16:creationId xmlns:a16="http://schemas.microsoft.com/office/drawing/2014/main" id="{B1E79FA2-2503-860B-0709-6972A861F4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ＭＳ Ｐゴシック" panose="020B0600070205080204" pitchFamily="34" charset="-128"/>
              </a:defRPr>
            </a:lvl1pPr>
            <a:lvl2pPr marL="742950" indent="-285750">
              <a:defRPr sz="2400">
                <a:solidFill>
                  <a:schemeClr val="tx1"/>
                </a:solidFill>
                <a:latin typeface="Tahoma" panose="020B0604030504040204" pitchFamily="34" charset="0"/>
                <a:ea typeface="ＭＳ Ｐゴシック" panose="020B0600070205080204" pitchFamily="34" charset="-128"/>
              </a:defRPr>
            </a:lvl2pPr>
            <a:lvl3pPr marL="1143000" indent="-228600">
              <a:defRPr sz="2400">
                <a:solidFill>
                  <a:schemeClr val="tx1"/>
                </a:solidFill>
                <a:latin typeface="Tahoma" panose="020B0604030504040204" pitchFamily="34" charset="0"/>
                <a:ea typeface="ＭＳ Ｐゴシック" panose="020B0600070205080204" pitchFamily="34" charset="-128"/>
              </a:defRPr>
            </a:lvl3pPr>
            <a:lvl4pPr marL="1600200" indent="-228600">
              <a:defRPr sz="2400">
                <a:solidFill>
                  <a:schemeClr val="tx1"/>
                </a:solidFill>
                <a:latin typeface="Tahoma" panose="020B0604030504040204" pitchFamily="34" charset="0"/>
                <a:ea typeface="ＭＳ Ｐゴシック" panose="020B0600070205080204" pitchFamily="34" charset="-128"/>
              </a:defRPr>
            </a:lvl4pPr>
            <a:lvl5pPr marL="2057400" indent="-228600">
              <a:defRPr sz="24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ＭＳ Ｐゴシック" panose="020B0600070205080204" pitchFamily="34" charset="-128"/>
              </a:defRPr>
            </a:lvl9pPr>
          </a:lstStyle>
          <a:p>
            <a:fld id="{998FFC1B-B1D2-9049-B505-89AE7AD4BBEA}" type="slidenum">
              <a:rPr lang="en-US" altLang="en-US" sz="1200"/>
              <a:pPr/>
              <a:t>10</a:t>
            </a:fld>
            <a:endParaRPr lang="en-US" altLang="en-US" sz="1200"/>
          </a:p>
        </p:txBody>
      </p:sp>
    </p:spTree>
    <p:extLst>
      <p:ext uri="{BB962C8B-B14F-4D97-AF65-F5344CB8AC3E}">
        <p14:creationId xmlns:p14="http://schemas.microsoft.com/office/powerpoint/2010/main" val="138054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10/2/2024</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10/2/2024</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CB91D-5458-381D-CCF6-D3A9F7C29E6F}"/>
              </a:ext>
            </a:extLst>
          </p:cNvPr>
          <p:cNvSpPr>
            <a:spLocks noGrp="1"/>
          </p:cNvSpPr>
          <p:nvPr>
            <p:ph type="ctrTitle"/>
          </p:nvPr>
        </p:nvSpPr>
        <p:spPr/>
        <p:txBody>
          <a:bodyPr>
            <a:normAutofit/>
          </a:bodyPr>
          <a:lstStyle/>
          <a:p>
            <a:r>
              <a:rPr lang="en-US" altLang="zh-CN" sz="7200" b="1" dirty="0"/>
              <a:t>【</a:t>
            </a:r>
            <a:r>
              <a:rPr lang="zh-TW" altLang="en-US" sz="7200" b="1" dirty="0"/>
              <a:t>默示，权威和正典</a:t>
            </a:r>
            <a:r>
              <a:rPr lang="en-US" altLang="zh-CN" sz="7200" b="1" dirty="0"/>
              <a:t>】</a:t>
            </a:r>
            <a:endParaRPr lang="en-US" sz="7200" b="1" dirty="0"/>
          </a:p>
        </p:txBody>
      </p:sp>
      <p:sp>
        <p:nvSpPr>
          <p:cNvPr id="3" name="Subtitle 2">
            <a:extLst>
              <a:ext uri="{FF2B5EF4-FFF2-40B4-BE49-F238E27FC236}">
                <a16:creationId xmlns:a16="http://schemas.microsoft.com/office/drawing/2014/main" id="{3DECA321-C80A-8342-E411-FE996D4DE820}"/>
              </a:ext>
            </a:extLst>
          </p:cNvPr>
          <p:cNvSpPr>
            <a:spLocks noGrp="1"/>
          </p:cNvSpPr>
          <p:nvPr>
            <p:ph type="subTitle" idx="1"/>
          </p:nvPr>
        </p:nvSpPr>
        <p:spPr/>
        <p:txBody>
          <a:bodyPr>
            <a:normAutofit/>
          </a:bodyPr>
          <a:lstStyle/>
          <a:p>
            <a:r>
              <a:rPr lang="zh-TW" altLang="en-US" sz="8000" b="1" dirty="0"/>
              <a:t>圣经的来龙去脉</a:t>
            </a:r>
            <a:endParaRPr lang="en-US" sz="8000" b="1" dirty="0"/>
          </a:p>
        </p:txBody>
      </p:sp>
    </p:spTree>
    <p:extLst>
      <p:ext uri="{BB962C8B-B14F-4D97-AF65-F5344CB8AC3E}">
        <p14:creationId xmlns:p14="http://schemas.microsoft.com/office/powerpoint/2010/main" val="23204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1141413" y="609600"/>
            <a:ext cx="9905998" cy="1524000"/>
          </a:xfrm>
        </p:spPr>
        <p:txBody>
          <a:bodyPr>
            <a:normAutofit/>
          </a:bodyPr>
          <a:lstStyle/>
          <a:p>
            <a:pPr algn="ctr" eaLnBrk="1" hangingPunct="1">
              <a:defRPr/>
            </a:pPr>
            <a:r>
              <a:rPr lang="zh-CN" altLang="en-US" sz="6000" dirty="0">
                <a:ea typeface="宋体" charset="0"/>
                <a:cs typeface="宋体" charset="0"/>
              </a:rPr>
              <a:t>新约正典是怎么确定的</a:t>
            </a:r>
            <a:endParaRPr lang="en-US" sz="6000" dirty="0"/>
          </a:p>
        </p:txBody>
      </p:sp>
      <p:sp>
        <p:nvSpPr>
          <p:cNvPr id="3" name="Content Placeholder 2">
            <a:extLst>
              <a:ext uri="{FF2B5EF4-FFF2-40B4-BE49-F238E27FC236}">
                <a16:creationId xmlns:a16="http://schemas.microsoft.com/office/drawing/2014/main" id="{C534D2E7-57B7-F314-7E93-3E4CF23E91DE}"/>
              </a:ext>
            </a:extLst>
          </p:cNvPr>
          <p:cNvSpPr>
            <a:spLocks noGrp="1"/>
          </p:cNvSpPr>
          <p:nvPr>
            <p:ph idx="1"/>
          </p:nvPr>
        </p:nvSpPr>
        <p:spPr>
          <a:xfrm>
            <a:off x="1981199" y="2133599"/>
            <a:ext cx="9066212" cy="4528457"/>
          </a:xfrm>
        </p:spPr>
        <p:txBody>
          <a:bodyPr anchor="t">
            <a:noAutofit/>
          </a:bodyPr>
          <a:lstStyle/>
          <a:p>
            <a:pPr marL="285750" lvl="1">
              <a:defRPr/>
            </a:pPr>
            <a:r>
              <a:rPr lang="zh-CN" altLang="en-US" sz="2800" dirty="0"/>
              <a:t>起因：内</a:t>
            </a:r>
            <a:r>
              <a:rPr lang="en-US" altLang="zh-CN" sz="2800" dirty="0"/>
              <a:t>——</a:t>
            </a:r>
            <a:r>
              <a:rPr lang="zh-CN" altLang="en-US" sz="2800" dirty="0"/>
              <a:t>异端的兴起促使教会尽快确认正典；外</a:t>
            </a:r>
            <a:r>
              <a:rPr lang="en-US" altLang="zh-CN" sz="2800" dirty="0"/>
              <a:t>——</a:t>
            </a:r>
            <a:r>
              <a:rPr lang="zh-CN" altLang="en-US" sz="2800" dirty="0"/>
              <a:t>罗马帝国的逼迫，特别是对圣经的搜缴，也迫使教会确认哪些是信徒值得用生命和鲜血来捍卫的经卷</a:t>
            </a:r>
            <a:endParaRPr lang="en-US" altLang="zh-CN" sz="2800" dirty="0"/>
          </a:p>
          <a:p>
            <a:pPr marL="285750" lvl="1">
              <a:defRPr/>
            </a:pPr>
            <a:r>
              <a:rPr lang="zh-CN" altLang="en-US" sz="2800" dirty="0"/>
              <a:t>标准：使徒所写，信仰一致，教会公认</a:t>
            </a:r>
            <a:endParaRPr lang="en-US" altLang="zh-CN" sz="2800" dirty="0"/>
          </a:p>
          <a:p>
            <a:pPr marL="285750" lvl="1">
              <a:defRPr/>
            </a:pPr>
            <a:r>
              <a:rPr lang="zh-CN" altLang="en-US" sz="2800" dirty="0"/>
              <a:t>三世纪初，亚历山大的俄利根</a:t>
            </a:r>
            <a:r>
              <a:rPr lang="en-US" altLang="zh-CN" sz="2800" dirty="0"/>
              <a:t>Origen</a:t>
            </a:r>
            <a:r>
              <a:rPr lang="zh-CN" altLang="en-US" sz="2800" dirty="0"/>
              <a:t>提及新约所有的</a:t>
            </a:r>
            <a:r>
              <a:rPr lang="en-US" altLang="zh-CN" sz="2800" dirty="0"/>
              <a:t>27</a:t>
            </a:r>
            <a:r>
              <a:rPr lang="zh-CN" altLang="en-US" sz="2800" dirty="0"/>
              <a:t>卷书，并认为有六卷书存在争议</a:t>
            </a:r>
            <a:endParaRPr lang="en-US" altLang="zh-CN" sz="2800" dirty="0"/>
          </a:p>
          <a:p>
            <a:pPr marL="285750" lvl="1">
              <a:defRPr/>
            </a:pPr>
            <a:endParaRPr lang="en-US" altLang="zh-CN" sz="2800" dirty="0"/>
          </a:p>
          <a:p>
            <a:pPr marL="285750" lvl="1">
              <a:defRPr/>
            </a:pPr>
            <a:endParaRPr lang="zh-CN" altLang="en-US" sz="2800" dirty="0"/>
          </a:p>
          <a:p>
            <a:pPr marL="285750" lvl="1">
              <a:defRPr/>
            </a:pPr>
            <a:endParaRPr lang="en-US" altLang="zh-CN" sz="2800" dirty="0"/>
          </a:p>
          <a:p>
            <a:pPr>
              <a:defRPr/>
            </a:pPr>
            <a:endParaRPr lang="zh-TW" altLang="en-US" sz="2800" dirty="0"/>
          </a:p>
          <a:p>
            <a:pPr>
              <a:defRPr/>
            </a:pPr>
            <a:endParaRPr lang="en-US" sz="2800" dirty="0"/>
          </a:p>
        </p:txBody>
      </p:sp>
    </p:spTree>
    <p:extLst>
      <p:ext uri="{BB962C8B-B14F-4D97-AF65-F5344CB8AC3E}">
        <p14:creationId xmlns:p14="http://schemas.microsoft.com/office/powerpoint/2010/main" val="229685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8164106" y="609600"/>
            <a:ext cx="3369133" cy="3642851"/>
          </a:xfrm>
        </p:spPr>
        <p:txBody>
          <a:bodyPr vert="horz" lIns="91440" tIns="45720" rIns="91440" bIns="45720" rtlCol="0" anchor="b">
            <a:normAutofit/>
          </a:bodyPr>
          <a:lstStyle/>
          <a:p>
            <a:pPr algn="ctr">
              <a:defRPr/>
            </a:pPr>
            <a:r>
              <a:rPr lang="zh-CN" altLang="en-US" sz="4000">
                <a:effectLst>
                  <a:glow rad="38100">
                    <a:schemeClr val="bg1">
                      <a:lumMod val="65000"/>
                      <a:lumOff val="35000"/>
                      <a:alpha val="50000"/>
                    </a:schemeClr>
                  </a:glow>
                  <a:outerShdw blurRad="28575" dist="31750" dir="13200000" algn="tl" rotWithShape="0">
                    <a:srgbClr val="000000">
                      <a:alpha val="25000"/>
                    </a:srgbClr>
                  </a:outerShdw>
                </a:effectLst>
              </a:rPr>
              <a:t>俄利根</a:t>
            </a:r>
            <a:r>
              <a:rPr lang="en-US" altLang="zh-CN" sz="4000">
                <a:effectLst>
                  <a:glow rad="38100">
                    <a:schemeClr val="bg1">
                      <a:lumMod val="65000"/>
                      <a:lumOff val="35000"/>
                      <a:alpha val="50000"/>
                    </a:schemeClr>
                  </a:glow>
                  <a:outerShdw blurRad="28575" dist="31750" dir="13200000" algn="tl" rotWithShape="0">
                    <a:srgbClr val="000000">
                      <a:alpha val="25000"/>
                    </a:srgbClr>
                  </a:outerShdw>
                </a:effectLst>
              </a:rPr>
              <a:t>Origen</a:t>
            </a:r>
            <a:r>
              <a:rPr lang="zh-CN" altLang="en-US" sz="4000">
                <a:effectLst>
                  <a:glow rad="38100">
                    <a:schemeClr val="bg1">
                      <a:lumMod val="65000"/>
                      <a:lumOff val="35000"/>
                      <a:alpha val="50000"/>
                    </a:schemeClr>
                  </a:glow>
                  <a:outerShdw blurRad="28575" dist="31750" dir="13200000" algn="tl" rotWithShape="0">
                    <a:srgbClr val="000000">
                      <a:alpha val="25000"/>
                    </a:srgbClr>
                  </a:outerShdw>
                </a:effectLst>
              </a:rPr>
              <a:t>（</a:t>
            </a:r>
            <a:r>
              <a:rPr lang="en-US" altLang="zh-CN" sz="4000">
                <a:effectLst>
                  <a:glow rad="38100">
                    <a:schemeClr val="bg1">
                      <a:lumMod val="65000"/>
                      <a:lumOff val="35000"/>
                      <a:alpha val="50000"/>
                    </a:schemeClr>
                  </a:glow>
                  <a:outerShdw blurRad="28575" dist="31750" dir="13200000" algn="tl" rotWithShape="0">
                    <a:srgbClr val="000000">
                      <a:alpha val="25000"/>
                    </a:srgbClr>
                  </a:outerShdw>
                </a:effectLst>
              </a:rPr>
              <a:t>185-254AD</a:t>
            </a:r>
            <a:r>
              <a:rPr lang="zh-CN" altLang="en-US" sz="4000">
                <a:effectLst>
                  <a:glow rad="38100">
                    <a:schemeClr val="bg1">
                      <a:lumMod val="65000"/>
                      <a:lumOff val="35000"/>
                      <a:alpha val="50000"/>
                    </a:schemeClr>
                  </a:glow>
                  <a:outerShdw blurRad="28575" dist="31750" dir="13200000" algn="tl" rotWithShape="0">
                    <a:srgbClr val="000000">
                      <a:alpha val="25000"/>
                    </a:srgbClr>
                  </a:outerShdw>
                </a:effectLst>
              </a:rPr>
              <a:t>）</a:t>
            </a:r>
            <a:endParaRPr lang="en-US" sz="4000">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Content Placeholder 4" descr="A person with a beard and a robe&#10;&#10;Description automatically generated">
            <a:extLst>
              <a:ext uri="{FF2B5EF4-FFF2-40B4-BE49-F238E27FC236}">
                <a16:creationId xmlns:a16="http://schemas.microsoft.com/office/drawing/2014/main" id="{D5316FD3-3C49-694A-5949-19F6FDD27AED}"/>
              </a:ext>
            </a:extLst>
          </p:cNvPr>
          <p:cNvPicPr>
            <a:picLocks noGrp="1" noChangeAspect="1"/>
          </p:cNvPicPr>
          <p:nvPr>
            <p:ph idx="1"/>
          </p:nvPr>
        </p:nvPicPr>
        <p:blipFill>
          <a:blip r:embed="rId4"/>
          <a:stretch>
            <a:fillRect/>
          </a:stretch>
        </p:blipFill>
        <p:spPr>
          <a:xfrm>
            <a:off x="1743380" y="639905"/>
            <a:ext cx="4702732" cy="5581878"/>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96426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1141413" y="609600"/>
            <a:ext cx="9905998" cy="1524000"/>
          </a:xfrm>
        </p:spPr>
        <p:txBody>
          <a:bodyPr>
            <a:normAutofit/>
          </a:bodyPr>
          <a:lstStyle/>
          <a:p>
            <a:pPr algn="ctr" eaLnBrk="1" hangingPunct="1">
              <a:defRPr/>
            </a:pPr>
            <a:r>
              <a:rPr lang="zh-CN" altLang="en-US" sz="6000" dirty="0">
                <a:ea typeface="宋体" charset="0"/>
                <a:cs typeface="宋体" charset="0"/>
              </a:rPr>
              <a:t>新约正典是怎么确定的</a:t>
            </a:r>
            <a:endParaRPr lang="en-US" sz="6000" dirty="0"/>
          </a:p>
        </p:txBody>
      </p:sp>
      <p:sp>
        <p:nvSpPr>
          <p:cNvPr id="3" name="Content Placeholder 2">
            <a:extLst>
              <a:ext uri="{FF2B5EF4-FFF2-40B4-BE49-F238E27FC236}">
                <a16:creationId xmlns:a16="http://schemas.microsoft.com/office/drawing/2014/main" id="{C534D2E7-57B7-F314-7E93-3E4CF23E91DE}"/>
              </a:ext>
            </a:extLst>
          </p:cNvPr>
          <p:cNvSpPr>
            <a:spLocks noGrp="1"/>
          </p:cNvSpPr>
          <p:nvPr>
            <p:ph idx="1"/>
          </p:nvPr>
        </p:nvSpPr>
        <p:spPr>
          <a:xfrm>
            <a:off x="1981199" y="2133599"/>
            <a:ext cx="9066212" cy="4528457"/>
          </a:xfrm>
        </p:spPr>
        <p:txBody>
          <a:bodyPr anchor="t">
            <a:noAutofit/>
          </a:bodyPr>
          <a:lstStyle/>
          <a:p>
            <a:pPr marL="285750" lvl="1">
              <a:defRPr/>
            </a:pPr>
            <a:r>
              <a:rPr lang="zh-CN" altLang="en-US" sz="2800" dirty="0"/>
              <a:t>起因：内</a:t>
            </a:r>
            <a:r>
              <a:rPr lang="en-US" altLang="zh-CN" sz="2800" dirty="0"/>
              <a:t>——</a:t>
            </a:r>
            <a:r>
              <a:rPr lang="zh-CN" altLang="en-US" sz="2800" dirty="0"/>
              <a:t>异端的兴起促使教会尽快确认正典；外</a:t>
            </a:r>
            <a:r>
              <a:rPr lang="en-US" altLang="zh-CN" sz="2800" dirty="0"/>
              <a:t>——</a:t>
            </a:r>
            <a:r>
              <a:rPr lang="zh-CN" altLang="en-US" sz="2800" dirty="0"/>
              <a:t>罗马帝国的逼迫，特别是对圣经的搜缴，也迫使教会确认哪些是信徒值得用生命和鲜血来捍卫的经卷</a:t>
            </a:r>
            <a:endParaRPr lang="en-US" altLang="zh-CN" sz="2800" dirty="0"/>
          </a:p>
          <a:p>
            <a:pPr marL="285750" lvl="1">
              <a:defRPr/>
            </a:pPr>
            <a:r>
              <a:rPr lang="zh-CN" altLang="en-US" sz="2800" dirty="0"/>
              <a:t>标准：使徒所写，信仰一致，教会公认</a:t>
            </a:r>
            <a:endParaRPr lang="en-US" altLang="zh-CN" sz="2800" dirty="0"/>
          </a:p>
          <a:p>
            <a:pPr marL="285750" lvl="1">
              <a:defRPr/>
            </a:pPr>
            <a:r>
              <a:rPr lang="zh-CN" altLang="en-US" sz="2800" dirty="0"/>
              <a:t>三世纪初，亚历山大的俄利根</a:t>
            </a:r>
            <a:r>
              <a:rPr lang="en-US" altLang="zh-CN" sz="2800" dirty="0"/>
              <a:t>Origen</a:t>
            </a:r>
            <a:r>
              <a:rPr lang="zh-CN" altLang="en-US" sz="2800" dirty="0"/>
              <a:t>提及新约所有的</a:t>
            </a:r>
            <a:r>
              <a:rPr lang="en-US" altLang="zh-CN" sz="2800" dirty="0"/>
              <a:t>27</a:t>
            </a:r>
            <a:r>
              <a:rPr lang="zh-CN" altLang="en-US" sz="2800" dirty="0"/>
              <a:t>卷书，并认为有六卷书有争议</a:t>
            </a:r>
            <a:endParaRPr lang="en-US" altLang="zh-CN" sz="2800" dirty="0"/>
          </a:p>
          <a:p>
            <a:pPr marL="285750" lvl="1">
              <a:defRPr/>
            </a:pPr>
            <a:r>
              <a:rPr lang="en-US" altLang="zh-CN" sz="2800" dirty="0"/>
              <a:t>367AD</a:t>
            </a:r>
            <a:r>
              <a:rPr lang="zh-CN" altLang="en-US" sz="2800" dirty="0"/>
              <a:t>，亚他拿修</a:t>
            </a:r>
            <a:r>
              <a:rPr lang="en-US" altLang="zh-CN" sz="2800" dirty="0"/>
              <a:t>Athanasius</a:t>
            </a:r>
            <a:r>
              <a:rPr lang="zh-CN" altLang="en-US" sz="2800" dirty="0"/>
              <a:t>在复活节写給亚历山大教会的书信中第一次列出新约</a:t>
            </a:r>
            <a:r>
              <a:rPr lang="en-US" altLang="zh-CN" sz="2800" dirty="0"/>
              <a:t>27 </a:t>
            </a:r>
            <a:r>
              <a:rPr lang="zh-CN" altLang="en-US" sz="2800" dirty="0"/>
              <a:t>卷书</a:t>
            </a:r>
            <a:endParaRPr lang="en-US" altLang="zh-CN" sz="2800" dirty="0"/>
          </a:p>
          <a:p>
            <a:pPr marL="285750" lvl="1">
              <a:defRPr/>
            </a:pPr>
            <a:r>
              <a:rPr lang="en-US" altLang="zh-CN" sz="2800" dirty="0"/>
              <a:t>397AD</a:t>
            </a:r>
            <a:r>
              <a:rPr lang="zh-CN" altLang="en-US" sz="2800" dirty="0"/>
              <a:t>，迦太基会议中新约正典得到最后确认 </a:t>
            </a:r>
          </a:p>
          <a:p>
            <a:pPr marL="285750" lvl="1">
              <a:defRPr/>
            </a:pPr>
            <a:endParaRPr lang="en-US" altLang="zh-CN" sz="2800" dirty="0"/>
          </a:p>
          <a:p>
            <a:pPr marL="285750" lvl="1">
              <a:defRPr/>
            </a:pPr>
            <a:endParaRPr lang="zh-CN" altLang="en-US" sz="2800" dirty="0"/>
          </a:p>
          <a:p>
            <a:pPr marL="285750" lvl="1">
              <a:defRPr/>
            </a:pPr>
            <a:endParaRPr lang="en-US" altLang="zh-CN" sz="2800" dirty="0"/>
          </a:p>
          <a:p>
            <a:pPr>
              <a:defRPr/>
            </a:pPr>
            <a:endParaRPr lang="zh-TW" altLang="en-US" sz="2800" dirty="0"/>
          </a:p>
          <a:p>
            <a:pPr>
              <a:defRPr/>
            </a:pPr>
            <a:endParaRPr lang="en-US" sz="2800" dirty="0"/>
          </a:p>
        </p:txBody>
      </p:sp>
    </p:spTree>
    <p:extLst>
      <p:ext uri="{BB962C8B-B14F-4D97-AF65-F5344CB8AC3E}">
        <p14:creationId xmlns:p14="http://schemas.microsoft.com/office/powerpoint/2010/main" val="132992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1141413" y="609600"/>
            <a:ext cx="9905998" cy="1524000"/>
          </a:xfrm>
        </p:spPr>
        <p:txBody>
          <a:bodyPr/>
          <a:lstStyle/>
          <a:p>
            <a:pPr algn="ctr" eaLnBrk="1" hangingPunct="1">
              <a:defRPr/>
            </a:pPr>
            <a:r>
              <a:rPr lang="zh-CN" altLang="en-US" sz="6000" dirty="0">
                <a:ea typeface="宋体" charset="0"/>
                <a:cs typeface="宋体" charset="0"/>
              </a:rPr>
              <a:t>圣经是怎么来的？</a:t>
            </a:r>
            <a:endParaRPr lang="en-US" sz="6000" dirty="0"/>
          </a:p>
        </p:txBody>
      </p:sp>
      <p:sp>
        <p:nvSpPr>
          <p:cNvPr id="3" name="Content Placeholder 2">
            <a:extLst>
              <a:ext uri="{FF2B5EF4-FFF2-40B4-BE49-F238E27FC236}">
                <a16:creationId xmlns:a16="http://schemas.microsoft.com/office/drawing/2014/main" id="{C534D2E7-57B7-F314-7E93-3E4CF23E91DE}"/>
              </a:ext>
            </a:extLst>
          </p:cNvPr>
          <p:cNvSpPr>
            <a:spLocks noGrp="1"/>
          </p:cNvSpPr>
          <p:nvPr>
            <p:ph idx="1"/>
          </p:nvPr>
        </p:nvSpPr>
        <p:spPr>
          <a:xfrm>
            <a:off x="1981200" y="2133600"/>
            <a:ext cx="8640726" cy="4114800"/>
          </a:xfrm>
        </p:spPr>
        <p:txBody>
          <a:bodyPr>
            <a:noAutofit/>
          </a:bodyPr>
          <a:lstStyle/>
          <a:p>
            <a:pPr eaLnBrk="1" hangingPunct="1">
              <a:defRPr/>
            </a:pPr>
            <a:r>
              <a:rPr lang="zh-CN" altLang="en-US" sz="2800" dirty="0">
                <a:ea typeface="宋体" charset="0"/>
                <a:cs typeface="宋体" charset="0"/>
              </a:rPr>
              <a:t>有数十位作者，其中有君王，宰相，祭司，牧人，医生和渔夫。</a:t>
            </a:r>
            <a:endParaRPr lang="en-US" altLang="zh-CN" sz="2800" dirty="0">
              <a:ea typeface="宋体" charset="0"/>
              <a:cs typeface="宋体" charset="0"/>
            </a:endParaRPr>
          </a:p>
          <a:p>
            <a:pPr eaLnBrk="1" hangingPunct="1">
              <a:defRPr/>
            </a:pPr>
            <a:r>
              <a:rPr lang="zh-CN" altLang="en-US" sz="2800" dirty="0">
                <a:ea typeface="宋体" charset="0"/>
                <a:cs typeface="宋体" charset="0"/>
              </a:rPr>
              <a:t>宣称受神的默示，将神对人的启示记载下来</a:t>
            </a:r>
            <a:endParaRPr lang="en-US" altLang="zh-CN" sz="2800" dirty="0">
              <a:ea typeface="宋体" charset="0"/>
              <a:cs typeface="宋体" charset="0"/>
            </a:endParaRPr>
          </a:p>
          <a:p>
            <a:pPr eaLnBrk="1" hangingPunct="1">
              <a:defRPr/>
            </a:pPr>
            <a:r>
              <a:rPr lang="zh-CN" altLang="en-US" sz="2800" dirty="0">
                <a:ea typeface="宋体" charset="0"/>
                <a:cs typeface="宋体" charset="0"/>
              </a:rPr>
              <a:t>旧约</a:t>
            </a:r>
            <a:r>
              <a:rPr lang="en-US" altLang="zh-CN" sz="2800" dirty="0">
                <a:ea typeface="宋体" charset="0"/>
                <a:cs typeface="宋体" charset="0"/>
              </a:rPr>
              <a:t>39</a:t>
            </a:r>
            <a:r>
              <a:rPr lang="zh-CN" altLang="en-US" sz="2800" dirty="0">
                <a:ea typeface="宋体" charset="0"/>
                <a:cs typeface="宋体" charset="0"/>
              </a:rPr>
              <a:t>卷，用希伯来文和亚兰文写成；新约</a:t>
            </a:r>
            <a:r>
              <a:rPr lang="en-US" altLang="zh-CN" sz="2800" dirty="0">
                <a:ea typeface="宋体" charset="0"/>
                <a:cs typeface="宋体" charset="0"/>
              </a:rPr>
              <a:t>27</a:t>
            </a:r>
            <a:r>
              <a:rPr lang="zh-CN" altLang="en-US" sz="2800" dirty="0">
                <a:ea typeface="宋体" charset="0"/>
                <a:cs typeface="宋体" charset="0"/>
              </a:rPr>
              <a:t>卷用希腊文写成，共</a:t>
            </a:r>
            <a:r>
              <a:rPr lang="en-US" altLang="zh-CN" sz="2800" dirty="0">
                <a:ea typeface="宋体" charset="0"/>
                <a:cs typeface="宋体" charset="0"/>
              </a:rPr>
              <a:t>66</a:t>
            </a:r>
            <a:r>
              <a:rPr lang="zh-CN" altLang="en-US" sz="2800" dirty="0">
                <a:ea typeface="宋体" charset="0"/>
                <a:cs typeface="宋体" charset="0"/>
              </a:rPr>
              <a:t>卷书。</a:t>
            </a:r>
            <a:endParaRPr lang="en-US" altLang="zh-CN" sz="2800" dirty="0">
              <a:ea typeface="宋体" charset="0"/>
              <a:cs typeface="宋体" charset="0"/>
            </a:endParaRPr>
          </a:p>
          <a:p>
            <a:pPr eaLnBrk="1" hangingPunct="1">
              <a:defRPr/>
            </a:pPr>
            <a:r>
              <a:rPr lang="zh-CN" altLang="en-US" sz="2800" dirty="0">
                <a:ea typeface="宋体" charset="0"/>
                <a:cs typeface="宋体" charset="0"/>
              </a:rPr>
              <a:t>写作时间从</a:t>
            </a:r>
            <a:r>
              <a:rPr lang="en-US" altLang="zh-CN" sz="2800" dirty="0">
                <a:ea typeface="宋体" charset="0"/>
                <a:cs typeface="宋体" charset="0"/>
              </a:rPr>
              <a:t>1</a:t>
            </a:r>
            <a:r>
              <a:rPr lang="en-US" sz="2800" dirty="0"/>
              <a:t>400 </a:t>
            </a:r>
            <a:r>
              <a:rPr lang="en-US" altLang="zh-CN" sz="2800" dirty="0">
                <a:ea typeface="宋体" charset="0"/>
                <a:cs typeface="宋体" charset="0"/>
              </a:rPr>
              <a:t>BC-</a:t>
            </a:r>
            <a:r>
              <a:rPr lang="en-US" sz="2800" dirty="0"/>
              <a:t>100 </a:t>
            </a:r>
            <a:r>
              <a:rPr lang="en-US" altLang="zh-CN" sz="2800" dirty="0">
                <a:ea typeface="宋体" charset="0"/>
                <a:cs typeface="宋体" charset="0"/>
              </a:rPr>
              <a:t>AD</a:t>
            </a:r>
            <a:r>
              <a:rPr lang="zh-CN" altLang="en-US" sz="2800" dirty="0">
                <a:ea typeface="宋体" charset="0"/>
                <a:cs typeface="宋体" charset="0"/>
              </a:rPr>
              <a:t>，历时</a:t>
            </a:r>
            <a:r>
              <a:rPr lang="en-US" sz="2800" dirty="0"/>
              <a:t>1500</a:t>
            </a:r>
            <a:r>
              <a:rPr lang="zh-CN" altLang="en-US" sz="2800" dirty="0">
                <a:ea typeface="宋体" charset="0"/>
                <a:cs typeface="宋体" charset="0"/>
              </a:rPr>
              <a:t>年</a:t>
            </a:r>
            <a:endParaRPr lang="en-US" altLang="zh-CN" sz="2800" dirty="0">
              <a:ea typeface="宋体" charset="0"/>
              <a:cs typeface="宋体" charset="0"/>
            </a:endParaRPr>
          </a:p>
          <a:p>
            <a:pPr eaLnBrk="1" hangingPunct="1">
              <a:defRPr/>
            </a:pPr>
            <a:r>
              <a:rPr lang="zh-CN" altLang="en-US" sz="2800" dirty="0">
                <a:ea typeface="宋体" charset="0"/>
                <a:cs typeface="宋体" charset="0"/>
              </a:rPr>
              <a:t>被译成</a:t>
            </a:r>
            <a:r>
              <a:rPr lang="en-US" sz="2800" dirty="0"/>
              <a:t>240</a:t>
            </a:r>
            <a:r>
              <a:rPr lang="zh-CN" altLang="en-US" sz="2800" dirty="0">
                <a:ea typeface="宋体" charset="0"/>
                <a:cs typeface="宋体" charset="0"/>
              </a:rPr>
              <a:t>多种文字和方言，永远是每年的最畅销书</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1141413" y="609600"/>
            <a:ext cx="9905998" cy="1524000"/>
          </a:xfrm>
        </p:spPr>
        <p:txBody>
          <a:bodyPr/>
          <a:lstStyle/>
          <a:p>
            <a:pPr algn="ctr" eaLnBrk="1" hangingPunct="1">
              <a:defRPr/>
            </a:pPr>
            <a:r>
              <a:rPr lang="zh-CN" altLang="en-US" sz="6000" dirty="0">
                <a:ea typeface="宋体" charset="0"/>
                <a:cs typeface="宋体" charset="0"/>
              </a:rPr>
              <a:t>圣经是神所默示的吗？</a:t>
            </a:r>
            <a:endParaRPr lang="en-US" sz="6000" dirty="0"/>
          </a:p>
        </p:txBody>
      </p:sp>
      <p:sp>
        <p:nvSpPr>
          <p:cNvPr id="3" name="Content Placeholder 2">
            <a:extLst>
              <a:ext uri="{FF2B5EF4-FFF2-40B4-BE49-F238E27FC236}">
                <a16:creationId xmlns:a16="http://schemas.microsoft.com/office/drawing/2014/main" id="{C534D2E7-57B7-F314-7E93-3E4CF23E91DE}"/>
              </a:ext>
            </a:extLst>
          </p:cNvPr>
          <p:cNvSpPr>
            <a:spLocks noGrp="1"/>
          </p:cNvSpPr>
          <p:nvPr>
            <p:ph idx="1"/>
          </p:nvPr>
        </p:nvSpPr>
        <p:spPr>
          <a:xfrm>
            <a:off x="1981200" y="2133600"/>
            <a:ext cx="8640726" cy="4114800"/>
          </a:xfrm>
        </p:spPr>
        <p:txBody>
          <a:bodyPr anchor="t">
            <a:noAutofit/>
          </a:bodyPr>
          <a:lstStyle/>
          <a:p>
            <a:pPr>
              <a:defRPr/>
            </a:pPr>
            <a:r>
              <a:rPr lang="zh-CN" altLang="en-US" sz="2800" dirty="0"/>
              <a:t>圣经作者的宣称</a:t>
            </a:r>
            <a:endParaRPr lang="en-US" sz="2800" dirty="0"/>
          </a:p>
          <a:p>
            <a:pPr eaLnBrk="1" hangingPunct="1">
              <a:defRPr/>
            </a:pPr>
            <a:endParaRPr lang="en-US" sz="2800" dirty="0"/>
          </a:p>
        </p:txBody>
      </p:sp>
      <p:pic>
        <p:nvPicPr>
          <p:cNvPr id="5" name="Picture 4" descr="A screenshot of a text&#10;&#10;Description automatically generated">
            <a:extLst>
              <a:ext uri="{FF2B5EF4-FFF2-40B4-BE49-F238E27FC236}">
                <a16:creationId xmlns:a16="http://schemas.microsoft.com/office/drawing/2014/main" id="{AE276066-10FC-62D8-7D34-F1757F4971FB}"/>
              </a:ext>
            </a:extLst>
          </p:cNvPr>
          <p:cNvPicPr>
            <a:picLocks noChangeAspect="1"/>
          </p:cNvPicPr>
          <p:nvPr/>
        </p:nvPicPr>
        <p:blipFill>
          <a:blip r:embed="rId3"/>
          <a:stretch>
            <a:fillRect/>
          </a:stretch>
        </p:blipFill>
        <p:spPr>
          <a:xfrm>
            <a:off x="1981200" y="0"/>
            <a:ext cx="7734822" cy="6858000"/>
          </a:xfrm>
          <a:prstGeom prst="rect">
            <a:avLst/>
          </a:prstGeom>
        </p:spPr>
      </p:pic>
    </p:spTree>
    <p:extLst>
      <p:ext uri="{BB962C8B-B14F-4D97-AF65-F5344CB8AC3E}">
        <p14:creationId xmlns:p14="http://schemas.microsoft.com/office/powerpoint/2010/main" val="2898430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1141413" y="609600"/>
            <a:ext cx="9905998" cy="1524000"/>
          </a:xfrm>
        </p:spPr>
        <p:txBody>
          <a:bodyPr/>
          <a:lstStyle/>
          <a:p>
            <a:pPr algn="ctr" eaLnBrk="1" hangingPunct="1">
              <a:defRPr/>
            </a:pPr>
            <a:r>
              <a:rPr lang="zh-CN" altLang="en-US" sz="6000" dirty="0">
                <a:ea typeface="宋体" charset="0"/>
                <a:cs typeface="宋体" charset="0"/>
              </a:rPr>
              <a:t>圣经是神所默示的吗？</a:t>
            </a:r>
            <a:endParaRPr lang="en-US" sz="6000" dirty="0"/>
          </a:p>
        </p:txBody>
      </p:sp>
      <p:sp>
        <p:nvSpPr>
          <p:cNvPr id="3" name="Content Placeholder 2">
            <a:extLst>
              <a:ext uri="{FF2B5EF4-FFF2-40B4-BE49-F238E27FC236}">
                <a16:creationId xmlns:a16="http://schemas.microsoft.com/office/drawing/2014/main" id="{C534D2E7-57B7-F314-7E93-3E4CF23E91DE}"/>
              </a:ext>
            </a:extLst>
          </p:cNvPr>
          <p:cNvSpPr>
            <a:spLocks noGrp="1"/>
          </p:cNvSpPr>
          <p:nvPr>
            <p:ph idx="1"/>
          </p:nvPr>
        </p:nvSpPr>
        <p:spPr>
          <a:xfrm>
            <a:off x="1981200" y="2133599"/>
            <a:ext cx="8640726" cy="4440621"/>
          </a:xfrm>
        </p:spPr>
        <p:txBody>
          <a:bodyPr anchor="t">
            <a:noAutofit/>
          </a:bodyPr>
          <a:lstStyle/>
          <a:p>
            <a:pPr>
              <a:defRPr/>
            </a:pPr>
            <a:r>
              <a:rPr lang="zh-CN" altLang="en-US" sz="2800" dirty="0"/>
              <a:t>彼得后书</a:t>
            </a:r>
            <a:r>
              <a:rPr lang="en-US" altLang="zh-CN" sz="2800" dirty="0"/>
              <a:t>1:20-21</a:t>
            </a:r>
            <a:r>
              <a:rPr lang="zh-CN" altLang="en-US" sz="2800" dirty="0"/>
              <a:t> 第一要紧的，该知道经上所有的预言没有可随私意解说的；因为预言从来没有出于人意的，乃是人被圣灵感动，说出　神的话来。</a:t>
            </a:r>
            <a:endParaRPr lang="en-US" altLang="zh-CN" sz="2800" dirty="0"/>
          </a:p>
          <a:p>
            <a:pPr>
              <a:defRPr/>
            </a:pPr>
            <a:r>
              <a:rPr lang="zh-CN" altLang="en-US" sz="2800" dirty="0"/>
              <a:t>马太福音</a:t>
            </a:r>
            <a:r>
              <a:rPr lang="en-US" altLang="zh-CN" sz="2800" dirty="0"/>
              <a:t>5:17-18 </a:t>
            </a:r>
            <a:r>
              <a:rPr lang="zh-TW" altLang="en-US" sz="2800" dirty="0"/>
              <a:t>莫想我来要废掉律法和先知。我来不是要废掉，乃是要成全。 我实在告诉你们，就是到天地都废去了，律法的一点一画也不能废去，都要成全。</a:t>
            </a:r>
            <a:endParaRPr lang="en-US" altLang="zh-CN" sz="2800" dirty="0"/>
          </a:p>
          <a:p>
            <a:pPr>
              <a:defRPr/>
            </a:pPr>
            <a:r>
              <a:rPr lang="zh-CN" altLang="en-US" sz="2800" dirty="0"/>
              <a:t>启示录</a:t>
            </a:r>
            <a:r>
              <a:rPr lang="en-US" altLang="zh-CN" sz="2800" dirty="0"/>
              <a:t>22:19</a:t>
            </a:r>
            <a:r>
              <a:rPr lang="zh-CN" altLang="en-US" sz="2800" dirty="0"/>
              <a:t> 这书上的预言，若有人删去什么，　神必从这书上所写的生命树和圣城删去他的份。</a:t>
            </a:r>
          </a:p>
          <a:p>
            <a:pPr>
              <a:defRPr/>
            </a:pPr>
            <a:endParaRPr lang="en-US" sz="2800" dirty="0"/>
          </a:p>
        </p:txBody>
      </p:sp>
    </p:spTree>
    <p:extLst>
      <p:ext uri="{BB962C8B-B14F-4D97-AF65-F5344CB8AC3E}">
        <p14:creationId xmlns:p14="http://schemas.microsoft.com/office/powerpoint/2010/main" val="157767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1141413" y="609600"/>
            <a:ext cx="9905998" cy="1524000"/>
          </a:xfrm>
        </p:spPr>
        <p:txBody>
          <a:bodyPr/>
          <a:lstStyle/>
          <a:p>
            <a:pPr algn="ctr" eaLnBrk="1" hangingPunct="1">
              <a:defRPr/>
            </a:pPr>
            <a:r>
              <a:rPr lang="zh-CN" altLang="en-US" sz="6000" dirty="0">
                <a:ea typeface="宋体" charset="0"/>
                <a:cs typeface="宋体" charset="0"/>
              </a:rPr>
              <a:t>圣经是如何被默示的？</a:t>
            </a:r>
            <a:endParaRPr lang="en-US" sz="6000" dirty="0"/>
          </a:p>
        </p:txBody>
      </p:sp>
      <p:sp>
        <p:nvSpPr>
          <p:cNvPr id="3" name="Content Placeholder 2">
            <a:extLst>
              <a:ext uri="{FF2B5EF4-FFF2-40B4-BE49-F238E27FC236}">
                <a16:creationId xmlns:a16="http://schemas.microsoft.com/office/drawing/2014/main" id="{C534D2E7-57B7-F314-7E93-3E4CF23E91DE}"/>
              </a:ext>
            </a:extLst>
          </p:cNvPr>
          <p:cNvSpPr>
            <a:spLocks noGrp="1"/>
          </p:cNvSpPr>
          <p:nvPr>
            <p:ph idx="1"/>
          </p:nvPr>
        </p:nvSpPr>
        <p:spPr>
          <a:xfrm>
            <a:off x="1981200" y="2133600"/>
            <a:ext cx="8640726" cy="4114800"/>
          </a:xfrm>
        </p:spPr>
        <p:txBody>
          <a:bodyPr anchor="t">
            <a:noAutofit/>
          </a:bodyPr>
          <a:lstStyle/>
          <a:p>
            <a:pPr>
              <a:defRPr/>
            </a:pPr>
            <a:r>
              <a:rPr lang="zh-CN" altLang="en-US" sz="2800" dirty="0"/>
              <a:t>宗教天赋说</a:t>
            </a:r>
            <a:r>
              <a:rPr lang="en-US" altLang="zh-CN" sz="2800" dirty="0"/>
              <a:t> The Intuition Theory</a:t>
            </a:r>
          </a:p>
          <a:p>
            <a:pPr>
              <a:defRPr/>
            </a:pPr>
            <a:r>
              <a:rPr lang="zh-CN" altLang="en-US" sz="2800" dirty="0"/>
              <a:t>灵性增强说</a:t>
            </a:r>
            <a:r>
              <a:rPr lang="en-US" altLang="zh-CN" sz="2800" dirty="0"/>
              <a:t> The illumination Theory</a:t>
            </a:r>
          </a:p>
          <a:p>
            <a:pPr>
              <a:defRPr/>
            </a:pPr>
            <a:r>
              <a:rPr lang="zh-CN" altLang="en-US" sz="2800" dirty="0"/>
              <a:t>神人合作说</a:t>
            </a:r>
            <a:r>
              <a:rPr lang="en-US" altLang="zh-CN" sz="2800" dirty="0"/>
              <a:t> The dynamic Theory</a:t>
            </a:r>
          </a:p>
          <a:p>
            <a:pPr>
              <a:defRPr/>
            </a:pPr>
            <a:r>
              <a:rPr lang="zh-CN" altLang="en-US" sz="2800" dirty="0"/>
              <a:t>逐字启示说</a:t>
            </a:r>
            <a:r>
              <a:rPr lang="en-US" altLang="zh-CN" sz="2800" dirty="0"/>
              <a:t> The verbal theory</a:t>
            </a:r>
          </a:p>
          <a:p>
            <a:pPr>
              <a:defRPr/>
            </a:pPr>
            <a:r>
              <a:rPr lang="zh-CN" altLang="en-US" sz="2800" dirty="0"/>
              <a:t>全篇听写说</a:t>
            </a:r>
            <a:r>
              <a:rPr lang="en-US" altLang="zh-CN" sz="2800" dirty="0"/>
              <a:t> The dictation Theory</a:t>
            </a:r>
          </a:p>
          <a:p>
            <a:pPr marL="0" indent="0">
              <a:buNone/>
              <a:defRPr/>
            </a:pPr>
            <a:endParaRPr lang="en-US" sz="2800" dirty="0"/>
          </a:p>
        </p:txBody>
      </p:sp>
    </p:spTree>
    <p:extLst>
      <p:ext uri="{BB962C8B-B14F-4D97-AF65-F5344CB8AC3E}">
        <p14:creationId xmlns:p14="http://schemas.microsoft.com/office/powerpoint/2010/main" val="111615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1141413" y="609600"/>
            <a:ext cx="9905998" cy="1524000"/>
          </a:xfrm>
        </p:spPr>
        <p:txBody>
          <a:bodyPr/>
          <a:lstStyle/>
          <a:p>
            <a:pPr algn="ctr" eaLnBrk="1" hangingPunct="1">
              <a:defRPr/>
            </a:pPr>
            <a:r>
              <a:rPr lang="zh-CN" altLang="en-US" sz="6000" dirty="0">
                <a:ea typeface="宋体" charset="0"/>
              </a:rPr>
              <a:t>圣经中的咬文嚼字</a:t>
            </a:r>
            <a:endParaRPr lang="en-US" sz="6000" dirty="0"/>
          </a:p>
        </p:txBody>
      </p:sp>
      <p:sp>
        <p:nvSpPr>
          <p:cNvPr id="3" name="Content Placeholder 2">
            <a:extLst>
              <a:ext uri="{FF2B5EF4-FFF2-40B4-BE49-F238E27FC236}">
                <a16:creationId xmlns:a16="http://schemas.microsoft.com/office/drawing/2014/main" id="{C534D2E7-57B7-F314-7E93-3E4CF23E91DE}"/>
              </a:ext>
            </a:extLst>
          </p:cNvPr>
          <p:cNvSpPr>
            <a:spLocks noGrp="1"/>
          </p:cNvSpPr>
          <p:nvPr>
            <p:ph idx="1"/>
          </p:nvPr>
        </p:nvSpPr>
        <p:spPr>
          <a:xfrm>
            <a:off x="1981200" y="2133600"/>
            <a:ext cx="8640726" cy="4114800"/>
          </a:xfrm>
        </p:spPr>
        <p:txBody>
          <a:bodyPr anchor="t">
            <a:noAutofit/>
          </a:bodyPr>
          <a:lstStyle/>
          <a:p>
            <a:pPr fontAlgn="t"/>
            <a:r>
              <a:rPr lang="zh-CN" altLang="en-US" sz="2800" dirty="0"/>
              <a:t>马太福音</a:t>
            </a:r>
            <a:r>
              <a:rPr lang="en-US" altLang="zh-CN" sz="2800" dirty="0"/>
              <a:t>22:31-32</a:t>
            </a:r>
            <a:r>
              <a:rPr lang="zh-CN" altLang="en-US" sz="2800" dirty="0"/>
              <a:t> 论到死人复活，　神在经上向你们所说的，你们没有念过吗？他说：‘我是（</a:t>
            </a:r>
            <a:r>
              <a:rPr lang="en-US" altLang="zh-CN" sz="2800" dirty="0"/>
              <a:t>I</a:t>
            </a:r>
            <a:r>
              <a:rPr lang="zh-CN" altLang="en-US" sz="2800" dirty="0"/>
              <a:t> </a:t>
            </a:r>
            <a:r>
              <a:rPr lang="en-US" altLang="zh-CN" sz="2800" dirty="0"/>
              <a:t>am</a:t>
            </a:r>
            <a:r>
              <a:rPr lang="zh-CN" altLang="en-US" sz="2800" dirty="0"/>
              <a:t>）亚伯拉罕的　神，以撒的　神，雅各的　神。’　神不是死人的　神，乃是活人的　神。</a:t>
            </a:r>
            <a:endParaRPr lang="en-US" altLang="zh-CN" sz="2800" dirty="0"/>
          </a:p>
          <a:p>
            <a:pPr fontAlgn="t"/>
            <a:r>
              <a:rPr lang="zh-CN" altLang="en-US" sz="2800" dirty="0"/>
              <a:t>加拉太书 </a:t>
            </a:r>
            <a:r>
              <a:rPr lang="en-US" altLang="zh-CN" sz="2800" dirty="0"/>
              <a:t>3:16</a:t>
            </a:r>
            <a:r>
              <a:rPr lang="zh-CN" altLang="en-US" sz="2800" dirty="0"/>
              <a:t> 所应许的原是向亚伯拉罕和他子孙说的。　神并不是说“众子孙”（</a:t>
            </a:r>
            <a:r>
              <a:rPr lang="en-US" altLang="zh-CN" sz="2800" dirty="0"/>
              <a:t>seeds</a:t>
            </a:r>
            <a:r>
              <a:rPr lang="zh-CN" altLang="en-US" sz="2800" dirty="0"/>
              <a:t>），指着许多人，乃是说“你那一个子孙”（</a:t>
            </a:r>
            <a:r>
              <a:rPr lang="en-US" altLang="zh-CN" sz="2800" dirty="0"/>
              <a:t>seed</a:t>
            </a:r>
            <a:r>
              <a:rPr lang="zh-CN" altLang="en-US" sz="2800" dirty="0"/>
              <a:t>），指着一个人，就是基督。</a:t>
            </a:r>
          </a:p>
          <a:p>
            <a:pPr fontAlgn="t"/>
            <a:endParaRPr lang="zh-TW" altLang="en-US" sz="2800" b="0" i="0" u="sng"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5004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1141413" y="609600"/>
            <a:ext cx="9905998" cy="1524000"/>
          </a:xfrm>
        </p:spPr>
        <p:txBody>
          <a:bodyPr/>
          <a:lstStyle/>
          <a:p>
            <a:pPr algn="ctr" eaLnBrk="1" hangingPunct="1">
              <a:defRPr/>
            </a:pPr>
            <a:r>
              <a:rPr lang="zh-CN" altLang="en-US" sz="6000" dirty="0">
                <a:ea typeface="宋体" charset="0"/>
                <a:cs typeface="宋体" charset="0"/>
              </a:rPr>
              <a:t>圣经无误是什么意思？</a:t>
            </a:r>
            <a:endParaRPr lang="en-US" sz="6000" dirty="0"/>
          </a:p>
        </p:txBody>
      </p:sp>
      <p:sp>
        <p:nvSpPr>
          <p:cNvPr id="3" name="Content Placeholder 2">
            <a:extLst>
              <a:ext uri="{FF2B5EF4-FFF2-40B4-BE49-F238E27FC236}">
                <a16:creationId xmlns:a16="http://schemas.microsoft.com/office/drawing/2014/main" id="{C534D2E7-57B7-F314-7E93-3E4CF23E91DE}"/>
              </a:ext>
            </a:extLst>
          </p:cNvPr>
          <p:cNvSpPr>
            <a:spLocks noGrp="1"/>
          </p:cNvSpPr>
          <p:nvPr>
            <p:ph idx="1"/>
          </p:nvPr>
        </p:nvSpPr>
        <p:spPr>
          <a:xfrm>
            <a:off x="1981199" y="2133599"/>
            <a:ext cx="9066211" cy="4424855"/>
          </a:xfrm>
        </p:spPr>
        <p:txBody>
          <a:bodyPr anchor="t">
            <a:noAutofit/>
          </a:bodyPr>
          <a:lstStyle/>
          <a:p>
            <a:pPr>
              <a:defRPr/>
            </a:pPr>
            <a:r>
              <a:rPr lang="zh-CN" altLang="en-US" sz="2800" dirty="0"/>
              <a:t>绝对无误</a:t>
            </a:r>
            <a:r>
              <a:rPr lang="en-US" altLang="zh-CN" sz="2800" dirty="0"/>
              <a:t>——</a:t>
            </a:r>
            <a:r>
              <a:rPr lang="zh-CN" altLang="en-US" sz="2800" dirty="0"/>
              <a:t>在科学人文历史各方面，都是永恒的真理</a:t>
            </a:r>
            <a:endParaRPr lang="en-US" altLang="zh-CN" sz="2800" dirty="0"/>
          </a:p>
          <a:p>
            <a:pPr>
              <a:defRPr/>
            </a:pPr>
            <a:r>
              <a:rPr lang="zh-CN" altLang="en-US" sz="2800" dirty="0"/>
              <a:t>基本无误</a:t>
            </a:r>
            <a:r>
              <a:rPr lang="en-US" altLang="zh-CN" sz="2800" dirty="0"/>
              <a:t>——</a:t>
            </a:r>
            <a:r>
              <a:rPr lang="zh-CN" altLang="en-US" sz="2800" dirty="0"/>
              <a:t>在科学人文历史各方面，从人的角度看，都是忠实正确的表述</a:t>
            </a:r>
            <a:endParaRPr lang="en-US" altLang="zh-CN" sz="2800" dirty="0"/>
          </a:p>
          <a:p>
            <a:pPr>
              <a:defRPr/>
            </a:pPr>
            <a:r>
              <a:rPr lang="zh-CN" altLang="en-US" sz="2800" dirty="0"/>
              <a:t>有限无误</a:t>
            </a:r>
            <a:r>
              <a:rPr lang="en-US" altLang="zh-CN" sz="2800" dirty="0"/>
              <a:t>——</a:t>
            </a:r>
            <a:r>
              <a:rPr lang="zh-CN" altLang="en-US" sz="2800" dirty="0"/>
              <a:t>在关于救恩的真理上无误，在科学人文历史各方面，在当时当地无误</a:t>
            </a:r>
            <a:endParaRPr lang="en-US" altLang="zh-CN" sz="2800" dirty="0"/>
          </a:p>
          <a:p>
            <a:pPr>
              <a:defRPr/>
            </a:pPr>
            <a:r>
              <a:rPr lang="zh-CN" altLang="en-US" sz="2800" dirty="0"/>
              <a:t>救恩无误</a:t>
            </a:r>
            <a:r>
              <a:rPr lang="en-US" altLang="zh-CN" sz="2800" dirty="0"/>
              <a:t>——</a:t>
            </a:r>
            <a:r>
              <a:rPr lang="zh-CN" altLang="en-US" sz="2800" dirty="0"/>
              <a:t>圣经不是历史科学书</a:t>
            </a:r>
            <a:endParaRPr lang="en-US" altLang="zh-CN" sz="2800" dirty="0"/>
          </a:p>
          <a:p>
            <a:pPr>
              <a:defRPr/>
            </a:pPr>
            <a:r>
              <a:rPr lang="en-US" sz="2800" dirty="0" err="1"/>
              <a:t>圣经有误</a:t>
            </a:r>
            <a:r>
              <a:rPr lang="en-US" altLang="zh-CN" sz="2800" dirty="0"/>
              <a:t>——</a:t>
            </a:r>
            <a:r>
              <a:rPr lang="zh-CN" altLang="en-US" sz="2800" dirty="0"/>
              <a:t>但那是人的问题，不是神的问题</a:t>
            </a:r>
            <a:endParaRPr lang="en-US" altLang="zh-CN" sz="2800" dirty="0"/>
          </a:p>
          <a:p>
            <a:pPr>
              <a:defRPr/>
            </a:pPr>
            <a:r>
              <a:rPr lang="en-US" sz="2800" dirty="0" err="1"/>
              <a:t>庸人自扰</a:t>
            </a:r>
            <a:r>
              <a:rPr lang="en-US" altLang="zh-CN" sz="2800" dirty="0"/>
              <a:t>——</a:t>
            </a:r>
            <a:r>
              <a:rPr lang="zh-CN" altLang="en-US" sz="2800" dirty="0"/>
              <a:t>根本不需要讨论这个问题</a:t>
            </a:r>
            <a:endParaRPr lang="en-US" sz="2800" dirty="0"/>
          </a:p>
        </p:txBody>
      </p:sp>
    </p:spTree>
    <p:extLst>
      <p:ext uri="{BB962C8B-B14F-4D97-AF65-F5344CB8AC3E}">
        <p14:creationId xmlns:p14="http://schemas.microsoft.com/office/powerpoint/2010/main" val="824623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1141413" y="609600"/>
            <a:ext cx="9905998" cy="1524000"/>
          </a:xfrm>
        </p:spPr>
        <p:txBody>
          <a:bodyPr/>
          <a:lstStyle/>
          <a:p>
            <a:pPr algn="ctr" eaLnBrk="1" hangingPunct="1">
              <a:defRPr/>
            </a:pPr>
            <a:r>
              <a:rPr lang="zh-CN" altLang="en-US" sz="6000" dirty="0">
                <a:ea typeface="宋体" charset="0"/>
              </a:rPr>
              <a:t>怎么看圣经中的错误？</a:t>
            </a:r>
            <a:endParaRPr lang="en-US" sz="6000" dirty="0"/>
          </a:p>
        </p:txBody>
      </p:sp>
      <p:sp>
        <p:nvSpPr>
          <p:cNvPr id="3" name="Content Placeholder 2">
            <a:extLst>
              <a:ext uri="{FF2B5EF4-FFF2-40B4-BE49-F238E27FC236}">
                <a16:creationId xmlns:a16="http://schemas.microsoft.com/office/drawing/2014/main" id="{C534D2E7-57B7-F314-7E93-3E4CF23E91DE}"/>
              </a:ext>
            </a:extLst>
          </p:cNvPr>
          <p:cNvSpPr>
            <a:spLocks noGrp="1"/>
          </p:cNvSpPr>
          <p:nvPr>
            <p:ph idx="1"/>
          </p:nvPr>
        </p:nvSpPr>
        <p:spPr>
          <a:xfrm>
            <a:off x="1141413" y="2178908"/>
            <a:ext cx="9905998" cy="4679092"/>
          </a:xfrm>
        </p:spPr>
        <p:txBody>
          <a:bodyPr anchor="t">
            <a:noAutofit/>
          </a:bodyPr>
          <a:lstStyle/>
          <a:p>
            <a:pPr>
              <a:defRPr/>
            </a:pPr>
            <a:r>
              <a:rPr lang="zh-CN" altLang="en-US" sz="2800" dirty="0"/>
              <a:t>以色列人在什亭死亡的人数</a:t>
            </a:r>
            <a:r>
              <a:rPr lang="en-US" altLang="zh-CN" sz="2800" dirty="0"/>
              <a:t>——</a:t>
            </a:r>
            <a:r>
              <a:rPr lang="zh-TW" altLang="en-US" sz="2800" dirty="0"/>
              <a:t>林前</a:t>
            </a:r>
            <a:r>
              <a:rPr lang="en-US" altLang="zh-TW" sz="2800" dirty="0"/>
              <a:t>10:8</a:t>
            </a:r>
            <a:r>
              <a:rPr lang="zh-CN" altLang="en-US" sz="2800" dirty="0"/>
              <a:t> </a:t>
            </a:r>
            <a:r>
              <a:rPr lang="zh-TW" altLang="en-US" sz="2800" dirty="0"/>
              <a:t>一天就倒毙了二万三千人 </a:t>
            </a:r>
            <a:r>
              <a:rPr lang="en-US" altLang="zh-CN" sz="2800" dirty="0"/>
              <a:t>vs </a:t>
            </a:r>
            <a:r>
              <a:rPr lang="zh-TW" altLang="en-US" sz="2800" dirty="0"/>
              <a:t>民</a:t>
            </a:r>
            <a:r>
              <a:rPr lang="en-US" altLang="zh-TW" sz="2800" dirty="0"/>
              <a:t>25:9 </a:t>
            </a:r>
            <a:r>
              <a:rPr lang="zh-TW" altLang="en-US" sz="2800" dirty="0"/>
              <a:t>那时遭瘟疫死的，有二万四千人。</a:t>
            </a:r>
            <a:endParaRPr lang="en-US" altLang="zh-CN" sz="2800" dirty="0"/>
          </a:p>
          <a:p>
            <a:pPr>
              <a:defRPr/>
            </a:pPr>
            <a:r>
              <a:rPr lang="zh-CN" altLang="en-US" sz="2800" dirty="0"/>
              <a:t>耶稣骑驴进耶路撒冷</a:t>
            </a:r>
            <a:r>
              <a:rPr lang="en-US" altLang="zh-CN" sz="2800" dirty="0"/>
              <a:t>——</a:t>
            </a:r>
            <a:r>
              <a:rPr lang="zh-TW" altLang="en-US" sz="2800" dirty="0"/>
              <a:t>太</a:t>
            </a:r>
            <a:r>
              <a:rPr lang="en-US" altLang="zh-TW" sz="2800" dirty="0"/>
              <a:t>21:9 </a:t>
            </a:r>
            <a:r>
              <a:rPr lang="zh-TW" altLang="en-US" sz="2800" dirty="0"/>
              <a:t>高高在上和散那 </a:t>
            </a:r>
            <a:r>
              <a:rPr lang="en-US" altLang="zh-CN" sz="2800" dirty="0"/>
              <a:t>vs </a:t>
            </a:r>
            <a:r>
              <a:rPr lang="zh-TW" altLang="en-US" sz="2800" dirty="0"/>
              <a:t>路</a:t>
            </a:r>
            <a:r>
              <a:rPr lang="en-US" altLang="zh-TW" sz="2800" dirty="0"/>
              <a:t>19:38 </a:t>
            </a:r>
            <a:r>
              <a:rPr lang="zh-TW" altLang="en-US" sz="2800" dirty="0"/>
              <a:t>在至高之处有荣光</a:t>
            </a:r>
            <a:endParaRPr lang="en-US" altLang="zh-CN" sz="2800" dirty="0"/>
          </a:p>
          <a:p>
            <a:pPr>
              <a:defRPr/>
            </a:pPr>
            <a:r>
              <a:rPr lang="zh-CN" altLang="en-US" sz="2800" dirty="0"/>
              <a:t>犹大之死</a:t>
            </a:r>
            <a:r>
              <a:rPr lang="en-US" altLang="zh-CN" sz="2800" dirty="0"/>
              <a:t>——</a:t>
            </a:r>
            <a:r>
              <a:rPr lang="zh-TW" altLang="en-US" sz="2800" dirty="0"/>
              <a:t>太</a:t>
            </a:r>
            <a:r>
              <a:rPr lang="en-US" altLang="zh-TW" sz="2800" dirty="0"/>
              <a:t>27:5 </a:t>
            </a:r>
            <a:r>
              <a:rPr lang="zh-TW" altLang="en-US" sz="2800" dirty="0"/>
              <a:t>犹大就把那银钱丢在殿里，出去吊死了</a:t>
            </a:r>
            <a:r>
              <a:rPr lang="zh-CN" altLang="en-US" sz="2800" dirty="0"/>
              <a:t> </a:t>
            </a:r>
            <a:r>
              <a:rPr lang="en-US" altLang="zh-TW" sz="2800" dirty="0"/>
              <a:t>vs</a:t>
            </a:r>
            <a:r>
              <a:rPr lang="zh-CN" altLang="en-US" sz="2800" dirty="0"/>
              <a:t> </a:t>
            </a:r>
            <a:r>
              <a:rPr lang="zh-TW" altLang="en-US" sz="2800" dirty="0"/>
              <a:t>使</a:t>
            </a:r>
            <a:r>
              <a:rPr lang="en-US" altLang="zh-TW" sz="2800" dirty="0"/>
              <a:t>1:1</a:t>
            </a:r>
            <a:r>
              <a:rPr lang="en-US" altLang="zh-CN" sz="2800" dirty="0"/>
              <a:t>8</a:t>
            </a:r>
            <a:r>
              <a:rPr lang="en-US" altLang="zh-TW" sz="2800" dirty="0"/>
              <a:t> </a:t>
            </a:r>
            <a:r>
              <a:rPr lang="zh-TW" altLang="en-US" sz="2800" dirty="0"/>
              <a:t>这人用他作恶的工价买了一块田，以后身子仆倒，肚腹崩裂，肠子都流出来。</a:t>
            </a:r>
            <a:endParaRPr lang="en-US" sz="2800" dirty="0"/>
          </a:p>
        </p:txBody>
      </p:sp>
    </p:spTree>
    <p:extLst>
      <p:ext uri="{BB962C8B-B14F-4D97-AF65-F5344CB8AC3E}">
        <p14:creationId xmlns:p14="http://schemas.microsoft.com/office/powerpoint/2010/main" val="8487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7B0D8-F373-7365-A09E-1959B6D5E2F5}"/>
              </a:ext>
            </a:extLst>
          </p:cNvPr>
          <p:cNvSpPr>
            <a:spLocks noGrp="1"/>
          </p:cNvSpPr>
          <p:nvPr>
            <p:ph type="title"/>
          </p:nvPr>
        </p:nvSpPr>
        <p:spPr>
          <a:xfrm>
            <a:off x="1141413" y="609600"/>
            <a:ext cx="9905998" cy="1524000"/>
          </a:xfrm>
        </p:spPr>
        <p:txBody>
          <a:bodyPr>
            <a:normAutofit/>
          </a:bodyPr>
          <a:lstStyle/>
          <a:p>
            <a:pPr algn="ctr" eaLnBrk="1" hangingPunct="1">
              <a:defRPr/>
            </a:pPr>
            <a:r>
              <a:rPr lang="zh-CN" altLang="en-US" sz="6000" dirty="0">
                <a:ea typeface="宋体" charset="0"/>
                <a:cs typeface="宋体" charset="0"/>
              </a:rPr>
              <a:t>旧约正典是怎么确定的</a:t>
            </a:r>
            <a:endParaRPr lang="en-US" sz="6000" dirty="0"/>
          </a:p>
        </p:txBody>
      </p:sp>
      <p:sp>
        <p:nvSpPr>
          <p:cNvPr id="3" name="Content Placeholder 2">
            <a:extLst>
              <a:ext uri="{FF2B5EF4-FFF2-40B4-BE49-F238E27FC236}">
                <a16:creationId xmlns:a16="http://schemas.microsoft.com/office/drawing/2014/main" id="{C534D2E7-57B7-F314-7E93-3E4CF23E91DE}"/>
              </a:ext>
            </a:extLst>
          </p:cNvPr>
          <p:cNvSpPr>
            <a:spLocks noGrp="1"/>
          </p:cNvSpPr>
          <p:nvPr>
            <p:ph idx="1"/>
          </p:nvPr>
        </p:nvSpPr>
        <p:spPr>
          <a:xfrm>
            <a:off x="1981199" y="2133599"/>
            <a:ext cx="9066212" cy="4528457"/>
          </a:xfrm>
        </p:spPr>
        <p:txBody>
          <a:bodyPr anchor="t">
            <a:noAutofit/>
          </a:bodyPr>
          <a:lstStyle/>
          <a:p>
            <a:pPr>
              <a:defRPr/>
            </a:pPr>
            <a:r>
              <a:rPr lang="zh-CN" altLang="en-US" sz="2800" dirty="0"/>
              <a:t>妥拉（摩西五经</a:t>
            </a:r>
            <a:r>
              <a:rPr lang="en-US" altLang="zh-CN" sz="2800" dirty="0"/>
              <a:t>——</a:t>
            </a:r>
            <a:r>
              <a:rPr lang="zh-CN" altLang="en-US" sz="2800" dirty="0"/>
              <a:t>创世纪，出埃及记，利未记，民数记，申命记），</a:t>
            </a:r>
            <a:r>
              <a:rPr lang="en-US" altLang="zh-CN" sz="2800" dirty="0"/>
              <a:t>500BC-400BC</a:t>
            </a:r>
            <a:r>
              <a:rPr lang="zh-CN" altLang="en-US" sz="2800" dirty="0"/>
              <a:t> 被接受为正典</a:t>
            </a:r>
            <a:endParaRPr lang="en-US" altLang="zh-CN" sz="2800" dirty="0"/>
          </a:p>
          <a:p>
            <a:pPr>
              <a:defRPr/>
            </a:pPr>
            <a:r>
              <a:rPr lang="zh-CN" altLang="en-US" sz="2800" dirty="0"/>
              <a:t>先知书（</a:t>
            </a:r>
            <a:r>
              <a:rPr lang="en-US" altLang="zh-CN" sz="2800" dirty="0"/>
              <a:t>8</a:t>
            </a:r>
            <a:r>
              <a:rPr lang="zh-CN" altLang="en-US" sz="2800" dirty="0"/>
              <a:t>卷</a:t>
            </a:r>
            <a:r>
              <a:rPr lang="en-US" altLang="zh-CN" sz="2800" dirty="0"/>
              <a:t>——</a:t>
            </a:r>
            <a:r>
              <a:rPr lang="zh-CN" altLang="en-US" sz="2800" dirty="0"/>
              <a:t>约书亚记，士师记，撒母耳记，列王纪，以赛亚书，耶利米书，以西结书，十二先知书），</a:t>
            </a:r>
            <a:r>
              <a:rPr lang="en-US" altLang="zh-CN" sz="2800" dirty="0"/>
              <a:t>200BC</a:t>
            </a:r>
            <a:r>
              <a:rPr lang="zh-CN" altLang="en-US" sz="2800" dirty="0"/>
              <a:t> 成为正典</a:t>
            </a:r>
            <a:endParaRPr lang="en-US" altLang="zh-CN" sz="2800" dirty="0"/>
          </a:p>
          <a:p>
            <a:pPr>
              <a:defRPr/>
            </a:pPr>
            <a:r>
              <a:rPr lang="zh-CN" altLang="en-US" sz="2800" dirty="0"/>
              <a:t>文集（</a:t>
            </a:r>
            <a:r>
              <a:rPr lang="en-US" altLang="zh-CN" sz="2800" dirty="0"/>
              <a:t>11</a:t>
            </a:r>
            <a:r>
              <a:rPr lang="zh-CN" altLang="en-US" sz="2800" dirty="0"/>
              <a:t>卷</a:t>
            </a:r>
            <a:r>
              <a:rPr lang="en-US" altLang="zh-CN" sz="2800" dirty="0"/>
              <a:t>——</a:t>
            </a:r>
            <a:r>
              <a:rPr lang="zh-CN" altLang="en-US" sz="2800" dirty="0"/>
              <a:t>诗篇，箴言，约伯记，雅歌，路得记，耶利米哀歌，传道书，以斯帖记，但以理书，以斯拉</a:t>
            </a:r>
            <a:r>
              <a:rPr lang="en-US" altLang="zh-CN" sz="2800" dirty="0"/>
              <a:t>—</a:t>
            </a:r>
            <a:r>
              <a:rPr lang="zh-CN" altLang="en-US" sz="2800" dirty="0"/>
              <a:t>尼希米记，历代志），</a:t>
            </a:r>
            <a:r>
              <a:rPr lang="en-US" altLang="zh-CN" sz="2800" dirty="0"/>
              <a:t>50BC-1BC</a:t>
            </a:r>
            <a:r>
              <a:rPr lang="zh-CN" altLang="en-US" sz="2800" dirty="0"/>
              <a:t>成为正典</a:t>
            </a:r>
            <a:endParaRPr lang="en-US" altLang="zh-CN" sz="2800" dirty="0"/>
          </a:p>
          <a:p>
            <a:pPr>
              <a:defRPr/>
            </a:pPr>
            <a:r>
              <a:rPr lang="zh-CN" altLang="en-US" sz="2800" dirty="0"/>
              <a:t>旧约正典在</a:t>
            </a:r>
            <a:r>
              <a:rPr lang="en-US" altLang="zh-CN" sz="2800" dirty="0"/>
              <a:t>90AD</a:t>
            </a:r>
            <a:r>
              <a:rPr lang="zh-CN" altLang="en-US" sz="2800" dirty="0"/>
              <a:t>的</a:t>
            </a:r>
            <a:r>
              <a:rPr lang="zh-TW" altLang="en-US" sz="2800" dirty="0"/>
              <a:t>加姆尼亚</a:t>
            </a:r>
            <a:r>
              <a:rPr lang="en-US" altLang="zh-CN" sz="2800" dirty="0"/>
              <a:t>Jamnia</a:t>
            </a:r>
            <a:r>
              <a:rPr lang="zh-CN" altLang="en-US" sz="2800" dirty="0"/>
              <a:t>拉比</a:t>
            </a:r>
            <a:r>
              <a:rPr lang="zh-TW" altLang="en-US" sz="2800" dirty="0"/>
              <a:t>会议上被确认</a:t>
            </a:r>
            <a:endParaRPr lang="en-US" altLang="zh-CN" sz="2800" dirty="0"/>
          </a:p>
          <a:p>
            <a:pPr eaLnBrk="1" hangingPunct="1">
              <a:defRPr/>
            </a:pPr>
            <a:endParaRPr lang="en-US" sz="2800" dirty="0"/>
          </a:p>
        </p:txBody>
      </p:sp>
    </p:spTree>
    <p:extLst>
      <p:ext uri="{BB962C8B-B14F-4D97-AF65-F5344CB8AC3E}">
        <p14:creationId xmlns:p14="http://schemas.microsoft.com/office/powerpoint/2010/main" val="32485518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Mesh</Template>
  <TotalTime>5255</TotalTime>
  <Words>2265</Words>
  <Application>Microsoft Office PowerPoint</Application>
  <PresentationFormat>Widescreen</PresentationFormat>
  <Paragraphs>146</Paragraphs>
  <Slides>12</Slides>
  <Notes>11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12</vt:i4>
      </vt:variant>
    </vt:vector>
  </HeadingPairs>
  <TitlesOfParts>
    <vt:vector size="28" baseType="lpstr">
      <vt:lpstr>Google Sans</vt:lpstr>
      <vt:lpstr>HanziPen SC Regular</vt:lpstr>
      <vt:lpstr>ＭＳ Ｐゴシック</vt:lpstr>
      <vt:lpstr>宋体</vt:lpstr>
      <vt:lpstr>STFangsong</vt:lpstr>
      <vt:lpstr>Aptos</vt:lpstr>
      <vt:lpstr>Arial</vt:lpstr>
      <vt:lpstr>Cambria</vt:lpstr>
      <vt:lpstr>Century Gothic</vt:lpstr>
      <vt:lpstr>Courier New</vt:lpstr>
      <vt:lpstr>Helvetica</vt:lpstr>
      <vt:lpstr>Roboto</vt:lpstr>
      <vt:lpstr>Symbol</vt:lpstr>
      <vt:lpstr>Times</vt:lpstr>
      <vt:lpstr>Times New Roman</vt:lpstr>
      <vt:lpstr>Mesh</vt:lpstr>
      <vt:lpstr>【默示，权威和正典】</vt:lpstr>
      <vt:lpstr>圣经是怎么来的？</vt:lpstr>
      <vt:lpstr>圣经是神所默示的吗？</vt:lpstr>
      <vt:lpstr>圣经是神所默示的吗？</vt:lpstr>
      <vt:lpstr>圣经是如何被默示的？</vt:lpstr>
      <vt:lpstr>圣经中的咬文嚼字</vt:lpstr>
      <vt:lpstr>圣经无误是什么意思？</vt:lpstr>
      <vt:lpstr>怎么看圣经中的错误？</vt:lpstr>
      <vt:lpstr>旧约正典是怎么确定的</vt:lpstr>
      <vt:lpstr>新约正典是怎么确定的</vt:lpstr>
      <vt:lpstr>俄利根Origen（185-254AD）</vt:lpstr>
      <vt:lpstr>新约正典是怎么确定的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 Xu</dc:creator>
  <cp:lastModifiedBy>大橡树 nelson</cp:lastModifiedBy>
  <cp:revision>9</cp:revision>
  <dcterms:created xsi:type="dcterms:W3CDTF">2024-09-09T16:51:36Z</dcterms:created>
  <dcterms:modified xsi:type="dcterms:W3CDTF">2024-10-02T13:59:30Z</dcterms:modified>
</cp:coreProperties>
</file>