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88" r:id="rId1"/>
  </p:sldMasterIdLst>
  <p:notesMasterIdLst>
    <p:notesMasterId r:id="rId43"/>
  </p:notesMasterIdLst>
  <p:sldIdLst>
    <p:sldId id="269" r:id="rId2"/>
    <p:sldId id="365" r:id="rId3"/>
    <p:sldId id="335" r:id="rId4"/>
    <p:sldId id="343" r:id="rId5"/>
    <p:sldId id="344" r:id="rId6"/>
    <p:sldId id="332" r:id="rId7"/>
    <p:sldId id="366" r:id="rId8"/>
    <p:sldId id="345" r:id="rId9"/>
    <p:sldId id="346" r:id="rId10"/>
    <p:sldId id="321" r:id="rId11"/>
    <p:sldId id="347" r:id="rId12"/>
    <p:sldId id="348" r:id="rId13"/>
    <p:sldId id="322" r:id="rId14"/>
    <p:sldId id="349" r:id="rId15"/>
    <p:sldId id="323" r:id="rId16"/>
    <p:sldId id="324" r:id="rId17"/>
    <p:sldId id="352" r:id="rId18"/>
    <p:sldId id="350" r:id="rId19"/>
    <p:sldId id="351" r:id="rId20"/>
    <p:sldId id="340" r:id="rId21"/>
    <p:sldId id="353" r:id="rId22"/>
    <p:sldId id="364" r:id="rId23"/>
    <p:sldId id="314" r:id="rId24"/>
    <p:sldId id="354" r:id="rId25"/>
    <p:sldId id="336" r:id="rId26"/>
    <p:sldId id="355" r:id="rId27"/>
    <p:sldId id="356" r:id="rId28"/>
    <p:sldId id="312" r:id="rId29"/>
    <p:sldId id="342" r:id="rId30"/>
    <p:sldId id="357" r:id="rId31"/>
    <p:sldId id="358" r:id="rId32"/>
    <p:sldId id="359" r:id="rId33"/>
    <p:sldId id="328" r:id="rId34"/>
    <p:sldId id="318" r:id="rId35"/>
    <p:sldId id="360" r:id="rId36"/>
    <p:sldId id="319" r:id="rId37"/>
    <p:sldId id="361" r:id="rId38"/>
    <p:sldId id="362" r:id="rId39"/>
    <p:sldId id="320" r:id="rId40"/>
    <p:sldId id="363" r:id="rId41"/>
    <p:sldId id="339" r:id="rId42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0B23"/>
    <a:srgbClr val="A60643"/>
    <a:srgbClr val="960052"/>
    <a:srgbClr val="D00000"/>
    <a:srgbClr val="F6A30E"/>
    <a:srgbClr val="BF1F1F"/>
    <a:srgbClr val="8E004E"/>
    <a:srgbClr val="960E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259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609F893-D5C4-47F0-BD12-4E868B004D0A}" type="datetimeFigureOut">
              <a:rPr lang="en-US"/>
              <a:pPr>
                <a:defRPr/>
              </a:pPr>
              <a:t>6/15/2024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48175"/>
            <a:ext cx="5661025" cy="4213225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EDE9276-EB7F-4896-9C0B-AA419659AE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4840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DE9276-EB7F-4896-9C0B-AA419659AE59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89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DE9276-EB7F-4896-9C0B-AA419659AE59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3878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5246-265D-4B0C-95A5-94610321BA89}" type="datetimeFigureOut">
              <a:rPr lang="en-US"/>
              <a:pPr>
                <a:defRPr/>
              </a:pPr>
              <a:t>6/15/2024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8C8C8"/>
                </a:solidFill>
              </a:defRPr>
            </a:lvl1pPr>
          </a:lstStyle>
          <a:p>
            <a:pPr>
              <a:defRPr/>
            </a:pPr>
            <a:fld id="{C6452E2D-0787-4CE4-81B4-78E38BF100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23414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1E54F-E1F4-4072-A0E8-038F22766154}" type="datetimeFigureOut">
              <a:rPr lang="en-US"/>
              <a:pPr>
                <a:defRPr/>
              </a:pPr>
              <a:t>6/15/2024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F2B3D-B1D3-433E-B351-44C4DB621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0447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E1EF6-B05F-4B6E-B4AF-6AF9A9FFD7BF}" type="datetimeFigureOut">
              <a:rPr lang="en-US"/>
              <a:pPr>
                <a:defRPr/>
              </a:pPr>
              <a:t>6/15/2024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1BB55-DABB-4BA4-967A-E9876A4F1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001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7A516-B258-452A-A3C7-CCF991AFED51}" type="datetimeFigureOut">
              <a:rPr lang="en-US"/>
              <a:pPr>
                <a:defRPr/>
              </a:pPr>
              <a:t>6/15/2024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FA3F9-A18B-4BDE-9134-FC805DF07A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8601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DEC4E-9DB6-4FF2-97A0-63AC038FBAF7}" type="datetimeFigureOut">
              <a:rPr lang="en-US"/>
              <a:pPr>
                <a:defRPr/>
              </a:pPr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8C8C8"/>
                </a:solidFill>
              </a:defRPr>
            </a:lvl1pPr>
          </a:lstStyle>
          <a:p>
            <a:pPr>
              <a:defRPr/>
            </a:pPr>
            <a:fld id="{EC41D305-B76F-46E1-BD35-D5D1D92866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04261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B2FC5-B417-43AB-960A-69AC85106575}" type="datetimeFigureOut">
              <a:rPr lang="en-US"/>
              <a:pPr>
                <a:defRPr/>
              </a:pPr>
              <a:t>6/15/2024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3DC29-1E2C-44C1-A629-0874C42CE7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9965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E0F44-914C-4C9F-AF14-AEC643AA3AD3}" type="datetimeFigureOut">
              <a:rPr lang="en-US"/>
              <a:pPr>
                <a:defRPr/>
              </a:pPr>
              <a:t>6/15/2024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F2B05-F7E6-4BCB-BBEA-82C4B575A0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5184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3A8AD-3B75-433E-A7A6-36E59FCADB96}" type="datetimeFigureOut">
              <a:rPr lang="en-US"/>
              <a:pPr>
                <a:defRPr/>
              </a:pPr>
              <a:t>6/15/2024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38916-6977-43E9-A950-BF84ACB355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900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D8AB0-F0F4-469E-88E9-223F7C279D1E}" type="datetimeFigureOut">
              <a:rPr lang="en-US"/>
              <a:pPr>
                <a:defRPr/>
              </a:pPr>
              <a:t>6/15/2024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C6F01-E953-4756-BCA5-54D3044BB7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4939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9F896-B2E5-4291-9716-CFBEC0C73098}" type="datetimeFigureOut">
              <a:rPr lang="en-US"/>
              <a:pPr>
                <a:defRPr/>
              </a:pPr>
              <a:t>6/15/2024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71A12-77F4-4F59-9016-19DEE08294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8697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FEE40-D0CC-4F86-9CBE-E88740C01961}" type="datetimeFigureOut">
              <a:rPr lang="en-US"/>
              <a:pPr>
                <a:defRPr/>
              </a:pPr>
              <a:t>6/15/2024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3DF70-1A68-484A-9FC9-C11383D792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4045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C20B5EA-E3D2-4C29-AF12-21C6D5AAB710}" type="datetimeFigureOut">
              <a:rPr lang="en-US"/>
              <a:pPr>
                <a:defRPr/>
              </a:pPr>
              <a:t>6/15/2024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616161"/>
                </a:solidFill>
              </a:defRPr>
            </a:lvl1pPr>
          </a:lstStyle>
          <a:p>
            <a:pPr>
              <a:defRPr/>
            </a:pPr>
            <a:fld id="{61E2E585-886F-4033-877E-31193BAD23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3" r:id="rId1"/>
    <p:sldLayoutId id="2147484685" r:id="rId2"/>
    <p:sldLayoutId id="2147484694" r:id="rId3"/>
    <p:sldLayoutId id="2147484686" r:id="rId4"/>
    <p:sldLayoutId id="2147484687" r:id="rId5"/>
    <p:sldLayoutId id="2147484688" r:id="rId6"/>
    <p:sldLayoutId id="2147484689" r:id="rId7"/>
    <p:sldLayoutId id="2147484690" r:id="rId8"/>
    <p:sldLayoutId id="2147484695" r:id="rId9"/>
    <p:sldLayoutId id="2147484691" r:id="rId10"/>
    <p:sldLayoutId id="214748469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1B587C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1B587C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4E8542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baike.baidu.com/view/526914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baike.baidu.com/view/526914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90600" y="990600"/>
            <a:ext cx="7467600" cy="5410200"/>
          </a:xfrm>
        </p:spPr>
        <p:txBody>
          <a:bodyPr/>
          <a:lstStyle/>
          <a:p>
            <a:pPr algn="ctr" eaLnBrk="1" hangingPunct="1">
              <a:buClr>
                <a:srgbClr val="68007F"/>
              </a:buClr>
              <a:buFont typeface="Wingdings 2" panose="05020102010507070707" pitchFamily="18" charset="2"/>
              <a:buNone/>
              <a:defRPr/>
            </a:pPr>
            <a:endParaRPr lang="en-US" altLang="zh-CN" sz="3200" b="1" dirty="0" smtClean="0"/>
          </a:p>
          <a:p>
            <a:pPr algn="ctr" eaLnBrk="1" hangingPunct="1">
              <a:buClr>
                <a:srgbClr val="68007F"/>
              </a:buClr>
              <a:buFont typeface="Wingdings 2" panose="05020102010507070707" pitchFamily="18" charset="2"/>
              <a:buNone/>
              <a:defRPr/>
            </a:pPr>
            <a:r>
              <a:rPr lang="zh-CN" altLang="en-US" sz="48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父親的</a:t>
            </a:r>
            <a:r>
              <a:rPr lang="zh-CN" altLang="en-US" sz="48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責任</a:t>
            </a:r>
            <a:endParaRPr lang="en-US" altLang="zh-CN" sz="4800" b="1" dirty="0" smtClean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  <a:p>
            <a:pPr algn="ctr" eaLnBrk="1" hangingPunct="1">
              <a:buClr>
                <a:srgbClr val="68007F"/>
              </a:buClr>
              <a:buFont typeface="Wingdings 2" panose="05020102010507070707" pitchFamily="18" charset="2"/>
              <a:buNone/>
              <a:defRPr/>
            </a:pPr>
            <a:endParaRPr lang="en-US" altLang="zh-CN" sz="3200" b="1" dirty="0">
              <a:solidFill>
                <a:srgbClr val="7030A0"/>
              </a:solidFill>
              <a:latin typeface="+mn-ea"/>
            </a:endParaRPr>
          </a:p>
          <a:p>
            <a:pPr algn="ctr" eaLnBrk="1" hangingPunct="1">
              <a:buClr>
                <a:srgbClr val="68007F"/>
              </a:buClr>
              <a:buFont typeface="Wingdings 2" panose="05020102010507070707" pitchFamily="18" charset="2"/>
              <a:buNone/>
              <a:defRPr/>
            </a:pPr>
            <a:endParaRPr lang="en-US" altLang="zh-CN" sz="3200" b="1" dirty="0" smtClean="0">
              <a:solidFill>
                <a:srgbClr val="7030A0"/>
              </a:solidFill>
              <a:latin typeface="+mn-ea"/>
            </a:endParaRPr>
          </a:p>
          <a:p>
            <a:pPr algn="ctr" eaLnBrk="1" hangingPunct="1">
              <a:buClr>
                <a:srgbClr val="68007F"/>
              </a:buClr>
              <a:buFont typeface="Wingdings 2" panose="05020102010507070707" pitchFamily="18" charset="2"/>
              <a:buNone/>
              <a:defRPr/>
            </a:pPr>
            <a:endParaRPr lang="en-US" altLang="zh-CN" sz="3200" b="1" dirty="0">
              <a:solidFill>
                <a:srgbClr val="7030A0"/>
              </a:solidFill>
              <a:latin typeface="+mn-ea"/>
            </a:endParaRPr>
          </a:p>
          <a:p>
            <a:pPr algn="ctr" eaLnBrk="1" hangingPunct="1">
              <a:buClr>
                <a:srgbClr val="68007F"/>
              </a:buClr>
              <a:buFont typeface="Wingdings 2" panose="05020102010507070707" pitchFamily="18" charset="2"/>
              <a:buNone/>
              <a:defRPr/>
            </a:pPr>
            <a:r>
              <a:rPr lang="zh-CN" altLang="en-US" sz="3200" b="1" dirty="0" smtClean="0">
                <a:solidFill>
                  <a:srgbClr val="7030A0"/>
                </a:solidFill>
                <a:latin typeface="+mn-ea"/>
              </a:rPr>
              <a:t>杜書萃</a:t>
            </a:r>
            <a:endParaRPr lang="en-US" altLang="zh-CN" sz="3200" b="1" dirty="0" smtClean="0">
              <a:solidFill>
                <a:srgbClr val="7030A0"/>
              </a:solidFill>
              <a:latin typeface="+mn-ea"/>
            </a:endParaRPr>
          </a:p>
          <a:p>
            <a:pPr algn="ctr" eaLnBrk="1" hangingPunct="1">
              <a:buClr>
                <a:srgbClr val="68007F"/>
              </a:buClr>
              <a:buFont typeface="Wingdings 2" panose="05020102010507070707" pitchFamily="18" charset="2"/>
              <a:buNone/>
              <a:defRPr/>
            </a:pPr>
            <a:r>
              <a:rPr lang="en-US" altLang="en-US" sz="3200" b="1" dirty="0" smtClean="0">
                <a:solidFill>
                  <a:srgbClr val="7030A0"/>
                </a:solidFill>
              </a:rPr>
              <a:t>June 1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6</a:t>
            </a:r>
            <a:r>
              <a:rPr lang="en-US" altLang="en-US" sz="3200" b="1" dirty="0" smtClean="0">
                <a:solidFill>
                  <a:srgbClr val="7030A0"/>
                </a:solidFill>
              </a:rPr>
              <a:t> , 20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24</a:t>
            </a:r>
            <a:endParaRPr lang="en-US" altLang="en-US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pPr algn="ctr">
              <a:defRPr/>
            </a:pPr>
            <a:r>
              <a:rPr lang="zh-CN" altLang="en-US" sz="3600" b="1" dirty="0" smtClean="0">
                <a:solidFill>
                  <a:srgbClr val="7030A0"/>
                </a:solidFill>
                <a:latin typeface="+mn-ea"/>
                <a:ea typeface="+mn-ea"/>
              </a:rPr>
              <a:t>    </a:t>
            </a:r>
            <a:r>
              <a:rPr lang="en-US" altLang="zh-CN" sz="3600" b="1" dirty="0" smtClean="0">
                <a:solidFill>
                  <a:srgbClr val="7030A0"/>
                </a:solidFill>
                <a:latin typeface="+mn-ea"/>
                <a:ea typeface="+mn-ea"/>
              </a:rPr>
              <a:t/>
            </a:r>
            <a:br>
              <a:rPr lang="en-US" altLang="zh-CN" sz="3600" b="1" dirty="0" smtClean="0">
                <a:solidFill>
                  <a:srgbClr val="7030A0"/>
                </a:solidFill>
                <a:latin typeface="+mn-ea"/>
                <a:ea typeface="+mn-ea"/>
              </a:rPr>
            </a:br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你是个称职的好父亲吗？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915400" cy="495300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  <a:defRPr/>
            </a:pPr>
            <a:r>
              <a:rPr lang="zh-CN" altLang="en-US" sz="3200" b="1" dirty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你化時間管教你的孩子吗</a:t>
            </a: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？</a:t>
            </a:r>
            <a:endParaRPr lang="zh-CN" altLang="en-US" sz="3200" b="1" dirty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  <a:defRPr/>
            </a:pPr>
            <a:r>
              <a:rPr lang="zh-CN" altLang="en-US" sz="36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晚上与孩</a:t>
            </a:r>
            <a:r>
              <a:rPr lang="zh-CN" altLang="en-US" sz="36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子</a:t>
            </a:r>
            <a:r>
              <a:rPr lang="zh-CN" altLang="en-US" sz="36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們</a:t>
            </a:r>
            <a:r>
              <a:rPr lang="zh-CN" altLang="en-US" sz="36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一起吃晚</a:t>
            </a:r>
            <a:r>
              <a:rPr lang="zh-CN" altLang="en-US" sz="36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餐</a:t>
            </a:r>
            <a:r>
              <a:rPr lang="zh-CN" altLang="en-US" sz="36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，在餐桌上與家人分享聊</a:t>
            </a:r>
            <a:r>
              <a:rPr lang="zh-CN" altLang="en-US" sz="36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天</a:t>
            </a:r>
            <a:r>
              <a:rPr lang="zh-CN" altLang="en-US" sz="36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？</a:t>
            </a:r>
            <a:endParaRPr lang="en-US" altLang="zh-CN" sz="3600" b="1" dirty="0" smtClean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zh-CN" altLang="en-US" sz="3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促进沟通与交</a:t>
            </a:r>
            <a:r>
              <a:rPr lang="zh-CN" altLang="en-US" sz="3000" b="1" dirty="0" smtClean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流，加</a:t>
            </a:r>
            <a:r>
              <a:rPr lang="zh-CN" altLang="en-US" sz="3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强家庭纽</a:t>
            </a:r>
            <a:r>
              <a:rPr lang="zh-CN" altLang="en-US" sz="3000" b="1" dirty="0" smtClean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带</a:t>
            </a:r>
            <a:r>
              <a:rPr lang="en-US" altLang="zh-CN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(bonding)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altLang="zh-CN" sz="1200" b="1" dirty="0" smtClean="0">
              <a:solidFill>
                <a:srgbClr val="00206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43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pPr algn="ctr">
              <a:defRPr/>
            </a:pPr>
            <a:r>
              <a:rPr lang="zh-CN" altLang="en-US" sz="3600" b="1" dirty="0" smtClean="0">
                <a:solidFill>
                  <a:srgbClr val="7030A0"/>
                </a:solidFill>
                <a:latin typeface="+mn-ea"/>
                <a:ea typeface="+mn-ea"/>
              </a:rPr>
              <a:t>    </a:t>
            </a:r>
            <a:r>
              <a:rPr lang="en-US" altLang="zh-CN" sz="3600" b="1" dirty="0" smtClean="0">
                <a:solidFill>
                  <a:srgbClr val="7030A0"/>
                </a:solidFill>
                <a:latin typeface="+mn-ea"/>
                <a:ea typeface="+mn-ea"/>
              </a:rPr>
              <a:t/>
            </a:r>
            <a:br>
              <a:rPr lang="en-US" altLang="zh-CN" sz="3600" b="1" dirty="0" smtClean="0">
                <a:solidFill>
                  <a:srgbClr val="7030A0"/>
                </a:solidFill>
                <a:latin typeface="+mn-ea"/>
                <a:ea typeface="+mn-ea"/>
              </a:rPr>
            </a:br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你是个称职的好父亲吗？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915400" cy="495300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  <a:defRPr/>
            </a:pPr>
            <a:r>
              <a:rPr lang="zh-CN" altLang="en-US" sz="3200" b="1" dirty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你化時間管教你的孩子吗</a:t>
            </a: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？</a:t>
            </a:r>
            <a:endParaRPr lang="zh-CN" altLang="en-US" sz="3200" b="1" dirty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  <a:defRPr/>
            </a:pPr>
            <a:r>
              <a:rPr lang="zh-CN" altLang="en-US" sz="36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晚上与孩</a:t>
            </a:r>
            <a:r>
              <a:rPr lang="zh-CN" altLang="en-US" sz="36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子</a:t>
            </a:r>
            <a:r>
              <a:rPr lang="zh-CN" altLang="en-US" sz="36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們</a:t>
            </a:r>
            <a:r>
              <a:rPr lang="zh-CN" altLang="en-US" sz="36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一起吃晚</a:t>
            </a:r>
            <a:r>
              <a:rPr lang="zh-CN" altLang="en-US" sz="36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餐</a:t>
            </a:r>
            <a:r>
              <a:rPr lang="zh-CN" altLang="en-US" sz="36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，在餐桌上與家人分享聊</a:t>
            </a:r>
            <a:r>
              <a:rPr lang="zh-CN" altLang="en-US" sz="36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天</a:t>
            </a:r>
            <a:r>
              <a:rPr lang="zh-CN" altLang="en-US" sz="36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？</a:t>
            </a:r>
            <a:endParaRPr lang="en-US" altLang="zh-CN" sz="3600" b="1" dirty="0" smtClean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zh-CN" altLang="en-US" sz="3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促进沟通与交</a:t>
            </a:r>
            <a:r>
              <a:rPr lang="zh-CN" altLang="en-US" sz="3000" b="1" dirty="0" smtClean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流，加</a:t>
            </a:r>
            <a:r>
              <a:rPr lang="zh-CN" altLang="en-US" sz="3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强家庭纽</a:t>
            </a:r>
            <a:r>
              <a:rPr lang="zh-CN" altLang="en-US" sz="3000" b="1" dirty="0" smtClean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带</a:t>
            </a:r>
            <a:r>
              <a:rPr lang="en-US" altLang="zh-CN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(bonding)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altLang="zh-CN" sz="1200" b="1" dirty="0" smtClean="0">
              <a:solidFill>
                <a:srgbClr val="00206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altLang="zh-CN" b="1" dirty="0" smtClean="0">
                <a:solidFill>
                  <a:srgbClr val="7030A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Rick Warren</a:t>
            </a:r>
            <a:r>
              <a:rPr lang="en-US" altLang="zh-CN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CN" altLang="en-US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rId2"/>
              </a:rPr>
              <a:t>加州</a:t>
            </a:r>
            <a:r>
              <a:rPr lang="zh-CN" altLang="en-US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马鞍峰</a:t>
            </a:r>
            <a:r>
              <a:rPr lang="zh-CN" altLang="en-US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教會 </a:t>
            </a:r>
            <a:r>
              <a:rPr lang="en-US" altLang="zh-CN" dirty="0" smtClean="0">
                <a:solidFill>
                  <a:srgbClr val="7030A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saddleback church </a:t>
            </a:r>
            <a:r>
              <a:rPr lang="zh-CN" altLang="en-US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主任牧師</a:t>
            </a:r>
            <a:r>
              <a:rPr lang="en-US" altLang="zh-CN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CN" altLang="en-US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对</a:t>
            </a:r>
            <a:r>
              <a:rPr lang="zh-CN" altLang="en-US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他牧师的</a:t>
            </a:r>
            <a:r>
              <a:rPr lang="zh-CN" altLang="en-US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规定：</a:t>
            </a:r>
            <a:r>
              <a:rPr lang="en-US" altLang="zh-CN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zh-CN" altLang="en-US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天必須要在家裡陪家人吃晚飯</a:t>
            </a:r>
            <a:r>
              <a:rPr lang="zh-CN" altLang="en-US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solidFill>
                <a:srgbClr val="7030A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94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pPr algn="ctr">
              <a:defRPr/>
            </a:pPr>
            <a:r>
              <a:rPr lang="zh-CN" altLang="en-US" sz="3600" b="1" dirty="0" smtClean="0">
                <a:solidFill>
                  <a:srgbClr val="7030A0"/>
                </a:solidFill>
                <a:latin typeface="+mn-ea"/>
                <a:ea typeface="+mn-ea"/>
              </a:rPr>
              <a:t>    </a:t>
            </a:r>
            <a:r>
              <a:rPr lang="en-US" altLang="zh-CN" sz="3600" b="1" dirty="0" smtClean="0">
                <a:solidFill>
                  <a:srgbClr val="7030A0"/>
                </a:solidFill>
                <a:latin typeface="+mn-ea"/>
                <a:ea typeface="+mn-ea"/>
              </a:rPr>
              <a:t/>
            </a:r>
            <a:br>
              <a:rPr lang="en-US" altLang="zh-CN" sz="3600" b="1" dirty="0" smtClean="0">
                <a:solidFill>
                  <a:srgbClr val="7030A0"/>
                </a:solidFill>
                <a:latin typeface="+mn-ea"/>
                <a:ea typeface="+mn-ea"/>
              </a:rPr>
            </a:br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你是个称职的好父亲吗？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915400" cy="495300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  <a:defRPr/>
            </a:pPr>
            <a:r>
              <a:rPr lang="zh-CN" altLang="en-US" sz="3200" b="1" dirty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你化時間管教你的孩子吗</a:t>
            </a: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？</a:t>
            </a:r>
            <a:endParaRPr lang="zh-CN" altLang="en-US" sz="3200" b="1" dirty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  <a:defRPr/>
            </a:pPr>
            <a:r>
              <a:rPr lang="zh-CN" altLang="en-US" sz="36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晚上与孩</a:t>
            </a:r>
            <a:r>
              <a:rPr lang="zh-CN" altLang="en-US" sz="36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子</a:t>
            </a:r>
            <a:r>
              <a:rPr lang="zh-CN" altLang="en-US" sz="36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們</a:t>
            </a:r>
            <a:r>
              <a:rPr lang="zh-CN" altLang="en-US" sz="36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一起吃晚</a:t>
            </a:r>
            <a:r>
              <a:rPr lang="zh-CN" altLang="en-US" sz="36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餐</a:t>
            </a:r>
            <a:r>
              <a:rPr lang="zh-CN" altLang="en-US" sz="36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，在餐桌上與家人分享聊</a:t>
            </a:r>
            <a:r>
              <a:rPr lang="zh-CN" altLang="en-US" sz="36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天</a:t>
            </a:r>
            <a:r>
              <a:rPr lang="zh-CN" altLang="en-US" sz="36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？</a:t>
            </a:r>
            <a:endParaRPr lang="en-US" altLang="zh-CN" sz="3600" b="1" dirty="0" smtClean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zh-CN" altLang="en-US" sz="3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促进沟通与交</a:t>
            </a:r>
            <a:r>
              <a:rPr lang="zh-CN" altLang="en-US" sz="3000" b="1" dirty="0" smtClean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流，加</a:t>
            </a:r>
            <a:r>
              <a:rPr lang="zh-CN" altLang="en-US" sz="30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强家庭纽</a:t>
            </a:r>
            <a:r>
              <a:rPr lang="zh-CN" altLang="en-US" sz="3000" b="1" dirty="0" smtClean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带</a:t>
            </a:r>
            <a:r>
              <a:rPr lang="en-US" altLang="zh-CN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(bonding)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altLang="zh-CN" sz="1200" b="1" dirty="0" smtClean="0">
              <a:solidFill>
                <a:srgbClr val="00206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altLang="zh-CN" b="1" dirty="0" smtClean="0">
                <a:solidFill>
                  <a:srgbClr val="7030A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Rick Warren</a:t>
            </a:r>
            <a:r>
              <a:rPr lang="en-US" altLang="zh-CN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CN" altLang="en-US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rId2"/>
              </a:rPr>
              <a:t>加州</a:t>
            </a:r>
            <a:r>
              <a:rPr lang="zh-CN" altLang="en-US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马鞍峰</a:t>
            </a:r>
            <a:r>
              <a:rPr lang="zh-CN" altLang="en-US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教會 </a:t>
            </a:r>
            <a:r>
              <a:rPr lang="en-US" altLang="zh-CN" dirty="0" smtClean="0">
                <a:solidFill>
                  <a:srgbClr val="7030A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saddleback church </a:t>
            </a:r>
            <a:r>
              <a:rPr lang="zh-CN" altLang="en-US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主任牧師</a:t>
            </a:r>
            <a:r>
              <a:rPr lang="en-US" altLang="zh-CN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CN" altLang="en-US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对</a:t>
            </a:r>
            <a:r>
              <a:rPr lang="zh-CN" altLang="en-US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他牧师的</a:t>
            </a:r>
            <a:r>
              <a:rPr lang="zh-CN" altLang="en-US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规定：</a:t>
            </a:r>
            <a:r>
              <a:rPr lang="en-US" altLang="zh-CN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zh-CN" altLang="en-US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天必須要在家裡陪家人吃晚飯。</a:t>
            </a:r>
            <a:endParaRPr lang="en-US" altLang="zh-CN" dirty="0" smtClean="0">
              <a:solidFill>
                <a:srgbClr val="7030A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zh-CN" altLang="en-US" sz="2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好好管理自己的家，使儿女凡事敬重顺服。</a:t>
            </a:r>
          </a:p>
          <a:p>
            <a:pPr marL="0" indent="0">
              <a:buNone/>
              <a:defRPr/>
            </a:pPr>
            <a:r>
              <a:rPr lang="zh-CN" altLang="en-US" sz="2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人若不知道怎样管理自己的</a:t>
            </a:r>
            <a:r>
              <a:rPr lang="zh-CN" altLang="en-US" sz="2800" b="1" dirty="0" smtClean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家</a:t>
            </a:r>
            <a:r>
              <a:rPr lang="en-US" altLang="zh-CN" sz="2800" b="1" dirty="0" smtClean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,</a:t>
            </a:r>
            <a:r>
              <a:rPr lang="zh-CN" altLang="en-US" sz="2800" b="1" dirty="0" smtClean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怎</a:t>
            </a:r>
            <a:r>
              <a:rPr lang="zh-CN" altLang="en-US" sz="2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能照</a:t>
            </a:r>
            <a:r>
              <a:rPr lang="zh-CN" altLang="en-US" sz="2800" b="1" dirty="0" smtClean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料神</a:t>
            </a:r>
            <a:r>
              <a:rPr lang="zh-CN" altLang="en-US" sz="2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的教会呢</a:t>
            </a:r>
            <a:r>
              <a:rPr lang="zh-CN" altLang="en-US" sz="2800" b="1" dirty="0" smtClean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？</a:t>
            </a:r>
            <a:endParaRPr lang="en-US" altLang="zh-CN" sz="2800" b="1" dirty="0" smtClean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zh-CN" altLang="en-US" sz="2000" b="1" dirty="0" smtClean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（提</a:t>
            </a:r>
            <a:r>
              <a:rPr lang="zh-CN" altLang="en-US" sz="2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摩太前</a:t>
            </a:r>
            <a:r>
              <a:rPr lang="zh-CN" altLang="en-US" sz="2000" b="1" dirty="0" smtClean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书</a:t>
            </a:r>
            <a:r>
              <a:rPr lang="en-US" altLang="zh-CN" sz="2000" b="1" dirty="0" smtClean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en-US" altLang="zh-CN" sz="2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:</a:t>
            </a:r>
            <a:r>
              <a:rPr lang="en-US" altLang="zh-CN" sz="2000" b="1" dirty="0" smtClean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4</a:t>
            </a:r>
            <a:r>
              <a:rPr lang="zh-CN" altLang="en-US" sz="2000" b="1" dirty="0" smtClean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CN" altLang="en-US" sz="20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60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pPr algn="ctr">
              <a:defRPr/>
            </a:pPr>
            <a:r>
              <a:rPr lang="zh-CN" altLang="en-US" sz="3600" b="1" dirty="0" smtClean="0">
                <a:solidFill>
                  <a:srgbClr val="7030A0"/>
                </a:solidFill>
                <a:latin typeface="+mn-ea"/>
                <a:ea typeface="+mn-ea"/>
              </a:rPr>
              <a:t>    </a:t>
            </a:r>
            <a:r>
              <a:rPr lang="en-US" altLang="zh-CN" sz="3600" b="1" dirty="0" smtClean="0">
                <a:solidFill>
                  <a:srgbClr val="7030A0"/>
                </a:solidFill>
                <a:latin typeface="+mn-ea"/>
                <a:ea typeface="+mn-ea"/>
              </a:rPr>
              <a:t/>
            </a:r>
            <a:br>
              <a:rPr lang="en-US" altLang="zh-CN" sz="3600" b="1" dirty="0" smtClean="0">
                <a:solidFill>
                  <a:srgbClr val="7030A0"/>
                </a:solidFill>
                <a:latin typeface="+mn-ea"/>
                <a:ea typeface="+mn-ea"/>
              </a:rPr>
            </a:br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你是个称职的好父亲吗？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839200" cy="480060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  <a:defRPr/>
            </a:pPr>
            <a:r>
              <a:rPr lang="zh-CN" altLang="en-US" sz="3200" b="1" dirty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你化時間管教你的孩子吗</a:t>
            </a: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？</a:t>
            </a:r>
            <a:endParaRPr lang="zh-CN" altLang="en-US" sz="3200" b="1" dirty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  <a:defRPr/>
            </a:pPr>
            <a:r>
              <a:rPr lang="zh-CN" altLang="en-US" sz="3200" b="1" dirty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晚上与孩子們一起吃晚餐，在餐桌上與家人分享聊天</a:t>
            </a: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？</a:t>
            </a:r>
            <a:endParaRPr lang="zh-CN" altLang="en-US" sz="3200" b="1" dirty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  <a:defRPr/>
            </a:pPr>
            <a:r>
              <a:rPr lang="zh-CN" altLang="en-US" sz="36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你认识你孩子的朋友吗？知道你的孩子常常跟谁在一起吗</a:t>
            </a:r>
            <a:r>
              <a:rPr lang="zh-CN" altLang="en-US" sz="36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？</a:t>
            </a:r>
            <a:endParaRPr lang="en-US" altLang="zh-CN" sz="3600" b="1" dirty="0" smtClean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4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pPr algn="ctr">
              <a:defRPr/>
            </a:pPr>
            <a:r>
              <a:rPr lang="zh-CN" altLang="en-US" sz="3600" b="1" dirty="0" smtClean="0">
                <a:solidFill>
                  <a:srgbClr val="7030A0"/>
                </a:solidFill>
                <a:latin typeface="+mn-ea"/>
                <a:ea typeface="+mn-ea"/>
              </a:rPr>
              <a:t>    </a:t>
            </a:r>
            <a:r>
              <a:rPr lang="en-US" altLang="zh-CN" sz="3600" b="1" dirty="0" smtClean="0">
                <a:solidFill>
                  <a:srgbClr val="7030A0"/>
                </a:solidFill>
                <a:latin typeface="+mn-ea"/>
                <a:ea typeface="+mn-ea"/>
              </a:rPr>
              <a:t/>
            </a:r>
            <a:br>
              <a:rPr lang="en-US" altLang="zh-CN" sz="3600" b="1" dirty="0" smtClean="0">
                <a:solidFill>
                  <a:srgbClr val="7030A0"/>
                </a:solidFill>
                <a:latin typeface="+mn-ea"/>
                <a:ea typeface="+mn-ea"/>
              </a:rPr>
            </a:br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你是个称职的好父亲吗？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839200" cy="480060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  <a:defRPr/>
            </a:pPr>
            <a:r>
              <a:rPr lang="zh-CN" altLang="en-US" sz="3200" b="1" dirty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你化時間管教你的孩子吗</a:t>
            </a: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？</a:t>
            </a:r>
            <a:endParaRPr lang="zh-CN" altLang="en-US" sz="3200" b="1" dirty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  <a:defRPr/>
            </a:pPr>
            <a:r>
              <a:rPr lang="zh-CN" altLang="en-US" sz="3200" b="1" dirty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晚上与孩子們一起吃晚餐，在餐桌上與家人分享聊天</a:t>
            </a: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？</a:t>
            </a:r>
            <a:endParaRPr lang="zh-CN" altLang="en-US" sz="3200" b="1" dirty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  <a:defRPr/>
            </a:pPr>
            <a:r>
              <a:rPr lang="zh-CN" altLang="en-US" sz="36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你认识你孩子的朋友吗？知道你的孩子常常跟谁在一起吗</a:t>
            </a:r>
            <a:r>
              <a:rPr lang="zh-CN" altLang="en-US" sz="36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？</a:t>
            </a:r>
            <a:endParaRPr lang="en-US" altLang="zh-CN" sz="3600" b="1" dirty="0" smtClean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  <a:cs typeface="Times New Roman" panose="02020603050405020304" pitchFamily="18" charset="0"/>
            </a:endParaRPr>
          </a:p>
          <a:p>
            <a:pPr marL="1098550" lvl="2" indent="-457200">
              <a:buFont typeface="Wingdings" panose="05000000000000000000" pitchFamily="2" charset="2"/>
              <a:buChar char="Ø"/>
              <a:defRPr/>
            </a:pPr>
            <a:r>
              <a:rPr lang="zh-CN" altLang="en-US" sz="32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近</a:t>
            </a:r>
            <a:r>
              <a:rPr lang="zh-CN" altLang="en-US" sz="32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朱者赤，近墨者</a:t>
            </a:r>
            <a:r>
              <a:rPr lang="zh-CN" altLang="en-US" sz="32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黑</a:t>
            </a:r>
            <a:r>
              <a:rPr lang="en-US" altLang="zh-CN" sz="3100" dirty="0" smtClean="0">
                <a:solidFill>
                  <a:srgbClr val="C0000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/</a:t>
            </a:r>
            <a:r>
              <a:rPr lang="en-US" altLang="zh-CN" sz="3200" dirty="0" smtClean="0">
                <a:solidFill>
                  <a:srgbClr val="C00000"/>
                </a:solidFill>
                <a:latin typeface="Times New Roman" panose="02020603050405020304" pitchFamily="18" charset="0"/>
                <a:ea typeface="SimSun-ExtB" panose="02010609060101010101" pitchFamily="49" charset="-122"/>
                <a:cs typeface="Times New Roman" panose="02020603050405020304" pitchFamily="18" charset="0"/>
              </a:rPr>
              <a:t>peer </a:t>
            </a:r>
            <a:r>
              <a:rPr lang="en-US" altLang="zh-CN" sz="3200" dirty="0">
                <a:solidFill>
                  <a:srgbClr val="C00000"/>
                </a:solidFill>
                <a:latin typeface="Times New Roman" panose="02020603050405020304" pitchFamily="18" charset="0"/>
                <a:ea typeface="SimSun-ExtB" panose="02010609060101010101" pitchFamily="49" charset="-122"/>
                <a:cs typeface="Times New Roman" panose="02020603050405020304" pitchFamily="18" charset="0"/>
              </a:rPr>
              <a:t>pressure</a:t>
            </a:r>
            <a:endParaRPr lang="zh-CN" altLang="en-US" sz="3200" dirty="0">
              <a:solidFill>
                <a:srgbClr val="C00000"/>
              </a:solidFill>
              <a:latin typeface="Times New Roman" panose="02020603050405020304" pitchFamily="18" charset="0"/>
              <a:ea typeface="SimSun-ExtB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50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pPr algn="ctr">
              <a:defRPr/>
            </a:pPr>
            <a:r>
              <a:rPr lang="zh-CN" altLang="en-US" sz="3600" b="1" dirty="0" smtClean="0">
                <a:solidFill>
                  <a:srgbClr val="7030A0"/>
                </a:solidFill>
                <a:latin typeface="+mn-ea"/>
                <a:ea typeface="+mn-ea"/>
              </a:rPr>
              <a:t>    </a:t>
            </a:r>
            <a:r>
              <a:rPr lang="en-US" altLang="zh-CN" sz="3600" b="1" dirty="0" smtClean="0">
                <a:solidFill>
                  <a:srgbClr val="7030A0"/>
                </a:solidFill>
                <a:latin typeface="+mn-ea"/>
                <a:ea typeface="+mn-ea"/>
              </a:rPr>
              <a:t/>
            </a:r>
            <a:br>
              <a:rPr lang="en-US" altLang="zh-CN" sz="3600" b="1" dirty="0" smtClean="0">
                <a:solidFill>
                  <a:srgbClr val="7030A0"/>
                </a:solidFill>
                <a:latin typeface="+mn-ea"/>
                <a:ea typeface="+mn-ea"/>
              </a:rPr>
            </a:br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你是个称职的好父亲吗？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839200" cy="480060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  <a:defRPr/>
            </a:pPr>
            <a:r>
              <a:rPr lang="zh-CN" altLang="en-US" sz="3200" b="1" dirty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你化時間管教你的孩子吗</a:t>
            </a: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？</a:t>
            </a:r>
            <a:endParaRPr lang="zh-CN" altLang="en-US" sz="3200" b="1" dirty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  <a:defRPr/>
            </a:pPr>
            <a:r>
              <a:rPr lang="zh-CN" altLang="en-US" sz="3200" b="1" dirty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晚上与孩子們一起吃晚餐，在餐桌上與家人分享聊天</a:t>
            </a: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？</a:t>
            </a:r>
            <a:endParaRPr lang="zh-CN" altLang="en-US" sz="3200" b="1" dirty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  <a:defRPr/>
            </a:pPr>
            <a:r>
              <a:rPr lang="zh-CN" altLang="en-US" sz="3200" b="1" dirty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你认识你孩子的朋友吗？知道你的孩子常常跟谁在一起吗？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zh-CN" altLang="en-US" sz="36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常常为孩子守望祷告吗？</a:t>
            </a:r>
            <a:endParaRPr lang="en-US" altLang="zh-CN" sz="3600" b="1" dirty="0" smtClean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10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911" y="762000"/>
            <a:ext cx="8229600" cy="685800"/>
          </a:xfrm>
        </p:spPr>
        <p:txBody>
          <a:bodyPr/>
          <a:lstStyle/>
          <a:p>
            <a:pPr algn="ctr"/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父親</a:t>
            </a:r>
            <a:r>
              <a:rPr lang="zh-CN" altLang="en-US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的</a:t>
            </a:r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責任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44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245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911" y="762000"/>
            <a:ext cx="8229600" cy="685800"/>
          </a:xfrm>
        </p:spPr>
        <p:txBody>
          <a:bodyPr/>
          <a:lstStyle/>
          <a:p>
            <a:pPr algn="ctr"/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父親</a:t>
            </a:r>
            <a:r>
              <a:rPr lang="zh-CN" altLang="en-US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的</a:t>
            </a:r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責任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sz="4000" b="1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作</a:t>
            </a:r>
            <a:r>
              <a:rPr lang="zh-CN" altLang="en-US" sz="4000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一个管教孩子的父亲    </a:t>
            </a:r>
            <a:r>
              <a:rPr lang="zh-CN" altLang="en-US" sz="2000" dirty="0" smtClean="0">
                <a:solidFill>
                  <a:srgbClr val="7030A0"/>
                </a:solidFill>
              </a:rPr>
              <a:t>希</a:t>
            </a:r>
            <a:r>
              <a:rPr lang="zh-CN" altLang="en-US" sz="2000" dirty="0">
                <a:solidFill>
                  <a:srgbClr val="7030A0"/>
                </a:solidFill>
              </a:rPr>
              <a:t>伯來書 </a:t>
            </a:r>
            <a:r>
              <a:rPr lang="en-US" sz="2000" dirty="0">
                <a:solidFill>
                  <a:srgbClr val="7030A0"/>
                </a:solidFill>
              </a:rPr>
              <a:t>12:5-8</a:t>
            </a:r>
          </a:p>
          <a:p>
            <a:pPr marL="0" indent="0">
              <a:buNone/>
            </a:pPr>
            <a:endParaRPr lang="en-US" sz="44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7977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911" y="762000"/>
            <a:ext cx="8229600" cy="685800"/>
          </a:xfrm>
        </p:spPr>
        <p:txBody>
          <a:bodyPr/>
          <a:lstStyle/>
          <a:p>
            <a:pPr algn="ctr"/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父親</a:t>
            </a:r>
            <a:r>
              <a:rPr lang="zh-CN" altLang="en-US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的</a:t>
            </a:r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責任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sz="4000" b="1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作</a:t>
            </a:r>
            <a:r>
              <a:rPr lang="zh-CN" altLang="en-US" sz="4000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一个管教孩子的父亲    </a:t>
            </a:r>
            <a:r>
              <a:rPr lang="zh-CN" altLang="en-US" sz="2000" dirty="0" smtClean="0">
                <a:solidFill>
                  <a:srgbClr val="7030A0"/>
                </a:solidFill>
              </a:rPr>
              <a:t>希</a:t>
            </a:r>
            <a:r>
              <a:rPr lang="zh-CN" altLang="en-US" sz="2000" dirty="0">
                <a:solidFill>
                  <a:srgbClr val="7030A0"/>
                </a:solidFill>
              </a:rPr>
              <a:t>伯來書 </a:t>
            </a:r>
            <a:r>
              <a:rPr lang="en-US" sz="2000" dirty="0">
                <a:solidFill>
                  <a:srgbClr val="7030A0"/>
                </a:solidFill>
              </a:rPr>
              <a:t>12:5-8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4000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作一</a:t>
            </a:r>
            <a:r>
              <a:rPr lang="zh-CN" altLang="en-US" sz="4000" b="1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个</a:t>
            </a:r>
            <a:r>
              <a:rPr lang="zh-CN" altLang="en-US" sz="4000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對</a:t>
            </a:r>
            <a:r>
              <a:rPr lang="zh-CN" altLang="en-US" sz="4000" b="1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信</a:t>
            </a:r>
            <a:r>
              <a:rPr lang="zh-CN" altLang="en-US" sz="4000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仰執</a:t>
            </a:r>
            <a:r>
              <a:rPr lang="zh-CN" altLang="en-US" sz="4000" b="1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著</a:t>
            </a:r>
            <a:r>
              <a:rPr lang="zh-CN" altLang="en-US" sz="4000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的父亲   </a:t>
            </a:r>
            <a:r>
              <a:rPr lang="zh-CN" altLang="en-US" sz="2000" dirty="0" smtClean="0">
                <a:solidFill>
                  <a:srgbClr val="7030A0"/>
                </a:solidFill>
              </a:rPr>
              <a:t>創 </a:t>
            </a:r>
            <a:r>
              <a:rPr lang="en-US" sz="2000" dirty="0">
                <a:solidFill>
                  <a:srgbClr val="7030A0"/>
                </a:solidFill>
              </a:rPr>
              <a:t>18:19</a:t>
            </a:r>
            <a:endParaRPr lang="zh-CN" altLang="en-US" sz="2000" b="1" dirty="0" smtClean="0">
              <a:solidFill>
                <a:srgbClr val="7030A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>
              <a:buNone/>
            </a:pPr>
            <a:endParaRPr lang="en-US" sz="44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9877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911" y="762000"/>
            <a:ext cx="8229600" cy="685800"/>
          </a:xfrm>
        </p:spPr>
        <p:txBody>
          <a:bodyPr/>
          <a:lstStyle/>
          <a:p>
            <a:pPr algn="ctr"/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父親</a:t>
            </a:r>
            <a:r>
              <a:rPr lang="zh-CN" altLang="en-US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的</a:t>
            </a:r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責任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sz="4000" b="1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作</a:t>
            </a:r>
            <a:r>
              <a:rPr lang="zh-CN" altLang="en-US" sz="4000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一个管教孩子的父亲    </a:t>
            </a:r>
            <a:r>
              <a:rPr lang="zh-CN" altLang="en-US" sz="2000" dirty="0" smtClean="0">
                <a:solidFill>
                  <a:srgbClr val="7030A0"/>
                </a:solidFill>
              </a:rPr>
              <a:t>希</a:t>
            </a:r>
            <a:r>
              <a:rPr lang="zh-CN" altLang="en-US" sz="2000" dirty="0">
                <a:solidFill>
                  <a:srgbClr val="7030A0"/>
                </a:solidFill>
              </a:rPr>
              <a:t>伯來書 </a:t>
            </a:r>
            <a:r>
              <a:rPr lang="en-US" sz="2000" dirty="0">
                <a:solidFill>
                  <a:srgbClr val="7030A0"/>
                </a:solidFill>
              </a:rPr>
              <a:t>12:5-8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4000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作一</a:t>
            </a:r>
            <a:r>
              <a:rPr lang="zh-CN" altLang="en-US" sz="4000" b="1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个</a:t>
            </a:r>
            <a:r>
              <a:rPr lang="zh-CN" altLang="en-US" sz="4000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對</a:t>
            </a:r>
            <a:r>
              <a:rPr lang="zh-CN" altLang="en-US" sz="4000" b="1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信</a:t>
            </a:r>
            <a:r>
              <a:rPr lang="zh-CN" altLang="en-US" sz="4000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仰執</a:t>
            </a:r>
            <a:r>
              <a:rPr lang="zh-CN" altLang="en-US" sz="4000" b="1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著</a:t>
            </a:r>
            <a:r>
              <a:rPr lang="zh-CN" altLang="en-US" sz="4000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的父亲   </a:t>
            </a:r>
            <a:r>
              <a:rPr lang="zh-CN" altLang="en-US" sz="2000" dirty="0" smtClean="0">
                <a:solidFill>
                  <a:srgbClr val="7030A0"/>
                </a:solidFill>
              </a:rPr>
              <a:t>創 </a:t>
            </a:r>
            <a:r>
              <a:rPr lang="en-US" sz="2000" dirty="0">
                <a:solidFill>
                  <a:srgbClr val="7030A0"/>
                </a:solidFill>
              </a:rPr>
              <a:t>18:19</a:t>
            </a:r>
            <a:endParaRPr lang="zh-CN" altLang="en-US" sz="2000" b="1" dirty="0" smtClean="0">
              <a:solidFill>
                <a:srgbClr val="7030A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4000" b="1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作</a:t>
            </a:r>
            <a:r>
              <a:rPr lang="zh-CN" altLang="en-US" sz="4000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一</a:t>
            </a:r>
            <a:r>
              <a:rPr lang="zh-CN" altLang="en-US" sz="4000" b="1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个</a:t>
            </a:r>
            <a:r>
              <a:rPr lang="zh-CN" altLang="en-US" sz="4000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守</a:t>
            </a:r>
            <a:r>
              <a:rPr lang="zh-CN" altLang="en-US" sz="4000" b="1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望傳</a:t>
            </a:r>
            <a:r>
              <a:rPr lang="zh-CN" altLang="en-US" sz="4000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承</a:t>
            </a:r>
            <a:r>
              <a:rPr lang="zh-CN" altLang="en-US" sz="4000" b="1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的父</a:t>
            </a:r>
            <a:r>
              <a:rPr lang="zh-CN" altLang="en-US" sz="4000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亲    </a:t>
            </a:r>
            <a:r>
              <a:rPr lang="zh-CN" altLang="en-US" sz="2000" dirty="0" smtClean="0">
                <a:solidFill>
                  <a:srgbClr val="7030A0"/>
                </a:solidFill>
              </a:rPr>
              <a:t>約</a:t>
            </a:r>
            <a:r>
              <a:rPr lang="zh-CN" altLang="en-US" sz="2000" dirty="0">
                <a:solidFill>
                  <a:srgbClr val="7030A0"/>
                </a:solidFill>
              </a:rPr>
              <a:t>書亞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smtClean="0">
                <a:solidFill>
                  <a:srgbClr val="7030A0"/>
                </a:solidFill>
              </a:rPr>
              <a:t>24:</a:t>
            </a:r>
            <a:r>
              <a:rPr lang="en-US" altLang="zh-CN" sz="2000" dirty="0" smtClean="0">
                <a:solidFill>
                  <a:srgbClr val="7030A0"/>
                </a:solidFill>
              </a:rPr>
              <a:t>14</a:t>
            </a:r>
            <a:r>
              <a:rPr lang="en-US" sz="2000" dirty="0" smtClean="0">
                <a:solidFill>
                  <a:srgbClr val="7030A0"/>
                </a:solidFill>
              </a:rPr>
              <a:t>-1</a:t>
            </a:r>
            <a:r>
              <a:rPr lang="en-US" altLang="zh-CN" sz="2000" dirty="0" smtClean="0">
                <a:solidFill>
                  <a:srgbClr val="7030A0"/>
                </a:solidFill>
              </a:rPr>
              <a:t>6</a:t>
            </a:r>
            <a:endParaRPr lang="zh-CN" altLang="en-US" sz="2000" b="1" dirty="0" smtClean="0">
              <a:solidFill>
                <a:srgbClr val="7030A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>
              <a:buNone/>
            </a:pPr>
            <a:endParaRPr lang="en-US" sz="44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026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algn="ctr"/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父亲的形象</a:t>
            </a:r>
            <a:endParaRPr lang="en-US" sz="4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977788"/>
            <a:ext cx="2667000" cy="3965812"/>
          </a:xfrm>
        </p:spPr>
        <p:txBody>
          <a:bodyPr/>
          <a:lstStyle/>
          <a:p>
            <a:endParaRPr lang="en-US" sz="14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6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911" y="762000"/>
            <a:ext cx="8229600" cy="685800"/>
          </a:xfrm>
        </p:spPr>
        <p:txBody>
          <a:bodyPr/>
          <a:lstStyle/>
          <a:p>
            <a:pPr algn="ctr"/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父親</a:t>
            </a:r>
            <a:r>
              <a:rPr lang="zh-CN" altLang="en-US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的</a:t>
            </a:r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責任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163"/>
            <a:ext cx="8839200" cy="438943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sz="3600" b="1" dirty="0">
                <a:solidFill>
                  <a:srgbClr val="C0000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作</a:t>
            </a:r>
            <a:r>
              <a:rPr lang="zh-CN" altLang="en-US" sz="3600" b="1" dirty="0" smtClean="0">
                <a:solidFill>
                  <a:srgbClr val="C0000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一个管教孩子的父亲</a:t>
            </a:r>
            <a:endParaRPr lang="en-US" altLang="zh-CN" sz="3600" b="1" dirty="0" smtClean="0">
              <a:solidFill>
                <a:srgbClr val="C0000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  <a:p>
            <a:pPr marL="514350" indent="-514350">
              <a:buFont typeface="+mj-lt"/>
              <a:buAutoNum type="arabicPeriod"/>
            </a:pPr>
            <a:endParaRPr lang="en-US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85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911" y="762000"/>
            <a:ext cx="8229600" cy="685800"/>
          </a:xfrm>
        </p:spPr>
        <p:txBody>
          <a:bodyPr/>
          <a:lstStyle/>
          <a:p>
            <a:pPr algn="ctr"/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父親</a:t>
            </a:r>
            <a:r>
              <a:rPr lang="zh-CN" altLang="en-US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的</a:t>
            </a:r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責任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163"/>
            <a:ext cx="8839200" cy="438943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sz="3600" b="1" dirty="0">
                <a:solidFill>
                  <a:srgbClr val="C0000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作</a:t>
            </a:r>
            <a:r>
              <a:rPr lang="zh-CN" altLang="en-US" sz="3600" b="1" dirty="0" smtClean="0">
                <a:solidFill>
                  <a:srgbClr val="C0000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一个管教孩子的父亲</a:t>
            </a:r>
            <a:endParaRPr lang="en-US" altLang="zh-CN" sz="3600" b="1" dirty="0" smtClean="0">
              <a:solidFill>
                <a:srgbClr val="C0000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  <a:p>
            <a:pPr marL="881063" lvl="1" indent="-514350">
              <a:buFont typeface="Wingdings" panose="05000000000000000000" pitchFamily="2" charset="2"/>
              <a:buChar char="§"/>
            </a:pPr>
            <a:r>
              <a:rPr lang="zh-CN" altLang="en-US" sz="32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教导孩子是父亲和母亲共同的责任。</a:t>
            </a:r>
            <a:endParaRPr lang="en-US" sz="32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14350" indent="-514350">
              <a:buFont typeface="+mj-lt"/>
              <a:buAutoNum type="arabicPeriod"/>
            </a:pPr>
            <a:endParaRPr lang="en-US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08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911" y="762000"/>
            <a:ext cx="8229600" cy="685800"/>
          </a:xfrm>
        </p:spPr>
        <p:txBody>
          <a:bodyPr/>
          <a:lstStyle/>
          <a:p>
            <a:pPr algn="ctr"/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父親</a:t>
            </a:r>
            <a:r>
              <a:rPr lang="zh-CN" altLang="en-US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的</a:t>
            </a:r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責任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163"/>
            <a:ext cx="8839200" cy="438943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sz="3600" b="1" dirty="0">
                <a:solidFill>
                  <a:srgbClr val="C0000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作</a:t>
            </a:r>
            <a:r>
              <a:rPr lang="zh-CN" altLang="en-US" sz="3600" b="1" dirty="0" smtClean="0">
                <a:solidFill>
                  <a:srgbClr val="C0000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一个管教孩子的父亲</a:t>
            </a:r>
            <a:endParaRPr lang="en-US" altLang="zh-CN" sz="3600" b="1" dirty="0" smtClean="0">
              <a:solidFill>
                <a:srgbClr val="C0000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  <a:p>
            <a:pPr marL="881063" lvl="1" indent="-514350">
              <a:buFont typeface="Wingdings" panose="05000000000000000000" pitchFamily="2" charset="2"/>
              <a:buChar char="§"/>
            </a:pPr>
            <a:r>
              <a:rPr lang="zh-CN" altLang="en-US" sz="32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教导孩子是父亲和母亲共同的责任。</a:t>
            </a:r>
            <a:endParaRPr lang="en-US" sz="32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881063" lvl="1" indent="-514350">
              <a:buFont typeface="Wingdings" panose="05000000000000000000" pitchFamily="2" charset="2"/>
              <a:buChar char="§"/>
            </a:pPr>
            <a:r>
              <a:rPr lang="zh-CN" altLang="en-US" sz="32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父亲是一家之主，是家庭蒙神祝福的管道。</a:t>
            </a:r>
            <a:endParaRPr lang="en-US" altLang="zh-CN" sz="32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881063" lvl="1" indent="-514350">
              <a:buFont typeface="Wingdings" panose="05000000000000000000" pitchFamily="2" charset="2"/>
              <a:buChar char="§"/>
            </a:pPr>
            <a:r>
              <a:rPr lang="zh-CN" altLang="en-US" sz="32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因而也承担领导、保护和供应的责任。这样的角色分工决定了父亲在孩子的管教中有重要作用。</a:t>
            </a:r>
            <a:endParaRPr lang="en-US" sz="32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14350" indent="-514350">
              <a:buFont typeface="+mj-lt"/>
              <a:buAutoNum type="arabicPeriod"/>
            </a:pPr>
            <a:endParaRPr lang="en-US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8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ctr"/>
            <a:r>
              <a:rPr lang="zh-CN" altLang="en-US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圣经上失败的父亲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163"/>
            <a:ext cx="8839200" cy="46942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大祭司以利 </a:t>
            </a:r>
            <a:r>
              <a:rPr lang="en-US" altLang="zh-CN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- </a:t>
            </a:r>
            <a:r>
              <a:rPr lang="zh-CN" altLang="en-US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教子无方</a:t>
            </a:r>
            <a:endParaRPr lang="en-US" altLang="zh-CN" sz="3600" b="1" dirty="0" smtClean="0">
              <a:solidFill>
                <a:srgbClr val="C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1400" b="1" dirty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30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</a:t>
            </a:r>
            <a:r>
              <a:rPr lang="zh-CN" altLang="en-US" sz="30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利</a:t>
            </a:r>
            <a:r>
              <a:rPr lang="zh-CN" altLang="en-US" sz="3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年甚老迈，听见他两个儿子待以色列众人的事，又听见他们与会</a:t>
            </a:r>
            <a:r>
              <a:rPr lang="zh-CN" altLang="en-US" sz="30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幕门前</a:t>
            </a:r>
            <a:r>
              <a:rPr lang="zh-CN" altLang="en-US" sz="30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伺候</a:t>
            </a:r>
            <a:r>
              <a:rPr lang="zh-CN" altLang="en-US" sz="30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的妇人苟合</a:t>
            </a:r>
            <a:r>
              <a:rPr lang="zh-CN" altLang="en-US" sz="3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 </a:t>
            </a:r>
            <a:r>
              <a:rPr lang="zh-CN" altLang="en-US" sz="30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</a:t>
            </a:r>
            <a:r>
              <a:rPr lang="zh-CN" altLang="en-US" sz="3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就对他们说：“你们为何行这样的事呢？我从这众百姓听见你们的恶行。 </a:t>
            </a:r>
            <a:r>
              <a:rPr lang="zh-CN" altLang="en-US" sz="30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CN" altLang="en-US" sz="3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儿啊，不可这样！我听见你们的风声不好，你们使耶和华的百姓犯了罪</a:t>
            </a:r>
            <a:r>
              <a:rPr lang="zh-CN" altLang="en-US" sz="30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r>
              <a:rPr lang="zh-CN" altLang="en-US" sz="16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撒上 </a:t>
            </a:r>
            <a:r>
              <a:rPr lang="en-US" altLang="zh-CN" sz="16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2:22-24</a:t>
            </a:r>
          </a:p>
          <a:p>
            <a:pPr marL="0" indent="0">
              <a:buNone/>
            </a:pPr>
            <a:endParaRPr lang="en-US" sz="16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1519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ctr"/>
            <a:r>
              <a:rPr lang="zh-CN" altLang="en-US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圣经上失败的父亲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163"/>
            <a:ext cx="8839200" cy="46942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大祭司以利 </a:t>
            </a:r>
            <a:r>
              <a:rPr lang="en-US" altLang="zh-CN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- </a:t>
            </a:r>
            <a:r>
              <a:rPr lang="zh-CN" altLang="en-US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教子无方</a:t>
            </a:r>
            <a:endParaRPr lang="en-US" altLang="zh-CN" sz="3600" b="1" dirty="0" smtClean="0">
              <a:solidFill>
                <a:srgbClr val="C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1400" b="1" dirty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30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</a:t>
            </a:r>
            <a:r>
              <a:rPr lang="zh-CN" altLang="en-US" sz="30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利</a:t>
            </a:r>
            <a:r>
              <a:rPr lang="zh-CN" altLang="en-US" sz="3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年甚老迈，听见他两个儿子待以色列众人的事，又听见他们与会</a:t>
            </a:r>
            <a:r>
              <a:rPr lang="zh-CN" altLang="en-US" sz="30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幕门前</a:t>
            </a:r>
            <a:r>
              <a:rPr lang="zh-CN" altLang="en-US" sz="30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伺候</a:t>
            </a:r>
            <a:r>
              <a:rPr lang="zh-CN" altLang="en-US" sz="30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的妇人苟合</a:t>
            </a:r>
            <a:r>
              <a:rPr lang="zh-CN" altLang="en-US" sz="3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 </a:t>
            </a:r>
            <a:r>
              <a:rPr lang="zh-CN" altLang="en-US" sz="30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</a:t>
            </a:r>
            <a:r>
              <a:rPr lang="zh-CN" altLang="en-US" sz="3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就对他们说：“你们为何行这样的事呢？我从这众百姓听见你们的恶行。 </a:t>
            </a:r>
            <a:r>
              <a:rPr lang="zh-CN" altLang="en-US" sz="30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CN" altLang="en-US" sz="3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儿啊，不可这样！我听见你们的风声不好，你们使耶和华的百姓犯了罪</a:t>
            </a:r>
            <a:r>
              <a:rPr lang="zh-CN" altLang="en-US" sz="30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r>
              <a:rPr lang="zh-CN" altLang="en-US" sz="16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撒上 </a:t>
            </a:r>
            <a:r>
              <a:rPr lang="en-US" altLang="zh-CN" sz="16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2:22-24</a:t>
            </a:r>
          </a:p>
          <a:p>
            <a:pPr marL="0" indent="0">
              <a:buNone/>
            </a:pPr>
            <a:endParaRPr lang="en-US" sz="16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3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所以我向以利家起誓说</a:t>
            </a:r>
            <a:r>
              <a:rPr lang="en-US" altLang="zh-CN" sz="3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︰</a:t>
            </a:r>
            <a:r>
              <a:rPr lang="zh-CN" altLang="en-US" sz="30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以利家的罪孽就使用肉祭和供物、也永远不能得赦</a:t>
            </a:r>
            <a:r>
              <a:rPr lang="zh-CN" altLang="en-US" sz="30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除   </a:t>
            </a:r>
            <a:r>
              <a:rPr lang="zh-CN" altLang="en-US" sz="16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撒上 </a:t>
            </a:r>
            <a:r>
              <a:rPr lang="en-US" altLang="zh-CN" sz="16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en-US" altLang="zh-CN" sz="16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:</a:t>
            </a:r>
            <a:r>
              <a:rPr lang="en-US" altLang="zh-CN" sz="16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14</a:t>
            </a:r>
            <a:endParaRPr lang="en-US" sz="1600" dirty="0">
              <a:solidFill>
                <a:srgbClr val="C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2485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457200"/>
            <a:ext cx="8229600" cy="1143000"/>
          </a:xfrm>
        </p:spPr>
        <p:txBody>
          <a:bodyPr/>
          <a:lstStyle/>
          <a:p>
            <a:pPr algn="ctr"/>
            <a:r>
              <a:rPr lang="zh-CN" altLang="en-US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圣经上失败的父亲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163"/>
            <a:ext cx="8763000" cy="43894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大祭司以利 </a:t>
            </a:r>
            <a:r>
              <a:rPr lang="en-US" altLang="zh-CN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- </a:t>
            </a: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教子无方 </a:t>
            </a:r>
            <a:endParaRPr lang="en-US" altLang="zh-CN" sz="3200" b="1" dirty="0" smtClean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撒母耳的败笔 </a:t>
            </a:r>
            <a:r>
              <a:rPr lang="en-US" altLang="zh-CN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- </a:t>
            </a:r>
            <a:r>
              <a:rPr lang="zh-CN" altLang="en-US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护短的父亲</a:t>
            </a:r>
            <a:endParaRPr lang="en-US" altLang="zh-CN" sz="3600" b="1" dirty="0" smtClean="0">
              <a:solidFill>
                <a:srgbClr val="C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1200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789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457200"/>
            <a:ext cx="8229600" cy="1143000"/>
          </a:xfrm>
        </p:spPr>
        <p:txBody>
          <a:bodyPr/>
          <a:lstStyle/>
          <a:p>
            <a:pPr algn="ctr"/>
            <a:r>
              <a:rPr lang="zh-CN" altLang="en-US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圣经上失败的父亲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163"/>
            <a:ext cx="8763000" cy="43894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大祭司以利 </a:t>
            </a:r>
            <a:r>
              <a:rPr lang="en-US" altLang="zh-CN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- </a:t>
            </a: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教子无方 </a:t>
            </a:r>
            <a:endParaRPr lang="en-US" altLang="zh-CN" sz="3200" b="1" dirty="0" smtClean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撒母耳的败笔 </a:t>
            </a:r>
            <a:r>
              <a:rPr lang="en-US" altLang="zh-CN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- </a:t>
            </a:r>
            <a:r>
              <a:rPr lang="zh-CN" altLang="en-US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护短的父亲</a:t>
            </a:r>
            <a:endParaRPr lang="en-US" altLang="zh-CN" sz="3600" b="1" dirty="0" smtClean="0">
              <a:solidFill>
                <a:srgbClr val="C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1200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32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撒</a:t>
            </a:r>
            <a:r>
              <a:rPr lang="zh-CN" altLang="en-US" sz="32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母耳年纪老迈，就立他儿子作以色列的士</a:t>
            </a:r>
            <a:r>
              <a:rPr lang="zh-CN" altLang="en-US" sz="32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师。长子名叫约珥，次子名叫亚比亚，他们在别是巴作士师</a:t>
            </a:r>
            <a:r>
              <a:rPr lang="zh-CN" altLang="en-US" sz="32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 他儿子不行他的道，贪图财利，收受贿赂，屈枉正直。</a:t>
            </a:r>
            <a:r>
              <a:rPr lang="zh-CN" altLang="en-US" sz="24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撒上 </a:t>
            </a:r>
            <a:r>
              <a:rPr lang="en-US" altLang="zh-CN" sz="24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8:1-3</a:t>
            </a:r>
            <a:endParaRPr lang="en-US" altLang="zh-CN" sz="2400" b="1" dirty="0" smtClean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9655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/>
          <a:lstStyle/>
          <a:p>
            <a:pPr algn="ctr"/>
            <a:r>
              <a:rPr lang="zh-CN" altLang="en-US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圣经上失败的父亲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163"/>
            <a:ext cx="8763000" cy="43894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大祭司以利 </a:t>
            </a:r>
            <a:r>
              <a:rPr lang="en-US" altLang="zh-CN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- </a:t>
            </a: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教子无方 </a:t>
            </a:r>
            <a:endParaRPr lang="en-US" altLang="zh-CN" sz="3200" b="1" dirty="0" smtClean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zh-CN" altLang="en-US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撒母耳上 </a:t>
            </a:r>
            <a:r>
              <a:rPr lang="en-US" altLang="zh-CN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2:22-25, 3:13</a:t>
            </a:r>
            <a:endParaRPr lang="zh-CN" altLang="en-US" b="1" dirty="0" smtClean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撒母耳的败笔 </a:t>
            </a:r>
            <a:r>
              <a:rPr lang="en-US" altLang="zh-CN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- </a:t>
            </a: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护短的父亲  </a:t>
            </a:r>
            <a:endParaRPr lang="en-US" altLang="zh-CN" sz="3200" b="1" dirty="0" smtClean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zh-CN" altLang="en-US" sz="34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CN" altLang="en-US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撒母耳上 </a:t>
            </a:r>
            <a:r>
              <a:rPr lang="en-US" altLang="zh-CN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8:1-6</a:t>
            </a:r>
            <a:endParaRPr lang="zh-CN" altLang="en-US" b="1" dirty="0" smtClean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大卫：成功的君王，糟糕的父亲</a:t>
            </a:r>
            <a:r>
              <a:rPr lang="en-US" altLang="zh-CN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CN" altLang="en-US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放纵孩</a:t>
            </a:r>
            <a:r>
              <a:rPr lang="zh-CN" altLang="en-US" sz="36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子</a:t>
            </a:r>
            <a:endParaRPr lang="en-US" altLang="zh-CN" sz="3600" b="1" dirty="0" smtClean="0">
              <a:solidFill>
                <a:srgbClr val="C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zh-CN" altLang="en-US" sz="28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撒母耳下 </a:t>
            </a:r>
            <a:r>
              <a:rPr lang="en-US" altLang="zh-CN" sz="28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13-19</a:t>
            </a:r>
            <a:endParaRPr lang="en-US" sz="2800" b="1" dirty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077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ctr"/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孩子是</a:t>
            </a:r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要</a:t>
            </a:r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嚴加</a:t>
            </a:r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管</a:t>
            </a:r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教的</a:t>
            </a:r>
            <a:endParaRPr lang="en-US" sz="40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163"/>
            <a:ext cx="8991600" cy="4618037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zh-CN" altLang="en-US" sz="3000" dirty="0" smtClean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你们又忘了那劝你们如同劝儿子的话</a:t>
            </a:r>
            <a:r>
              <a:rPr lang="en-US" altLang="zh-CN" sz="3000" dirty="0" smtClean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CN" altLang="en-US" sz="3000" dirty="0" smtClean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说“我儿！你不可轻看主的</a:t>
            </a:r>
            <a:r>
              <a:rPr lang="zh-CN" altLang="en-US" sz="30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管教</a:t>
            </a:r>
            <a:r>
              <a:rPr lang="en-US" altLang="zh-CN" sz="3000" dirty="0" smtClean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CN" altLang="en-US" sz="3000" dirty="0" smtClean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受责备的时候也不要灰心；</a:t>
            </a:r>
            <a:endParaRPr lang="en-US" altLang="zh-CN" sz="3000" dirty="0" smtClean="0">
              <a:solidFill>
                <a:srgbClr val="7030A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zh-CN" altLang="en-US" sz="3000" dirty="0" smtClean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因为主所爱的，他必</a:t>
            </a:r>
            <a:r>
              <a:rPr lang="zh-CN" altLang="en-US" sz="30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管教</a:t>
            </a:r>
            <a:r>
              <a:rPr lang="zh-CN" altLang="en-US" sz="3000" dirty="0" smtClean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，他又鞭打所收纳的每一个儿子。”</a:t>
            </a:r>
            <a:endParaRPr lang="en-US" altLang="zh-CN" sz="3000" dirty="0" smtClean="0">
              <a:solidFill>
                <a:srgbClr val="7030A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zh-CN" altLang="en-US" sz="3000" dirty="0" smtClean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为了接受</a:t>
            </a:r>
            <a:r>
              <a:rPr lang="zh-CN" altLang="en-US" sz="30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管教</a:t>
            </a:r>
            <a:r>
              <a:rPr lang="zh-CN" altLang="en-US" sz="3000" dirty="0" smtClean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，你们要忍受，因为　神待你们好像待儿子一样；哪有儿子不受父亲</a:t>
            </a:r>
            <a:r>
              <a:rPr lang="zh-CN" altLang="en-US" sz="30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管教</a:t>
            </a:r>
            <a:r>
              <a:rPr lang="zh-CN" altLang="en-US" sz="3000" dirty="0" smtClean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的呢？</a:t>
            </a:r>
            <a:endParaRPr lang="en-US" altLang="zh-CN" sz="3000" dirty="0" smtClean="0">
              <a:solidFill>
                <a:srgbClr val="7030A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zh-CN" altLang="en-US" sz="3000" dirty="0" smtClean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作儿子的都受过</a:t>
            </a:r>
            <a:r>
              <a:rPr lang="zh-CN" altLang="en-US" sz="30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管教</a:t>
            </a:r>
            <a:r>
              <a:rPr lang="zh-CN" altLang="en-US" sz="3000" dirty="0" smtClean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。如果你们没有受</a:t>
            </a:r>
            <a:r>
              <a:rPr lang="zh-CN" altLang="en-US" sz="30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管教</a:t>
            </a:r>
            <a:r>
              <a:rPr lang="zh-CN" altLang="en-US" sz="3000" dirty="0" smtClean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，就是私生子，不是儿子了。</a:t>
            </a:r>
            <a:r>
              <a:rPr lang="zh-CN" altLang="en-US" sz="2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希伯來書</a:t>
            </a:r>
            <a:r>
              <a:rPr lang="zh-CN" altLang="en-US" sz="3200" dirty="0"/>
              <a:t> </a:t>
            </a:r>
            <a:r>
              <a:rPr lang="en-US" sz="3200" dirty="0">
                <a:solidFill>
                  <a:srgbClr val="7030A0"/>
                </a:solidFill>
              </a:rPr>
              <a:t>12:5-8</a:t>
            </a:r>
            <a:endParaRPr lang="en-US" sz="3000" dirty="0">
              <a:solidFill>
                <a:srgbClr val="7030A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8806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77174"/>
            <a:ext cx="8229600" cy="1295400"/>
          </a:xfrm>
        </p:spPr>
        <p:txBody>
          <a:bodyPr/>
          <a:lstStyle/>
          <a:p>
            <a:pPr algn="ctr"/>
            <a:r>
              <a:rPr lang="zh-CN" altLang="en-US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家庭敬拜</a:t>
            </a:r>
            <a:r>
              <a:rPr lang="en-US" altLang="zh-CN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/>
            </a:r>
            <a:br>
              <a:rPr lang="en-US" altLang="zh-CN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</a:br>
            <a:r>
              <a:rPr lang="en-US" altLang="zh-CN" sz="3200" b="1" dirty="0" smtClean="0">
                <a:solidFill>
                  <a:srgbClr val="7030A0"/>
                </a:solidFill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The Family Circle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00" y="1981199"/>
            <a:ext cx="5105400" cy="46841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2400" y="1981198"/>
            <a:ext cx="3505200" cy="466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13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algn="ctr"/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父亲的形象</a:t>
            </a:r>
            <a:endParaRPr lang="en-US" sz="4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981200"/>
            <a:ext cx="5943599" cy="3900014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977788"/>
            <a:ext cx="2667000" cy="3965812"/>
          </a:xfrm>
        </p:spPr>
        <p:txBody>
          <a:bodyPr/>
          <a:lstStyle/>
          <a:p>
            <a:endParaRPr lang="en-US" sz="14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149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77174"/>
            <a:ext cx="8229600" cy="1295400"/>
          </a:xfrm>
        </p:spPr>
        <p:txBody>
          <a:bodyPr/>
          <a:lstStyle/>
          <a:p>
            <a:pPr algn="ctr"/>
            <a:r>
              <a:rPr lang="zh-CN" altLang="en-US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家庭敬拜</a:t>
            </a:r>
            <a:r>
              <a:rPr lang="en-US" altLang="zh-CN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/>
            </a:r>
            <a:br>
              <a:rPr lang="en-US" altLang="zh-CN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</a:br>
            <a:r>
              <a:rPr lang="en-US" altLang="zh-CN" sz="3200" b="1" dirty="0" smtClean="0">
                <a:solidFill>
                  <a:srgbClr val="7030A0"/>
                </a:solidFill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The Family Circle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00" y="1981199"/>
            <a:ext cx="5105400" cy="46841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每週定时，定点，一家人探讨我们的信仰，建立了父母跟孩子的一个良好的沟通管道。 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2400" y="1981198"/>
            <a:ext cx="3505200" cy="466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51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77174"/>
            <a:ext cx="8229600" cy="1295400"/>
          </a:xfrm>
        </p:spPr>
        <p:txBody>
          <a:bodyPr/>
          <a:lstStyle/>
          <a:p>
            <a:pPr algn="ctr"/>
            <a:r>
              <a:rPr lang="zh-CN" altLang="en-US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家庭敬拜</a:t>
            </a:r>
            <a:r>
              <a:rPr lang="en-US" altLang="zh-CN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/>
            </a:r>
            <a:br>
              <a:rPr lang="en-US" altLang="zh-CN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</a:br>
            <a:r>
              <a:rPr lang="en-US" altLang="zh-CN" sz="3200" b="1" dirty="0" smtClean="0">
                <a:solidFill>
                  <a:srgbClr val="7030A0"/>
                </a:solidFill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The Family Circle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00" y="1981199"/>
            <a:ext cx="5105400" cy="46841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每週定时，定点，一家人探讨我们的信仰，建立了父母跟孩子的一个良好的沟通管道。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一起分享祷告。让孩子知道，父母亲生活上有难处时，如何藉著我们的信仰力量，走出低谷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zh-CN" altLang="en-US" sz="28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2400" y="1981198"/>
            <a:ext cx="3505200" cy="466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58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77174"/>
            <a:ext cx="8229600" cy="1295400"/>
          </a:xfrm>
        </p:spPr>
        <p:txBody>
          <a:bodyPr/>
          <a:lstStyle/>
          <a:p>
            <a:pPr algn="ctr"/>
            <a:r>
              <a:rPr lang="zh-CN" altLang="en-US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家庭敬拜</a:t>
            </a:r>
            <a:r>
              <a:rPr lang="en-US" altLang="zh-CN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/>
            </a:r>
            <a:br>
              <a:rPr lang="en-US" altLang="zh-CN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</a:br>
            <a:r>
              <a:rPr lang="en-US" altLang="zh-CN" sz="3200" b="1" dirty="0" smtClean="0">
                <a:solidFill>
                  <a:srgbClr val="7030A0"/>
                </a:solidFill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The Family Circle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00" y="1981199"/>
            <a:ext cx="5105400" cy="46841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每週定时，定点，一家人探讨我们的信仰，建立了父母跟孩子的一个良好的沟通管道。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一起分享祷告。让孩子知道，父母亲生活上有难处时，如何藉著我们的信仰力量，走出低谷。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也让孩子愿意分享他们生活上的难处。</a:t>
            </a:r>
            <a:endParaRPr lang="en-US" sz="28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2400" y="1981198"/>
            <a:ext cx="3505200" cy="466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58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/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父親</a:t>
            </a:r>
            <a:r>
              <a:rPr lang="zh-CN" altLang="en-US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的</a:t>
            </a:r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責任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sz="3600" b="1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作一个管教孩子的父亲</a:t>
            </a:r>
            <a:r>
              <a:rPr lang="zh-CN" altLang="en-US" sz="3600" b="1" dirty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4000" b="1" dirty="0">
                <a:solidFill>
                  <a:srgbClr val="C0000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作一个對信仰執著的父亲</a:t>
            </a:r>
            <a:r>
              <a:rPr lang="zh-CN" altLang="en-US" sz="36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sz="4400" b="1" dirty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153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對信仰執著的父亲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676401"/>
            <a:ext cx="9144000" cy="46482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2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亚</a:t>
            </a:r>
            <a:r>
              <a:rPr lang="zh-CN" altLang="en-US" sz="32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伯拉罕必要成为强大的国，地上的万国都必因他得福。 </a:t>
            </a:r>
            <a:r>
              <a:rPr lang="zh-CN" altLang="en-US" sz="32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CN" altLang="en-US" sz="32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眷顾他，为要</a:t>
            </a:r>
            <a:r>
              <a:rPr lang="zh-CN" altLang="en-US" sz="32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叫他吩咐他的众子和他的眷属遵守我的道，秉公行义</a:t>
            </a:r>
            <a:r>
              <a:rPr lang="zh-CN" altLang="en-US" sz="32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，使我所 应许亚伯拉罕的话都成就了</a:t>
            </a:r>
            <a:r>
              <a:rPr lang="zh-CN" altLang="en-US" sz="32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。”  </a:t>
            </a:r>
            <a:r>
              <a:rPr lang="zh-CN" altLang="en-US" sz="3200" dirty="0" smtClean="0"/>
              <a:t>创 </a:t>
            </a:r>
            <a:r>
              <a:rPr lang="en-US" altLang="zh-CN" sz="3200" dirty="0" smtClean="0"/>
              <a:t>18:18-19</a:t>
            </a:r>
          </a:p>
          <a:p>
            <a:pPr marL="0" indent="0">
              <a:buNone/>
            </a:pP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7451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對信仰執著的父亲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676401"/>
            <a:ext cx="9144000" cy="46482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2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亚</a:t>
            </a:r>
            <a:r>
              <a:rPr lang="zh-CN" altLang="en-US" sz="32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伯拉罕必要成为强大的国，地上的万国都必因他得福。 </a:t>
            </a:r>
            <a:r>
              <a:rPr lang="zh-CN" altLang="en-US" sz="32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CN" altLang="en-US" sz="32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眷顾他，为要</a:t>
            </a:r>
            <a:r>
              <a:rPr lang="zh-CN" altLang="en-US" sz="32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叫他吩咐他的众子和他的眷属遵守我的道，秉公行义</a:t>
            </a:r>
            <a:r>
              <a:rPr lang="zh-CN" altLang="en-US" sz="32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，使我所 应许亚伯拉罕的话都成就了</a:t>
            </a:r>
            <a:r>
              <a:rPr lang="zh-CN" altLang="en-US" sz="32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。”  </a:t>
            </a:r>
            <a:r>
              <a:rPr lang="zh-CN" altLang="en-US" sz="3200" dirty="0" smtClean="0"/>
              <a:t>创 </a:t>
            </a:r>
            <a:r>
              <a:rPr lang="en-US" altLang="zh-CN" sz="3200" dirty="0" smtClean="0"/>
              <a:t>18:18-19</a:t>
            </a:r>
          </a:p>
          <a:p>
            <a:pPr marL="0" indent="0">
              <a:buNone/>
            </a:pP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亚伯拉罕被视为一个对信仰执着的父亲，他的榜样和教导不仅影响了他的家庭，还影响了他的后代，确保了信仰的传承和神应许的实现。</a:t>
            </a:r>
            <a:endParaRPr lang="en-US" sz="3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4288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236" y="624685"/>
            <a:ext cx="8229600" cy="1295400"/>
          </a:xfrm>
        </p:spPr>
        <p:txBody>
          <a:bodyPr/>
          <a:lstStyle/>
          <a:p>
            <a:pPr algn="ctr"/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屋頂上的提琴</a:t>
            </a:r>
            <a:r>
              <a:rPr lang="zh-CN" altLang="en-US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手</a:t>
            </a:r>
            <a:r>
              <a:rPr lang="en-US" altLang="zh-CN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/>
            </a:r>
            <a:br>
              <a:rPr lang="en-US" altLang="zh-CN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</a:br>
            <a:r>
              <a:rPr lang="en-US" altLang="zh-CN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SimSun-ExtB" panose="02010609060101010101" pitchFamily="49" charset="-122"/>
                <a:cs typeface="Times New Roman" panose="02020603050405020304" pitchFamily="18" charset="0"/>
              </a:rPr>
              <a:t>Fiddler on the Roof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ea typeface="SimSun-ExtB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981200"/>
            <a:ext cx="3276600" cy="4684151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8600" y="1981199"/>
            <a:ext cx="4800600" cy="46841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US" sz="3200" b="1" dirty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3868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236" y="624685"/>
            <a:ext cx="8229600" cy="1295400"/>
          </a:xfrm>
        </p:spPr>
        <p:txBody>
          <a:bodyPr/>
          <a:lstStyle/>
          <a:p>
            <a:pPr algn="ctr"/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屋頂上的提琴</a:t>
            </a:r>
            <a:r>
              <a:rPr lang="zh-CN" altLang="en-US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手</a:t>
            </a:r>
            <a:r>
              <a:rPr lang="en-US" altLang="zh-CN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/>
            </a:r>
            <a:br>
              <a:rPr lang="en-US" altLang="zh-CN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</a:br>
            <a:r>
              <a:rPr lang="en-US" altLang="zh-CN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SimSun-ExtB" panose="02010609060101010101" pitchFamily="49" charset="-122"/>
                <a:cs typeface="Times New Roman" panose="02020603050405020304" pitchFamily="18" charset="0"/>
              </a:rPr>
              <a:t>Fiddler on the Roof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ea typeface="SimSun-ExtB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981200"/>
            <a:ext cx="3276600" cy="4684151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8600" y="1981199"/>
            <a:ext cx="4800600" cy="46841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父亲對</a:t>
            </a:r>
            <a:r>
              <a:rPr lang="zh-CN" altLang="en-US" sz="32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信仰執</a:t>
            </a:r>
            <a:r>
              <a:rPr lang="zh-CN" altLang="en-US" sz="32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著</a:t>
            </a:r>
            <a:endParaRPr lang="en-US" altLang="zh-CN" sz="3200" b="1" dirty="0" smtClean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对</a:t>
            </a:r>
            <a:r>
              <a:rPr lang="zh-CN" altLang="en-US" sz="3200" b="1" dirty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传</a:t>
            </a: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统的</a:t>
            </a:r>
            <a:r>
              <a:rPr lang="zh-CN" altLang="en-US" sz="3200" b="1" dirty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</a:t>
            </a: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着</a:t>
            </a:r>
            <a:endParaRPr lang="en-US" altLang="zh-CN" sz="3200" b="1" dirty="0" smtClean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是猶太民族不被同化的動力</a:t>
            </a:r>
            <a:endParaRPr lang="en-US" altLang="zh-CN" sz="3200" b="1" dirty="0" smtClean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200" b="1" dirty="0" smtClean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3263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236" y="624685"/>
            <a:ext cx="8229600" cy="1295400"/>
          </a:xfrm>
        </p:spPr>
        <p:txBody>
          <a:bodyPr/>
          <a:lstStyle/>
          <a:p>
            <a:pPr algn="ctr"/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屋頂上的提琴</a:t>
            </a:r>
            <a:r>
              <a:rPr lang="zh-CN" altLang="en-US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手</a:t>
            </a:r>
            <a:r>
              <a:rPr lang="en-US" altLang="zh-CN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/>
            </a:r>
            <a:br>
              <a:rPr lang="en-US" altLang="zh-CN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</a:br>
            <a:r>
              <a:rPr lang="en-US" altLang="zh-CN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SimSun-ExtB" panose="02010609060101010101" pitchFamily="49" charset="-122"/>
                <a:cs typeface="Times New Roman" panose="02020603050405020304" pitchFamily="18" charset="0"/>
              </a:rPr>
              <a:t>Fiddler on the Roof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ea typeface="SimSun-ExtB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981200"/>
            <a:ext cx="3276600" cy="4684151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8600" y="1981199"/>
            <a:ext cx="4800600" cy="46841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父亲對</a:t>
            </a:r>
            <a:r>
              <a:rPr lang="zh-CN" altLang="en-US" sz="32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信仰執</a:t>
            </a:r>
            <a:r>
              <a:rPr lang="zh-CN" altLang="en-US" sz="32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著</a:t>
            </a:r>
            <a:endParaRPr lang="en-US" altLang="zh-CN" sz="3200" b="1" dirty="0" smtClean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对</a:t>
            </a:r>
            <a:r>
              <a:rPr lang="zh-CN" altLang="en-US" sz="3200" b="1" dirty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传</a:t>
            </a: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统的</a:t>
            </a:r>
            <a:r>
              <a:rPr lang="zh-CN" altLang="en-US" sz="3200" b="1" dirty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</a:t>
            </a: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着</a:t>
            </a:r>
            <a:endParaRPr lang="en-US" altLang="zh-CN" sz="3200" b="1" dirty="0" smtClean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是猶太民族不被同化的動力</a:t>
            </a:r>
            <a:endParaRPr lang="en-US" altLang="zh-CN" sz="3200" b="1" dirty="0" smtClean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200" b="1" dirty="0" smtClean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是</a:t>
            </a:r>
            <a:r>
              <a:rPr lang="zh-CN" altLang="en-US" sz="3200" b="1" dirty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作</a:t>
            </a:r>
            <a:r>
              <a:rPr lang="zh-CN" altLang="en-US" sz="32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父</a:t>
            </a:r>
            <a:r>
              <a:rPr lang="zh-CN" altLang="en-US" sz="3200" b="1" dirty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亲的责任要守住我们信仰的底线</a:t>
            </a:r>
            <a:endParaRPr lang="en-US" sz="3200" b="1" dirty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9687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09650"/>
          </a:xfrm>
        </p:spPr>
        <p:txBody>
          <a:bodyPr/>
          <a:lstStyle/>
          <a:p>
            <a:pPr algn="ctr"/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父親</a:t>
            </a:r>
            <a:r>
              <a:rPr lang="zh-CN" altLang="en-US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的</a:t>
            </a:r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責任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163"/>
            <a:ext cx="8839200" cy="492283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sz="3600" b="1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作一个管教孩子的父亲  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3600" b="1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作一个對信仰執著的父亲 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4000" b="1" dirty="0">
                <a:solidFill>
                  <a:srgbClr val="C0000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作一个守望傳承的父</a:t>
            </a:r>
            <a:r>
              <a:rPr lang="zh-CN" altLang="en-US" sz="4000" b="1" dirty="0" smtClean="0">
                <a:solidFill>
                  <a:srgbClr val="C0000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亲</a:t>
            </a:r>
            <a:endParaRPr lang="en-US" altLang="zh-CN" sz="4000" b="1" dirty="0" smtClean="0">
              <a:solidFill>
                <a:srgbClr val="C0000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  <a:p>
            <a:pPr marL="514350" indent="-514350">
              <a:buFont typeface="+mj-lt"/>
              <a:buAutoNum type="arabicPeriod"/>
            </a:pPr>
            <a:endParaRPr lang="en-US" sz="4400" b="1" dirty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9441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algn="ctr"/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父亲的形象</a:t>
            </a:r>
            <a:endParaRPr lang="en-US" sz="4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981200"/>
            <a:ext cx="5943599" cy="3900014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977788"/>
            <a:ext cx="2667000" cy="3965812"/>
          </a:xfrm>
        </p:spPr>
        <p:txBody>
          <a:bodyPr/>
          <a:lstStyle/>
          <a:p>
            <a:r>
              <a:rPr lang="zh-CN" altLang="en-US" sz="2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面对生活中的各种挑战和困难， 展现出坚韧不拔的精神和顽强的毅力，为家庭撑起一片天</a:t>
            </a:r>
            <a:r>
              <a:rPr lang="zh-CN" altLang="en-US" sz="20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en-US" altLang="zh-CN" sz="2000" dirty="0" smtClean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en-US" altLang="zh-CN" sz="2000" dirty="0" smtClean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sz="14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573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09650"/>
          </a:xfrm>
        </p:spPr>
        <p:txBody>
          <a:bodyPr/>
          <a:lstStyle/>
          <a:p>
            <a:pPr algn="ctr"/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父親</a:t>
            </a:r>
            <a:r>
              <a:rPr lang="zh-CN" altLang="en-US" sz="4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的</a:t>
            </a:r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責任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163"/>
            <a:ext cx="8839200" cy="492283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sz="3600" b="1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作一个管教孩子的父亲  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3600" b="1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作一个對信仰執著的父亲 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4000" b="1" dirty="0">
                <a:solidFill>
                  <a:srgbClr val="C0000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作一个守望傳承的父</a:t>
            </a:r>
            <a:r>
              <a:rPr lang="zh-CN" altLang="en-US" sz="4000" b="1" dirty="0" smtClean="0">
                <a:solidFill>
                  <a:srgbClr val="C0000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亲</a:t>
            </a:r>
            <a:endParaRPr lang="en-US" altLang="zh-CN" sz="4000" b="1" dirty="0" smtClean="0">
              <a:solidFill>
                <a:srgbClr val="C0000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  <a:p>
            <a:pPr marL="823913" lvl="1" indent="-457200">
              <a:buFont typeface="Wingdings" panose="05000000000000000000" pitchFamily="2" charset="2"/>
              <a:buChar char="§"/>
            </a:pPr>
            <a:r>
              <a:rPr lang="zh-CN" altLang="en-US" sz="3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守望意味着警醒和守护，在属灵上守</a:t>
            </a:r>
            <a:r>
              <a:rPr lang="zh-CN" altLang="en-US" sz="30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护</a:t>
            </a:r>
            <a:r>
              <a:rPr lang="zh-CN" altLang="en-US" sz="3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家人</a:t>
            </a:r>
            <a:r>
              <a:rPr lang="zh-CN" altLang="en-US" sz="30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lang="zh-CN" altLang="en-US" sz="3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使家庭在信仰上不偏离正</a:t>
            </a:r>
            <a:r>
              <a:rPr lang="zh-CN" altLang="en-US" sz="30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道</a:t>
            </a:r>
            <a:endParaRPr lang="en-US" altLang="zh-CN" sz="3000" dirty="0" smtClean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823913" lvl="1" indent="-457200">
              <a:buFont typeface="Wingdings" panose="05000000000000000000" pitchFamily="2" charset="2"/>
              <a:buChar char="§"/>
            </a:pPr>
            <a:r>
              <a:rPr lang="zh-CN" altLang="en-US" sz="3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父亲的责任，不但是坚持我们的信仰，而且要</a:t>
            </a:r>
            <a:r>
              <a:rPr lang="zh-CN" altLang="en-US" sz="30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居安思危</a:t>
            </a:r>
            <a:r>
              <a:rPr lang="zh-CN" altLang="en-US" sz="3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，确保我们的信仰和价值观能够</a:t>
            </a:r>
            <a:r>
              <a:rPr lang="zh-CN" altLang="en-US" sz="30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一代一代地延续下</a:t>
            </a:r>
            <a:r>
              <a:rPr lang="zh-CN" altLang="en-US" sz="30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去</a:t>
            </a:r>
            <a:r>
              <a:rPr lang="zh-CN" altLang="en-US" sz="30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en-US" altLang="zh-CN" sz="3000" dirty="0" smtClean="0">
              <a:solidFill>
                <a:srgbClr val="7030A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14350" indent="-514350">
              <a:buFont typeface="+mj-lt"/>
              <a:buAutoNum type="arabicPeriod"/>
            </a:pPr>
            <a:endParaRPr lang="en-US" sz="4400" b="1" dirty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162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algn="ctr"/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守望傳承的父亲</a:t>
            </a:r>
            <a:endParaRPr lang="en-US" sz="4400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163"/>
            <a:ext cx="8991600" cy="4846637"/>
          </a:xfrm>
        </p:spPr>
        <p:txBody>
          <a:bodyPr/>
          <a:lstStyle/>
          <a:p>
            <a:pPr marL="514350" indent="-514350">
              <a:buFont typeface="+mj-lt"/>
              <a:buAutoNum type="arabicPeriod" startAt="14"/>
            </a:pPr>
            <a:r>
              <a:rPr lang="zh-CN" altLang="en-US" sz="3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现在你们要敬畏耶和华，诚心实意地事奉他，将你们列祖在大河那边和在埃及 所事奉的神除掉，去事奉耶和华。</a:t>
            </a:r>
            <a:endParaRPr lang="en-US" altLang="zh-CN" sz="3000" dirty="0" smtClean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14350" indent="-514350">
              <a:buFont typeface="+mj-lt"/>
              <a:buAutoNum type="arabicPeriod" startAt="14"/>
            </a:pPr>
            <a:r>
              <a:rPr lang="zh-CN" altLang="en-US" sz="30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若</a:t>
            </a:r>
            <a:r>
              <a:rPr lang="zh-CN" altLang="en-US" sz="3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是你们以事奉耶和华为不好，今日就可以选择所要事奉的：是你们列祖在大 河那边所事奉的神呢？是你们所住这地的亚摩利人的神呢</a:t>
            </a:r>
            <a:r>
              <a:rPr lang="zh-CN" altLang="en-US" sz="30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？</a:t>
            </a:r>
            <a:r>
              <a:rPr lang="zh-CN" altLang="en-US" sz="3000" b="1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至</a:t>
            </a:r>
            <a:r>
              <a:rPr lang="zh-CN" altLang="en-US" sz="30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于我和我家，我们必定事奉耶和华</a:t>
            </a:r>
            <a:r>
              <a:rPr lang="zh-CN" altLang="en-US" sz="3000" b="1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r>
              <a:rPr lang="zh-CN" altLang="en-US" sz="30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endParaRPr lang="en-US" altLang="zh-CN" sz="3000" dirty="0" smtClean="0">
              <a:solidFill>
                <a:srgbClr val="C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14350" indent="-514350">
              <a:buFont typeface="+mj-lt"/>
              <a:buAutoNum type="arabicPeriod" startAt="16"/>
            </a:pPr>
            <a:r>
              <a:rPr lang="zh-CN" altLang="en-US" sz="30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百</a:t>
            </a:r>
            <a:r>
              <a:rPr lang="zh-CN" altLang="en-US" sz="3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姓回答说：“我们断不敢离弃耶和华去事奉别</a:t>
            </a:r>
            <a:r>
              <a:rPr lang="zh-CN" altLang="en-US" sz="30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神</a:t>
            </a:r>
            <a:r>
              <a:rPr lang="zh-CN" altLang="en-US" sz="3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CN" altLang="en-US" sz="30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</a:t>
            </a:r>
            <a:r>
              <a:rPr lang="zh-CN" altLang="en-US" sz="24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約</a:t>
            </a:r>
            <a:r>
              <a:rPr lang="zh-CN" altLang="en-US" sz="2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書亞書</a:t>
            </a:r>
            <a:r>
              <a:rPr lang="zh-CN" altLang="en-US" sz="3200" dirty="0"/>
              <a:t> </a:t>
            </a:r>
            <a:r>
              <a:rPr lang="en-US" altLang="zh-CN" sz="3200" dirty="0" smtClean="0"/>
              <a:t>24</a:t>
            </a:r>
            <a:r>
              <a:rPr lang="en-US" sz="3200" dirty="0" smtClean="0">
                <a:solidFill>
                  <a:srgbClr val="7030A0"/>
                </a:solidFill>
              </a:rPr>
              <a:t>:</a:t>
            </a:r>
            <a:r>
              <a:rPr lang="en-US" altLang="zh-CN" sz="3200" dirty="0" smtClean="0">
                <a:solidFill>
                  <a:srgbClr val="7030A0"/>
                </a:solidFill>
              </a:rPr>
              <a:t>14-16</a:t>
            </a:r>
            <a:endParaRPr lang="en-US" altLang="zh-CN" sz="3200" dirty="0" smtClean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3220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algn="ctr"/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父亲的形象</a:t>
            </a:r>
            <a:endParaRPr lang="en-US" sz="4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981200"/>
            <a:ext cx="5943599" cy="3900014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977788"/>
            <a:ext cx="2667000" cy="3965812"/>
          </a:xfrm>
        </p:spPr>
        <p:txBody>
          <a:bodyPr/>
          <a:lstStyle/>
          <a:p>
            <a:r>
              <a:rPr lang="zh-CN" altLang="en-US" sz="2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面对生活中的各种挑战和困难， 展现出坚韧不拔的精神和顽强的毅力，为家庭撑起一片天</a:t>
            </a:r>
            <a:r>
              <a:rPr lang="zh-CN" altLang="en-US" sz="20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en-US" altLang="zh-CN" sz="2000" dirty="0" smtClean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en-US" altLang="zh-CN" sz="2000" dirty="0" smtClean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2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即便是面临著沙漠的风暴，还是一步一步地往前迈进，要完成所肩负的责任</a:t>
            </a:r>
            <a:r>
              <a:rPr lang="zh-CN" altLang="en-US" sz="20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。父</a:t>
            </a:r>
            <a:r>
              <a:rPr lang="zh-CN" altLang="en-US" sz="2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亲总是可以</a:t>
            </a:r>
            <a:r>
              <a:rPr lang="zh-CN" altLang="en-US" sz="20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依靠</a:t>
            </a:r>
            <a:r>
              <a:rPr lang="zh-CN" altLang="en-US" sz="2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的</a:t>
            </a:r>
            <a:r>
              <a:rPr lang="zh-CN" altLang="en-US" sz="20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人。</a:t>
            </a:r>
            <a:endParaRPr lang="en-US" altLang="zh-CN" sz="2000" dirty="0" smtClean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sz="14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2636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pPr algn="ctr">
              <a:defRPr/>
            </a:pPr>
            <a:r>
              <a:rPr lang="zh-CN" altLang="en-US" sz="3600" b="1" dirty="0" smtClean="0">
                <a:solidFill>
                  <a:srgbClr val="7030A0"/>
                </a:solidFill>
                <a:latin typeface="+mn-ea"/>
                <a:ea typeface="+mn-ea"/>
              </a:rPr>
              <a:t>    </a:t>
            </a:r>
            <a:r>
              <a:rPr lang="en-US" altLang="zh-CN" sz="3600" b="1" dirty="0" smtClean="0">
                <a:solidFill>
                  <a:srgbClr val="7030A0"/>
                </a:solidFill>
                <a:latin typeface="+mn-ea"/>
                <a:ea typeface="+mn-ea"/>
              </a:rPr>
              <a:t/>
            </a:r>
            <a:br>
              <a:rPr lang="en-US" altLang="zh-CN" sz="3600" b="1" dirty="0" smtClean="0">
                <a:solidFill>
                  <a:srgbClr val="7030A0"/>
                </a:solidFill>
                <a:latin typeface="+mn-ea"/>
                <a:ea typeface="+mn-ea"/>
              </a:rPr>
            </a:br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你是个称职的好父亲吗？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839200" cy="4953000"/>
          </a:xfrm>
        </p:spPr>
        <p:txBody>
          <a:bodyPr/>
          <a:lstStyle/>
          <a:p>
            <a:pPr marL="0" indent="0">
              <a:buNone/>
              <a:defRPr/>
            </a:pPr>
            <a:endParaRPr lang="en-US" altLang="zh-CN" sz="1200" b="1" dirty="0" smtClean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08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pPr algn="ctr">
              <a:defRPr/>
            </a:pPr>
            <a:r>
              <a:rPr lang="zh-CN" altLang="en-US" sz="3600" b="1" dirty="0" smtClean="0">
                <a:solidFill>
                  <a:srgbClr val="7030A0"/>
                </a:solidFill>
                <a:latin typeface="+mn-ea"/>
                <a:ea typeface="+mn-ea"/>
              </a:rPr>
              <a:t>    </a:t>
            </a:r>
            <a:r>
              <a:rPr lang="en-US" altLang="zh-CN" sz="3600" b="1" dirty="0" smtClean="0">
                <a:solidFill>
                  <a:srgbClr val="7030A0"/>
                </a:solidFill>
                <a:latin typeface="+mn-ea"/>
                <a:ea typeface="+mn-ea"/>
              </a:rPr>
              <a:t/>
            </a:r>
            <a:br>
              <a:rPr lang="en-US" altLang="zh-CN" sz="3600" b="1" dirty="0" smtClean="0">
                <a:solidFill>
                  <a:srgbClr val="7030A0"/>
                </a:solidFill>
                <a:latin typeface="+mn-ea"/>
                <a:ea typeface="+mn-ea"/>
              </a:rPr>
            </a:br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你是个称职的好父亲吗？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839200" cy="495300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  <a:defRPr/>
            </a:pPr>
            <a:r>
              <a:rPr lang="zh-CN" altLang="en-US" sz="36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你化時間管</a:t>
            </a:r>
            <a:r>
              <a:rPr lang="zh-CN" altLang="en-US" sz="36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教你的孩子吗</a:t>
            </a:r>
            <a:r>
              <a:rPr lang="zh-CN" altLang="en-US" sz="36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？</a:t>
            </a:r>
            <a:endParaRPr lang="en-US" altLang="zh-CN" sz="3600" b="1" dirty="0" smtClean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US" altLang="zh-CN" sz="1200" b="1" dirty="0" smtClean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75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pPr algn="ctr">
              <a:defRPr/>
            </a:pPr>
            <a:r>
              <a:rPr lang="zh-CN" altLang="en-US" sz="3600" b="1" dirty="0" smtClean="0">
                <a:solidFill>
                  <a:srgbClr val="7030A0"/>
                </a:solidFill>
                <a:latin typeface="+mn-ea"/>
                <a:ea typeface="+mn-ea"/>
              </a:rPr>
              <a:t>    </a:t>
            </a:r>
            <a:r>
              <a:rPr lang="en-US" altLang="zh-CN" sz="3600" b="1" dirty="0" smtClean="0">
                <a:solidFill>
                  <a:srgbClr val="7030A0"/>
                </a:solidFill>
                <a:latin typeface="+mn-ea"/>
                <a:ea typeface="+mn-ea"/>
              </a:rPr>
              <a:t/>
            </a:r>
            <a:br>
              <a:rPr lang="en-US" altLang="zh-CN" sz="3600" b="1" dirty="0" smtClean="0">
                <a:solidFill>
                  <a:srgbClr val="7030A0"/>
                </a:solidFill>
                <a:latin typeface="+mn-ea"/>
                <a:ea typeface="+mn-ea"/>
              </a:rPr>
            </a:br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你是个称职的好父亲吗？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839200" cy="495300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  <a:defRPr/>
            </a:pPr>
            <a:r>
              <a:rPr lang="zh-CN" altLang="en-US" sz="36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你化時間管</a:t>
            </a:r>
            <a:r>
              <a:rPr lang="zh-CN" altLang="en-US" sz="36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教你的孩子吗</a:t>
            </a:r>
            <a:r>
              <a:rPr lang="zh-CN" altLang="en-US" sz="36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？</a:t>
            </a:r>
            <a:endParaRPr lang="en-US" altLang="zh-CN" sz="3600" b="1" dirty="0" smtClean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US" altLang="zh-CN" sz="1200" b="1" dirty="0" smtClean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zh-CN" altLang="en-US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不</a:t>
            </a:r>
            <a:r>
              <a:rPr lang="zh-CN" altLang="en-US" sz="36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可不管教孩</a:t>
            </a:r>
            <a:r>
              <a:rPr lang="zh-CN" altLang="en-US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童，</a:t>
            </a:r>
            <a:r>
              <a:rPr lang="zh-CN" altLang="en-US" sz="3600" b="1" dirty="0" smtClean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你</a:t>
            </a:r>
            <a:r>
              <a:rPr lang="zh-CN" altLang="en-US" sz="36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用杖打</a:t>
            </a:r>
            <a:r>
              <a:rPr lang="zh-CN" altLang="en-US" sz="36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他，</a:t>
            </a:r>
            <a:r>
              <a:rPr lang="zh-CN" altLang="en-US" sz="3600" b="1" dirty="0" smtClean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他</a:t>
            </a:r>
            <a:r>
              <a:rPr lang="zh-CN" altLang="en-US" sz="3600" b="1" dirty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必不至于</a:t>
            </a:r>
            <a:r>
              <a:rPr lang="zh-CN" altLang="en-US" sz="3600" b="1" dirty="0" smtClean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死。你</a:t>
            </a:r>
            <a:r>
              <a:rPr lang="zh-CN" altLang="en-US" sz="36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要用杖打</a:t>
            </a:r>
            <a:r>
              <a:rPr lang="zh-CN" altLang="en-US" sz="3600" b="1" dirty="0" smtClean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他，就</a:t>
            </a:r>
            <a:r>
              <a:rPr lang="zh-CN" altLang="en-US" sz="3600" b="1" dirty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可以救他的免下</a:t>
            </a:r>
            <a:r>
              <a:rPr lang="zh-CN" altLang="en-US" sz="36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阴间</a:t>
            </a:r>
            <a:r>
              <a:rPr lang="zh-CN" altLang="en-US" sz="3600" b="1" dirty="0" smtClean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zh-CN" altLang="en-US" sz="24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箴言 </a:t>
            </a:r>
            <a:r>
              <a:rPr lang="en-US" altLang="zh-CN" sz="24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23:13-14  </a:t>
            </a:r>
            <a:r>
              <a:rPr lang="zh-CN" altLang="en-US" sz="2400" b="1" u="sng" dirty="0" smtClean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和合本</a:t>
            </a:r>
            <a:endParaRPr lang="en-US" altLang="zh-CN" sz="2400" b="1" u="sng" dirty="0" smtClean="0">
              <a:solidFill>
                <a:srgbClr val="00206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US" altLang="zh-CN" sz="2400" b="1" dirty="0" smtClean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US" altLang="zh-TW" sz="1200" b="1" dirty="0" smtClean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40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pPr algn="ctr">
              <a:defRPr/>
            </a:pPr>
            <a:r>
              <a:rPr lang="zh-CN" altLang="en-US" sz="3600" b="1" dirty="0" smtClean="0">
                <a:solidFill>
                  <a:srgbClr val="7030A0"/>
                </a:solidFill>
                <a:latin typeface="+mn-ea"/>
                <a:ea typeface="+mn-ea"/>
              </a:rPr>
              <a:t>    </a:t>
            </a:r>
            <a:r>
              <a:rPr lang="en-US" altLang="zh-CN" sz="3600" b="1" dirty="0" smtClean="0">
                <a:solidFill>
                  <a:srgbClr val="7030A0"/>
                </a:solidFill>
                <a:latin typeface="+mn-ea"/>
                <a:ea typeface="+mn-ea"/>
              </a:rPr>
              <a:t/>
            </a:r>
            <a:br>
              <a:rPr lang="en-US" altLang="zh-CN" sz="3600" b="1" dirty="0" smtClean="0">
                <a:solidFill>
                  <a:srgbClr val="7030A0"/>
                </a:solidFill>
                <a:latin typeface="+mn-ea"/>
                <a:ea typeface="+mn-ea"/>
              </a:rPr>
            </a:br>
            <a:r>
              <a:rPr lang="zh-CN" altLang="en-US" sz="44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你是个称职的好父亲吗？</a:t>
            </a:r>
            <a:endParaRPr lang="en-US" sz="44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839200" cy="495300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  <a:defRPr/>
            </a:pPr>
            <a:r>
              <a:rPr lang="zh-CN" altLang="en-US" sz="36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你化時間管</a:t>
            </a:r>
            <a:r>
              <a:rPr lang="zh-CN" altLang="en-US" sz="36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教你的孩子吗</a:t>
            </a:r>
            <a:r>
              <a:rPr lang="zh-CN" altLang="en-US" sz="36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  <a:cs typeface="Times New Roman" panose="02020603050405020304" pitchFamily="18" charset="0"/>
              </a:rPr>
              <a:t>？</a:t>
            </a:r>
            <a:endParaRPr lang="en-US" altLang="zh-CN" sz="3600" b="1" dirty="0" smtClean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US" altLang="zh-CN" sz="1200" b="1" dirty="0" smtClean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zh-CN" altLang="en-US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不</a:t>
            </a:r>
            <a:r>
              <a:rPr lang="zh-CN" altLang="en-US" sz="36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可不管教孩</a:t>
            </a:r>
            <a:r>
              <a:rPr lang="zh-CN" altLang="en-US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童，</a:t>
            </a:r>
            <a:r>
              <a:rPr lang="zh-CN" altLang="en-US" sz="3600" b="1" dirty="0" smtClean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你</a:t>
            </a:r>
            <a:r>
              <a:rPr lang="zh-CN" altLang="en-US" sz="36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用杖打</a:t>
            </a:r>
            <a:r>
              <a:rPr lang="zh-CN" altLang="en-US" sz="36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他，</a:t>
            </a:r>
            <a:r>
              <a:rPr lang="zh-CN" altLang="en-US" sz="3600" b="1" dirty="0" smtClean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他</a:t>
            </a:r>
            <a:r>
              <a:rPr lang="zh-CN" altLang="en-US" sz="3600" b="1" dirty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必不至于</a:t>
            </a:r>
            <a:r>
              <a:rPr lang="zh-CN" altLang="en-US" sz="3600" b="1" dirty="0" smtClean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死。你</a:t>
            </a:r>
            <a:r>
              <a:rPr lang="zh-CN" altLang="en-US" sz="36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要用杖打</a:t>
            </a:r>
            <a:r>
              <a:rPr lang="zh-CN" altLang="en-US" sz="3600" b="1" dirty="0" smtClean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他，就</a:t>
            </a:r>
            <a:r>
              <a:rPr lang="zh-CN" altLang="en-US" sz="3600" b="1" dirty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可以救他的免下</a:t>
            </a:r>
            <a:r>
              <a:rPr lang="zh-CN" altLang="en-US" sz="36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阴间</a:t>
            </a:r>
            <a:r>
              <a:rPr lang="zh-CN" altLang="en-US" sz="3600" b="1" dirty="0" smtClean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zh-CN" altLang="en-US" sz="24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箴言 </a:t>
            </a:r>
            <a:r>
              <a:rPr lang="en-US" altLang="zh-CN" sz="24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23:13-14  </a:t>
            </a:r>
            <a:r>
              <a:rPr lang="zh-CN" altLang="en-US" sz="2400" b="1" u="sng" dirty="0" smtClean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和合本</a:t>
            </a:r>
            <a:endParaRPr lang="en-US" altLang="zh-CN" sz="2400" b="1" u="sng" dirty="0" smtClean="0">
              <a:solidFill>
                <a:srgbClr val="00206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US" altLang="zh-CN" sz="2400" b="1" dirty="0" smtClean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US" altLang="zh-TW" sz="1200" b="1" dirty="0" smtClean="0">
              <a:solidFill>
                <a:srgbClr val="7030A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zh-TW" altLang="en-US" sz="36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要</a:t>
            </a:r>
            <a:r>
              <a:rPr lang="zh-TW" altLang="en-US" sz="3600" b="1" dirty="0" smtClean="0">
                <a:solidFill>
                  <a:srgbClr val="FF0000"/>
                </a:solidFill>
                <a:latin typeface="SimSun-ExtB" panose="02010609060101010101" pitchFamily="49" charset="-122"/>
                <a:ea typeface="SimSun" panose="02010600030101010101" pitchFamily="2" charset="-122"/>
                <a:cs typeface="Times New Roman" panose="02020603050405020304" pitchFamily="18" charset="0"/>
              </a:rPr>
              <a:t>認真管教</a:t>
            </a:r>
            <a:r>
              <a:rPr lang="zh-TW" altLang="en-US" sz="36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兒童；</a:t>
            </a:r>
            <a:r>
              <a:rPr lang="zh-TW" altLang="en-US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責打</a:t>
            </a:r>
            <a:r>
              <a:rPr lang="zh-TW" altLang="en-US" sz="36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不至於喪命，反而是救他生命。</a:t>
            </a:r>
            <a:r>
              <a:rPr lang="zh-CN" altLang="en-US" sz="2400" b="1" dirty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箴言 </a:t>
            </a:r>
            <a:r>
              <a:rPr lang="en-US" altLang="zh-CN" sz="2400" b="1" dirty="0" smtClean="0">
                <a:solidFill>
                  <a:srgbClr val="7030A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23:13-14 </a:t>
            </a:r>
            <a:r>
              <a:rPr lang="zh-CN" altLang="en-US" sz="2400" b="1" u="sng" dirty="0" smtClean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現代中文譯本</a:t>
            </a:r>
            <a:endParaRPr lang="zh-CN" altLang="en-US" sz="2400" b="1" u="sng" dirty="0">
              <a:solidFill>
                <a:srgbClr val="002060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0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68007F"/>
      </a:accent1>
      <a:accent2>
        <a:srgbClr val="9C007F"/>
      </a:accent2>
      <a:accent3>
        <a:srgbClr val="68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000000"/>
      </a:hlink>
      <a:folHlink>
        <a:srgbClr val="68007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68007F"/>
    </a:accent1>
    <a:accent2>
      <a:srgbClr val="9C007F"/>
    </a:accent2>
    <a:accent3>
      <a:srgbClr val="68007F"/>
    </a:accent3>
    <a:accent4>
      <a:srgbClr val="68007F"/>
    </a:accent4>
    <a:accent5>
      <a:srgbClr val="005BD3"/>
    </a:accent5>
    <a:accent6>
      <a:srgbClr val="00349E"/>
    </a:accent6>
    <a:hlink>
      <a:srgbClr val="000000"/>
    </a:hlink>
    <a:folHlink>
      <a:srgbClr val="68007F"/>
    </a:folHlink>
  </a:clrScheme>
</a:themeOverride>
</file>

<file path=ppt/theme/themeOverride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68007F"/>
    </a:accent1>
    <a:accent2>
      <a:srgbClr val="9C007F"/>
    </a:accent2>
    <a:accent3>
      <a:srgbClr val="68007F"/>
    </a:accent3>
    <a:accent4>
      <a:srgbClr val="68007F"/>
    </a:accent4>
    <a:accent5>
      <a:srgbClr val="005BD3"/>
    </a:accent5>
    <a:accent6>
      <a:srgbClr val="00349E"/>
    </a:accent6>
    <a:hlink>
      <a:srgbClr val="000000"/>
    </a:hlink>
    <a:folHlink>
      <a:srgbClr val="68007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13592</TotalTime>
  <Words>2533</Words>
  <Application>Microsoft Office PowerPoint</Application>
  <PresentationFormat>On-screen Show (4:3)</PresentationFormat>
  <Paragraphs>158</Paragraphs>
  <Slides>41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3" baseType="lpstr">
      <vt:lpstr>Microsoft JhengHei</vt:lpstr>
      <vt:lpstr>Microsoft YaHei</vt:lpstr>
      <vt:lpstr>SimSun</vt:lpstr>
      <vt:lpstr>SimSun</vt:lpstr>
      <vt:lpstr>SimSun-ExtB</vt:lpstr>
      <vt:lpstr>Arial</vt:lpstr>
      <vt:lpstr>Calibri</vt:lpstr>
      <vt:lpstr>Constantia</vt:lpstr>
      <vt:lpstr>Times New Roman</vt:lpstr>
      <vt:lpstr>Wingdings</vt:lpstr>
      <vt:lpstr>Wingdings 2</vt:lpstr>
      <vt:lpstr>Flow</vt:lpstr>
      <vt:lpstr>PowerPoint Presentation</vt:lpstr>
      <vt:lpstr>父亲的形象</vt:lpstr>
      <vt:lpstr>父亲的形象</vt:lpstr>
      <vt:lpstr>父亲的形象</vt:lpstr>
      <vt:lpstr>父亲的形象</vt:lpstr>
      <vt:lpstr>     你是个称职的好父亲吗？</vt:lpstr>
      <vt:lpstr>     你是个称职的好父亲吗？</vt:lpstr>
      <vt:lpstr>     你是个称职的好父亲吗？</vt:lpstr>
      <vt:lpstr>     你是个称职的好父亲吗？</vt:lpstr>
      <vt:lpstr>     你是个称职的好父亲吗？</vt:lpstr>
      <vt:lpstr>     你是个称职的好父亲吗？</vt:lpstr>
      <vt:lpstr>     你是个称职的好父亲吗？</vt:lpstr>
      <vt:lpstr>     你是个称职的好父亲吗？</vt:lpstr>
      <vt:lpstr>     你是个称职的好父亲吗？</vt:lpstr>
      <vt:lpstr>     你是个称职的好父亲吗？</vt:lpstr>
      <vt:lpstr>父親的責任</vt:lpstr>
      <vt:lpstr>父親的責任</vt:lpstr>
      <vt:lpstr>父親的責任</vt:lpstr>
      <vt:lpstr>父親的責任</vt:lpstr>
      <vt:lpstr>父親的責任</vt:lpstr>
      <vt:lpstr>父親的責任</vt:lpstr>
      <vt:lpstr>父親的責任</vt:lpstr>
      <vt:lpstr>圣经上失败的父亲</vt:lpstr>
      <vt:lpstr>圣经上失败的父亲</vt:lpstr>
      <vt:lpstr>圣经上失败的父亲</vt:lpstr>
      <vt:lpstr>圣经上失败的父亲</vt:lpstr>
      <vt:lpstr>圣经上失败的父亲</vt:lpstr>
      <vt:lpstr>孩子是要嚴加管教的</vt:lpstr>
      <vt:lpstr>家庭敬拜 The Family Circle</vt:lpstr>
      <vt:lpstr>家庭敬拜 The Family Circle</vt:lpstr>
      <vt:lpstr>家庭敬拜 The Family Circle</vt:lpstr>
      <vt:lpstr>家庭敬拜 The Family Circle</vt:lpstr>
      <vt:lpstr>父親的責任</vt:lpstr>
      <vt:lpstr>對信仰執著的父亲</vt:lpstr>
      <vt:lpstr>對信仰執著的父亲</vt:lpstr>
      <vt:lpstr>屋頂上的提琴手 Fiddler on the Roof</vt:lpstr>
      <vt:lpstr>屋頂上的提琴手 Fiddler on the Roof</vt:lpstr>
      <vt:lpstr>屋頂上的提琴手 Fiddler on the Roof</vt:lpstr>
      <vt:lpstr>父親的責任</vt:lpstr>
      <vt:lpstr>父親的責任</vt:lpstr>
      <vt:lpstr>守望傳承的父亲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奔那有盼望的路程 希伯來書 12:1-13</dc:title>
  <dc:creator>stu</dc:creator>
  <cp:lastModifiedBy>ShuTsui Tu</cp:lastModifiedBy>
  <cp:revision>907</cp:revision>
  <cp:lastPrinted>2016-05-01T02:09:01Z</cp:lastPrinted>
  <dcterms:created xsi:type="dcterms:W3CDTF">2010-08-28T21:19:40Z</dcterms:created>
  <dcterms:modified xsi:type="dcterms:W3CDTF">2024-06-16T00:48:34Z</dcterms:modified>
</cp:coreProperties>
</file>