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03"/>
    <p:restoredTop sz="75211"/>
  </p:normalViewPr>
  <p:slideViewPr>
    <p:cSldViewPr snapToGrid="0">
      <p:cViewPr varScale="1">
        <p:scale>
          <a:sx n="87" d="100"/>
          <a:sy n="87" d="100"/>
        </p:scale>
        <p:origin x="12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D5835-7EF9-CB4D-BFD7-DBB2072D04FE}" type="datetimeFigureOut">
              <a:rPr lang="en-US" smtClean="0"/>
              <a:t>9/22/24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669881-365D-0846-8B02-4BC42389B84A}" type="slidenum">
              <a:rPr lang="en-US" smtClean="0"/>
              <a:t>‹#›</a:t>
            </a:fld>
            <a:endParaRPr lang="en-US"/>
          </a:p>
        </p:txBody>
      </p:sp>
    </p:spTree>
    <p:extLst>
      <p:ext uri="{BB962C8B-B14F-4D97-AF65-F5344CB8AC3E}">
        <p14:creationId xmlns:p14="http://schemas.microsoft.com/office/powerpoint/2010/main" val="3135483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2</a:t>
            </a:fld>
            <a:endParaRPr lang="en-US"/>
          </a:p>
        </p:txBody>
      </p:sp>
    </p:spTree>
    <p:extLst>
      <p:ext uri="{BB962C8B-B14F-4D97-AF65-F5344CB8AC3E}">
        <p14:creationId xmlns:p14="http://schemas.microsoft.com/office/powerpoint/2010/main" val="615219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12</a:t>
            </a:fld>
            <a:endParaRPr lang="en-US"/>
          </a:p>
        </p:txBody>
      </p:sp>
    </p:spTree>
    <p:extLst>
      <p:ext uri="{BB962C8B-B14F-4D97-AF65-F5344CB8AC3E}">
        <p14:creationId xmlns:p14="http://schemas.microsoft.com/office/powerpoint/2010/main" val="1595843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13</a:t>
            </a:fld>
            <a:endParaRPr lang="en-US"/>
          </a:p>
        </p:txBody>
      </p:sp>
    </p:spTree>
    <p:extLst>
      <p:ext uri="{BB962C8B-B14F-4D97-AF65-F5344CB8AC3E}">
        <p14:creationId xmlns:p14="http://schemas.microsoft.com/office/powerpoint/2010/main" val="177932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3</a:t>
            </a:fld>
            <a:endParaRPr lang="en-US"/>
          </a:p>
        </p:txBody>
      </p:sp>
    </p:spTree>
    <p:extLst>
      <p:ext uri="{BB962C8B-B14F-4D97-AF65-F5344CB8AC3E}">
        <p14:creationId xmlns:p14="http://schemas.microsoft.com/office/powerpoint/2010/main" val="1832445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4</a:t>
            </a:fld>
            <a:endParaRPr lang="en-US"/>
          </a:p>
        </p:txBody>
      </p:sp>
    </p:spTree>
    <p:extLst>
      <p:ext uri="{BB962C8B-B14F-4D97-AF65-F5344CB8AC3E}">
        <p14:creationId xmlns:p14="http://schemas.microsoft.com/office/powerpoint/2010/main" val="3166577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5</a:t>
            </a:fld>
            <a:endParaRPr lang="en-US"/>
          </a:p>
        </p:txBody>
      </p:sp>
    </p:spTree>
    <p:extLst>
      <p:ext uri="{BB962C8B-B14F-4D97-AF65-F5344CB8AC3E}">
        <p14:creationId xmlns:p14="http://schemas.microsoft.com/office/powerpoint/2010/main" val="3576030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6</a:t>
            </a:fld>
            <a:endParaRPr lang="en-US"/>
          </a:p>
        </p:txBody>
      </p:sp>
    </p:spTree>
    <p:extLst>
      <p:ext uri="{BB962C8B-B14F-4D97-AF65-F5344CB8AC3E}">
        <p14:creationId xmlns:p14="http://schemas.microsoft.com/office/powerpoint/2010/main" val="1894370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7</a:t>
            </a:fld>
            <a:endParaRPr lang="en-US"/>
          </a:p>
        </p:txBody>
      </p:sp>
    </p:spTree>
    <p:extLst>
      <p:ext uri="{BB962C8B-B14F-4D97-AF65-F5344CB8AC3E}">
        <p14:creationId xmlns:p14="http://schemas.microsoft.com/office/powerpoint/2010/main" val="2910287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8</a:t>
            </a:fld>
            <a:endParaRPr lang="en-US"/>
          </a:p>
        </p:txBody>
      </p:sp>
    </p:spTree>
    <p:extLst>
      <p:ext uri="{BB962C8B-B14F-4D97-AF65-F5344CB8AC3E}">
        <p14:creationId xmlns:p14="http://schemas.microsoft.com/office/powerpoint/2010/main" val="1943918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10</a:t>
            </a:fld>
            <a:endParaRPr lang="en-US"/>
          </a:p>
        </p:txBody>
      </p:sp>
    </p:spTree>
    <p:extLst>
      <p:ext uri="{BB962C8B-B14F-4D97-AF65-F5344CB8AC3E}">
        <p14:creationId xmlns:p14="http://schemas.microsoft.com/office/powerpoint/2010/main" val="3895553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69881-365D-0846-8B02-4BC42389B84A}" type="slidenum">
              <a:rPr lang="en-US" smtClean="0"/>
              <a:t>11</a:t>
            </a:fld>
            <a:endParaRPr lang="en-US"/>
          </a:p>
        </p:txBody>
      </p:sp>
    </p:spTree>
    <p:extLst>
      <p:ext uri="{BB962C8B-B14F-4D97-AF65-F5344CB8AC3E}">
        <p14:creationId xmlns:p14="http://schemas.microsoft.com/office/powerpoint/2010/main" val="3925355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B9F3D4-E2A2-3C4F-861C-99E6A68362E1}" type="datetimeFigureOut">
              <a:rPr lang="en-US" smtClean="0"/>
              <a:t>9/22/24</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F7C91154-C499-1E4F-ABD3-5D2A99FA9CB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0845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B9F3D4-E2A2-3C4F-861C-99E6A68362E1}" type="datetimeFigureOut">
              <a:rPr lang="en-US" smtClean="0"/>
              <a:t>9/22/24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91154-C499-1E4F-ABD3-5D2A99FA9CB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1761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B9F3D4-E2A2-3C4F-861C-99E6A68362E1}" type="datetimeFigureOut">
              <a:rPr lang="en-US" smtClean="0"/>
              <a:t>9/22/24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91154-C499-1E4F-ABD3-5D2A99FA9CB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073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B9F3D4-E2A2-3C4F-861C-99E6A68362E1}" type="datetimeFigureOut">
              <a:rPr lang="en-US" smtClean="0"/>
              <a:t>9/22/24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91154-C499-1E4F-ABD3-5D2A99FA9CB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3148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9F3D4-E2A2-3C4F-861C-99E6A68362E1}" type="datetimeFigureOut">
              <a:rPr lang="en-US" smtClean="0"/>
              <a:t>9/22/24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91154-C499-1E4F-ABD3-5D2A99FA9CB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4521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B9F3D4-E2A2-3C4F-861C-99E6A68362E1}" type="datetimeFigureOut">
              <a:rPr lang="en-US" smtClean="0"/>
              <a:t>9/22/24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91154-C499-1E4F-ABD3-5D2A99FA9CB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857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B9F3D4-E2A2-3C4F-861C-99E6A68362E1}" type="datetimeFigureOut">
              <a:rPr lang="en-US" smtClean="0"/>
              <a:t>9/22/24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C91154-C499-1E4F-ABD3-5D2A99FA9CB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8290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B9F3D4-E2A2-3C4F-861C-99E6A68362E1}" type="datetimeFigureOut">
              <a:rPr lang="en-US" smtClean="0"/>
              <a:t>9/22/24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C91154-C499-1E4F-ABD3-5D2A99FA9CB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7616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9F3D4-E2A2-3C4F-861C-99E6A68362E1}" type="datetimeFigureOut">
              <a:rPr lang="en-US" smtClean="0"/>
              <a:t>9/22/24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C91154-C499-1E4F-ABD3-5D2A99FA9CB7}" type="slidenum">
              <a:rPr lang="en-US" smtClean="0"/>
              <a:t>‹#›</a:t>
            </a:fld>
            <a:endParaRPr lang="en-US"/>
          </a:p>
        </p:txBody>
      </p:sp>
    </p:spTree>
    <p:extLst>
      <p:ext uri="{BB962C8B-B14F-4D97-AF65-F5344CB8AC3E}">
        <p14:creationId xmlns:p14="http://schemas.microsoft.com/office/powerpoint/2010/main" val="3043825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B9F3D4-E2A2-3C4F-861C-99E6A68362E1}" type="datetimeFigureOut">
              <a:rPr lang="en-US" smtClean="0"/>
              <a:t>9/22/24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91154-C499-1E4F-ABD3-5D2A99FA9CB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202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0B9F3D4-E2A2-3C4F-861C-99E6A68362E1}" type="datetimeFigureOut">
              <a:rPr lang="en-US" smtClean="0"/>
              <a:t>9/22/24</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F7C91154-C499-1E4F-ABD3-5D2A99FA9CB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545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0B9F3D4-E2A2-3C4F-861C-99E6A68362E1}" type="datetimeFigureOut">
              <a:rPr lang="en-US" smtClean="0"/>
              <a:t>9/22/24</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7C91154-C499-1E4F-ABD3-5D2A99FA9CB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455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6AF3-9760-4E86-1ABE-A8009D01FE41}"/>
              </a:ext>
            </a:extLst>
          </p:cNvPr>
          <p:cNvSpPr>
            <a:spLocks noGrp="1"/>
          </p:cNvSpPr>
          <p:nvPr>
            <p:ph type="ctrTitle"/>
          </p:nvPr>
        </p:nvSpPr>
        <p:spPr/>
        <p:txBody>
          <a:bodyPr/>
          <a:lstStyle/>
          <a:p>
            <a:r>
              <a:rPr lang="en-US" dirty="0" err="1">
                <a:latin typeface="Kaiti TC" panose="02010600040101010101" pitchFamily="2" charset="-120"/>
                <a:ea typeface="Kaiti TC" panose="02010600040101010101" pitchFamily="2" charset="-120"/>
              </a:rPr>
              <a:t>信心与理性的和解</a:t>
            </a:r>
            <a:endParaRPr lang="en-US" dirty="0">
              <a:latin typeface="Kaiti TC" panose="02010600040101010101" pitchFamily="2" charset="-120"/>
              <a:ea typeface="Kaiti TC" panose="02010600040101010101" pitchFamily="2" charset="-120"/>
            </a:endParaRPr>
          </a:p>
        </p:txBody>
      </p:sp>
      <p:sp>
        <p:nvSpPr>
          <p:cNvPr id="3" name="Subtitle 2">
            <a:extLst>
              <a:ext uri="{FF2B5EF4-FFF2-40B4-BE49-F238E27FC236}">
                <a16:creationId xmlns:a16="http://schemas.microsoft.com/office/drawing/2014/main" id="{49A4CCE8-7F4A-4F2B-356F-F91A91D2F7B1}"/>
              </a:ext>
            </a:extLst>
          </p:cNvPr>
          <p:cNvSpPr>
            <a:spLocks noGrp="1"/>
          </p:cNvSpPr>
          <p:nvPr>
            <p:ph type="subTitle" idx="1"/>
          </p:nvPr>
        </p:nvSpPr>
        <p:spPr>
          <a:xfrm>
            <a:off x="1777464" y="3514272"/>
            <a:ext cx="8637072" cy="977621"/>
          </a:xfrm>
        </p:spPr>
        <p:txBody>
          <a:bodyPr/>
          <a:lstStyle/>
          <a:p>
            <a:pPr algn="ctr"/>
            <a:r>
              <a:rPr lang="en-US" sz="2400" dirty="0"/>
              <a:t>9/22/2024</a:t>
            </a:r>
            <a:endParaRPr lang="en-US" dirty="0"/>
          </a:p>
        </p:txBody>
      </p:sp>
    </p:spTree>
    <p:extLst>
      <p:ext uri="{BB962C8B-B14F-4D97-AF65-F5344CB8AC3E}">
        <p14:creationId xmlns:p14="http://schemas.microsoft.com/office/powerpoint/2010/main" val="200878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9F720-9587-69F7-9497-1CF5949386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093DB3-7502-2507-EF2C-3095654728ED}"/>
              </a:ext>
            </a:extLst>
          </p:cNvPr>
          <p:cNvSpPr>
            <a:spLocks noGrp="1"/>
          </p:cNvSpPr>
          <p:nvPr>
            <p:ph type="title"/>
          </p:nvPr>
        </p:nvSpPr>
        <p:spPr/>
        <p:txBody>
          <a:bodyPr>
            <a:normAutofit/>
          </a:bodyPr>
          <a:lstStyle/>
          <a:p>
            <a:r>
              <a:rPr lang="zh-TW" altLang="en-US" sz="4000" dirty="0">
                <a:latin typeface="Kaiti TC" panose="02010600040101010101" pitchFamily="2" charset="-120"/>
                <a:ea typeface="Kaiti TC" panose="02010600040101010101" pitchFamily="2" charset="-120"/>
              </a:rPr>
              <a:t>奥古斯丁谈科学与神学</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AB18B241-7F7C-F281-82FB-16176F6FDAB4}"/>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只有一个真理</a:t>
            </a:r>
            <a:r>
              <a:rPr lang="zh-CN" altLang="en-US" dirty="0">
                <a:latin typeface="Kaiti TC" panose="02010600040101010101" pitchFamily="2" charset="-120"/>
                <a:ea typeface="Kaiti TC" panose="02010600040101010101" pitchFamily="2" charset="-120"/>
              </a:rPr>
              <a:t>，科学和神学的冲突必须要解决</a:t>
            </a:r>
            <a:endParaRPr lang="en-US" altLang="zh-CN"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神通过两种方式启示自己：圣经和自然。两种启示不会彼此矛盾，因为它们来自于同一位作者</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矛盾来自于人的理解</a:t>
            </a:r>
            <a:r>
              <a:rPr lang="en-US" altLang="zh-TW" dirty="0">
                <a:latin typeface="Kaiti TC" panose="02010600040101010101" pitchFamily="2" charset="-120"/>
                <a:ea typeface="Kaiti TC" panose="02010600040101010101" pitchFamily="2" charset="-120"/>
              </a:rPr>
              <a:t>,</a:t>
            </a:r>
            <a:r>
              <a:rPr lang="zh-TW" altLang="en-US" dirty="0">
                <a:latin typeface="Kaiti TC" panose="02010600040101010101" pitchFamily="2" charset="-120"/>
                <a:ea typeface="Kaiti TC" panose="02010600040101010101" pitchFamily="2" charset="-120"/>
              </a:rPr>
              <a:t> 理解圣经要比理解自然更难</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神学高于科学</a:t>
            </a:r>
            <a:r>
              <a:rPr lang="en-US" altLang="zh-TW" dirty="0">
                <a:latin typeface="Kaiti TC" panose="02010600040101010101" pitchFamily="2" charset="-120"/>
                <a:ea typeface="Kaiti TC" panose="02010600040101010101" pitchFamily="2" charset="-120"/>
              </a:rPr>
              <a:t>,</a:t>
            </a:r>
            <a:r>
              <a:rPr lang="zh-TW" altLang="en-US" dirty="0">
                <a:latin typeface="Kaiti TC" panose="02010600040101010101" pitchFamily="2" charset="-120"/>
                <a:ea typeface="Kaiti TC" panose="02010600040101010101" pitchFamily="2" charset="-120"/>
              </a:rPr>
              <a:t>是它研究的问题高于自然问题</a:t>
            </a:r>
            <a:r>
              <a:rPr lang="zh-CN" altLang="en-US" dirty="0">
                <a:latin typeface="Kaiti TC" panose="02010600040101010101" pitchFamily="2" charset="-120"/>
                <a:ea typeface="Kaiti TC" panose="02010600040101010101" pitchFamily="2" charset="-120"/>
              </a:rPr>
              <a:t>，而不是神学家的观点高于科学家</a:t>
            </a:r>
            <a:endParaRPr lang="en-US" altLang="zh-CN" dirty="0">
              <a:latin typeface="Kaiti TC" panose="02010600040101010101" pitchFamily="2" charset="-120"/>
              <a:ea typeface="Kaiti TC" panose="02010600040101010101" pitchFamily="2" charset="-120"/>
            </a:endParaRPr>
          </a:p>
          <a:p>
            <a:pPr marL="0" indent="0">
              <a:buNone/>
            </a:pP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774478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5445A-DCB6-7257-77FA-EFB84B85C8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B2386-C7F0-F42B-E646-87215E2638BC}"/>
              </a:ext>
            </a:extLst>
          </p:cNvPr>
          <p:cNvSpPr>
            <a:spLocks noGrp="1"/>
          </p:cNvSpPr>
          <p:nvPr>
            <p:ph type="title"/>
          </p:nvPr>
        </p:nvSpPr>
        <p:spPr/>
        <p:txBody>
          <a:bodyPr>
            <a:normAutofit/>
          </a:bodyPr>
          <a:lstStyle/>
          <a:p>
            <a:r>
              <a:rPr lang="zh-TW" altLang="en-US" sz="4000" dirty="0">
                <a:latin typeface="Kaiti TC" panose="02010600040101010101" pitchFamily="2" charset="-120"/>
                <a:ea typeface="Kaiti TC" panose="02010600040101010101" pitchFamily="2" charset="-120"/>
              </a:rPr>
              <a:t>奥古斯丁谈科学与神学</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B973F16B-9F72-DC81-AF04-AE955CB9CF64}"/>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因信求知</a:t>
            </a:r>
            <a:r>
              <a:rPr lang="zh-CN" altLang="en-US" dirty="0">
                <a:latin typeface="Kaiti TC" panose="02010600040101010101" pitchFamily="2" charset="-120"/>
                <a:ea typeface="Kaiti TC" panose="02010600040101010101" pitchFamily="2" charset="-120"/>
              </a:rPr>
              <a:t>。信不是理解的结果，信在理解之前，理解是信的奖赏，理解可以强化信心</a:t>
            </a:r>
            <a:endParaRPr lang="en-US" altLang="zh-CN"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信心和理性在信仰的形成上是相辅相成的</a:t>
            </a:r>
            <a:r>
              <a:rPr lang="zh-CN" altLang="en-US" dirty="0">
                <a:latin typeface="Kaiti TC" panose="02010600040101010101" pitchFamily="2" charset="-120"/>
                <a:ea typeface="Kaiti TC" panose="02010600040101010101" pitchFamily="2" charset="-120"/>
              </a:rPr>
              <a:t>；科学与信仰在追求真理的路上也是相辅相成的</a:t>
            </a:r>
            <a:endParaRPr lang="en-US" altLang="zh-CN"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约翰保罗二世说：”没有理性的信仰是危险的，它导致迷信。信仰会挑战理性，使其提升到一个新的水平，信仰带给我们超越性的知识，是理性自身无法达到甚至无法想象的。</a:t>
            </a:r>
            <a:r>
              <a:rPr lang="zh-CN" altLang="en-US" dirty="0">
                <a:latin typeface="Kaiti TC" panose="02010600040101010101" pitchFamily="2" charset="-120"/>
                <a:ea typeface="Kaiti TC" panose="02010600040101010101" pitchFamily="2" charset="-120"/>
              </a:rPr>
              <a:t>”</a:t>
            </a:r>
            <a:endParaRPr lang="en-US" altLang="zh-CN" dirty="0">
              <a:latin typeface="Kaiti TC" panose="02010600040101010101" pitchFamily="2" charset="-120"/>
              <a:ea typeface="Kaiti TC" panose="02010600040101010101" pitchFamily="2" charset="-120"/>
            </a:endParaRPr>
          </a:p>
          <a:p>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285894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B6293-526B-E12B-98EA-1320610497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318A9D-9FF4-CD04-D8FB-AA78C47D7693}"/>
              </a:ext>
            </a:extLst>
          </p:cNvPr>
          <p:cNvSpPr>
            <a:spLocks noGrp="1"/>
          </p:cNvSpPr>
          <p:nvPr>
            <p:ph type="title"/>
          </p:nvPr>
        </p:nvSpPr>
        <p:spPr/>
        <p:txBody>
          <a:bodyPr>
            <a:normAutofit/>
          </a:bodyPr>
          <a:lstStyle/>
          <a:p>
            <a:r>
              <a:rPr lang="zh-TW" altLang="en-US" sz="4000" dirty="0">
                <a:latin typeface="Kaiti TC" panose="02010600040101010101" pitchFamily="2" charset="-120"/>
                <a:ea typeface="Kaiti TC" panose="02010600040101010101" pitchFamily="2" charset="-120"/>
              </a:rPr>
              <a:t>理性的长处和限制</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4C191D31-1749-57AB-E076-13BA941C8D87}"/>
              </a:ext>
            </a:extLst>
          </p:cNvPr>
          <p:cNvSpPr>
            <a:spLocks noGrp="1"/>
          </p:cNvSpPr>
          <p:nvPr>
            <p:ph idx="1"/>
          </p:nvPr>
        </p:nvSpPr>
        <p:spPr>
          <a:xfrm>
            <a:off x="838200" y="1908810"/>
            <a:ext cx="10515600" cy="3749040"/>
          </a:xfrm>
        </p:spPr>
        <p:txBody>
          <a:bodyPr>
            <a:normAutofit lnSpcReduction="10000"/>
          </a:bodyPr>
          <a:lstStyle/>
          <a:p>
            <a:r>
              <a:rPr lang="zh-TW" altLang="en-US" dirty="0">
                <a:latin typeface="Kaiti TC" panose="02010600040101010101" pitchFamily="2" charset="-120"/>
                <a:ea typeface="Kaiti TC" panose="02010600040101010101" pitchFamily="2" charset="-120"/>
              </a:rPr>
              <a:t>在所有获得知识方法当中，理性是避免矛盾和谬误的最可靠的手段</a:t>
            </a:r>
            <a:endParaRPr lang="en-US" altLang="zh-TW"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人们可以“强迫”自然回答人的问题。不同的人问同样的问题，自然会给出同样的答案。读圣经或求问神的时候我们通常做不到这一点。</a:t>
            </a:r>
            <a:endParaRPr lang="en-US" altLang="zh-TW"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科学有一套行之有效的方法来解决争端。双方都可以对对方的论证进行逻辑上的批判；不同理论会做出不同的预言，可以通过实验进行比较和验证。哲学，神学争论中或者没有这样的方法，或者这样的方法不那么有效。</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科学的高度有效性正是源于它只研究一类特定系统中的特定问题。这些系统的行为可以被客观的观察和判断，用实验的方法操控，这些问题有高度的可重复性，研究的结果可以被外展而不失其一般性。人类所面临的问题中只有一小部分属于这个范畴</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认识到理性的有限是避免对科学迷信的开端</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768899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E9966-CA5F-ACC2-8FC4-5C1038B6BC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88BBED-4367-8401-4D86-16FCB564C9FC}"/>
              </a:ext>
            </a:extLst>
          </p:cNvPr>
          <p:cNvSpPr>
            <a:spLocks noGrp="1"/>
          </p:cNvSpPr>
          <p:nvPr>
            <p:ph type="title"/>
          </p:nvPr>
        </p:nvSpPr>
        <p:spPr/>
        <p:txBody>
          <a:bodyPr>
            <a:normAutofit/>
          </a:bodyPr>
          <a:lstStyle/>
          <a:p>
            <a:r>
              <a:rPr lang="zh-TW" altLang="en-US" sz="4000" dirty="0">
                <a:latin typeface="Kaiti TC" panose="02010600040101010101" pitchFamily="2" charset="-120"/>
                <a:ea typeface="Kaiti TC" panose="02010600040101010101" pitchFamily="2" charset="-120"/>
              </a:rPr>
              <a:t>我们为什么还需要信仰</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B9721D15-29F6-E1AA-49CA-25BCB4F9F7FA}"/>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现代人常常认为人创造了神为的是解释一些自然现象。当我们可以用科学解释同一现象后，我们就不再需要神</a:t>
            </a:r>
            <a:r>
              <a:rPr lang="zh-CN" altLang="en-US" dirty="0">
                <a:latin typeface="Kaiti TC" panose="02010600040101010101" pitchFamily="2" charset="-120"/>
                <a:ea typeface="Kaiti TC" panose="02010600040101010101" pitchFamily="2" charset="-120"/>
              </a:rPr>
              <a:t>。</a:t>
            </a:r>
            <a:endParaRPr lang="en-US" altLang="zh-CN"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基督徒相信神不是因为神解释了自然现象。 圣经被赐给人类不是为了告诉人类物种如何演化，而是要告诉我们为什么世界上有这么多罪恶，人心为什么有时如此高尚有时又如此黑暗，为什么我们无论拥有多少都不能满足，以及解决这一切问题的出路。</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人类几千年来最深的困境和最大的挑战从来都不是如何征服外在的自然</a:t>
            </a:r>
            <a:r>
              <a:rPr lang="en-US" altLang="zh-TW" dirty="0">
                <a:latin typeface="Kaiti TC" panose="02010600040101010101" pitchFamily="2" charset="-120"/>
                <a:ea typeface="Kaiti TC" panose="02010600040101010101" pitchFamily="2" charset="-120"/>
              </a:rPr>
              <a:t>,</a:t>
            </a:r>
            <a:r>
              <a:rPr lang="zh-TW" altLang="en-US" dirty="0">
                <a:latin typeface="Kaiti TC" panose="02010600040101010101" pitchFamily="2" charset="-120"/>
                <a:ea typeface="Kaiti TC" panose="02010600040101010101" pitchFamily="2" charset="-120"/>
              </a:rPr>
              <a:t>而是征服内在的自我。最难解决的问题都是关乎人本性的问题</a:t>
            </a:r>
            <a:r>
              <a:rPr lang="zh-CN" altLang="en-US">
                <a:latin typeface="Kaiti TC" panose="02010600040101010101" pitchFamily="2" charset="-120"/>
                <a:ea typeface="Kaiti TC" panose="02010600040101010101" pitchFamily="2" charset="-120"/>
              </a:rPr>
              <a:t>。也许今天我们比过去两百年中任何时候都更需要信仰来平衡和引导科学的力量。</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674459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31BE1-AEBC-2051-308E-B646326407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FB0738-529C-91D7-3780-032A862B6404}"/>
              </a:ext>
            </a:extLst>
          </p:cNvPr>
          <p:cNvSpPr>
            <a:spLocks noGrp="1"/>
          </p:cNvSpPr>
          <p:nvPr>
            <p:ph type="title"/>
          </p:nvPr>
        </p:nvSpPr>
        <p:spPr/>
        <p:txBody>
          <a:bodyPr>
            <a:normAutofit/>
          </a:bodyPr>
          <a:lstStyle/>
          <a:p>
            <a:r>
              <a:rPr lang="en-US" sz="4000" dirty="0">
                <a:latin typeface="Kaiti TC" panose="02010600040101010101" pitchFamily="2" charset="-120"/>
                <a:ea typeface="Kaiti TC" panose="02010600040101010101" pitchFamily="2" charset="-120"/>
              </a:rPr>
              <a:t>小结</a:t>
            </a:r>
          </a:p>
        </p:txBody>
      </p:sp>
      <p:sp>
        <p:nvSpPr>
          <p:cNvPr id="3" name="Content Placeholder 2">
            <a:extLst>
              <a:ext uri="{FF2B5EF4-FFF2-40B4-BE49-F238E27FC236}">
                <a16:creationId xmlns:a16="http://schemas.microsoft.com/office/drawing/2014/main" id="{FD00A338-61A7-AD3A-08DB-9AC745815D2C}"/>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信心和理性是截然不同的两种获得知识的方法。在形成信仰，追寻真理的路上，两者都需要，可以相辅相成</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信仰和科学不是截然不同的，两者都同时需要理性和信心</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信仰和科学在历史上，在现实中确实存在冲突，但真理只有一个，冲突终将得到解决。在此之前，我们需要保持谦卑和宽容</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科学和信仰对我们人生的幸福和社会的和谐都很重要。基督徒不要反理性，要把信仰分享给别人</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299374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184E4-561D-7D9B-1491-13531270F767}"/>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科学和信仰有一段很长很长的罗曼史</a:t>
            </a:r>
            <a:r>
              <a:rPr lang="en-US" sz="4000" dirty="0">
                <a:latin typeface="Kaiti TC" panose="02010600040101010101" pitchFamily="2" charset="-120"/>
                <a:ea typeface="Kaiti TC" panose="02010600040101010101" pitchFamily="2" charset="-120"/>
              </a:rPr>
              <a:t>……</a:t>
            </a:r>
          </a:p>
        </p:txBody>
      </p:sp>
      <p:sp>
        <p:nvSpPr>
          <p:cNvPr id="3" name="Content Placeholder 2">
            <a:extLst>
              <a:ext uri="{FF2B5EF4-FFF2-40B4-BE49-F238E27FC236}">
                <a16:creationId xmlns:a16="http://schemas.microsoft.com/office/drawing/2014/main" id="{8A30F166-030C-A028-C01C-443A1C3979F9}"/>
              </a:ext>
            </a:extLst>
          </p:cNvPr>
          <p:cNvSpPr>
            <a:spLocks noGrp="1"/>
          </p:cNvSpPr>
          <p:nvPr>
            <p:ph idx="1"/>
          </p:nvPr>
        </p:nvSpPr>
        <p:spPr>
          <a:xfrm>
            <a:off x="354330" y="1853754"/>
            <a:ext cx="11635740" cy="5097780"/>
          </a:xfrm>
        </p:spPr>
        <p:txBody>
          <a:bodyPr>
            <a:normAutofit/>
          </a:bodyPr>
          <a:lstStyle/>
          <a:p>
            <a:r>
              <a:rPr lang="en-US" dirty="0" err="1">
                <a:latin typeface="Kaiti TC" panose="02010600040101010101" pitchFamily="2" charset="-120"/>
                <a:ea typeface="Kaiti TC" panose="02010600040101010101" pitchFamily="2" charset="-120"/>
              </a:rPr>
              <a:t>古人更敬畏</a:t>
            </a:r>
            <a:r>
              <a:rPr lang="zh-CN" altLang="en-US" dirty="0">
                <a:latin typeface="Kaiti TC" panose="02010600040101010101" pitchFamily="2" charset="-120"/>
                <a:ea typeface="Kaiti TC" panose="02010600040101010101" pitchFamily="2" charset="-120"/>
              </a:rPr>
              <a:t>“奥秘”，约束自己的欲望来适应现实。我们会觉得他们太消极，太迷信超自然力量，太强调忍耐，接受</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现代人更注重“科技”，征服自然来满足自己欲望。古人会觉得我们太傲慢，太迷信自己的力量，对古老的智慧缺乏敬意</a:t>
            </a:r>
            <a:endParaRPr lang="en-US" altLang="zh-CN" dirty="0">
              <a:latin typeface="Kaiti TC" panose="02010600040101010101" pitchFamily="2" charset="-120"/>
              <a:ea typeface="Kaiti TC" panose="02010600040101010101" pitchFamily="2" charset="-120"/>
            </a:endParaRPr>
          </a:p>
          <a:p>
            <a:r>
              <a:rPr lang="en-US" dirty="0" err="1">
                <a:latin typeface="Kaiti TC" panose="02010600040101010101" pitchFamily="2" charset="-120"/>
                <a:ea typeface="Kaiti TC" panose="02010600040101010101" pitchFamily="2" charset="-120"/>
              </a:rPr>
              <a:t>高举理性大旗的法国大革命却走向血腥恐怖</a:t>
            </a:r>
            <a:r>
              <a:rPr lang="zh-CN" altLang="en-US" dirty="0">
                <a:latin typeface="Kaiti TC" panose="02010600040101010101" pitchFamily="2" charset="-120"/>
                <a:ea typeface="Kaiti TC" panose="02010600040101010101" pitchFamily="2" charset="-120"/>
              </a:rPr>
              <a:t>；科技引发的工业革命带给劳工的只是悲惨世界；最理性的德意志民族发动了两次世界大战；无神论的共产主义最爱搞个人崇拜</a:t>
            </a:r>
            <a:endParaRPr lang="en-US" altLang="zh-CN" dirty="0">
              <a:latin typeface="Kaiti TC" panose="02010600040101010101" pitchFamily="2" charset="-120"/>
              <a:ea typeface="Kaiti TC" panose="02010600040101010101" pitchFamily="2" charset="-120"/>
            </a:endParaRPr>
          </a:p>
          <a:p>
            <a:r>
              <a:rPr lang="en-US" dirty="0" err="1">
                <a:latin typeface="Kaiti TC" panose="02010600040101010101" pitchFamily="2" charset="-120"/>
                <a:ea typeface="Kaiti TC" panose="02010600040101010101" pitchFamily="2" charset="-120"/>
              </a:rPr>
              <a:t>人类社会的问题到底是人们不够理性或是缺乏信仰</a:t>
            </a:r>
            <a:r>
              <a:rPr lang="zh-CN" altLang="en-US" dirty="0">
                <a:latin typeface="Kaiti TC" panose="02010600040101010101" pitchFamily="2" charset="-120"/>
                <a:ea typeface="Kaiti TC" panose="02010600040101010101" pitchFamily="2" charset="-120"/>
              </a:rPr>
              <a:t>？</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科学的成功使一部分人用科学代替的上帝；对科学和精英的疑惧使另一部分人把上帝与科学对立起来</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即便如此，没有人可以避开二者的影响</a:t>
            </a:r>
            <a:r>
              <a:rPr lang="en-US" altLang="zh-CN" dirty="0">
                <a:latin typeface="Kaiti TC" panose="02010600040101010101" pitchFamily="2" charset="-120"/>
                <a:ea typeface="Kaiti TC" panose="02010600040101010101" pitchFamily="2" charset="-120"/>
              </a:rPr>
              <a:t>……</a:t>
            </a:r>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492192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3BD55-323B-4B31-C0A3-BE4F53264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8EF667-3301-1455-E1DB-80FD2FA9C67C}"/>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科学</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7F78CBAD-F3D8-5432-CEE4-145518D7B148}"/>
              </a:ext>
            </a:extLst>
          </p:cNvPr>
          <p:cNvSpPr>
            <a:spLocks noGrp="1"/>
          </p:cNvSpPr>
          <p:nvPr>
            <p:ph idx="1"/>
          </p:nvPr>
        </p:nvSpPr>
        <p:spPr>
          <a:xfrm>
            <a:off x="838200" y="1853754"/>
            <a:ext cx="10216654" cy="3495486"/>
          </a:xfrm>
        </p:spPr>
        <p:txBody>
          <a:bodyPr>
            <a:normAutofit/>
          </a:bodyPr>
          <a:lstStyle/>
          <a:p>
            <a:r>
              <a:rPr lang="en-US" dirty="0" err="1">
                <a:latin typeface="Kaiti TC" panose="02010600040101010101" pitchFamily="2" charset="-120"/>
                <a:ea typeface="Kaiti TC" panose="02010600040101010101" pitchFamily="2" charset="-120"/>
              </a:rPr>
              <a:t>科学一词有两层含义</a:t>
            </a:r>
            <a:endParaRPr lang="en-US"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一组关于自然和人类社会的知识宣告</a:t>
            </a:r>
            <a:endParaRPr lang="en-US" altLang="zh-TW"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获取这些知识的一套方法</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科学知识不一定都是正确的</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科学知识不一定都来自于科学方法</a:t>
            </a:r>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2374755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9B8A3-6F8C-E860-86E4-C1D039D62E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4FF248-D85A-D0CD-ED9A-6E2B3E32293F}"/>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信仰</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488110FB-3213-8A98-FD59-DD6051E51402}"/>
              </a:ext>
            </a:extLst>
          </p:cNvPr>
          <p:cNvSpPr>
            <a:spLocks noGrp="1"/>
          </p:cNvSpPr>
          <p:nvPr>
            <p:ph idx="1"/>
          </p:nvPr>
        </p:nvSpPr>
        <p:spPr>
          <a:xfrm>
            <a:off x="1137146" y="2000250"/>
            <a:ext cx="10626090" cy="4149090"/>
          </a:xfrm>
        </p:spPr>
        <p:txBody>
          <a:bodyPr>
            <a:normAutofit/>
          </a:bodyPr>
          <a:lstStyle/>
          <a:p>
            <a:r>
              <a:rPr lang="en-US" dirty="0" err="1">
                <a:latin typeface="Kaiti TC" panose="02010600040101010101" pitchFamily="2" charset="-120"/>
                <a:ea typeface="Kaiti TC" panose="02010600040101010101" pitchFamily="2" charset="-120"/>
              </a:rPr>
              <a:t>信仰一词</a:t>
            </a:r>
            <a:r>
              <a:rPr lang="zh-CN" altLang="en-US" dirty="0">
                <a:latin typeface="Kaiti TC" panose="02010600040101010101" pitchFamily="2" charset="-120"/>
                <a:ea typeface="Kaiti TC" panose="02010600040101010101" pitchFamily="2" charset="-120"/>
              </a:rPr>
              <a:t>（</a:t>
            </a:r>
            <a:r>
              <a:rPr lang="en-US" altLang="zh-CN" dirty="0">
                <a:latin typeface="Kaiti TC" panose="02010600040101010101" pitchFamily="2" charset="-120"/>
                <a:ea typeface="Kaiti TC" panose="02010600040101010101" pitchFamily="2" charset="-120"/>
              </a:rPr>
              <a:t>faith</a:t>
            </a:r>
            <a:r>
              <a:rPr lang="zh-CN" altLang="en-US" dirty="0">
                <a:latin typeface="Kaiti TC" panose="02010600040101010101" pitchFamily="2" charset="-120"/>
                <a:ea typeface="Kaiti TC" panose="02010600040101010101" pitchFamily="2" charset="-120"/>
              </a:rPr>
              <a:t>）</a:t>
            </a:r>
            <a:r>
              <a:rPr lang="en-US" dirty="0" err="1">
                <a:latin typeface="Kaiti TC" panose="02010600040101010101" pitchFamily="2" charset="-120"/>
                <a:ea typeface="Kaiti TC" panose="02010600040101010101" pitchFamily="2" charset="-120"/>
              </a:rPr>
              <a:t>有三层含义</a:t>
            </a:r>
            <a:endParaRPr lang="en-US"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信仰生活的实践</a:t>
            </a:r>
            <a:r>
              <a:rPr lang="zh-CN" altLang="en-US" dirty="0">
                <a:latin typeface="Kaiti TC" panose="02010600040101010101" pitchFamily="2" charset="-120"/>
                <a:ea typeface="Kaiti TC" panose="02010600040101010101" pitchFamily="2" charset="-120"/>
              </a:rPr>
              <a:t>：崇拜，奉献，仪式，生活的一些规范和原则</a:t>
            </a:r>
            <a:endParaRPr lang="en-US" altLang="zh-TW"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神学</a:t>
            </a:r>
            <a:r>
              <a:rPr lang="zh-CN" altLang="en-US" dirty="0">
                <a:latin typeface="Kaiti TC" panose="02010600040101010101" pitchFamily="2" charset="-120"/>
                <a:ea typeface="Kaiti TC" panose="02010600040101010101" pitchFamily="2" charset="-120"/>
              </a:rPr>
              <a:t>：一组关于神，自然，人类社会的知识宣告</a:t>
            </a:r>
            <a:endParaRPr lang="en-US" altLang="zh-TW" dirty="0">
              <a:latin typeface="Kaiti TC" panose="02010600040101010101" pitchFamily="2" charset="-120"/>
              <a:ea typeface="Kaiti TC" panose="02010600040101010101" pitchFamily="2" charset="-120"/>
            </a:endParaRPr>
          </a:p>
          <a:p>
            <a:pPr lvl="1"/>
            <a:r>
              <a:rPr lang="zh-TW" altLang="en-US" dirty="0">
                <a:latin typeface="Kaiti TC" panose="02010600040101010101" pitchFamily="2" charset="-120"/>
                <a:ea typeface="Kaiti TC" panose="02010600040101010101" pitchFamily="2" charset="-120"/>
              </a:rPr>
              <a:t>获取这些知识的一套特别的方法（凭信心，遵照权威）</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一个人的神学和他的生活实践不一定是一致的</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神学知识不都是靠信心得来的</a:t>
            </a:r>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003754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C7056-0EB9-E17B-E0AC-861827AAF0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B7C220-C8DE-961D-7C35-ECFDF2199809}"/>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理性和信心</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1EFEA640-B226-5566-F80B-8134A2C4FE6D}"/>
              </a:ext>
            </a:extLst>
          </p:cNvPr>
          <p:cNvSpPr>
            <a:spLocks noGrp="1"/>
          </p:cNvSpPr>
          <p:nvPr>
            <p:ph idx="1"/>
          </p:nvPr>
        </p:nvSpPr>
        <p:spPr>
          <a:xfrm>
            <a:off x="815340" y="2036865"/>
            <a:ext cx="10877550" cy="3131820"/>
          </a:xfrm>
        </p:spPr>
        <p:txBody>
          <a:bodyPr>
            <a:normAutofit/>
          </a:bodyPr>
          <a:lstStyle/>
          <a:p>
            <a:r>
              <a:rPr lang="zh-TW" altLang="en-US" dirty="0">
                <a:latin typeface="Kaiti TC" panose="02010600040101010101" pitchFamily="2" charset="-120"/>
                <a:ea typeface="Kaiti TC" panose="02010600040101010101" pitchFamily="2" charset="-120"/>
              </a:rPr>
              <a:t>理性和信心是两种截然不同的获取知识的方法</a:t>
            </a:r>
            <a:endParaRPr lang="en-US" altLang="zh-TW" dirty="0">
              <a:latin typeface="Kaiti TC" panose="02010600040101010101" pitchFamily="2" charset="-120"/>
              <a:ea typeface="Kaiti TC" panose="02010600040101010101" pitchFamily="2" charset="-120"/>
            </a:endParaRPr>
          </a:p>
          <a:p>
            <a:r>
              <a:rPr lang="en-US" dirty="0" err="1">
                <a:latin typeface="Kaiti TC" panose="02010600040101010101" pitchFamily="2" charset="-120"/>
                <a:ea typeface="Kaiti TC" panose="02010600040101010101" pitchFamily="2" charset="-120"/>
              </a:rPr>
              <a:t>理性</a:t>
            </a:r>
            <a:r>
              <a:rPr lang="zh-CN" altLang="en-US" dirty="0">
                <a:latin typeface="Kaiti TC" panose="02010600040101010101" pitchFamily="2" charset="-120"/>
                <a:ea typeface="Kaiti TC" panose="02010600040101010101" pitchFamily="2" charset="-120"/>
              </a:rPr>
              <a:t>依靠证据和逻辑，强调质疑和验证</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信心依靠启示和权威，强调超越证据的接受</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不是只有信教的人讲信心。科学知识的传承也主要是通过信心</a:t>
            </a:r>
            <a:endParaRPr lang="en-US"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625816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BDDDF-B469-D852-D84F-0CB4C05262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B8A461-B4F5-14E1-96F5-78F5D5B6AB7C}"/>
              </a:ext>
            </a:extLst>
          </p:cNvPr>
          <p:cNvSpPr>
            <a:spLocks noGrp="1"/>
          </p:cNvSpPr>
          <p:nvPr>
            <p:ph type="title"/>
          </p:nvPr>
        </p:nvSpPr>
        <p:spPr/>
        <p:txBody>
          <a:bodyPr>
            <a:normAutofit fontScale="90000"/>
          </a:bodyPr>
          <a:lstStyle/>
          <a:p>
            <a:r>
              <a:rPr lang="zh-TW" altLang="en-US" sz="4000" dirty="0">
                <a:latin typeface="Kaiti TC" panose="02010600040101010101" pitchFamily="2" charset="-120"/>
                <a:ea typeface="Kaiti TC" panose="02010600040101010101" pitchFamily="2" charset="-120"/>
              </a:rPr>
              <a:t>科学与信仰的区别不同于理性和信心的区别</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69D1C3E7-D5CA-FAAC-094F-2932D6EB32D8}"/>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理性和信心截然不同</a:t>
            </a:r>
            <a:r>
              <a:rPr lang="zh-CN" altLang="en-US" dirty="0">
                <a:latin typeface="Kaiti TC" panose="02010600040101010101" pitchFamily="2" charset="-120"/>
                <a:ea typeface="Kaiti TC" panose="02010600040101010101" pitchFamily="2" charset="-120"/>
              </a:rPr>
              <a:t>，但科学和信仰并非截然不同</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信仰需要理性，科学需要信心</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信仰确实需要很多超越证据的信心</a:t>
            </a:r>
            <a:endParaRPr lang="en-US" altLang="zh-CN"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凭信心去信赖，不依赖理性并不代表反理性</a:t>
            </a:r>
            <a:r>
              <a:rPr lang="zh-CN" altLang="en-US" dirty="0">
                <a:latin typeface="Kaiti TC" panose="02010600040101010101" pitchFamily="2" charset="-120"/>
                <a:ea typeface="Kaiti TC" panose="02010600040101010101" pitchFamily="2" charset="-120"/>
              </a:rPr>
              <a:t>，</a:t>
            </a:r>
            <a:r>
              <a:rPr lang="zh-TW" altLang="en-US" dirty="0">
                <a:latin typeface="Kaiti TC" panose="02010600040101010101" pitchFamily="2" charset="-120"/>
                <a:ea typeface="Kaiti TC" panose="02010600040101010101" pitchFamily="2" charset="-120"/>
              </a:rPr>
              <a:t>只是源于理性有其局限</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480733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F8AF2-EBA9-3650-4B64-9285D926D4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3E3-32DA-A80D-4B94-1DD40185D62D}"/>
              </a:ext>
            </a:extLst>
          </p:cNvPr>
          <p:cNvSpPr>
            <a:spLocks noGrp="1"/>
          </p:cNvSpPr>
          <p:nvPr>
            <p:ph type="title"/>
          </p:nvPr>
        </p:nvSpPr>
        <p:spPr/>
        <p:txBody>
          <a:bodyPr>
            <a:normAutofit/>
          </a:bodyPr>
          <a:lstStyle/>
          <a:p>
            <a:r>
              <a:rPr lang="zh-TW" altLang="en-US" sz="4000" dirty="0">
                <a:latin typeface="Kaiti TC" panose="02010600040101010101" pitchFamily="2" charset="-120"/>
                <a:ea typeface="Kaiti TC" panose="02010600040101010101" pitchFamily="2" charset="-120"/>
              </a:rPr>
              <a:t>科学与信仰的冲突</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E737A939-1C0C-195F-6AA4-2170D1ACF839}"/>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科学和信仰的冲突确实存在</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为了避免冲突，有人主张把它们分开</a:t>
            </a:r>
            <a:r>
              <a:rPr lang="zh-CN" altLang="en-US" dirty="0">
                <a:latin typeface="Kaiti TC" panose="02010600040101010101" pitchFamily="2" charset="-120"/>
                <a:ea typeface="Kaiti TC" panose="02010600040101010101" pitchFamily="2" charset="-120"/>
              </a:rPr>
              <a:t>：科学管自然有关的事情，信仰管属灵的事情。但谁来划线？划在哪里？</a:t>
            </a:r>
            <a:endParaRPr lang="en-US" altLang="zh-CN"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基督教确实对自然界的现象发表看法</a:t>
            </a:r>
            <a:endParaRPr lang="en-US" altLang="zh-TW" dirty="0">
              <a:latin typeface="Kaiti TC" panose="02010600040101010101" pitchFamily="2" charset="-120"/>
              <a:ea typeface="Kaiti TC" panose="02010600040101010101" pitchFamily="2" charset="-120"/>
            </a:endParaRPr>
          </a:p>
          <a:p>
            <a:r>
              <a:rPr lang="zh-TW" altLang="en-US" dirty="0">
                <a:latin typeface="Kaiti TC" panose="02010600040101010101" pitchFamily="2" charset="-120"/>
                <a:ea typeface="Kaiti TC" panose="02010600040101010101" pitchFamily="2" charset="-120"/>
              </a:rPr>
              <a:t>科学的结论确实影响人们的世界观，价值观</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2489285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166ED-129B-0DCE-7C80-62987C1593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0BAFCA-31AF-CAF5-1864-EF9618536D45}"/>
              </a:ext>
            </a:extLst>
          </p:cNvPr>
          <p:cNvSpPr>
            <a:spLocks noGrp="1"/>
          </p:cNvSpPr>
          <p:nvPr>
            <p:ph type="title"/>
          </p:nvPr>
        </p:nvSpPr>
        <p:spPr/>
        <p:txBody>
          <a:bodyPr>
            <a:normAutofit/>
          </a:bodyPr>
          <a:lstStyle/>
          <a:p>
            <a:r>
              <a:rPr lang="zh-TW" altLang="en-US" sz="4000" dirty="0">
                <a:latin typeface="Kaiti TC" panose="02010600040101010101" pitchFamily="2" charset="-120"/>
                <a:ea typeface="Kaiti TC" panose="02010600040101010101" pitchFamily="2" charset="-120"/>
              </a:rPr>
              <a:t>奥古斯丁谈科学与神学</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B157DEBF-F864-62B6-F116-0A7AFAF174C4}"/>
              </a:ext>
            </a:extLst>
          </p:cNvPr>
          <p:cNvSpPr>
            <a:spLocks noGrp="1"/>
          </p:cNvSpPr>
          <p:nvPr>
            <p:ph idx="1"/>
          </p:nvPr>
        </p:nvSpPr>
        <p:spPr>
          <a:xfrm>
            <a:off x="838200" y="1908810"/>
            <a:ext cx="10515600" cy="3749040"/>
          </a:xfrm>
        </p:spPr>
        <p:txBody>
          <a:bodyPr>
            <a:normAutofit/>
          </a:bodyPr>
          <a:lstStyle/>
          <a:p>
            <a:r>
              <a:rPr lang="zh-TW" altLang="en-US" dirty="0">
                <a:latin typeface="Kaiti TC" panose="02010600040101010101" pitchFamily="2" charset="-120"/>
                <a:ea typeface="Kaiti TC" panose="02010600040101010101" pitchFamily="2" charset="-120"/>
              </a:rPr>
              <a:t>只有一个真理</a:t>
            </a:r>
            <a:r>
              <a:rPr lang="zh-CN" altLang="en-US" dirty="0">
                <a:latin typeface="Kaiti TC" panose="02010600040101010101" pitchFamily="2" charset="-120"/>
                <a:ea typeface="Kaiti TC" panose="02010600040101010101" pitchFamily="2" charset="-120"/>
              </a:rPr>
              <a:t>，科学和神学的冲突必须要解决</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但是，一些表面上的冲突不一定是非此即彼，不可调和的</a:t>
            </a:r>
            <a:r>
              <a:rPr lang="en-US" altLang="zh-CN" dirty="0">
                <a:latin typeface="Kaiti TC" panose="02010600040101010101" pitchFamily="2" charset="-120"/>
                <a:ea typeface="Kaiti TC" panose="02010600040101010101" pitchFamily="2" charset="-120"/>
              </a:rPr>
              <a:t>……</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93819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C5D492-8A5A-2AB3-0B51-29A6912389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2A5A15-8347-7579-9ADE-9F4647F87DFC}"/>
              </a:ext>
            </a:extLst>
          </p:cNvPr>
          <p:cNvSpPr>
            <a:spLocks noGrp="1"/>
          </p:cNvSpPr>
          <p:nvPr>
            <p:ph type="title"/>
          </p:nvPr>
        </p:nvSpPr>
        <p:spPr/>
        <p:txBody>
          <a:bodyPr>
            <a:normAutofit/>
          </a:bodyPr>
          <a:lstStyle/>
          <a:p>
            <a:r>
              <a:rPr lang="en-US" sz="4000" dirty="0" err="1">
                <a:latin typeface="Kaiti TC" panose="02010600040101010101" pitchFamily="2" charset="-120"/>
                <a:ea typeface="Kaiti TC" panose="02010600040101010101" pitchFamily="2" charset="-120"/>
              </a:rPr>
              <a:t>基督教基要真理中的悖论</a:t>
            </a:r>
            <a:endParaRPr lang="en-US" sz="40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4BBD5064-32C4-4EF9-395B-6A6B717840DA}"/>
              </a:ext>
            </a:extLst>
          </p:cNvPr>
          <p:cNvSpPr>
            <a:spLocks noGrp="1"/>
          </p:cNvSpPr>
          <p:nvPr>
            <p:ph idx="1"/>
          </p:nvPr>
        </p:nvSpPr>
        <p:spPr>
          <a:xfrm>
            <a:off x="838200" y="1908810"/>
            <a:ext cx="10515600" cy="3749040"/>
          </a:xfrm>
        </p:spPr>
        <p:txBody>
          <a:bodyPr>
            <a:normAutofit lnSpcReduction="10000"/>
          </a:bodyPr>
          <a:lstStyle/>
          <a:p>
            <a:r>
              <a:rPr lang="zh-TW" altLang="en-US" dirty="0">
                <a:latin typeface="Kaiti TC" panose="02010600040101010101" pitchFamily="2" charset="-120"/>
                <a:ea typeface="Kaiti TC" panose="02010600040101010101" pitchFamily="2" charset="-120"/>
              </a:rPr>
              <a:t>只有独一真神</a:t>
            </a:r>
            <a:r>
              <a:rPr lang="zh-CN" altLang="en-US" dirty="0">
                <a:latin typeface="Kaiti TC" panose="02010600040101010101" pitchFamily="2" charset="-120"/>
                <a:ea typeface="Kaiti TC" panose="02010600040101010101" pitchFamily="2" charset="-120"/>
              </a:rPr>
              <a:t>，但神有三位：父，子，圣灵</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耶稣是完全的神，也是完全的人</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神预知预定，掌管一切，但人仍有自由意志</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神全善全能，但世上有很多邪恶苦难</a:t>
            </a:r>
            <a:endParaRPr lang="en-US" altLang="zh-CN"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人完全靠恩典得救，但仍需要悔改的行动</a:t>
            </a:r>
            <a:endParaRPr lang="en-US" altLang="zh-CN" dirty="0">
              <a:latin typeface="Kaiti TC" panose="02010600040101010101" pitchFamily="2" charset="-120"/>
              <a:ea typeface="Kaiti TC" panose="02010600040101010101" pitchFamily="2" charset="-120"/>
            </a:endParaRPr>
          </a:p>
          <a:p>
            <a:endParaRPr lang="en-US" altLang="zh-TW" dirty="0">
              <a:latin typeface="Kaiti TC" panose="02010600040101010101" pitchFamily="2" charset="-120"/>
              <a:ea typeface="Kaiti TC" panose="02010600040101010101" pitchFamily="2" charset="-120"/>
            </a:endParaRPr>
          </a:p>
          <a:p>
            <a:r>
              <a:rPr lang="zh-CN" altLang="en-US" dirty="0">
                <a:latin typeface="Kaiti TC" panose="02010600040101010101" pitchFamily="2" charset="-120"/>
                <a:ea typeface="Kaiti TC" panose="02010600040101010101" pitchFamily="2" charset="-120"/>
              </a:rPr>
              <a:t>基督教神学在这些看似对立的观点间取得平衡，而历史上的异端大都是在某个问题上太偏向对立观点中的一个，把圣经真理推向“逻辑的极端”</a:t>
            </a:r>
            <a:endParaRPr lang="en-US" altLang="zh-TW"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27538612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3736</TotalTime>
  <Words>1305</Words>
  <Application>Microsoft Macintosh PowerPoint</Application>
  <PresentationFormat>Widescreen</PresentationFormat>
  <Paragraphs>83</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Kaiti TC</vt:lpstr>
      <vt:lpstr>Aptos</vt:lpstr>
      <vt:lpstr>Arial</vt:lpstr>
      <vt:lpstr>Gill Sans MT</vt:lpstr>
      <vt:lpstr>Gallery</vt:lpstr>
      <vt:lpstr>信心与理性的和解</vt:lpstr>
      <vt:lpstr>科学和信仰有一段很长很长的罗曼史……</vt:lpstr>
      <vt:lpstr>科学</vt:lpstr>
      <vt:lpstr>信仰</vt:lpstr>
      <vt:lpstr>理性和信心</vt:lpstr>
      <vt:lpstr>科学与信仰的区别不同于理性和信心的区别</vt:lpstr>
      <vt:lpstr>科学与信仰的冲突</vt:lpstr>
      <vt:lpstr>奥古斯丁谈科学与神学</vt:lpstr>
      <vt:lpstr>基督教基要真理中的悖论</vt:lpstr>
      <vt:lpstr>奥古斯丁谈科学与神学</vt:lpstr>
      <vt:lpstr>奥古斯丁谈科学与神学</vt:lpstr>
      <vt:lpstr>理性的长处和限制</vt:lpstr>
      <vt:lpstr>我们为什么还需要信仰</vt:lpstr>
      <vt:lpstr>小结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Song Wang</dc:creator>
  <cp:lastModifiedBy>Song Wang</cp:lastModifiedBy>
  <cp:revision>6</cp:revision>
  <dcterms:created xsi:type="dcterms:W3CDTF">2024-09-17T21:53:09Z</dcterms:created>
  <dcterms:modified xsi:type="dcterms:W3CDTF">2024-09-22T19:59:49Z</dcterms:modified>
</cp:coreProperties>
</file>