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225"/>
  </p:normalViewPr>
  <p:slideViewPr>
    <p:cSldViewPr snapToGrid="0">
      <p:cViewPr varScale="1">
        <p:scale>
          <a:sx n="47" d="100"/>
          <a:sy n="47" d="100"/>
        </p:scale>
        <p:origin x="138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5F7861A4-9C30-4251-9BB7-89172A0A0DAC}"/>
    <pc:docChg chg="undo custSel modSld">
      <pc:chgData name="大橡树 nelson" userId="b0597ec67e8763e9" providerId="LiveId" clId="{5F7861A4-9C30-4251-9BB7-89172A0A0DAC}" dt="2024-09-30T00:52:42.912" v="27" actId="14100"/>
      <pc:docMkLst>
        <pc:docMk/>
      </pc:docMkLst>
      <pc:sldChg chg="addSp delSp modSp mod">
        <pc:chgData name="大橡树 nelson" userId="b0597ec67e8763e9" providerId="LiveId" clId="{5F7861A4-9C30-4251-9BB7-89172A0A0DAC}" dt="2024-09-30T00:52:42.912" v="27" actId="14100"/>
        <pc:sldMkLst>
          <pc:docMk/>
          <pc:sldMk cId="2279515941" sldId="256"/>
        </pc:sldMkLst>
        <pc:spChg chg="mod">
          <ac:chgData name="大橡树 nelson" userId="b0597ec67e8763e9" providerId="LiveId" clId="{5F7861A4-9C30-4251-9BB7-89172A0A0DAC}" dt="2024-09-30T00:52:42.912" v="27" actId="14100"/>
          <ac:spMkLst>
            <pc:docMk/>
            <pc:sldMk cId="2279515941" sldId="256"/>
            <ac:spMk id="2" creationId="{052EF30D-7625-249C-1725-FA061A4187FD}"/>
          </ac:spMkLst>
        </pc:spChg>
        <pc:spChg chg="add del mod">
          <ac:chgData name="大橡树 nelson" userId="b0597ec67e8763e9" providerId="LiveId" clId="{5F7861A4-9C30-4251-9BB7-89172A0A0DAC}" dt="2024-09-30T00:51:53.670" v="15" actId="478"/>
          <ac:spMkLst>
            <pc:docMk/>
            <pc:sldMk cId="2279515941" sldId="256"/>
            <ac:spMk id="3" creationId="{CF2AF68E-27BC-29AA-C3E2-F78B104597A0}"/>
          </ac:spMkLst>
        </pc:spChg>
        <pc:spChg chg="add del mod">
          <ac:chgData name="大橡树 nelson" userId="b0597ec67e8763e9" providerId="LiveId" clId="{5F7861A4-9C30-4251-9BB7-89172A0A0DAC}" dt="2024-09-30T00:50:29.491" v="3" actId="478"/>
          <ac:spMkLst>
            <pc:docMk/>
            <pc:sldMk cId="2279515941" sldId="256"/>
            <ac:spMk id="6" creationId="{B186929A-2934-38E9-811B-F757DFE00041}"/>
          </ac:spMkLst>
        </pc:spChg>
        <pc:spChg chg="add del mod">
          <ac:chgData name="大橡树 nelson" userId="b0597ec67e8763e9" providerId="LiveId" clId="{5F7861A4-9C30-4251-9BB7-89172A0A0DAC}" dt="2024-09-30T00:52:12.591" v="20" actId="478"/>
          <ac:spMkLst>
            <pc:docMk/>
            <pc:sldMk cId="2279515941" sldId="256"/>
            <ac:spMk id="8" creationId="{EEF2C6B9-2906-A886-9BD1-597109C1D104}"/>
          </ac:spMkLst>
        </pc:spChg>
        <pc:picChg chg="add del mod">
          <ac:chgData name="大橡树 nelson" userId="b0597ec67e8763e9" providerId="LiveId" clId="{5F7861A4-9C30-4251-9BB7-89172A0A0DAC}" dt="2024-09-30T00:52:37.747" v="26" actId="1076"/>
          <ac:picMkLst>
            <pc:docMk/>
            <pc:sldMk cId="2279515941" sldId="256"/>
            <ac:picMk id="4" creationId="{6780D256-03DB-66EB-3912-64A79761F4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F1EEE-2C9A-BF42-B1AF-1E48E9C366C4}"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FA419-B307-284B-93D8-04E5AE7E70F7}" type="slidenum">
              <a:rPr lang="en-US" smtClean="0"/>
              <a:t>‹#›</a:t>
            </a:fld>
            <a:endParaRPr lang="en-US"/>
          </a:p>
        </p:txBody>
      </p:sp>
    </p:spTree>
    <p:extLst>
      <p:ext uri="{BB962C8B-B14F-4D97-AF65-F5344CB8AC3E}">
        <p14:creationId xmlns:p14="http://schemas.microsoft.com/office/powerpoint/2010/main" val="80449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1</a:t>
            </a:fld>
            <a:endParaRPr lang="en-US"/>
          </a:p>
        </p:txBody>
      </p:sp>
    </p:spTree>
    <p:extLst>
      <p:ext uri="{BB962C8B-B14F-4D97-AF65-F5344CB8AC3E}">
        <p14:creationId xmlns:p14="http://schemas.microsoft.com/office/powerpoint/2010/main" val="223954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2</a:t>
            </a:fld>
            <a:endParaRPr lang="en-US"/>
          </a:p>
        </p:txBody>
      </p:sp>
    </p:spTree>
    <p:extLst>
      <p:ext uri="{BB962C8B-B14F-4D97-AF65-F5344CB8AC3E}">
        <p14:creationId xmlns:p14="http://schemas.microsoft.com/office/powerpoint/2010/main" val="257744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3</a:t>
            </a:fld>
            <a:endParaRPr lang="en-US"/>
          </a:p>
        </p:txBody>
      </p:sp>
    </p:spTree>
    <p:extLst>
      <p:ext uri="{BB962C8B-B14F-4D97-AF65-F5344CB8AC3E}">
        <p14:creationId xmlns:p14="http://schemas.microsoft.com/office/powerpoint/2010/main" val="386303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4</a:t>
            </a:fld>
            <a:endParaRPr lang="en-US"/>
          </a:p>
        </p:txBody>
      </p:sp>
    </p:spTree>
    <p:extLst>
      <p:ext uri="{BB962C8B-B14F-4D97-AF65-F5344CB8AC3E}">
        <p14:creationId xmlns:p14="http://schemas.microsoft.com/office/powerpoint/2010/main" val="227983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5</a:t>
            </a:fld>
            <a:endParaRPr lang="en-US"/>
          </a:p>
        </p:txBody>
      </p:sp>
    </p:spTree>
    <p:extLst>
      <p:ext uri="{BB962C8B-B14F-4D97-AF65-F5344CB8AC3E}">
        <p14:creationId xmlns:p14="http://schemas.microsoft.com/office/powerpoint/2010/main" val="91139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6</a:t>
            </a:fld>
            <a:endParaRPr lang="en-US"/>
          </a:p>
        </p:txBody>
      </p:sp>
    </p:spTree>
    <p:extLst>
      <p:ext uri="{BB962C8B-B14F-4D97-AF65-F5344CB8AC3E}">
        <p14:creationId xmlns:p14="http://schemas.microsoft.com/office/powerpoint/2010/main" val="298269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7</a:t>
            </a:fld>
            <a:endParaRPr lang="en-US"/>
          </a:p>
        </p:txBody>
      </p:sp>
    </p:spTree>
    <p:extLst>
      <p:ext uri="{BB962C8B-B14F-4D97-AF65-F5344CB8AC3E}">
        <p14:creationId xmlns:p14="http://schemas.microsoft.com/office/powerpoint/2010/main" val="126000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8</a:t>
            </a:fld>
            <a:endParaRPr lang="en-US"/>
          </a:p>
        </p:txBody>
      </p:sp>
    </p:spTree>
    <p:extLst>
      <p:ext uri="{BB962C8B-B14F-4D97-AF65-F5344CB8AC3E}">
        <p14:creationId xmlns:p14="http://schemas.microsoft.com/office/powerpoint/2010/main" val="103174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FA419-B307-284B-93D8-04E5AE7E70F7}" type="slidenum">
              <a:rPr lang="en-US" smtClean="0"/>
              <a:t>9</a:t>
            </a:fld>
            <a:endParaRPr lang="en-US"/>
          </a:p>
        </p:txBody>
      </p:sp>
    </p:spTree>
    <p:extLst>
      <p:ext uri="{BB962C8B-B14F-4D97-AF65-F5344CB8AC3E}">
        <p14:creationId xmlns:p14="http://schemas.microsoft.com/office/powerpoint/2010/main" val="63423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242989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5E7EC4-6324-A742-B584-41D98532B241}"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176070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191420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5122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322224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89218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157354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1759539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381421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262618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249406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5E7EC4-6324-A742-B584-41D98532B241}"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387571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5E7EC4-6324-A742-B584-41D98532B241}" type="datetimeFigureOut">
              <a:rPr lang="en-US" smtClean="0"/>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163834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398617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305990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D5E7EC4-6324-A742-B584-41D98532B241}" type="datetimeFigureOut">
              <a:rPr lang="en-US" smtClean="0"/>
              <a:t>9/29/2024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366124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5E7EC4-6324-A742-B584-41D98532B241}"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E1EB9-79AA-794B-9E33-FB1F3E615B55}" type="slidenum">
              <a:rPr lang="en-US" smtClean="0"/>
              <a:t>‹#›</a:t>
            </a:fld>
            <a:endParaRPr lang="en-US"/>
          </a:p>
        </p:txBody>
      </p:sp>
    </p:spTree>
    <p:extLst>
      <p:ext uri="{BB962C8B-B14F-4D97-AF65-F5344CB8AC3E}">
        <p14:creationId xmlns:p14="http://schemas.microsoft.com/office/powerpoint/2010/main" val="392168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5E7EC4-6324-A742-B584-41D98532B241}" type="datetimeFigureOut">
              <a:rPr lang="en-US" smtClean="0"/>
              <a:t>9/29/2024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0CE1EB9-79AA-794B-9E33-FB1F3E615B55}" type="slidenum">
              <a:rPr lang="en-US" smtClean="0"/>
              <a:t>‹#›</a:t>
            </a:fld>
            <a:endParaRPr lang="en-US"/>
          </a:p>
        </p:txBody>
      </p:sp>
    </p:spTree>
    <p:extLst>
      <p:ext uri="{BB962C8B-B14F-4D97-AF65-F5344CB8AC3E}">
        <p14:creationId xmlns:p14="http://schemas.microsoft.com/office/powerpoint/2010/main" val="415829151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night sky&#10;&#10;Description automatically generated">
            <a:extLst>
              <a:ext uri="{FF2B5EF4-FFF2-40B4-BE49-F238E27FC236}">
                <a16:creationId xmlns:a16="http://schemas.microsoft.com/office/drawing/2014/main" id="{6780D256-03DB-66EB-3912-64A79761F4CC}"/>
              </a:ext>
            </a:extLst>
          </p:cNvPr>
          <p:cNvPicPr>
            <a:picLocks noChangeAspect="1"/>
          </p:cNvPicPr>
          <p:nvPr/>
        </p:nvPicPr>
        <p:blipFill>
          <a:blip r:embed="rId3"/>
          <a:srcRect t="21287" b="15153"/>
          <a:stretch/>
        </p:blipFill>
        <p:spPr>
          <a:xfrm>
            <a:off x="0" y="-22"/>
            <a:ext cx="12191977" cy="6858022"/>
          </a:xfrm>
          <a:prstGeom prst="rect">
            <a:avLst/>
          </a:prstGeom>
        </p:spPr>
      </p:pic>
      <p:sp>
        <p:nvSpPr>
          <p:cNvPr id="2" name="Title 1">
            <a:extLst>
              <a:ext uri="{FF2B5EF4-FFF2-40B4-BE49-F238E27FC236}">
                <a16:creationId xmlns:a16="http://schemas.microsoft.com/office/drawing/2014/main" id="{052EF30D-7625-249C-1725-FA061A4187FD}"/>
              </a:ext>
            </a:extLst>
          </p:cNvPr>
          <p:cNvSpPr>
            <a:spLocks noGrp="1"/>
          </p:cNvSpPr>
          <p:nvPr>
            <p:ph type="ctrTitle"/>
          </p:nvPr>
        </p:nvSpPr>
        <p:spPr>
          <a:xfrm>
            <a:off x="811319" y="3543788"/>
            <a:ext cx="9639934" cy="4570665"/>
          </a:xfrm>
        </p:spPr>
        <p:txBody>
          <a:bodyPr anchor="t">
            <a:noAutofit/>
          </a:bodyPr>
          <a:lstStyle/>
          <a:p>
            <a:r>
              <a:rPr lang="en-US" sz="8000" b="1" dirty="0" err="1">
                <a:solidFill>
                  <a:srgbClr val="FFFFFF"/>
                </a:solidFill>
                <a:latin typeface="Kaiti TC" panose="02010600040101010101" pitchFamily="2" charset="-120"/>
                <a:ea typeface="Kaiti TC" panose="02010600040101010101" pitchFamily="2" charset="-120"/>
              </a:rPr>
              <a:t>诸天诉说</a:t>
            </a:r>
            <a:r>
              <a:rPr lang="zh-CN" altLang="en-US" sz="8000" b="1" dirty="0">
                <a:solidFill>
                  <a:srgbClr val="FFFFFF"/>
                </a:solidFill>
                <a:latin typeface="Kaiti TC" panose="02010600040101010101" pitchFamily="2" charset="-120"/>
                <a:ea typeface="Kaiti TC" panose="02010600040101010101" pitchFamily="2" charset="-120"/>
              </a:rPr>
              <a:t>，穹苍传扬 </a:t>
            </a:r>
            <a:r>
              <a:rPr lang="en-US" altLang="zh-CN" sz="8000" b="1" dirty="0">
                <a:solidFill>
                  <a:srgbClr val="FFFFFF"/>
                </a:solidFill>
                <a:latin typeface="Kaiti TC" panose="02010600040101010101" pitchFamily="2" charset="-120"/>
                <a:ea typeface="Kaiti TC" panose="02010600040101010101" pitchFamily="2" charset="-120"/>
              </a:rPr>
              <a:t>----</a:t>
            </a:r>
            <a:r>
              <a:rPr lang="zh-CN" altLang="en-US" sz="8000" b="1" dirty="0">
                <a:solidFill>
                  <a:srgbClr val="FFFFFF"/>
                </a:solidFill>
                <a:latin typeface="Kaiti TC" panose="02010600040101010101" pitchFamily="2" charset="-120"/>
                <a:ea typeface="Kaiti TC" panose="02010600040101010101" pitchFamily="2" charset="-120"/>
              </a:rPr>
              <a:t> 上帝的签名</a:t>
            </a:r>
            <a:endParaRPr lang="en-US" sz="8000" b="1" dirty="0">
              <a:solidFill>
                <a:srgbClr val="FFFFFF"/>
              </a:solidFill>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27951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A24D-BB9C-E80E-EA5B-698736266696}"/>
              </a:ext>
            </a:extLst>
          </p:cNvPr>
          <p:cNvSpPr>
            <a:spLocks noGrp="1"/>
          </p:cNvSpPr>
          <p:nvPr>
            <p:ph type="title"/>
          </p:nvPr>
        </p:nvSpPr>
        <p:spPr/>
        <p:txBody>
          <a:bodyPr/>
          <a:lstStyle/>
          <a:p>
            <a:r>
              <a:rPr lang="en-US" sz="5400" dirty="0" err="1">
                <a:latin typeface="Kaiti TC" panose="02010600040101010101" pitchFamily="2" charset="-120"/>
                <a:ea typeface="Kaiti TC" panose="02010600040101010101" pitchFamily="2" charset="-120"/>
              </a:rPr>
              <a:t>神存在吗</a:t>
            </a:r>
            <a:r>
              <a:rPr lang="zh-CN" altLang="en-US" sz="5400" dirty="0">
                <a:latin typeface="Kaiti TC" panose="02010600040101010101" pitchFamily="2" charset="-120"/>
                <a:ea typeface="Kaiti TC" panose="02010600040101010101" pitchFamily="2" charset="-120"/>
              </a:rPr>
              <a:t>？</a:t>
            </a:r>
            <a:endParaRPr lang="en-US" sz="54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D7FDFEBA-50D5-C39F-9567-4C59188721A6}"/>
              </a:ext>
            </a:extLst>
          </p:cNvPr>
          <p:cNvSpPr>
            <a:spLocks noGrp="1"/>
          </p:cNvSpPr>
          <p:nvPr>
            <p:ph idx="1"/>
          </p:nvPr>
        </p:nvSpPr>
        <p:spPr>
          <a:xfrm>
            <a:off x="435656" y="1964615"/>
            <a:ext cx="8113258" cy="4195481"/>
          </a:xfrm>
        </p:spPr>
        <p:txBody>
          <a:bodyPr>
            <a:normAutofit/>
          </a:bodyPr>
          <a:lstStyle/>
          <a:p>
            <a:r>
              <a:rPr lang="en-US" sz="2800" dirty="0" err="1">
                <a:latin typeface="Kaiti TC" panose="02010600040101010101" pitchFamily="2" charset="-120"/>
                <a:ea typeface="Kaiti TC" panose="02010600040101010101" pitchFamily="2" charset="-120"/>
              </a:rPr>
              <a:t>各民族</a:t>
            </a:r>
            <a:r>
              <a:rPr lang="zh-CN" altLang="en-US" sz="2800" dirty="0">
                <a:latin typeface="Kaiti TC" panose="02010600040101010101" pitchFamily="2" charset="-120"/>
                <a:ea typeface="Kaiti TC" panose="02010600040101010101" pitchFamily="2" charset="-120"/>
              </a:rPr>
              <a:t>，各文化在历史上都相信有超自然的力量</a:t>
            </a:r>
            <a:endParaRPr lang="en-US" altLang="zh-CN" sz="2800" dirty="0">
              <a:latin typeface="Kaiti TC" panose="02010600040101010101" pitchFamily="2" charset="-120"/>
              <a:ea typeface="Kaiti TC" panose="02010600040101010101" pitchFamily="2" charset="-120"/>
            </a:endParaRPr>
          </a:p>
          <a:p>
            <a:r>
              <a:rPr lang="zh-TW" altLang="en-US" sz="2800" dirty="0">
                <a:effectLst/>
                <a:latin typeface="Kaiti TC" panose="02010600040101010101" pitchFamily="2" charset="-120"/>
                <a:ea typeface="Kaiti TC" panose="02010600040101010101" pitchFamily="2" charset="-120"/>
              </a:rPr>
              <a:t>罗马书</a:t>
            </a:r>
            <a:r>
              <a:rPr lang="en-US" altLang="zh-TW" sz="2800" dirty="0">
                <a:effectLst/>
                <a:latin typeface="Kaiti TC" panose="02010600040101010101" pitchFamily="2" charset="-120"/>
                <a:ea typeface="Kaiti TC" panose="02010600040101010101" pitchFamily="2" charset="-120"/>
              </a:rPr>
              <a:t>1</a:t>
            </a:r>
            <a:r>
              <a:rPr lang="zh-TW" altLang="en-US" sz="2800" dirty="0">
                <a:effectLst/>
                <a:latin typeface="Kaiti TC" panose="02010600040101010101" pitchFamily="2" charset="-120"/>
                <a:ea typeface="Kaiti TC" panose="02010600040101010101" pitchFamily="2" charset="-120"/>
              </a:rPr>
              <a:t>：</a:t>
            </a:r>
            <a:r>
              <a:rPr lang="en-US" altLang="zh-TW" sz="2800" dirty="0">
                <a:effectLst/>
                <a:latin typeface="Kaiti TC" panose="02010600040101010101" pitchFamily="2" charset="-120"/>
                <a:ea typeface="Kaiti TC" panose="02010600040101010101" pitchFamily="2" charset="-120"/>
              </a:rPr>
              <a:t>19-20 “</a:t>
            </a:r>
            <a:r>
              <a:rPr lang="zh-TW" altLang="en-US" sz="2800" dirty="0">
                <a:effectLst/>
                <a:latin typeface="Kaiti TC" panose="02010600040101010101" pitchFamily="2" charset="-120"/>
                <a:ea typeface="Kaiti TC" panose="02010600040101010101" pitchFamily="2" charset="-120"/>
              </a:rPr>
              <a:t>神的事情，人所能知道的，原顯明在人心裡，因為神已經給他們顯明。自從造天地以來，神的永能和神性是明明可知的，雖是眼不能見，但藉著所造之物就可以曉得，叫人無可推諉。</a:t>
            </a:r>
            <a:r>
              <a:rPr lang="en-US" altLang="zh-TW" sz="2800" dirty="0">
                <a:effectLst/>
                <a:latin typeface="Kaiti TC" panose="02010600040101010101" pitchFamily="2" charset="-120"/>
                <a:ea typeface="Kaiti TC" panose="02010600040101010101" pitchFamily="2" charset="-120"/>
              </a:rPr>
              <a:t>”</a:t>
            </a:r>
          </a:p>
          <a:p>
            <a:r>
              <a:rPr lang="zh-TW" altLang="en-US" sz="2800" dirty="0">
                <a:effectLst/>
                <a:latin typeface="Kaiti TC" panose="02010600040101010101" pitchFamily="2" charset="-120"/>
                <a:ea typeface="Kaiti TC" panose="02010600040101010101" pitchFamily="2" charset="-120"/>
              </a:rPr>
              <a:t>巴雷（</a:t>
            </a:r>
            <a:r>
              <a:rPr lang="en-US" altLang="zh-TW" sz="2800" dirty="0">
                <a:effectLst/>
                <a:latin typeface="Kaiti TC" panose="02010600040101010101" pitchFamily="2" charset="-120"/>
                <a:ea typeface="Kaiti TC" panose="02010600040101010101" pitchFamily="2" charset="-120"/>
              </a:rPr>
              <a:t>Palay</a:t>
            </a:r>
            <a:r>
              <a:rPr lang="zh-TW" altLang="en-US" sz="2800" dirty="0">
                <a:effectLst/>
                <a:latin typeface="Kaiti TC" panose="02010600040101010101" pitchFamily="2" charset="-120"/>
                <a:ea typeface="Kaiti TC" panose="02010600040101010101" pitchFamily="2" charset="-120"/>
              </a:rPr>
              <a:t>）的論證：沙灘上的手錶</a:t>
            </a:r>
          </a:p>
          <a:p>
            <a:r>
              <a:rPr lang="zh-TW" altLang="en-US" sz="2800" dirty="0">
                <a:effectLst/>
                <a:latin typeface="Kaiti TC" panose="02010600040101010101" pitchFamily="2" charset="-120"/>
                <a:ea typeface="Kaiti TC" panose="02010600040101010101" pitchFamily="2" charset="-120"/>
              </a:rPr>
              <a:t>今天很多人出于理性</a:t>
            </a:r>
            <a:r>
              <a:rPr lang="zh-CN" altLang="en-US" sz="2800" dirty="0">
                <a:effectLst/>
                <a:latin typeface="Kaiti TC" panose="02010600040101010101" pitchFamily="2" charset="-120"/>
                <a:ea typeface="Kaiti TC" panose="02010600040101010101" pitchFamily="2" charset="-120"/>
              </a:rPr>
              <a:t>，基于证据拒绝神的存在</a:t>
            </a:r>
            <a:endParaRPr lang="zh-TW" altLang="en-US" sz="2800" dirty="0">
              <a:effectLst/>
              <a:latin typeface="Kaiti TC" panose="02010600040101010101" pitchFamily="2" charset="-120"/>
              <a:ea typeface="Kaiti TC" panose="02010600040101010101" pitchFamily="2" charset="-120"/>
            </a:endParaRPr>
          </a:p>
          <a:p>
            <a:endParaRPr lang="zh-TW" altLang="en-US" dirty="0">
              <a:effectLst/>
              <a:latin typeface="Kaiti TC" panose="02010600040101010101" pitchFamily="2" charset="-120"/>
              <a:ea typeface="Kaiti TC" panose="02010600040101010101" pitchFamily="2" charset="-120"/>
            </a:endParaRPr>
          </a:p>
          <a:p>
            <a:endParaRPr lang="en-US" dirty="0"/>
          </a:p>
        </p:txBody>
      </p:sp>
      <p:pic>
        <p:nvPicPr>
          <p:cNvPr id="4" name="Content Placeholder 4" descr="A pocket watch in the sand&#10;&#10;Description automatically generated">
            <a:extLst>
              <a:ext uri="{FF2B5EF4-FFF2-40B4-BE49-F238E27FC236}">
                <a16:creationId xmlns:a16="http://schemas.microsoft.com/office/drawing/2014/main" id="{29EE1408-92B5-C42B-9C11-8AB14ECD8602}"/>
              </a:ext>
            </a:extLst>
          </p:cNvPr>
          <p:cNvPicPr>
            <a:picLocks noChangeAspect="1"/>
          </p:cNvPicPr>
          <p:nvPr/>
        </p:nvPicPr>
        <p:blipFill rotWithShape="1">
          <a:blip r:embed="rId3"/>
          <a:srcRect t="9091" r="13818"/>
          <a:stretch/>
        </p:blipFill>
        <p:spPr>
          <a:xfrm>
            <a:off x="8548914" y="2030547"/>
            <a:ext cx="3535293" cy="2796905"/>
          </a:xfrm>
          <a:prstGeom prst="rect">
            <a:avLst/>
          </a:prstGeom>
        </p:spPr>
      </p:pic>
    </p:spTree>
    <p:extLst>
      <p:ext uri="{BB962C8B-B14F-4D97-AF65-F5344CB8AC3E}">
        <p14:creationId xmlns:p14="http://schemas.microsoft.com/office/powerpoint/2010/main" val="19606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53D6-6539-1F1D-EA1B-5E59322B9FBB}"/>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神创造了万物</a:t>
            </a:r>
            <a:r>
              <a:rPr lang="zh-CN" altLang="en-US" dirty="0">
                <a:latin typeface="Kaiti TC" panose="02010600040101010101" pitchFamily="2" charset="-120"/>
                <a:ea typeface="Kaiti TC" panose="02010600040101010101" pitchFamily="2" charset="-120"/>
              </a:rPr>
              <a:t>，谁创造了神？</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1C930EA7-BB2B-D3A2-DBCF-4B557CDD22F7}"/>
              </a:ext>
            </a:extLst>
          </p:cNvPr>
          <p:cNvSpPr>
            <a:spLocks noGrp="1"/>
          </p:cNvSpPr>
          <p:nvPr>
            <p:ph idx="1"/>
          </p:nvPr>
        </p:nvSpPr>
        <p:spPr>
          <a:xfrm>
            <a:off x="765810" y="1664156"/>
            <a:ext cx="9284043" cy="4584244"/>
          </a:xfrm>
        </p:spPr>
        <p:txBody>
          <a:bodyPr>
            <a:noAutofit/>
          </a:bodyPr>
          <a:lstStyle/>
          <a:p>
            <a:r>
              <a:rPr lang="en-US" sz="2800" dirty="0" err="1">
                <a:latin typeface="Kaiti TC" panose="02010600040101010101" pitchFamily="2" charset="-120"/>
                <a:ea typeface="Kaiti TC" panose="02010600040101010101" pitchFamily="2" charset="-120"/>
              </a:rPr>
              <a:t>从凡物必有创造者推出一个没有创造者的神</a:t>
            </a:r>
            <a:r>
              <a:rPr lang="zh-CN" altLang="en-US" sz="2800" dirty="0">
                <a:latin typeface="Kaiti TC" panose="02010600040101010101" pitchFamily="2" charset="-120"/>
                <a:ea typeface="Kaiti TC" panose="02010600040101010101" pitchFamily="2" charset="-120"/>
              </a:rPr>
              <a:t>，是自相矛盾吗？</a:t>
            </a:r>
            <a:endParaRPr lang="en-US" altLang="zh-CN" sz="2800" dirty="0">
              <a:latin typeface="Kaiti TC" panose="02010600040101010101" pitchFamily="2" charset="-120"/>
              <a:ea typeface="Kaiti TC" panose="02010600040101010101" pitchFamily="2" charset="-120"/>
            </a:endParaRPr>
          </a:p>
          <a:p>
            <a:pPr marL="0" indent="0">
              <a:buNone/>
            </a:pPr>
            <a:endParaRPr lang="en-US" altLang="zh-TW" sz="2800" dirty="0">
              <a:latin typeface="Kaiti TC" panose="02010600040101010101" pitchFamily="2" charset="-120"/>
              <a:ea typeface="Kaiti TC" panose="02010600040101010101" pitchFamily="2" charset="-120"/>
            </a:endParaRPr>
          </a:p>
          <a:p>
            <a:endParaRPr lang="en-US" altLang="zh-TW" sz="2800" dirty="0">
              <a:latin typeface="Kaiti TC" panose="02010600040101010101" pitchFamily="2" charset="-120"/>
              <a:ea typeface="Kaiti TC" panose="02010600040101010101" pitchFamily="2" charset="-120"/>
            </a:endParaRPr>
          </a:p>
          <a:p>
            <a:endParaRPr lang="en-US" altLang="zh-TW" sz="2800" dirty="0">
              <a:latin typeface="Kaiti TC" panose="02010600040101010101" pitchFamily="2" charset="-120"/>
              <a:ea typeface="Kaiti TC" panose="02010600040101010101" pitchFamily="2" charset="-120"/>
            </a:endParaRPr>
          </a:p>
          <a:p>
            <a:endParaRPr lang="en-US" altLang="zh-TW" sz="2800" dirty="0">
              <a:latin typeface="Kaiti TC" panose="02010600040101010101" pitchFamily="2" charset="-120"/>
              <a:ea typeface="Kaiti TC" panose="02010600040101010101" pitchFamily="2" charset="-120"/>
            </a:endParaRPr>
          </a:p>
          <a:p>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因果链条也不可能是无限的，一定有一个环节，它创造了一切，而它自己没有创造者。</a:t>
            </a:r>
            <a:endParaRPr lang="en-US" sz="2800" dirty="0">
              <a:latin typeface="Kaiti TC" panose="02010600040101010101" pitchFamily="2" charset="-120"/>
              <a:ea typeface="Kaiti TC" panose="02010600040101010101" pitchFamily="2" charset="-120"/>
            </a:endParaRPr>
          </a:p>
        </p:txBody>
      </p:sp>
      <p:pic>
        <p:nvPicPr>
          <p:cNvPr id="4" name="Picture 3">
            <a:extLst>
              <a:ext uri="{FF2B5EF4-FFF2-40B4-BE49-F238E27FC236}">
                <a16:creationId xmlns:a16="http://schemas.microsoft.com/office/drawing/2014/main" id="{416C1FB9-329E-1D4B-9F4E-952D033A3ED8}"/>
              </a:ext>
            </a:extLst>
          </p:cNvPr>
          <p:cNvPicPr>
            <a:picLocks noChangeAspect="1"/>
          </p:cNvPicPr>
          <p:nvPr/>
        </p:nvPicPr>
        <p:blipFill>
          <a:blip r:embed="rId3"/>
          <a:stretch>
            <a:fillRect/>
          </a:stretch>
        </p:blipFill>
        <p:spPr>
          <a:xfrm>
            <a:off x="3762102" y="2349045"/>
            <a:ext cx="4127500" cy="2844800"/>
          </a:xfrm>
          <a:prstGeom prst="rect">
            <a:avLst/>
          </a:prstGeom>
        </p:spPr>
      </p:pic>
    </p:spTree>
    <p:extLst>
      <p:ext uri="{BB962C8B-B14F-4D97-AF65-F5344CB8AC3E}">
        <p14:creationId xmlns:p14="http://schemas.microsoft.com/office/powerpoint/2010/main" val="21024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5EF0-BE92-C531-E944-5C4F7B3B424A}"/>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神的存在虽是无法证明的</a:t>
            </a:r>
            <a:r>
              <a:rPr lang="zh-CN" altLang="en-US" dirty="0">
                <a:latin typeface="Kaiti TC" panose="02010600040101010101" pitchFamily="2" charset="-120"/>
                <a:ea typeface="Kaiti TC" panose="02010600040101010101" pitchFamily="2" charset="-120"/>
              </a:rPr>
              <a:t>，却是可知的</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1E132D9-BD33-39FB-F9AC-25C6B28F4EDF}"/>
              </a:ext>
            </a:extLst>
          </p:cNvPr>
          <p:cNvSpPr>
            <a:spLocks noGrp="1"/>
          </p:cNvSpPr>
          <p:nvPr>
            <p:ph idx="1"/>
          </p:nvPr>
        </p:nvSpPr>
        <p:spPr>
          <a:xfrm>
            <a:off x="838201" y="1825625"/>
            <a:ext cx="7304314" cy="4351338"/>
          </a:xfrm>
        </p:spPr>
        <p:txBody>
          <a:bodyPr>
            <a:normAutofit/>
          </a:bodyPr>
          <a:lstStyle/>
          <a:p>
            <a:r>
              <a:rPr lang="en-US" sz="2800" dirty="0" err="1">
                <a:latin typeface="Kaiti TC" panose="02010600040101010101" pitchFamily="2" charset="-120"/>
                <a:ea typeface="Kaiti TC" panose="02010600040101010101" pitchFamily="2" charset="-120"/>
              </a:rPr>
              <a:t>有神或无神是全宇宙最底层最根本的假设</a:t>
            </a:r>
            <a:r>
              <a:rPr lang="zh-CN" altLang="en-US" sz="2800" dirty="0">
                <a:latin typeface="Kaiti TC" panose="02010600040101010101" pitchFamily="2" charset="-120"/>
                <a:ea typeface="Kaiti TC" panose="02010600040101010101" pitchFamily="2" charset="-120"/>
              </a:rPr>
              <a:t>，是理解其他一切的出发点</a:t>
            </a:r>
            <a:endParaRPr lang="en-US" altLang="zh-CN"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虽然我们无法证明神的存在，但有很多证据指向神，每一条证据都不足以说服所有人，但当我们把这些证据放在一起时，其整体的说服力是很强的</a:t>
            </a:r>
            <a:endParaRPr lang="en-US" sz="2800" dirty="0">
              <a:latin typeface="Kaiti TC" panose="02010600040101010101" pitchFamily="2" charset="-120"/>
              <a:ea typeface="Kaiti TC" panose="02010600040101010101" pitchFamily="2" charset="-120"/>
            </a:endParaRPr>
          </a:p>
        </p:txBody>
      </p:sp>
      <p:pic>
        <p:nvPicPr>
          <p:cNvPr id="4" name="Picture 3">
            <a:extLst>
              <a:ext uri="{FF2B5EF4-FFF2-40B4-BE49-F238E27FC236}">
                <a16:creationId xmlns:a16="http://schemas.microsoft.com/office/drawing/2014/main" id="{5CEC68A3-1A16-1721-8E0B-D561545D84A5}"/>
              </a:ext>
            </a:extLst>
          </p:cNvPr>
          <p:cNvPicPr>
            <a:picLocks noChangeAspect="1"/>
          </p:cNvPicPr>
          <p:nvPr/>
        </p:nvPicPr>
        <p:blipFill>
          <a:blip r:embed="rId3"/>
          <a:stretch>
            <a:fillRect/>
          </a:stretch>
        </p:blipFill>
        <p:spPr>
          <a:xfrm>
            <a:off x="8461827" y="1825624"/>
            <a:ext cx="3633127" cy="3573689"/>
          </a:xfrm>
          <a:prstGeom prst="rect">
            <a:avLst/>
          </a:prstGeom>
        </p:spPr>
      </p:pic>
    </p:spTree>
    <p:extLst>
      <p:ext uri="{BB962C8B-B14F-4D97-AF65-F5344CB8AC3E}">
        <p14:creationId xmlns:p14="http://schemas.microsoft.com/office/powerpoint/2010/main" val="172222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ED94-4F9A-A156-1906-E43EAC1F230F}"/>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上帝的四个签名</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F244AE85-4CBC-2F38-AEEB-D9E84BCFC797}"/>
              </a:ext>
            </a:extLst>
          </p:cNvPr>
          <p:cNvSpPr>
            <a:spLocks noGrp="1"/>
          </p:cNvSpPr>
          <p:nvPr>
            <p:ph idx="1"/>
          </p:nvPr>
        </p:nvSpPr>
        <p:spPr>
          <a:xfrm>
            <a:off x="838200" y="2202996"/>
            <a:ext cx="10515600" cy="4351338"/>
          </a:xfrm>
        </p:spPr>
        <p:txBody>
          <a:bodyPr>
            <a:normAutofit/>
          </a:bodyPr>
          <a:lstStyle/>
          <a:p>
            <a:pPr marL="0" indent="0">
              <a:buNone/>
            </a:pPr>
            <a:r>
              <a:rPr lang="en-US" altLang="zh-CN" sz="3200" dirty="0">
                <a:latin typeface="Kaiti TC" panose="02010600040101010101" pitchFamily="2" charset="-120"/>
                <a:ea typeface="Kaiti TC" panose="02010600040101010101" pitchFamily="2" charset="-120"/>
              </a:rPr>
              <a:t>1.</a:t>
            </a:r>
            <a:r>
              <a:rPr lang="zh-CN" altLang="en-US" sz="3200" dirty="0">
                <a:latin typeface="Kaiti TC" panose="02010600040101010101" pitchFamily="2" charset="-120"/>
                <a:ea typeface="Kaiti TC" panose="02010600040101010101" pitchFamily="2" charset="-120"/>
              </a:rPr>
              <a:t> 大爆炸與微調宇宙</a:t>
            </a:r>
          </a:p>
          <a:p>
            <a:pPr lvl="1"/>
            <a:r>
              <a:rPr lang="zh-CN" altLang="en-US" sz="2800" dirty="0">
                <a:latin typeface="Kaiti TC" panose="02010600040101010101" pitchFamily="2" charset="-120"/>
                <a:ea typeface="Kaiti TC" panose="02010600040101010101" pitchFamily="2" charset="-120"/>
              </a:rPr>
              <a:t>空间和时间有一个起点。宇宙不是自有永有的</a:t>
            </a:r>
          </a:p>
          <a:p>
            <a:pPr lvl="1"/>
            <a:r>
              <a:rPr lang="zh-CN" altLang="en-US" sz="2800" dirty="0">
                <a:latin typeface="Kaiti TC" panose="02010600040101010101" pitchFamily="2" charset="-120"/>
                <a:ea typeface="Kaiti TC" panose="02010600040101010101" pitchFamily="2" charset="-120"/>
              </a:rPr>
              <a:t>大爆炸需要一个原因，既然宇宙是全部自然的总和，这个原因只能是超自然的</a:t>
            </a:r>
            <a:endParaRPr lang="en-US" altLang="zh-CN" sz="2800" dirty="0">
              <a:latin typeface="Kaiti TC" panose="02010600040101010101" pitchFamily="2" charset="-120"/>
              <a:ea typeface="Kaiti TC" panose="02010600040101010101" pitchFamily="2" charset="-120"/>
            </a:endParaRPr>
          </a:p>
          <a:p>
            <a:pPr lvl="1"/>
            <a:r>
              <a:rPr lang="zh-CN" altLang="en-US" sz="2800" dirty="0">
                <a:latin typeface="Kaiti TC" panose="02010600040101010101" pitchFamily="2" charset="-120"/>
                <a:ea typeface="Kaiti TC" panose="02010600040101010101" pitchFamily="2" charset="-120"/>
              </a:rPr>
              <a:t>多個基本物理常數的数值改变一点点，宇宙就会是完全不同的景象，生命甚至星系就不可能出现</a:t>
            </a:r>
            <a:endParaRPr lang="en-US" altLang="zh-CN" sz="2800" dirty="0">
              <a:latin typeface="Kaiti TC" panose="02010600040101010101" pitchFamily="2" charset="-120"/>
              <a:ea typeface="Kaiti TC" panose="02010600040101010101" pitchFamily="2" charset="-120"/>
            </a:endParaRPr>
          </a:p>
          <a:p>
            <a:pPr lvl="1"/>
            <a:r>
              <a:rPr lang="zh-CN" altLang="en-US" sz="2800" dirty="0">
                <a:latin typeface="Kaiti TC" panose="02010600040101010101" pitchFamily="2" charset="-120"/>
                <a:ea typeface="Kaiti TC" panose="02010600040101010101" pitchFamily="2" charset="-120"/>
              </a:rPr>
              <a:t>人择原理与平行宇宙</a:t>
            </a:r>
            <a:endParaRPr lang="en-US" altLang="zh-CN" sz="2800" dirty="0">
              <a:latin typeface="Kaiti TC" panose="02010600040101010101" pitchFamily="2" charset="-120"/>
              <a:ea typeface="Kaiti TC" panose="02010600040101010101" pitchFamily="2" charset="-120"/>
            </a:endParaRPr>
          </a:p>
          <a:p>
            <a:pPr lvl="1"/>
            <a:r>
              <a:rPr lang="zh-CN" altLang="en-US" sz="2800" dirty="0">
                <a:latin typeface="Kaiti TC" panose="02010600040101010101" pitchFamily="2" charset="-120"/>
                <a:ea typeface="Kaiti TC" panose="02010600040101010101" pitchFamily="2" charset="-120"/>
              </a:rPr>
              <a:t>有神与无神的世界观有截然不同的涵义和影响</a:t>
            </a:r>
          </a:p>
          <a:p>
            <a:pPr marL="0" indent="0">
              <a:buNone/>
            </a:pPr>
            <a:endParaRPr lang="zh-CN" altLang="en-US" sz="3200" dirty="0">
              <a:latin typeface="Kaiti TC" panose="02010600040101010101" pitchFamily="2" charset="-120"/>
              <a:ea typeface="Kaiti TC" panose="02010600040101010101" pitchFamily="2" charset="-120"/>
            </a:endParaRPr>
          </a:p>
          <a:p>
            <a:pPr marL="0" indent="0">
              <a:buNone/>
            </a:pPr>
            <a:endParaRPr lang="en-US" sz="3200" dirty="0">
              <a:latin typeface="Kaiti TC" panose="02010600040101010101" pitchFamily="2" charset="-120"/>
              <a:ea typeface="Kaiti TC" panose="02010600040101010101" pitchFamily="2" charset="-120"/>
            </a:endParaRPr>
          </a:p>
        </p:txBody>
      </p:sp>
      <p:pic>
        <p:nvPicPr>
          <p:cNvPr id="4" name="Content Placeholder 4" descr="A close-up of a person's hand reaching out to a planet&#10;&#10;Description automatically generated">
            <a:extLst>
              <a:ext uri="{FF2B5EF4-FFF2-40B4-BE49-F238E27FC236}">
                <a16:creationId xmlns:a16="http://schemas.microsoft.com/office/drawing/2014/main" id="{1C8546ED-9D01-EAB4-D73C-9519846DCBB3}"/>
              </a:ext>
            </a:extLst>
          </p:cNvPr>
          <p:cNvPicPr>
            <a:picLocks noChangeAspect="1"/>
          </p:cNvPicPr>
          <p:nvPr/>
        </p:nvPicPr>
        <p:blipFill rotWithShape="1">
          <a:blip r:embed="rId3"/>
          <a:srcRect l="1300" r="1" b="1"/>
          <a:stretch/>
        </p:blipFill>
        <p:spPr>
          <a:xfrm>
            <a:off x="6735721" y="0"/>
            <a:ext cx="5456279" cy="241856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10523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85B0-D9E4-5764-B762-4AE01E767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0A12C-CC52-A90B-8FBC-05574802CA8E}"/>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上帝的四个签名</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689776B-754C-05A2-5D3F-2593D5FAA22F}"/>
              </a:ext>
            </a:extLst>
          </p:cNvPr>
          <p:cNvSpPr>
            <a:spLocks noGrp="1"/>
          </p:cNvSpPr>
          <p:nvPr>
            <p:ph idx="1"/>
          </p:nvPr>
        </p:nvSpPr>
        <p:spPr>
          <a:xfrm>
            <a:off x="649514" y="2141537"/>
            <a:ext cx="10515600" cy="4351338"/>
          </a:xfrm>
        </p:spPr>
        <p:txBody>
          <a:bodyPr>
            <a:normAutofit fontScale="92500"/>
          </a:bodyPr>
          <a:lstStyle/>
          <a:p>
            <a:pPr marL="0" indent="0">
              <a:buNone/>
            </a:pPr>
            <a:r>
              <a:rPr lang="en-US" altLang="zh-CN" dirty="0">
                <a:latin typeface="Kaiti TC" panose="02010600040101010101" pitchFamily="2" charset="-120"/>
                <a:ea typeface="Kaiti TC" panose="02010600040101010101" pitchFamily="2" charset="-120"/>
              </a:rPr>
              <a:t>2.</a:t>
            </a:r>
            <a:r>
              <a:rPr lang="zh-CN" altLang="en-US" dirty="0">
                <a:latin typeface="Kaiti TC" panose="02010600040101010101" pitchFamily="2" charset="-120"/>
                <a:ea typeface="Kaiti TC" panose="02010600040101010101" pitchFamily="2" charset="-120"/>
              </a:rPr>
              <a:t> </a:t>
            </a:r>
            <a:r>
              <a:rPr lang="zh-CN" altLang="en-US" sz="3600" dirty="0">
                <a:latin typeface="Kaiti TC" panose="02010600040101010101" pitchFamily="2" charset="-120"/>
                <a:ea typeface="Kaiti TC" panose="02010600040101010101" pitchFamily="2" charset="-120"/>
              </a:rPr>
              <a:t>自然的規律性，數學與科學的和諧</a:t>
            </a:r>
          </a:p>
          <a:p>
            <a:pPr lvl="1"/>
            <a:r>
              <a:rPr lang="zh-CN" altLang="en-US" sz="3200" dirty="0">
                <a:latin typeface="Kaiti TC" panose="02010600040101010101" pitchFamily="2" charset="-120"/>
                <a:ea typeface="Kaiti TC" panose="02010600040101010101" pitchFamily="2" charset="-120"/>
              </a:rPr>
              <a:t> 比宇宙的规律性更令人吃惊的是宇宙居然有任何规律性</a:t>
            </a:r>
            <a:endParaRPr lang="en-US" altLang="zh-CN" sz="3200" dirty="0">
              <a:latin typeface="Kaiti TC" panose="02010600040101010101" pitchFamily="2" charset="-120"/>
              <a:ea typeface="Kaiti TC" panose="02010600040101010101" pitchFamily="2" charset="-120"/>
            </a:endParaRPr>
          </a:p>
          <a:p>
            <a:pPr lvl="2"/>
            <a:r>
              <a:rPr lang="zh-CN" altLang="en-US" sz="2800" dirty="0">
                <a:latin typeface="Kaiti TC" panose="02010600040101010101" pitchFamily="2" charset="-120"/>
                <a:ea typeface="Kaiti TC" panose="02010600040101010101" pitchFamily="2" charset="-120"/>
              </a:rPr>
              <a:t>最直观的解释是规律来源于一位创造者；规律的存在是要服务于一个目的</a:t>
            </a:r>
          </a:p>
          <a:p>
            <a:pPr lvl="1"/>
            <a:r>
              <a:rPr lang="zh-CN" altLang="en-US" sz="3200" dirty="0">
                <a:latin typeface="Kaiti TC" panose="02010600040101010101" pitchFamily="2" charset="-120"/>
                <a:ea typeface="Kaiti TC" panose="02010600040101010101" pitchFamily="2" charset="-120"/>
              </a:rPr>
              <a:t>为什么物质世界要遵守数学规律 （愛因斯坦與狄拉克的经历和疑問）</a:t>
            </a:r>
          </a:p>
          <a:p>
            <a:pPr lvl="2"/>
            <a:r>
              <a:rPr lang="zh-CN" altLang="en-US" sz="2800" dirty="0">
                <a:latin typeface="Kaiti TC" panose="02010600040101010101" pitchFamily="2" charset="-120"/>
                <a:ea typeface="Kaiti TC" panose="02010600040101010101" pitchFamily="2" charset="-120"/>
              </a:rPr>
              <a:t>数学和科学之间的这种神秘关系的最简明解释就是它们同被一个神所创造，都是同一設計的一部分。</a:t>
            </a:r>
          </a:p>
          <a:p>
            <a:pPr marL="0" indent="0">
              <a:buNone/>
            </a:pPr>
            <a:endParaRPr lang="zh-CN" altLang="en-US" sz="3600" dirty="0">
              <a:latin typeface="Kaiti TC" panose="02010600040101010101" pitchFamily="2" charset="-120"/>
              <a:ea typeface="Kaiti TC" panose="02010600040101010101" pitchFamily="2" charset="-120"/>
            </a:endParaRPr>
          </a:p>
          <a:p>
            <a:pPr marL="0" indent="0">
              <a:buNone/>
            </a:pPr>
            <a:endParaRPr lang="en-US" dirty="0">
              <a:latin typeface="Kaiti TC" panose="02010600040101010101" pitchFamily="2" charset="-120"/>
              <a:ea typeface="Kaiti TC" panose="02010600040101010101" pitchFamily="2" charset="-120"/>
            </a:endParaRPr>
          </a:p>
        </p:txBody>
      </p:sp>
      <p:pic>
        <p:nvPicPr>
          <p:cNvPr id="4" name="Picture 3">
            <a:extLst>
              <a:ext uri="{FF2B5EF4-FFF2-40B4-BE49-F238E27FC236}">
                <a16:creationId xmlns:a16="http://schemas.microsoft.com/office/drawing/2014/main" id="{BA3AE66F-AC86-386D-600E-0A19A728B793}"/>
              </a:ext>
            </a:extLst>
          </p:cNvPr>
          <p:cNvPicPr>
            <a:picLocks noChangeAspect="1"/>
          </p:cNvPicPr>
          <p:nvPr/>
        </p:nvPicPr>
        <p:blipFill>
          <a:blip r:embed="rId3"/>
          <a:stretch>
            <a:fillRect/>
          </a:stretch>
        </p:blipFill>
        <p:spPr>
          <a:xfrm>
            <a:off x="9390926" y="0"/>
            <a:ext cx="2691479" cy="2677886"/>
          </a:xfrm>
          <a:prstGeom prst="rect">
            <a:avLst/>
          </a:prstGeom>
        </p:spPr>
      </p:pic>
    </p:spTree>
    <p:extLst>
      <p:ext uri="{BB962C8B-B14F-4D97-AF65-F5344CB8AC3E}">
        <p14:creationId xmlns:p14="http://schemas.microsoft.com/office/powerpoint/2010/main" val="282626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6F434-A630-456F-D802-267557588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465CC-FFE5-9D53-FE27-8A3C238ECC8F}"/>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上帝的四个签名</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09F776B-D7DC-4E9D-51E0-B56583E8E9D8}"/>
              </a:ext>
            </a:extLst>
          </p:cNvPr>
          <p:cNvSpPr>
            <a:spLocks noGrp="1"/>
          </p:cNvSpPr>
          <p:nvPr>
            <p:ph idx="1"/>
          </p:nvPr>
        </p:nvSpPr>
        <p:spPr>
          <a:xfrm>
            <a:off x="838200" y="1825625"/>
            <a:ext cx="10515600" cy="2257977"/>
          </a:xfrm>
        </p:spPr>
        <p:txBody>
          <a:bodyPr>
            <a:normAutofit fontScale="92500" lnSpcReduction="10000"/>
          </a:bodyPr>
          <a:lstStyle/>
          <a:p>
            <a:pPr marL="0" indent="0">
              <a:buNone/>
            </a:pPr>
            <a:r>
              <a:rPr lang="en-US" altLang="zh-CN" dirty="0">
                <a:latin typeface="Kaiti TC" panose="02010600040101010101" pitchFamily="2" charset="-120"/>
                <a:ea typeface="Kaiti TC" panose="02010600040101010101" pitchFamily="2" charset="-120"/>
              </a:rPr>
              <a:t>3.</a:t>
            </a:r>
            <a:r>
              <a:rPr lang="zh-CN" altLang="en-US" dirty="0">
                <a:latin typeface="Kaiti TC" panose="02010600040101010101" pitchFamily="2" charset="-120"/>
                <a:ea typeface="Kaiti TC" panose="02010600040101010101" pitchFamily="2" charset="-120"/>
              </a:rPr>
              <a:t> </a:t>
            </a:r>
            <a:r>
              <a:rPr lang="zh-CN" altLang="en-US" sz="3600" dirty="0">
                <a:latin typeface="Kaiti TC" panose="02010600040101010101" pitchFamily="2" charset="-120"/>
                <a:ea typeface="Kaiti TC" panose="02010600040101010101" pitchFamily="2" charset="-120"/>
              </a:rPr>
              <a:t>美，敬畏与满足</a:t>
            </a:r>
          </a:p>
          <a:p>
            <a:pPr lvl="1"/>
            <a:r>
              <a:rPr lang="zh-CN" altLang="en-US" sz="3200" dirty="0">
                <a:latin typeface="Kaiti TC" panose="02010600040101010101" pitchFamily="2" charset="-120"/>
                <a:ea typeface="Kaiti TC" panose="02010600040101010101" pitchFamily="2" charset="-120"/>
              </a:rPr>
              <a:t>星空大海</a:t>
            </a:r>
            <a:r>
              <a:rPr lang="en-US" altLang="zh-CN" sz="3200" dirty="0">
                <a:latin typeface="Kaiti TC" panose="02010600040101010101" pitchFamily="2" charset="-120"/>
                <a:ea typeface="Kaiti TC" panose="02010600040101010101" pitchFamily="2" charset="-120"/>
              </a:rPr>
              <a:t>—</a:t>
            </a:r>
            <a:r>
              <a:rPr lang="zh-CN" altLang="en-US" sz="3200" dirty="0">
                <a:latin typeface="Kaiti TC" panose="02010600040101010101" pitchFamily="2" charset="-120"/>
                <a:ea typeface="Kaiti TC" panose="02010600040101010101" pitchFamily="2" charset="-120"/>
              </a:rPr>
              <a:t>敬畏之心</a:t>
            </a:r>
          </a:p>
          <a:p>
            <a:pPr lvl="1"/>
            <a:r>
              <a:rPr lang="zh-CN" altLang="en-US" sz="3200" dirty="0">
                <a:latin typeface="Kaiti TC" panose="02010600040101010101" pitchFamily="2" charset="-120"/>
                <a:ea typeface="Kaiti TC" panose="02010600040101010101" pitchFamily="2" charset="-120"/>
              </a:rPr>
              <a:t>偉大的藝術，美的背後指向意義</a:t>
            </a:r>
          </a:p>
          <a:p>
            <a:pPr lvl="1"/>
            <a:r>
              <a:rPr lang="zh-CN" altLang="en-US" sz="3200" dirty="0">
                <a:latin typeface="Kaiti TC" panose="02010600040101010101" pitchFamily="2" charset="-120"/>
                <a:ea typeface="Kaiti TC" panose="02010600040101010101" pitchFamily="2" charset="-120"/>
              </a:rPr>
              <a:t>人的心中有一个神形的空洞，只有神自己可以把它填满。</a:t>
            </a:r>
          </a:p>
          <a:p>
            <a:pPr marL="0" indent="0">
              <a:buNone/>
            </a:pPr>
            <a:endParaRPr lang="en-US" dirty="0">
              <a:latin typeface="Kaiti TC" panose="02010600040101010101" pitchFamily="2" charset="-120"/>
              <a:ea typeface="Kaiti TC" panose="02010600040101010101" pitchFamily="2" charset="-120"/>
            </a:endParaRPr>
          </a:p>
        </p:txBody>
      </p:sp>
      <p:pic>
        <p:nvPicPr>
          <p:cNvPr id="4" name="Picture 3" descr="A starry night sky with trees&#10;&#10;Description automatically generated">
            <a:extLst>
              <a:ext uri="{FF2B5EF4-FFF2-40B4-BE49-F238E27FC236}">
                <a16:creationId xmlns:a16="http://schemas.microsoft.com/office/drawing/2014/main" id="{DDD27ED7-BAEB-0BF3-9533-A42BE9E87540}"/>
              </a:ext>
            </a:extLst>
          </p:cNvPr>
          <p:cNvPicPr>
            <a:picLocks noChangeAspect="1"/>
          </p:cNvPicPr>
          <p:nvPr/>
        </p:nvPicPr>
        <p:blipFill>
          <a:blip r:embed="rId3"/>
          <a:stretch>
            <a:fillRect/>
          </a:stretch>
        </p:blipFill>
        <p:spPr>
          <a:xfrm>
            <a:off x="5834290" y="365124"/>
            <a:ext cx="3055217" cy="2469516"/>
          </a:xfrm>
          <a:prstGeom prst="rect">
            <a:avLst/>
          </a:prstGeom>
        </p:spPr>
      </p:pic>
      <p:pic>
        <p:nvPicPr>
          <p:cNvPr id="5" name="Content Placeholder 4" descr="A town in the mountains&#10;&#10;Description automatically generated">
            <a:extLst>
              <a:ext uri="{FF2B5EF4-FFF2-40B4-BE49-F238E27FC236}">
                <a16:creationId xmlns:a16="http://schemas.microsoft.com/office/drawing/2014/main" id="{9DD75684-C239-100C-86C0-D5FC90EC219E}"/>
              </a:ext>
            </a:extLst>
          </p:cNvPr>
          <p:cNvPicPr>
            <a:picLocks noChangeAspect="1"/>
          </p:cNvPicPr>
          <p:nvPr/>
        </p:nvPicPr>
        <p:blipFill>
          <a:blip r:embed="rId4"/>
          <a:stretch>
            <a:fillRect/>
          </a:stretch>
        </p:blipFill>
        <p:spPr>
          <a:xfrm>
            <a:off x="8976599" y="365125"/>
            <a:ext cx="2700375" cy="2469515"/>
          </a:xfrm>
          <a:prstGeom prst="rect">
            <a:avLst/>
          </a:prstGeom>
        </p:spPr>
      </p:pic>
      <p:sp>
        <p:nvSpPr>
          <p:cNvPr id="7" name="TextBox 6">
            <a:extLst>
              <a:ext uri="{FF2B5EF4-FFF2-40B4-BE49-F238E27FC236}">
                <a16:creationId xmlns:a16="http://schemas.microsoft.com/office/drawing/2014/main" id="{0796A508-FBA9-26D3-F8E8-F3ED3050A0DE}"/>
              </a:ext>
            </a:extLst>
          </p:cNvPr>
          <p:cNvSpPr txBox="1"/>
          <p:nvPr/>
        </p:nvSpPr>
        <p:spPr>
          <a:xfrm>
            <a:off x="5346519" y="5475292"/>
            <a:ext cx="6096000" cy="830997"/>
          </a:xfrm>
          <a:prstGeom prst="rect">
            <a:avLst/>
          </a:prstGeom>
          <a:noFill/>
        </p:spPr>
        <p:txBody>
          <a:bodyPr wrap="square">
            <a:spAutoFit/>
          </a:bodyPr>
          <a:lstStyle/>
          <a:p>
            <a:r>
              <a:rPr lang="zh-CN" altLang="en-US" sz="2400" i="1" dirty="0">
                <a:latin typeface="Kaiti TC" panose="02010600040101010101" pitchFamily="2" charset="-120"/>
                <a:ea typeface="Kaiti TC" panose="02010600040101010101" pitchFamily="2" charset="-120"/>
              </a:rPr>
              <a:t>“神啊，你创造了我们。我们的心永远不得安宁，直到在你里面寻到安息”</a:t>
            </a:r>
            <a:r>
              <a:rPr lang="en-US" altLang="zh-CN" sz="2400" i="1" dirty="0">
                <a:latin typeface="Kaiti TC" panose="02010600040101010101" pitchFamily="2" charset="-120"/>
                <a:ea typeface="Kaiti TC" panose="02010600040101010101" pitchFamily="2" charset="-120"/>
              </a:rPr>
              <a:t>—</a:t>
            </a:r>
            <a:r>
              <a:rPr lang="zh-CN" altLang="en-US" sz="2400" i="1" dirty="0">
                <a:latin typeface="Kaiti TC" panose="02010600040101010101" pitchFamily="2" charset="-120"/>
                <a:ea typeface="Kaiti TC" panose="02010600040101010101" pitchFamily="2" charset="-120"/>
              </a:rPr>
              <a:t>奥古斯丁</a:t>
            </a:r>
            <a:endParaRPr lang="en-US" sz="2400" i="1" dirty="0"/>
          </a:p>
        </p:txBody>
      </p:sp>
      <p:sp>
        <p:nvSpPr>
          <p:cNvPr id="8" name="TextBox 7">
            <a:extLst>
              <a:ext uri="{FF2B5EF4-FFF2-40B4-BE49-F238E27FC236}">
                <a16:creationId xmlns:a16="http://schemas.microsoft.com/office/drawing/2014/main" id="{54B000EA-F05F-D497-CE73-40B7EFC79D6D}"/>
              </a:ext>
            </a:extLst>
          </p:cNvPr>
          <p:cNvSpPr txBox="1"/>
          <p:nvPr/>
        </p:nvSpPr>
        <p:spPr>
          <a:xfrm>
            <a:off x="542653" y="4469999"/>
            <a:ext cx="4666380" cy="830997"/>
          </a:xfrm>
          <a:prstGeom prst="rect">
            <a:avLst/>
          </a:prstGeom>
          <a:noFill/>
        </p:spPr>
        <p:txBody>
          <a:bodyPr wrap="square" rtlCol="0">
            <a:spAutoFit/>
          </a:bodyPr>
          <a:lstStyle/>
          <a:p>
            <a:r>
              <a:rPr lang="en-US" sz="2400" i="1" dirty="0" err="1">
                <a:latin typeface="Kaiti TC" panose="02010600040101010101" pitchFamily="2" charset="-120"/>
                <a:ea typeface="Kaiti TC" panose="02010600040101010101" pitchFamily="2" charset="-120"/>
              </a:rPr>
              <a:t>有两件事让我心存敬畏</a:t>
            </a:r>
            <a:r>
              <a:rPr lang="zh-CN" altLang="en-US" sz="2400" i="1" dirty="0">
                <a:latin typeface="Kaiti TC" panose="02010600040101010101" pitchFamily="2" charset="-120"/>
                <a:ea typeface="Kaiti TC" panose="02010600040101010101" pitchFamily="2" charset="-120"/>
              </a:rPr>
              <a:t>：</a:t>
            </a:r>
            <a:endParaRPr lang="en-US" altLang="zh-CN" sz="2400" i="1" dirty="0">
              <a:latin typeface="Kaiti TC" panose="02010600040101010101" pitchFamily="2" charset="-120"/>
              <a:ea typeface="Kaiti TC" panose="02010600040101010101" pitchFamily="2" charset="-120"/>
            </a:endParaRPr>
          </a:p>
          <a:p>
            <a:r>
              <a:rPr lang="zh-CN" altLang="en-US" sz="2400" i="1" dirty="0">
                <a:latin typeface="Kaiti TC" panose="02010600040101010101" pitchFamily="2" charset="-120"/>
                <a:ea typeface="Kaiti TC" panose="02010600040101010101" pitchFamily="2" charset="-120"/>
              </a:rPr>
              <a:t>头顶的星空 和 心中的良知</a:t>
            </a:r>
            <a:r>
              <a:rPr lang="en-US" altLang="zh-CN" sz="2400" i="1" dirty="0">
                <a:latin typeface="Kaiti TC" panose="02010600040101010101" pitchFamily="2" charset="-120"/>
                <a:ea typeface="Kaiti TC" panose="02010600040101010101" pitchFamily="2" charset="-120"/>
              </a:rPr>
              <a:t>--</a:t>
            </a:r>
            <a:r>
              <a:rPr lang="zh-CN" altLang="en-US" sz="2400" i="1" dirty="0">
                <a:latin typeface="Kaiti TC" panose="02010600040101010101" pitchFamily="2" charset="-120"/>
                <a:ea typeface="Kaiti TC" panose="02010600040101010101" pitchFamily="2" charset="-120"/>
              </a:rPr>
              <a:t>康德</a:t>
            </a:r>
            <a:endParaRPr lang="en-US" sz="2400" i="1"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74399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02C0-3420-6512-3598-7066E8253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7F6BE-F554-10B4-2693-60432480C699}"/>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上帝的四个签名</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76241DD-31F1-F3EC-E9D4-750C67635110}"/>
              </a:ext>
            </a:extLst>
          </p:cNvPr>
          <p:cNvSpPr>
            <a:spLocks noGrp="1"/>
          </p:cNvSpPr>
          <p:nvPr>
            <p:ph idx="1"/>
          </p:nvPr>
        </p:nvSpPr>
        <p:spPr>
          <a:xfrm>
            <a:off x="446314" y="2141537"/>
            <a:ext cx="10515600" cy="4351338"/>
          </a:xfrm>
        </p:spPr>
        <p:txBody>
          <a:bodyPr>
            <a:normAutofit lnSpcReduction="10000"/>
          </a:bodyPr>
          <a:lstStyle/>
          <a:p>
            <a:pPr marL="0" indent="0">
              <a:buNone/>
            </a:pPr>
            <a:r>
              <a:rPr lang="en-US" altLang="zh-CN" dirty="0">
                <a:latin typeface="Kaiti TC" panose="02010600040101010101" pitchFamily="2" charset="-120"/>
                <a:ea typeface="Kaiti TC" panose="02010600040101010101" pitchFamily="2" charset="-120"/>
              </a:rPr>
              <a:t>4.</a:t>
            </a:r>
            <a:r>
              <a:rPr lang="zh-CN" altLang="en-US" dirty="0">
                <a:latin typeface="Kaiti TC" panose="02010600040101010101" pitchFamily="2" charset="-120"/>
                <a:ea typeface="Kaiti TC" panose="02010600040101010101" pitchFamily="2" charset="-120"/>
              </a:rPr>
              <a:t> </a:t>
            </a:r>
            <a:r>
              <a:rPr lang="zh-CN" altLang="en-US" sz="3200" dirty="0">
                <a:latin typeface="Kaiti TC" panose="02010600040101010101" pitchFamily="2" charset="-120"/>
                <a:ea typeface="Kaiti TC" panose="02010600040101010101" pitchFamily="2" charset="-120"/>
              </a:rPr>
              <a:t>道德律的普遍性</a:t>
            </a:r>
          </a:p>
          <a:p>
            <a:pPr lvl="1"/>
            <a:r>
              <a:rPr lang="zh-CN" altLang="en-US" sz="2800" dirty="0">
                <a:latin typeface="Kaiti TC" panose="02010600040101010101" pitchFamily="2" charset="-120"/>
                <a:ea typeface="Kaiti TC" panose="02010600040101010101" pitchFamily="2" charset="-120"/>
              </a:rPr>
              <a:t>人們都诉诸于一套共同承认的法则： 道德律來規範行爲。</a:t>
            </a:r>
          </a:p>
          <a:p>
            <a:pPr lvl="1"/>
            <a:r>
              <a:rPr lang="zh-CN" altLang="en-US" sz="2800" dirty="0">
                <a:latin typeface="Kaiti TC" panose="02010600040101010101" pitchFamily="2" charset="-120"/>
                <a:ea typeface="Kaiti TC" panose="02010600040101010101" pitchFamily="2" charset="-120"/>
              </a:rPr>
              <a:t>道德律不是社會行爲的描述，無人能完全遵守道德律</a:t>
            </a:r>
          </a:p>
          <a:p>
            <a:pPr lvl="1"/>
            <a:r>
              <a:rPr lang="zh-CN" altLang="en-US" sz="2800" dirty="0">
                <a:latin typeface="Kaiti TC" panose="02010600040101010101" pitchFamily="2" charset="-120"/>
                <a:ea typeface="Kaiti TC" panose="02010600040101010101" pitchFamily="2" charset="-120"/>
              </a:rPr>
              <a:t>基本的道德律是跨文化的。</a:t>
            </a:r>
          </a:p>
          <a:p>
            <a:pPr lvl="1"/>
            <a:r>
              <a:rPr lang="zh-CN" altLang="en-US" sz="2800" dirty="0">
                <a:latin typeface="Kaiti TC" panose="02010600040101010101" pitchFamily="2" charset="-120"/>
                <a:ea typeface="Kaiti TC" panose="02010600040101010101" pitchFamily="2" charset="-120"/>
              </a:rPr>
              <a:t>聖經說道德律是神放在人心中</a:t>
            </a:r>
          </a:p>
          <a:p>
            <a:pPr lvl="1"/>
            <a:r>
              <a:rPr lang="zh-CN" altLang="en-US" sz="2800" dirty="0">
                <a:latin typeface="Kaiti TC" panose="02010600040101010101" pitchFamily="2" charset="-120"/>
                <a:ea typeface="Kaiti TC" panose="02010600040101010101" pitchFamily="2" charset="-120"/>
              </a:rPr>
              <a:t>無神論說道德律來自於</a:t>
            </a:r>
          </a:p>
          <a:p>
            <a:pPr lvl="2"/>
            <a:r>
              <a:rPr lang="zh-CN" altLang="en-US" sz="2400" dirty="0">
                <a:latin typeface="Kaiti TC" panose="02010600040101010101" pitchFamily="2" charset="-120"/>
                <a:ea typeface="Kaiti TC" panose="02010600040101010101" pitchFamily="2" charset="-120"/>
              </a:rPr>
              <a:t>基因和自然選擇 </a:t>
            </a:r>
            <a:r>
              <a:rPr lang="en-US" altLang="zh-CN" sz="2400" dirty="0">
                <a:latin typeface="Kaiti TC" panose="02010600040101010101" pitchFamily="2" charset="-120"/>
                <a:ea typeface="Kaiti TC" panose="02010600040101010101" pitchFamily="2" charset="-120"/>
              </a:rPr>
              <a:t>(</a:t>
            </a:r>
            <a:r>
              <a:rPr lang="zh-CN" altLang="en-US" sz="2400" dirty="0">
                <a:latin typeface="Kaiti TC" panose="02010600040101010101" pitchFamily="2" charset="-120"/>
                <a:ea typeface="Kaiti TC" panose="02010600040101010101" pitchFamily="2" charset="-120"/>
              </a:rPr>
              <a:t>利他行爲，群體選擇，道德律的不對稱性）</a:t>
            </a:r>
          </a:p>
          <a:p>
            <a:pPr lvl="2"/>
            <a:r>
              <a:rPr lang="zh-CN" altLang="en-US" sz="2400" dirty="0">
                <a:latin typeface="Kaiti TC" panose="02010600040101010101" pitchFamily="2" charset="-120"/>
                <a:ea typeface="Kaiti TC" panose="02010600040101010101" pitchFamily="2" charset="-120"/>
              </a:rPr>
              <a:t>社會群體的約定，通過教育傳遞給下一代 （道德直覺，人權的起源，道德的進化）</a:t>
            </a:r>
          </a:p>
          <a:p>
            <a:pPr marL="0" indent="0">
              <a:buNone/>
            </a:pPr>
            <a:endParaRPr lang="zh-CN" altLang="en-US" sz="3200" dirty="0">
              <a:latin typeface="Kaiti TC" panose="02010600040101010101" pitchFamily="2" charset="-120"/>
              <a:ea typeface="Kaiti TC" panose="02010600040101010101" pitchFamily="2" charset="-120"/>
            </a:endParaRPr>
          </a:p>
          <a:p>
            <a:pPr marL="0" indent="0">
              <a:buNone/>
            </a:pPr>
            <a:endParaRPr lang="en-US" dirty="0">
              <a:latin typeface="Kaiti TC" panose="02010600040101010101" pitchFamily="2" charset="-120"/>
              <a:ea typeface="Kaiti TC" panose="02010600040101010101" pitchFamily="2" charset="-120"/>
            </a:endParaRPr>
          </a:p>
        </p:txBody>
      </p:sp>
      <p:pic>
        <p:nvPicPr>
          <p:cNvPr id="4" name="Picture 3" descr="A person standing on a road with a signpost&#10;&#10;Description automatically generated">
            <a:extLst>
              <a:ext uri="{FF2B5EF4-FFF2-40B4-BE49-F238E27FC236}">
                <a16:creationId xmlns:a16="http://schemas.microsoft.com/office/drawing/2014/main" id="{0150F88C-3ECA-AD3A-777A-1A107420DF35}"/>
              </a:ext>
            </a:extLst>
          </p:cNvPr>
          <p:cNvPicPr>
            <a:picLocks noChangeAspect="1"/>
          </p:cNvPicPr>
          <p:nvPr/>
        </p:nvPicPr>
        <p:blipFill>
          <a:blip r:embed="rId3"/>
          <a:stretch>
            <a:fillRect/>
          </a:stretch>
        </p:blipFill>
        <p:spPr>
          <a:xfrm>
            <a:off x="8316687" y="148049"/>
            <a:ext cx="3770842" cy="2473146"/>
          </a:xfrm>
          <a:prstGeom prst="rect">
            <a:avLst/>
          </a:prstGeom>
        </p:spPr>
      </p:pic>
    </p:spTree>
    <p:extLst>
      <p:ext uri="{BB962C8B-B14F-4D97-AF65-F5344CB8AC3E}">
        <p14:creationId xmlns:p14="http://schemas.microsoft.com/office/powerpoint/2010/main" val="187946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216D-55A1-4B9D-5729-4F961D96D0B3}"/>
              </a:ext>
            </a:extLst>
          </p:cNvPr>
          <p:cNvSpPr>
            <a:spLocks noGrp="1"/>
          </p:cNvSpPr>
          <p:nvPr>
            <p:ph type="title"/>
          </p:nvPr>
        </p:nvSpPr>
        <p:spPr/>
        <p:txBody>
          <a:bodyPr/>
          <a:lstStyle/>
          <a:p>
            <a:r>
              <a:rPr lang="zh-TW" altLang="en-US" i="0" dirty="0">
                <a:solidFill>
                  <a:schemeClr val="tx1"/>
                </a:solidFill>
                <a:effectLst/>
                <a:latin typeface="Kaiti TC" panose="02010600040101010101" pitchFamily="2" charset="-120"/>
                <a:ea typeface="Kaiti TC" panose="02010600040101010101" pitchFamily="2" charset="-120"/>
              </a:rPr>
              <a:t>溯因推理</a:t>
            </a:r>
            <a:endParaRPr lang="en-US" dirty="0">
              <a:solidFill>
                <a:schemeClr val="tx1"/>
              </a:solidFill>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CCE56BB0-E355-54FF-616F-C20D3DF46F79}"/>
              </a:ext>
            </a:extLst>
          </p:cNvPr>
          <p:cNvSpPr>
            <a:spLocks noGrp="1"/>
          </p:cNvSpPr>
          <p:nvPr>
            <p:ph idx="1"/>
          </p:nvPr>
        </p:nvSpPr>
        <p:spPr>
          <a:xfrm>
            <a:off x="620486" y="2426607"/>
            <a:ext cx="10515600" cy="4351338"/>
          </a:xfrm>
        </p:spPr>
        <p:txBody>
          <a:bodyPr>
            <a:normAutofit/>
          </a:bodyPr>
          <a:lstStyle/>
          <a:p>
            <a:pPr marL="0" indent="0">
              <a:buNone/>
            </a:pPr>
            <a:r>
              <a:rPr lang="zh-CN" sz="2800" dirty="0">
                <a:effectLst/>
                <a:latin typeface="Kaiti TC" panose="02010600040101010101" pitchFamily="2" charset="-120"/>
                <a:ea typeface="Kaiti TC" panose="02010600040101010101" pitchFamily="2" charset="-120"/>
                <a:cs typeface="Times New Roman" panose="02020603050405020304" pitchFamily="18" charset="0"/>
              </a:rPr>
              <a:t>如果我们相信神，那么以上四</a:t>
            </a:r>
            <a:r>
              <a:rPr lang="zh-CN" altLang="en-US" sz="2800" dirty="0">
                <a:effectLst/>
                <a:latin typeface="Kaiti TC" panose="02010600040101010101" pitchFamily="2" charset="-120"/>
                <a:ea typeface="Kaiti TC" panose="02010600040101010101" pitchFamily="2" charset="-120"/>
                <a:cs typeface="Times New Roman" panose="02020603050405020304" pitchFamily="18" charset="0"/>
              </a:rPr>
              <a:t>條綫索</a:t>
            </a:r>
            <a:r>
              <a:rPr lang="zh-CN" sz="2800" dirty="0">
                <a:effectLst/>
                <a:latin typeface="Kaiti TC" panose="02010600040101010101" pitchFamily="2" charset="-120"/>
                <a:ea typeface="Kaiti TC" panose="02010600040101010101" pitchFamily="2" charset="-120"/>
                <a:cs typeface="Times New Roman" panose="02020603050405020304" pitchFamily="18" charset="0"/>
              </a:rPr>
              <a:t>都</a:t>
            </a:r>
            <a:r>
              <a:rPr lang="zh-CN" altLang="en-US" sz="2800" dirty="0">
                <a:effectLst/>
                <a:latin typeface="Kaiti TC" panose="02010600040101010101" pitchFamily="2" charset="-120"/>
                <a:ea typeface="Kaiti TC" panose="02010600040101010101" pitchFamily="2" charset="-120"/>
                <a:cs typeface="Times New Roman" panose="02020603050405020304" pitchFamily="18" charset="0"/>
              </a:rPr>
              <a:t>指向</a:t>
            </a:r>
            <a:r>
              <a:rPr lang="zh-CN" sz="2800" dirty="0">
                <a:effectLst/>
                <a:latin typeface="Kaiti TC" panose="02010600040101010101" pitchFamily="2" charset="-120"/>
                <a:ea typeface="Kaiti TC" panose="02010600040101010101" pitchFamily="2" charset="-120"/>
                <a:cs typeface="Times New Roman" panose="02020603050405020304" pitchFamily="18" charset="0"/>
              </a:rPr>
              <a:t>一个共同的解释。如果我们不这样做，我们必须找四种不同的解释。大爆炸自己开始了，尽管我们不知道如何。宇宙恰好是完美的，尽管我们不知道为什么。世界的规律性没有必然</a:t>
            </a:r>
            <a:r>
              <a:rPr lang="zh-CN" altLang="en-US" sz="2800" dirty="0">
                <a:effectLst/>
                <a:latin typeface="Kaiti TC" panose="02010600040101010101" pitchFamily="2" charset="-120"/>
                <a:ea typeface="Kaiti TC" panose="02010600040101010101" pitchFamily="2" charset="-120"/>
                <a:cs typeface="Times New Roman" panose="02020603050405020304" pitchFamily="18" charset="0"/>
              </a:rPr>
              <a:t>存在</a:t>
            </a:r>
            <a:r>
              <a:rPr lang="zh-CN" sz="2800" dirty="0">
                <a:effectLst/>
                <a:latin typeface="Kaiti TC" panose="02010600040101010101" pitchFamily="2" charset="-120"/>
                <a:ea typeface="Kaiti TC" panose="02010600040101010101" pitchFamily="2" charset="-120"/>
                <a:cs typeface="Times New Roman" panose="02020603050405020304" pitchFamily="18" charset="0"/>
              </a:rPr>
              <a:t>的理由，但我们却不得不依靠它；美和道德并不</a:t>
            </a:r>
            <a:r>
              <a:rPr lang="zh-CN" altLang="en-US" sz="2800" dirty="0">
                <a:effectLst/>
                <a:latin typeface="Kaiti TC" panose="02010600040101010101" pitchFamily="2" charset="-120"/>
                <a:ea typeface="Kaiti TC" panose="02010600040101010101" pitchFamily="2" charset="-120"/>
                <a:cs typeface="Times New Roman" panose="02020603050405020304" pitchFamily="18" charset="0"/>
              </a:rPr>
              <a:t>真實</a:t>
            </a:r>
            <a:r>
              <a:rPr lang="zh-CN" sz="2800" dirty="0">
                <a:effectLst/>
                <a:latin typeface="Kaiti TC" panose="02010600040101010101" pitchFamily="2" charset="-120"/>
                <a:ea typeface="Kaiti TC" panose="02010600040101010101" pitchFamily="2" charset="-120"/>
                <a:cs typeface="Times New Roman" panose="02020603050405020304" pitchFamily="18" charset="0"/>
              </a:rPr>
              <a:t>，爱和满足只是化学反应，但我们仍然不懈地追求它们。</a:t>
            </a:r>
            <a:endParaRPr lang="en-US" altLang="zh-CN" sz="2800" dirty="0">
              <a:effectLst/>
              <a:latin typeface="Kaiti TC" panose="02010600040101010101" pitchFamily="2" charset="-120"/>
              <a:ea typeface="Kaiti TC" panose="02010600040101010101" pitchFamily="2" charset="-120"/>
              <a:cs typeface="Times New Roman" panose="02020603050405020304" pitchFamily="18" charset="0"/>
            </a:endParaRPr>
          </a:p>
          <a:p>
            <a:pPr marL="0" indent="0">
              <a:buNone/>
            </a:pPr>
            <a:r>
              <a:rPr lang="zh-CN" sz="2800" dirty="0">
                <a:effectLst/>
                <a:latin typeface="Kaiti TC" panose="02010600040101010101" pitchFamily="2" charset="-120"/>
                <a:ea typeface="Kaiti TC" panose="02010600040101010101" pitchFamily="2" charset="-120"/>
                <a:cs typeface="Times New Roman" panose="02020603050405020304" pitchFamily="18" charset="0"/>
              </a:rPr>
              <a:t>神的存在不仅解释了自然和社会现象，它也给世界和我们的人生提供了一个背景，使我们的故事有了前因后果，我们的存在和选择不再是偶然而荒谬的而是有了意义和价值。</a:t>
            </a:r>
            <a:endParaRPr lang="en-US" sz="2800" dirty="0">
              <a:effectLst/>
              <a:latin typeface="Kaiti TC" panose="02010600040101010101" pitchFamily="2" charset="-120"/>
              <a:ea typeface="Kaiti TC" panose="02010600040101010101" pitchFamily="2" charset="-120"/>
              <a:cs typeface="Times New Roman" panose="02020603050405020304" pitchFamily="18" charset="0"/>
            </a:endParaRPr>
          </a:p>
          <a:p>
            <a:pPr marL="0" indent="0">
              <a:buNone/>
            </a:pPr>
            <a:endParaRPr lang="en-US" dirty="0">
              <a:latin typeface="Kaiti TC" panose="02010600040101010101" pitchFamily="2" charset="-120"/>
              <a:ea typeface="Kaiti TC" panose="02010600040101010101" pitchFamily="2" charset="-120"/>
            </a:endParaRPr>
          </a:p>
        </p:txBody>
      </p:sp>
      <p:pic>
        <p:nvPicPr>
          <p:cNvPr id="4" name="Picture 3" descr="A person standing on a hill with stars in the sky&#10;&#10;Description automatically generated">
            <a:extLst>
              <a:ext uri="{FF2B5EF4-FFF2-40B4-BE49-F238E27FC236}">
                <a16:creationId xmlns:a16="http://schemas.microsoft.com/office/drawing/2014/main" id="{B3C79E13-0773-CE2A-C33C-E389AAC94C60}"/>
              </a:ext>
            </a:extLst>
          </p:cNvPr>
          <p:cNvPicPr>
            <a:picLocks noChangeAspect="1"/>
          </p:cNvPicPr>
          <p:nvPr/>
        </p:nvPicPr>
        <p:blipFill>
          <a:blip r:embed="rId3"/>
          <a:stretch>
            <a:fillRect/>
          </a:stretch>
        </p:blipFill>
        <p:spPr>
          <a:xfrm>
            <a:off x="8762624" y="130627"/>
            <a:ext cx="3240690" cy="2177143"/>
          </a:xfrm>
          <a:prstGeom prst="rect">
            <a:avLst/>
          </a:prstGeom>
        </p:spPr>
      </p:pic>
      <p:sp>
        <p:nvSpPr>
          <p:cNvPr id="5" name="TextBox 4">
            <a:extLst>
              <a:ext uri="{FF2B5EF4-FFF2-40B4-BE49-F238E27FC236}">
                <a16:creationId xmlns:a16="http://schemas.microsoft.com/office/drawing/2014/main" id="{B8A64E6B-BED1-C023-742A-950AB4FCF4D1}"/>
              </a:ext>
            </a:extLst>
          </p:cNvPr>
          <p:cNvSpPr txBox="1"/>
          <p:nvPr/>
        </p:nvSpPr>
        <p:spPr>
          <a:xfrm>
            <a:off x="8762624" y="136525"/>
            <a:ext cx="3240690" cy="707886"/>
          </a:xfrm>
          <a:prstGeom prst="rect">
            <a:avLst/>
          </a:prstGeom>
          <a:noFill/>
        </p:spPr>
        <p:txBody>
          <a:bodyPr wrap="square" rtlCol="0">
            <a:spAutoFit/>
          </a:bodyPr>
          <a:lstStyle/>
          <a:p>
            <a:r>
              <a:rPr lang="en-US" sz="2000" i="1" dirty="0">
                <a:latin typeface="Lucida Fax" panose="02060602050505020204" pitchFamily="18" charset="77"/>
              </a:rPr>
              <a:t>Fulfillments only come from transcendence</a:t>
            </a:r>
          </a:p>
        </p:txBody>
      </p:sp>
    </p:spTree>
    <p:extLst>
      <p:ext uri="{BB962C8B-B14F-4D97-AF65-F5344CB8AC3E}">
        <p14:creationId xmlns:p14="http://schemas.microsoft.com/office/powerpoint/2010/main" val="23818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840</TotalTime>
  <Words>776</Words>
  <Application>Microsoft Office PowerPoint</Application>
  <PresentationFormat>Widescreen</PresentationFormat>
  <Paragraphs>60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Kaiti TC</vt:lpstr>
      <vt:lpstr>Aptos</vt:lpstr>
      <vt:lpstr>Century Gothic</vt:lpstr>
      <vt:lpstr>Lucida Fax</vt:lpstr>
      <vt:lpstr>Wingdings 3</vt:lpstr>
      <vt:lpstr>Ion</vt:lpstr>
      <vt:lpstr>诸天诉说，穹苍传扬 ---- 上帝的签名</vt:lpstr>
      <vt:lpstr>神存在吗？</vt:lpstr>
      <vt:lpstr>神创造了万物，谁创造了神？</vt:lpstr>
      <vt:lpstr>神的存在虽是无法证明的，却是可知的</vt:lpstr>
      <vt:lpstr>上帝的四个签名</vt:lpstr>
      <vt:lpstr>上帝的四个签名</vt:lpstr>
      <vt:lpstr>上帝的四个签名</vt:lpstr>
      <vt:lpstr>上帝的四个签名</vt:lpstr>
      <vt:lpstr>溯因推理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大橡树 nelson</cp:lastModifiedBy>
  <cp:revision>7</cp:revision>
  <dcterms:created xsi:type="dcterms:W3CDTF">2024-09-10T19:23:20Z</dcterms:created>
  <dcterms:modified xsi:type="dcterms:W3CDTF">2024-09-30T00:52:47Z</dcterms:modified>
</cp:coreProperties>
</file>