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306" r:id="rId6"/>
    <p:sldId id="309" r:id="rId7"/>
    <p:sldId id="310" r:id="rId8"/>
    <p:sldId id="299" r:id="rId9"/>
    <p:sldId id="325" r:id="rId10"/>
    <p:sldId id="312" r:id="rId11"/>
    <p:sldId id="313" r:id="rId12"/>
    <p:sldId id="316" r:id="rId13"/>
    <p:sldId id="317" r:id="rId14"/>
    <p:sldId id="319" r:id="rId15"/>
    <p:sldId id="320" r:id="rId16"/>
    <p:sldId id="321" r:id="rId17"/>
    <p:sldId id="322" r:id="rId18"/>
    <p:sldId id="323" r:id="rId19"/>
    <p:sldId id="324" r:id="rId20"/>
    <p:sldId id="30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preferSingleView="1">
    <p:restoredLeft sz="14169"/>
    <p:restoredTop sz="73562" autoAdjust="0"/>
  </p:normalViewPr>
  <p:slideViewPr>
    <p:cSldViewPr snapToGrid="0">
      <p:cViewPr varScale="1">
        <p:scale>
          <a:sx n="92" d="100"/>
          <a:sy n="92" d="100"/>
        </p:scale>
        <p:origin x="1952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9/26/24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9/26/24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303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713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235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839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736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672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205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04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584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252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30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88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871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16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504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08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youtu.be/wgeY_p1EqXw?si=pTP9qndDgvWrNTKh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1" y="3621157"/>
            <a:ext cx="5543420" cy="1855304"/>
          </a:xfrm>
        </p:spPr>
        <p:txBody>
          <a:bodyPr/>
          <a:lstStyle/>
          <a:p>
            <a:pPr algn="ctr"/>
            <a:r>
              <a:rPr lang="zh-CN" altLang="en-US" sz="4400" b="1" dirty="0">
                <a:latin typeface="Microsoft YaHei UI" panose="020B0400000000000000" pitchFamily="34" charset="-122"/>
                <a:ea typeface="Microsoft YaHei UI" panose="020B0400000000000000" pitchFamily="34" charset="-122"/>
                <a:cs typeface="Times New Roman" panose="02020603050405020304" pitchFamily="18" charset="0"/>
              </a:rPr>
              <a:t>信仰生活操练</a:t>
            </a:r>
            <a:br>
              <a:rPr lang="en-US" altLang="zh-CN" sz="4400" b="1" dirty="0">
                <a:latin typeface="Microsoft YaHei UI" panose="020B0400000000000000" pitchFamily="34" charset="-122"/>
                <a:ea typeface="Microsoft YaHei UI" panose="020B0400000000000000" pitchFamily="34" charset="-122"/>
                <a:cs typeface="Times New Roman" panose="02020603050405020304" pitchFamily="18" charset="0"/>
              </a:rPr>
            </a:br>
            <a:r>
              <a:rPr lang="zh-CN" altLang="en-US" sz="4000" b="1" dirty="0">
                <a:latin typeface="Microsoft YaHei UI" panose="020B0400000000000000" pitchFamily="34" charset="-122"/>
                <a:ea typeface="Microsoft YaHei UI" panose="020B0400000000000000" pitchFamily="34" charset="-122"/>
                <a:cs typeface="Times New Roman" panose="02020603050405020304" pitchFamily="18" charset="0"/>
              </a:rPr>
              <a:t>两种智慧、两样心态</a:t>
            </a:r>
            <a:r>
              <a:rPr lang="zh-CN" altLang="en-US" sz="4400" b="1" dirty="0">
                <a:latin typeface="Microsoft YaHei UI" panose="020B0400000000000000" pitchFamily="34" charset="-122"/>
                <a:ea typeface="Microsoft YaHei UI" panose="020B0400000000000000" pitchFamily="34" charset="-122"/>
                <a:cs typeface="Times New Roman" panose="02020603050405020304" pitchFamily="18" charset="0"/>
              </a:rPr>
              <a:t> </a:t>
            </a:r>
            <a:br>
              <a:rPr lang="en-US" altLang="zh-CN" sz="4400" b="1" dirty="0">
                <a:latin typeface="Microsoft YaHei UI" panose="020B0400000000000000" pitchFamily="34" charset="-122"/>
                <a:ea typeface="Microsoft YaHei UI" panose="020B0400000000000000" pitchFamily="34" charset="-122"/>
                <a:cs typeface="Times New Roman" panose="02020603050405020304" pitchFamily="18" charset="0"/>
              </a:rPr>
            </a:br>
            <a:endParaRPr lang="en-US" sz="4400" b="1" dirty="0">
              <a:latin typeface="Microsoft YaHei UI" panose="020B0400000000000000" pitchFamily="34" charset="-122"/>
              <a:ea typeface="Microsoft YaHei UI" panose="020B0400000000000000" pitchFamily="34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6866" y="5476461"/>
            <a:ext cx="4941770" cy="396660"/>
          </a:xfrm>
        </p:spPr>
        <p:txBody>
          <a:bodyPr>
            <a:noAutofit/>
          </a:bodyPr>
          <a:lstStyle/>
          <a:p>
            <a:pPr algn="ctr"/>
            <a:r>
              <a:rPr lang="zh-CN" altLang="en-US" sz="3200" b="1" dirty="0">
                <a:latin typeface="Microsoft YaHei UI" panose="020B0400000000000000" pitchFamily="34" charset="-122"/>
                <a:ea typeface="Microsoft YaHei UI" panose="020B0400000000000000" pitchFamily="34" charset="-122"/>
                <a:cs typeface="Times New Roman" panose="02020603050405020304" pitchFamily="18" charset="0"/>
              </a:rPr>
              <a:t>雅各书</a:t>
            </a:r>
            <a:r>
              <a:rPr lang="en-US" altLang="zh-TW" sz="3200" b="1" dirty="0">
                <a:latin typeface="Microsoft YaHei UI" panose="020B0400000000000000" pitchFamily="34" charset="-122"/>
                <a:ea typeface="Microsoft YaHei UI" panose="020B0400000000000000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3200" b="1" dirty="0">
                <a:latin typeface="Microsoft YaHei UI" panose="020B0400000000000000" pitchFamily="34" charset="-122"/>
                <a:ea typeface="Microsoft YaHei UI" panose="020B0400000000000000" pitchFamily="34" charset="-122"/>
                <a:cs typeface="Times New Roman" panose="02020603050405020304" pitchFamily="18" charset="0"/>
              </a:rPr>
              <a:t>:1</a:t>
            </a:r>
            <a:r>
              <a:rPr lang="en-US" altLang="zh-TW" sz="3200" b="1" dirty="0">
                <a:latin typeface="Microsoft YaHei UI" panose="020B0400000000000000" pitchFamily="34" charset="-122"/>
                <a:ea typeface="Microsoft YaHei UI" panose="020B0400000000000000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3200" b="1" dirty="0">
                <a:latin typeface="Microsoft YaHei UI" panose="020B0400000000000000" pitchFamily="34" charset="-122"/>
                <a:ea typeface="Microsoft YaHei UI" panose="020B0400000000000000" pitchFamily="34" charset="-122"/>
                <a:cs typeface="Times New Roman" panose="02020603050405020304" pitchFamily="18" charset="0"/>
              </a:rPr>
              <a:t>-</a:t>
            </a:r>
            <a:r>
              <a:rPr lang="en-US" altLang="zh-TW" sz="3200" b="1" dirty="0">
                <a:latin typeface="Microsoft YaHei UI" panose="020B0400000000000000" pitchFamily="34" charset="-122"/>
                <a:ea typeface="Microsoft YaHei UI" panose="020B0400000000000000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3200" b="1" dirty="0">
                <a:latin typeface="Microsoft YaHei UI" panose="020B0400000000000000" pitchFamily="34" charset="-122"/>
                <a:ea typeface="Microsoft YaHei UI" panose="020B0400000000000000" pitchFamily="34" charset="-122"/>
                <a:cs typeface="Times New Roman" panose="02020603050405020304" pitchFamily="18" charset="0"/>
              </a:rPr>
              <a:t>:1</a:t>
            </a:r>
            <a:r>
              <a:rPr lang="en-US" altLang="zh-TW" sz="3200" b="1" dirty="0">
                <a:latin typeface="Microsoft YaHei UI" panose="020B0400000000000000" pitchFamily="34" charset="-122"/>
                <a:ea typeface="Microsoft YaHei UI" panose="020B0400000000000000" pitchFamily="34" charset="-122"/>
                <a:cs typeface="Times New Roman" panose="02020603050405020304" pitchFamily="18" charset="0"/>
              </a:rPr>
              <a:t>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24036-82C6-1330-7A6D-82D843534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0436A-47FB-0B68-6E4F-D06B80676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3920" y="510062"/>
            <a:ext cx="7784159" cy="802984"/>
          </a:xfrm>
        </p:spPr>
        <p:txBody>
          <a:bodyPr/>
          <a:lstStyle/>
          <a:p>
            <a:r>
              <a:rPr lang="zh-TW" altLang="en-US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四</a:t>
            </a:r>
            <a:r>
              <a:rPr lang="zh-CN" altLang="en-US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、谁掌管明天</a:t>
            </a:r>
            <a:r>
              <a:rPr lang="zh-TW" altLang="en-US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en-US" altLang="zh-TW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:1</a:t>
            </a:r>
            <a:r>
              <a:rPr lang="en-US" altLang="zh-CN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TW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-1</a:t>
            </a:r>
            <a:r>
              <a:rPr lang="en-US" altLang="zh-CN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TW" altLang="en-US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）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C9B08-020D-59B5-33EF-E272133C3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855" y="1583175"/>
            <a:ext cx="11225048" cy="51382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CN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嗐！你们有话说：“今天明天我们要往某城里去，在那里住一年，做买卖得利。” 其实明天如何，你们还不知道。你们的生命是什么呢？你们原来是一片云雾，出现少时就不见了。 你们只当说：“</a:t>
            </a:r>
            <a:r>
              <a:rPr lang="zh-CN" altLang="en-US" sz="3600" spc="0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主若愿意</a:t>
            </a:r>
            <a:r>
              <a:rPr lang="zh-CN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，我们就可以活着，也可以做这事，或做那事。” 现今你们竟以张狂夸口；凡这样夸口都是恶的。 </a:t>
            </a:r>
          </a:p>
          <a:p>
            <a:pPr>
              <a:defRPr/>
            </a:pPr>
            <a:endParaRPr lang="zh-CN" altLang="en-US" sz="3600" spc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endParaRPr lang="zh-CN" altLang="en-US" sz="3600" spc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3826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24036-82C6-1330-7A6D-82D843534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0436A-47FB-0B68-6E4F-D06B80676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3920" y="510062"/>
            <a:ext cx="7784159" cy="802984"/>
          </a:xfrm>
        </p:spPr>
        <p:txBody>
          <a:bodyPr/>
          <a:lstStyle/>
          <a:p>
            <a:r>
              <a:rPr lang="zh-TW" altLang="en-US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四</a:t>
            </a:r>
            <a:r>
              <a:rPr lang="zh-CN" altLang="en-US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、谁掌管明天</a:t>
            </a:r>
            <a:r>
              <a:rPr lang="zh-TW" altLang="en-US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en-US" altLang="zh-TW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:1</a:t>
            </a:r>
            <a:r>
              <a:rPr lang="en-US" altLang="zh-CN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TW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-1</a:t>
            </a:r>
            <a:r>
              <a:rPr lang="en-US" altLang="zh-CN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TW" altLang="en-US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）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C9B08-020D-59B5-33EF-E272133C3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855" y="1583175"/>
            <a:ext cx="11225048" cy="51382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CN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人若知道行善，却不去行，这就是他的罪了。</a:t>
            </a:r>
          </a:p>
          <a:p>
            <a:pPr>
              <a:defRPr/>
            </a:pPr>
            <a:endParaRPr lang="zh-CN" altLang="en-US" sz="3600" spc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endParaRPr lang="zh-CN" altLang="en-US" sz="3600" spc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5298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4424036-82C6-1330-7A6D-82D843534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hat with his hands up&#10;&#10;Description automatically generated">
            <a:extLst>
              <a:ext uri="{FF2B5EF4-FFF2-40B4-BE49-F238E27FC236}">
                <a16:creationId xmlns:a16="http://schemas.microsoft.com/office/drawing/2014/main" id="{A1772FD0-1BEA-C1A5-1EB3-DCF5E069C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30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4424036-82C6-1330-7A6D-82D843534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earing a device to his eyes&#10;&#10;Description automatically generated">
            <a:extLst>
              <a:ext uri="{FF2B5EF4-FFF2-40B4-BE49-F238E27FC236}">
                <a16:creationId xmlns:a16="http://schemas.microsoft.com/office/drawing/2014/main" id="{B559E6D8-9F51-6290-4CE4-1C1D45205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44" y="282285"/>
            <a:ext cx="5140417" cy="28875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90F021-D5C4-12DF-5596-B17C7B413E90}"/>
              </a:ext>
            </a:extLst>
          </p:cNvPr>
          <p:cNvSpPr txBox="1"/>
          <p:nvPr/>
        </p:nvSpPr>
        <p:spPr>
          <a:xfrm>
            <a:off x="526472" y="3688198"/>
            <a:ext cx="6407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hlinkClick r:id="rId4"/>
              </a:rPr>
              <a:t>https://youtu.be/wgeY_p1EqXw?si=pTP9qndDgvWrNTKh</a:t>
            </a:r>
            <a:r>
              <a:rPr lang="en-US" sz="2000" dirty="0">
                <a:solidFill>
                  <a:srgbClr val="FFC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8328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4424036-82C6-1330-7A6D-82D843534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earing a device to his eyes&#10;&#10;Description automatically generated">
            <a:extLst>
              <a:ext uri="{FF2B5EF4-FFF2-40B4-BE49-F238E27FC236}">
                <a16:creationId xmlns:a16="http://schemas.microsoft.com/office/drawing/2014/main" id="{B559E6D8-9F51-6290-4CE4-1C1D45205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44" y="282285"/>
            <a:ext cx="5140417" cy="2887518"/>
          </a:xfrm>
          <a:prstGeom prst="rect">
            <a:avLst/>
          </a:prstGeom>
        </p:spPr>
      </p:pic>
      <p:pic>
        <p:nvPicPr>
          <p:cNvPr id="10" name="Picture 9" descr="A person's hands on a keyboard&#10;&#10;Description automatically generated">
            <a:extLst>
              <a:ext uri="{FF2B5EF4-FFF2-40B4-BE49-F238E27FC236}">
                <a16:creationId xmlns:a16="http://schemas.microsoft.com/office/drawing/2014/main" id="{514B225D-334B-8E87-DC26-F45E716FC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141" y="282285"/>
            <a:ext cx="5362482" cy="292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62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4424036-82C6-1330-7A6D-82D843534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earing a device to his eyes&#10;&#10;Description automatically generated">
            <a:extLst>
              <a:ext uri="{FF2B5EF4-FFF2-40B4-BE49-F238E27FC236}">
                <a16:creationId xmlns:a16="http://schemas.microsoft.com/office/drawing/2014/main" id="{B559E6D8-9F51-6290-4CE4-1C1D45205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44" y="282285"/>
            <a:ext cx="5140417" cy="2887518"/>
          </a:xfrm>
          <a:prstGeom prst="rect">
            <a:avLst/>
          </a:prstGeom>
        </p:spPr>
      </p:pic>
      <p:pic>
        <p:nvPicPr>
          <p:cNvPr id="8" name="Picture 7" descr="A person jumping on a skateboard&#10;&#10;Description automatically generated">
            <a:extLst>
              <a:ext uri="{FF2B5EF4-FFF2-40B4-BE49-F238E27FC236}">
                <a16:creationId xmlns:a16="http://schemas.microsoft.com/office/drawing/2014/main" id="{397FBEE8-3753-6AE9-6A39-B487970C0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44" y="3688197"/>
            <a:ext cx="5080000" cy="2857500"/>
          </a:xfrm>
          <a:prstGeom prst="rect">
            <a:avLst/>
          </a:prstGeom>
        </p:spPr>
      </p:pic>
      <p:pic>
        <p:nvPicPr>
          <p:cNvPr id="10" name="Picture 9" descr="A person's hands on a keyboard&#10;&#10;Description automatically generated">
            <a:extLst>
              <a:ext uri="{FF2B5EF4-FFF2-40B4-BE49-F238E27FC236}">
                <a16:creationId xmlns:a16="http://schemas.microsoft.com/office/drawing/2014/main" id="{514B225D-334B-8E87-DC26-F45E716FC5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141" y="282285"/>
            <a:ext cx="5362482" cy="292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72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4424036-82C6-1330-7A6D-82D843534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earing a device to his eyes&#10;&#10;Description automatically generated">
            <a:extLst>
              <a:ext uri="{FF2B5EF4-FFF2-40B4-BE49-F238E27FC236}">
                <a16:creationId xmlns:a16="http://schemas.microsoft.com/office/drawing/2014/main" id="{B559E6D8-9F51-6290-4CE4-1C1D45205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44" y="282285"/>
            <a:ext cx="5140417" cy="2887518"/>
          </a:xfrm>
          <a:prstGeom prst="rect">
            <a:avLst/>
          </a:prstGeom>
        </p:spPr>
      </p:pic>
      <p:pic>
        <p:nvPicPr>
          <p:cNvPr id="6" name="Picture 5" descr="A person with a prosthetic arm&#10;&#10;Description automatically generated">
            <a:extLst>
              <a:ext uri="{FF2B5EF4-FFF2-40B4-BE49-F238E27FC236}">
                <a16:creationId xmlns:a16="http://schemas.microsoft.com/office/drawing/2014/main" id="{40F5DA3B-2D46-8C87-8DB4-0ACFDA659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6007" y="3694233"/>
            <a:ext cx="4019921" cy="2851464"/>
          </a:xfrm>
          <a:prstGeom prst="rect">
            <a:avLst/>
          </a:prstGeom>
        </p:spPr>
      </p:pic>
      <p:pic>
        <p:nvPicPr>
          <p:cNvPr id="8" name="Picture 7" descr="A person jumping on a skateboard&#10;&#10;Description automatically generated">
            <a:extLst>
              <a:ext uri="{FF2B5EF4-FFF2-40B4-BE49-F238E27FC236}">
                <a16:creationId xmlns:a16="http://schemas.microsoft.com/office/drawing/2014/main" id="{397FBEE8-3753-6AE9-6A39-B487970C02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444" y="3688197"/>
            <a:ext cx="5080000" cy="2857500"/>
          </a:xfrm>
          <a:prstGeom prst="rect">
            <a:avLst/>
          </a:prstGeom>
        </p:spPr>
      </p:pic>
      <p:pic>
        <p:nvPicPr>
          <p:cNvPr id="10" name="Picture 9" descr="A person's hands on a keyboard&#10;&#10;Description automatically generated">
            <a:extLst>
              <a:ext uri="{FF2B5EF4-FFF2-40B4-BE49-F238E27FC236}">
                <a16:creationId xmlns:a16="http://schemas.microsoft.com/office/drawing/2014/main" id="{514B225D-334B-8E87-DC26-F45E716FC5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2141" y="282285"/>
            <a:ext cx="5362482" cy="292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6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4424036-82C6-1330-7A6D-82D843534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0436A-47FB-0B68-6E4F-D06B80676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7098" y="514569"/>
            <a:ext cx="8437804" cy="802984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总结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C9B08-020D-59B5-33EF-E272133C3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1583176"/>
            <a:ext cx="10736316" cy="5006810"/>
          </a:xfrm>
        </p:spPr>
        <p:txBody>
          <a:bodyPr>
            <a:no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  <a:defRPr/>
            </a:pPr>
            <a:r>
              <a:rPr lang="zh-TW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寻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求属天智慧</a:t>
            </a:r>
          </a:p>
          <a:p>
            <a:pPr marL="571500" lvl="0" indent="-571500">
              <a:buFont typeface="Arial" panose="020B0604020202020204" pitchFamily="34" charset="0"/>
              <a:buChar char="•"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谦卑在神面前</a:t>
            </a:r>
          </a:p>
          <a:p>
            <a:pPr marL="571500" lvl="0" indent="-571500">
              <a:buFont typeface="Arial" panose="020B0604020202020204" pitchFamily="34" charset="0"/>
              <a:buChar char="•"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不可论断弟兄</a:t>
            </a:r>
          </a:p>
          <a:p>
            <a:pPr marL="571500" lvl="0" indent="-571500">
              <a:buFont typeface="Arial" panose="020B0604020202020204" pitchFamily="34" charset="0"/>
              <a:buChar char="•"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上帝掌管明天</a:t>
            </a:r>
          </a:p>
          <a:p>
            <a:pPr lvl="0">
              <a:defRPr/>
            </a:pP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251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424036-82C6-1330-7A6D-82D843534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0436A-47FB-0B68-6E4F-D06B80676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3920" y="510062"/>
            <a:ext cx="7784159" cy="802984"/>
          </a:xfrm>
        </p:spPr>
        <p:txBody>
          <a:bodyPr/>
          <a:lstStyle/>
          <a:p>
            <a:r>
              <a:rPr lang="zh-TW" altLang="en-US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一</a:t>
            </a:r>
            <a:r>
              <a:rPr lang="zh-CN" altLang="en-US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、两种智慧</a:t>
            </a:r>
            <a:r>
              <a:rPr lang="zh-TW" altLang="en-US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TW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:1</a:t>
            </a:r>
            <a:r>
              <a:rPr lang="en-US" altLang="zh-CN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TW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-1</a:t>
            </a:r>
            <a:r>
              <a:rPr lang="en-US" altLang="zh-CN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zh-TW" altLang="en-US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）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C9B08-020D-59B5-33EF-E272133C3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855" y="1583175"/>
            <a:ext cx="11225048" cy="51382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CN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你们中间谁是有智慧有见识的呢？他就当在</a:t>
            </a:r>
            <a:r>
              <a:rPr lang="zh-CN" altLang="en-US" sz="3600" spc="0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智慧的温柔上</a:t>
            </a:r>
            <a:r>
              <a:rPr lang="zh-CN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显出他的</a:t>
            </a:r>
            <a:r>
              <a:rPr lang="zh-CN" altLang="en-US" sz="3600" spc="0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善行</a:t>
            </a:r>
            <a:r>
              <a:rPr lang="zh-CN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来。</a:t>
            </a:r>
            <a:r>
              <a:rPr lang="en-US" sz="4400" b="0" i="0" dirty="0">
                <a:effectLst/>
                <a:latin typeface="Arial" panose="020B0604020202020204" pitchFamily="34" charset="0"/>
              </a:rPr>
              <a:t>(Let them show</a:t>
            </a:r>
            <a:r>
              <a:rPr lang="en-US" altLang="zh-CN" sz="44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4400" b="0" i="0" dirty="0">
                <a:effectLst/>
                <a:latin typeface="Arial" panose="020B0604020202020204" pitchFamily="34" charset="0"/>
              </a:rPr>
              <a:t>it by their good life, by deeds done in the humility that comes from wisdom)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733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424036-82C6-1330-7A6D-82D843534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0436A-47FB-0B68-6E4F-D06B80676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3920" y="510062"/>
            <a:ext cx="7784159" cy="802984"/>
          </a:xfrm>
        </p:spPr>
        <p:txBody>
          <a:bodyPr/>
          <a:lstStyle/>
          <a:p>
            <a:r>
              <a:rPr lang="zh-TW" altLang="en-US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一</a:t>
            </a:r>
            <a:r>
              <a:rPr lang="zh-CN" altLang="en-US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、两种智慧</a:t>
            </a:r>
            <a:r>
              <a:rPr lang="zh-TW" altLang="en-US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TW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:1</a:t>
            </a:r>
            <a:r>
              <a:rPr lang="en-US" altLang="zh-CN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TW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-1</a:t>
            </a:r>
            <a:r>
              <a:rPr lang="en-US" altLang="zh-CN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zh-TW" altLang="en-US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）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C9B08-020D-59B5-33EF-E272133C3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855" y="1583175"/>
            <a:ext cx="11225048" cy="51382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CN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你们心里若怀着</a:t>
            </a:r>
            <a:r>
              <a:rPr lang="zh-CN" altLang="en-US" sz="3600" spc="0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苦毒的嫉妒和纷争</a:t>
            </a:r>
            <a:r>
              <a:rPr lang="en-US" altLang="zh-CN" sz="3600" spc="0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3600" b="0" i="0" dirty="0">
                <a:effectLst/>
                <a:latin typeface="Arial" panose="020B0604020202020204" pitchFamily="34" charset="0"/>
              </a:rPr>
              <a:t>(bitter envy, self</a:t>
            </a:r>
            <a:r>
              <a:rPr lang="en-US" sz="3600" dirty="0">
                <a:latin typeface="Arial" panose="020B0604020202020204" pitchFamily="34" charset="0"/>
              </a:rPr>
              <a:t>ish ambition)</a:t>
            </a:r>
            <a:r>
              <a:rPr lang="zh-CN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，就不可自夸，也不可说谎话抵挡真道。 这样的智慧不是从上头来的，乃是</a:t>
            </a:r>
            <a:r>
              <a:rPr lang="zh-CN" altLang="en-US" sz="3600" spc="0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属地的</a:t>
            </a:r>
            <a:r>
              <a:rPr lang="zh-CN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altLang="en-US" sz="3600" spc="0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属情欲的</a:t>
            </a:r>
            <a:r>
              <a:rPr lang="zh-CN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altLang="en-US" sz="3600" spc="0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属鬼魔的</a:t>
            </a:r>
            <a:r>
              <a:rPr lang="en-US" altLang="zh-CN" sz="3600" spc="0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3600" b="0" i="0" dirty="0">
                <a:effectLst/>
                <a:latin typeface="Arial" panose="020B0604020202020204" pitchFamily="34" charset="0"/>
              </a:rPr>
              <a:t>(earthly, unspiritual, demonic)</a:t>
            </a:r>
            <a:r>
              <a:rPr lang="zh-CN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 在何处有嫉妒、纷争，就在何处有</a:t>
            </a:r>
            <a:r>
              <a:rPr lang="zh-CN" altLang="en-US" sz="3600" spc="0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扰乱和各样的坏事</a:t>
            </a:r>
            <a:r>
              <a:rPr lang="en-US" altLang="zh-CN" sz="3600" spc="0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3600" b="0" i="0" dirty="0">
                <a:effectLst/>
                <a:latin typeface="Arial" panose="020B0604020202020204" pitchFamily="34" charset="0"/>
              </a:rPr>
              <a:t>(disorder, evil practice)</a:t>
            </a:r>
            <a:r>
              <a:rPr lang="zh-CN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 </a:t>
            </a:r>
          </a:p>
          <a:p>
            <a:pPr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770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24036-82C6-1330-7A6D-82D843534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0436A-47FB-0B68-6E4F-D06B80676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3920" y="510062"/>
            <a:ext cx="7784159" cy="802984"/>
          </a:xfrm>
        </p:spPr>
        <p:txBody>
          <a:bodyPr/>
          <a:lstStyle/>
          <a:p>
            <a:r>
              <a:rPr lang="zh-TW" altLang="en-US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一</a:t>
            </a:r>
            <a:r>
              <a:rPr lang="zh-CN" altLang="en-US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、两种智慧</a:t>
            </a:r>
            <a:r>
              <a:rPr lang="zh-TW" altLang="en-US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TW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:1</a:t>
            </a:r>
            <a:r>
              <a:rPr lang="en-US" altLang="zh-CN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TW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-1</a:t>
            </a:r>
            <a:r>
              <a:rPr lang="en-US" altLang="zh-CN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zh-TW" altLang="en-US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）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C9B08-020D-59B5-33EF-E272133C3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855" y="1583175"/>
            <a:ext cx="11225048" cy="51382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CN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惟独</a:t>
            </a:r>
            <a:r>
              <a:rPr lang="zh-CN" altLang="en-US" sz="3600" spc="0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从上头来的</a:t>
            </a:r>
            <a:r>
              <a:rPr lang="zh-CN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智慧，先是</a:t>
            </a:r>
            <a:r>
              <a:rPr lang="zh-CN" altLang="en-US" sz="3600" spc="0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清洁</a:t>
            </a:r>
            <a:r>
              <a:rPr lang="zh-CN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，后是</a:t>
            </a:r>
            <a:r>
              <a:rPr lang="zh-CN" altLang="en-US" sz="3600" spc="0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和平</a:t>
            </a:r>
            <a:r>
              <a:rPr lang="zh-CN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altLang="en-US" sz="3600" spc="0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温良柔顺</a:t>
            </a:r>
            <a:r>
              <a:rPr lang="zh-CN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altLang="en-US" sz="3600" spc="0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满有怜悯</a:t>
            </a:r>
            <a:r>
              <a:rPr lang="zh-CN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altLang="en-US" sz="3600" spc="0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多结善果</a:t>
            </a:r>
            <a:r>
              <a:rPr lang="zh-CN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altLang="en-US" sz="3600" spc="0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没有偏见</a:t>
            </a:r>
            <a:r>
              <a:rPr lang="zh-CN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altLang="en-US" sz="3600" spc="0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没有假冒</a:t>
            </a:r>
            <a:r>
              <a:rPr lang="zh-CN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。并且使人和平的，是用和平所栽种的</a:t>
            </a:r>
            <a:r>
              <a:rPr lang="zh-CN" altLang="en-US" sz="3600" spc="0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义果</a:t>
            </a:r>
            <a:r>
              <a:rPr lang="zh-CN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altLang="zh-CN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Peacemakers who sow in peace reap a harvest of righteousness</a:t>
            </a:r>
            <a:r>
              <a:rPr lang="zh-CN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）。</a:t>
            </a:r>
          </a:p>
          <a:p>
            <a:pPr>
              <a:defRPr/>
            </a:pPr>
            <a:r>
              <a:rPr lang="zh-CN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 </a:t>
            </a:r>
          </a:p>
          <a:p>
            <a:pPr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36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4424036-82C6-1330-7A6D-82D843534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around a table with candles&#10;&#10;Description automatically generated">
            <a:extLst>
              <a:ext uri="{FF2B5EF4-FFF2-40B4-BE49-F238E27FC236}">
                <a16:creationId xmlns:a16="http://schemas.microsoft.com/office/drawing/2014/main" id="{87134673-AFEA-FF27-51BD-5DA1AF333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978" y="1247444"/>
            <a:ext cx="8694044" cy="56105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5A6A4E-0CC0-BAAA-B27E-0582892DED37}"/>
              </a:ext>
            </a:extLst>
          </p:cNvPr>
          <p:cNvSpPr txBox="1"/>
          <p:nvPr/>
        </p:nvSpPr>
        <p:spPr>
          <a:xfrm>
            <a:off x="4918363" y="263236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zh-CN" altLang="en-US" sz="3600" b="1" i="0" u="none" strike="noStrike" kern="1200" cap="all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悲惨世界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23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4424036-82C6-1330-7A6D-82D843534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carrying a coffin&#10;&#10;Description automatically generated">
            <a:extLst>
              <a:ext uri="{FF2B5EF4-FFF2-40B4-BE49-F238E27FC236}">
                <a16:creationId xmlns:a16="http://schemas.microsoft.com/office/drawing/2014/main" id="{875622B9-A730-E1C2-28DB-369ABDD9D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114" y="1704397"/>
            <a:ext cx="6498211" cy="43358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53820D-0E4F-F329-1E1C-826FC5656EFD}"/>
              </a:ext>
            </a:extLst>
          </p:cNvPr>
          <p:cNvSpPr txBox="1"/>
          <p:nvPr/>
        </p:nvSpPr>
        <p:spPr>
          <a:xfrm>
            <a:off x="7604989" y="915941"/>
            <a:ext cx="443460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当我们在悲伤和回忆中相聚一起的时候，也想到了你们一家人，并为你们祈祷。安妮最相信爱和宽恕。我们在你们悲痛时写这封信，为的是要分担你们的悲伤，也盼你们和我们一起祈祷彼此相爱。。。我们知道，在此时比我们更感悲痛的，只有你们一家。请你们理解，我们愿和你们共同承受这悲伤。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B185B0-154A-CB0E-F6DE-CBBA6F319583}"/>
              </a:ext>
            </a:extLst>
          </p:cNvPr>
          <p:cNvSpPr txBox="1"/>
          <p:nvPr/>
        </p:nvSpPr>
        <p:spPr>
          <a:xfrm>
            <a:off x="1279489" y="377332"/>
            <a:ext cx="55194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卢刚事件后副校长安妮的家人</a:t>
            </a:r>
            <a:endParaRPr lang="en-US" altLang="zh-CN" sz="3200" b="1" dirty="0">
              <a:solidFill>
                <a:schemeClr val="bg1"/>
              </a:solidFill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给卢刚亲人的公开信</a:t>
            </a:r>
            <a:endParaRPr lang="en-US" altLang="zh-CN" sz="3200" b="1" dirty="0">
              <a:solidFill>
                <a:schemeClr val="bg1"/>
              </a:solidFill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841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24036-82C6-1330-7A6D-82D843534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0436A-47FB-0B68-6E4F-D06B80676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3920" y="510062"/>
            <a:ext cx="7784159" cy="802984"/>
          </a:xfrm>
        </p:spPr>
        <p:txBody>
          <a:bodyPr/>
          <a:lstStyle/>
          <a:p>
            <a:r>
              <a:rPr lang="zh-TW" altLang="en-US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二</a:t>
            </a:r>
            <a:r>
              <a:rPr lang="zh-CN" altLang="en-US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、两样心态</a:t>
            </a:r>
            <a:r>
              <a:rPr lang="zh-TW" altLang="en-US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en-US" altLang="zh-TW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:1-1</a:t>
            </a:r>
            <a:r>
              <a:rPr lang="en-US" altLang="zh-CN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zh-TW" altLang="en-US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）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C9B08-020D-59B5-33EF-E272133C3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855" y="1583175"/>
            <a:ext cx="11225048" cy="51382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CN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你们中间的</a:t>
            </a:r>
            <a:r>
              <a:rPr lang="zh-CN" altLang="en-US" sz="3600" spc="0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争战斗殴</a:t>
            </a:r>
            <a:r>
              <a:rPr lang="zh-CN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是从哪里来的呢？不是从你们百体中战斗之私欲来的吗？你们贪恋，还是得不着；你们杀害嫉妒，又斗殴争战，也不能得。你们得不着，是</a:t>
            </a:r>
            <a:r>
              <a:rPr lang="zh-CN" altLang="en-US" sz="3600" spc="0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因为你们不求</a:t>
            </a:r>
            <a:r>
              <a:rPr lang="zh-CN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 你们求也得不着，是</a:t>
            </a:r>
            <a:r>
              <a:rPr lang="zh-CN" altLang="en-US" sz="3600" spc="0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因为你们妄求</a:t>
            </a:r>
            <a:r>
              <a:rPr lang="zh-CN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，要浪费在你们的宴乐中。  你们这些淫乱的人哪，岂不知</a:t>
            </a:r>
            <a:r>
              <a:rPr lang="zh-CN" altLang="en-US" sz="3600" spc="0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与世俗为友</a:t>
            </a:r>
            <a:r>
              <a:rPr lang="zh-CN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就是与　神为敌吗？</a:t>
            </a:r>
          </a:p>
        </p:txBody>
      </p:sp>
    </p:spTree>
    <p:extLst>
      <p:ext uri="{BB962C8B-B14F-4D97-AF65-F5344CB8AC3E}">
        <p14:creationId xmlns:p14="http://schemas.microsoft.com/office/powerpoint/2010/main" val="2714953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24036-82C6-1330-7A6D-82D843534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0436A-47FB-0B68-6E4F-D06B80676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3920" y="510062"/>
            <a:ext cx="7784159" cy="802984"/>
          </a:xfrm>
        </p:spPr>
        <p:txBody>
          <a:bodyPr/>
          <a:lstStyle/>
          <a:p>
            <a:r>
              <a:rPr lang="zh-TW" altLang="en-US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二</a:t>
            </a:r>
            <a:r>
              <a:rPr lang="zh-CN" altLang="en-US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、两样心态</a:t>
            </a:r>
            <a:r>
              <a:rPr lang="zh-TW" altLang="en-US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en-US" altLang="zh-TW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:1-1</a:t>
            </a:r>
            <a:r>
              <a:rPr lang="en-US" altLang="zh-CN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zh-TW" altLang="en-US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）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C9B08-020D-59B5-33EF-E272133C3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855" y="1583175"/>
            <a:ext cx="11225048" cy="51382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CN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……</a:t>
            </a:r>
            <a:r>
              <a:rPr lang="zh-CN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所以经上说：“</a:t>
            </a:r>
            <a:r>
              <a:rPr lang="zh-CN" altLang="en-US" sz="3600" spc="0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神阻挡骄傲的人，赐恩给谦卑的人</a:t>
            </a:r>
            <a:r>
              <a:rPr lang="zh-CN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。”故此，你们要顺服神。务要</a:t>
            </a:r>
            <a:r>
              <a:rPr lang="zh-CN" altLang="en-US" sz="3600" spc="0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抵挡魔鬼</a:t>
            </a:r>
            <a:r>
              <a:rPr lang="zh-CN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，魔鬼就必离开你们逃跑了。 你们</a:t>
            </a:r>
            <a:r>
              <a:rPr lang="zh-CN" altLang="en-US" sz="3600" spc="0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亲近神</a:t>
            </a:r>
            <a:r>
              <a:rPr lang="zh-CN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，神就必亲近你们。有罪的人哪，要</a:t>
            </a:r>
            <a:r>
              <a:rPr lang="zh-CN" altLang="en-US" sz="3600" spc="0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洁净你们的手</a:t>
            </a:r>
            <a:r>
              <a:rPr lang="zh-CN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！心怀二意的人哪，要</a:t>
            </a:r>
            <a:r>
              <a:rPr lang="zh-CN" altLang="en-US" sz="3600" spc="0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清洁你们的心</a:t>
            </a:r>
            <a:r>
              <a:rPr lang="zh-CN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 你们要</a:t>
            </a:r>
            <a:r>
              <a:rPr lang="zh-CN" altLang="en-US" sz="3600" spc="0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愁苦、悲哀、哭泣</a:t>
            </a:r>
            <a:r>
              <a:rPr lang="zh-CN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，将喜笑变作悲哀，欢乐变作愁闷。 </a:t>
            </a:r>
            <a:r>
              <a:rPr lang="zh-CN" altLang="en-US" sz="3600" spc="0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务要在主面前自卑</a:t>
            </a:r>
            <a:r>
              <a:rPr lang="zh-CN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，主就必叫你们升高。</a:t>
            </a:r>
          </a:p>
          <a:p>
            <a:pPr>
              <a:defRPr/>
            </a:pPr>
            <a:endParaRPr lang="zh-CN" altLang="en-US" sz="3600" spc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1706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24036-82C6-1330-7A6D-82D843534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0436A-47FB-0B68-6E4F-D06B80676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3920" y="510062"/>
            <a:ext cx="7784159" cy="802984"/>
          </a:xfrm>
        </p:spPr>
        <p:txBody>
          <a:bodyPr/>
          <a:lstStyle/>
          <a:p>
            <a:r>
              <a:rPr lang="zh-TW" altLang="en-US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三</a:t>
            </a:r>
            <a:r>
              <a:rPr lang="zh-CN" altLang="en-US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、不可论断弟兄</a:t>
            </a:r>
            <a:r>
              <a:rPr lang="zh-TW" altLang="en-US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en-US" altLang="zh-TW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:1</a:t>
            </a:r>
            <a:r>
              <a:rPr lang="en-US" altLang="zh-CN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TW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-1</a:t>
            </a:r>
            <a:r>
              <a:rPr lang="en-US" altLang="zh-CN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TW" altLang="en-US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）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C9B08-020D-59B5-33EF-E272133C3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855" y="1583175"/>
            <a:ext cx="11225048" cy="51382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CN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弟兄们，你们不可彼此</a:t>
            </a:r>
            <a:r>
              <a:rPr lang="zh-CN" altLang="en-US" sz="3600" spc="0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批评</a:t>
            </a:r>
            <a:r>
              <a:rPr lang="zh-CN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altLang="zh-CN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slander</a:t>
            </a:r>
            <a:r>
              <a:rPr lang="zh-CN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）。人若</a:t>
            </a:r>
            <a:r>
              <a:rPr lang="zh-CN" altLang="en-US" sz="3600" spc="0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批评</a:t>
            </a:r>
            <a:r>
              <a:rPr lang="zh-CN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弟兄，</a:t>
            </a:r>
            <a:r>
              <a:rPr lang="zh-CN" altLang="en-US" sz="3600" spc="0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论断</a:t>
            </a:r>
            <a:r>
              <a:rPr lang="zh-CN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弟兄，就是</a:t>
            </a:r>
            <a:r>
              <a:rPr lang="zh-CN" altLang="en-US" sz="3600" spc="0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批评</a:t>
            </a:r>
            <a:r>
              <a:rPr lang="zh-CN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律法，</a:t>
            </a:r>
            <a:r>
              <a:rPr lang="zh-CN" altLang="en-US" sz="3600" spc="0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论断</a:t>
            </a:r>
            <a:r>
              <a:rPr lang="zh-CN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律法。你若</a:t>
            </a:r>
            <a:r>
              <a:rPr lang="zh-CN" altLang="en-US" sz="3600" spc="0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论断</a:t>
            </a:r>
            <a:r>
              <a:rPr lang="zh-CN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律法，就不是遵行律法，乃是判断人的。 设立律法和判断人的，只有一位，就是那能救人也能灭人的。你是谁，竟敢</a:t>
            </a:r>
            <a:r>
              <a:rPr lang="zh-CN" altLang="en-US" sz="3600" spc="0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论断</a:t>
            </a:r>
            <a:r>
              <a:rPr lang="zh-CN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altLang="zh-CN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judge</a:t>
            </a:r>
            <a:r>
              <a:rPr lang="zh-CN" altLang="en-US" sz="3600" spc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）别人呢？</a:t>
            </a:r>
          </a:p>
          <a:p>
            <a:pPr>
              <a:defRPr/>
            </a:pPr>
            <a:endParaRPr lang="zh-CN" altLang="en-US" sz="3600" spc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9606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tm67328976_Win32_LW_SL_v3" id="{B5A5B451-F186-4F05-917D-430247B33515}" vid="{C0610F80-F57F-4E6B-A096-3AEBDD5FC5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D6FE22-81A0-4500-AFD0-342D21BB9A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C43685-694E-4579-B109-3C418D49DA6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CC96B61E-1B64-430F-934F-7D1B900280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9735</TotalTime>
  <Words>825</Words>
  <Application>Microsoft Macintosh PowerPoint</Application>
  <PresentationFormat>Widescreen</PresentationFormat>
  <Paragraphs>45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Microsoft YaHei UI</vt:lpstr>
      <vt:lpstr>Arial</vt:lpstr>
      <vt:lpstr>Calibri</vt:lpstr>
      <vt:lpstr>Tenorite</vt:lpstr>
      <vt:lpstr>Office Theme</vt:lpstr>
      <vt:lpstr>信仰生活操练 两种智慧、两样心态  </vt:lpstr>
      <vt:lpstr>一、两种智慧（3:13-18） </vt:lpstr>
      <vt:lpstr>一、两种智慧（3:13-18） </vt:lpstr>
      <vt:lpstr>一、两种智慧（3:13-18） </vt:lpstr>
      <vt:lpstr>PowerPoint Presentation</vt:lpstr>
      <vt:lpstr>PowerPoint Presentation</vt:lpstr>
      <vt:lpstr>二、两样心态（4:1-10） </vt:lpstr>
      <vt:lpstr>二、两样心态（4:1-10） </vt:lpstr>
      <vt:lpstr>三、不可论断弟兄（4:11-12） </vt:lpstr>
      <vt:lpstr>四、谁掌管明天（4:13-17） </vt:lpstr>
      <vt:lpstr>四、谁掌管明天（4:13-17）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总结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犹太人为什么不信  罗马书10-11章</dc:title>
  <dc:creator>Joe Xu</dc:creator>
  <cp:lastModifiedBy>Joe Xu</cp:lastModifiedBy>
  <cp:revision>87</cp:revision>
  <dcterms:created xsi:type="dcterms:W3CDTF">2023-04-13T02:20:38Z</dcterms:created>
  <dcterms:modified xsi:type="dcterms:W3CDTF">2024-09-27T04:16:51Z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