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93" r:id="rId3"/>
    <p:sldId id="360" r:id="rId4"/>
    <p:sldId id="405" r:id="rId5"/>
    <p:sldId id="336" r:id="rId6"/>
    <p:sldId id="359" r:id="rId7"/>
    <p:sldId id="395" r:id="rId8"/>
    <p:sldId id="407" r:id="rId9"/>
    <p:sldId id="364" r:id="rId10"/>
    <p:sldId id="396" r:id="rId11"/>
    <p:sldId id="365" r:id="rId12"/>
    <p:sldId id="340" r:id="rId13"/>
    <p:sldId id="270" r:id="rId14"/>
    <p:sldId id="300" r:id="rId15"/>
    <p:sldId id="370" r:id="rId16"/>
    <p:sldId id="341" r:id="rId17"/>
    <p:sldId id="261" r:id="rId18"/>
    <p:sldId id="400" r:id="rId19"/>
    <p:sldId id="375" r:id="rId20"/>
    <p:sldId id="376" r:id="rId21"/>
    <p:sldId id="378" r:id="rId22"/>
    <p:sldId id="417" r:id="rId23"/>
    <p:sldId id="421" r:id="rId24"/>
    <p:sldId id="422" r:id="rId25"/>
    <p:sldId id="423" r:id="rId26"/>
    <p:sldId id="384" r:id="rId27"/>
    <p:sldId id="401" r:id="rId28"/>
    <p:sldId id="383" r:id="rId29"/>
    <p:sldId id="386" r:id="rId30"/>
    <p:sldId id="404" r:id="rId31"/>
    <p:sldId id="387" r:id="rId32"/>
    <p:sldId id="374" r:id="rId33"/>
    <p:sldId id="388" r:id="rId34"/>
    <p:sldId id="419" r:id="rId35"/>
    <p:sldId id="420" r:id="rId36"/>
    <p:sldId id="382" r:id="rId37"/>
    <p:sldId id="402" r:id="rId38"/>
    <p:sldId id="389" r:id="rId39"/>
    <p:sldId id="403" r:id="rId40"/>
    <p:sldId id="424" r:id="rId41"/>
    <p:sldId id="391" r:id="rId42"/>
    <p:sldId id="392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66CC"/>
    <a:srgbClr val="3333FF"/>
    <a:srgbClr val="FF33CC"/>
    <a:srgbClr val="0066FF"/>
    <a:srgbClr val="FDF695"/>
    <a:srgbClr val="F29D36"/>
    <a:srgbClr val="CC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60"/>
  </p:normalViewPr>
  <p:slideViewPr>
    <p:cSldViewPr>
      <p:cViewPr varScale="1">
        <p:scale>
          <a:sx n="111" d="100"/>
          <a:sy n="111" d="100"/>
        </p:scale>
        <p:origin x="174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6F44-7E6D-4FE1-B404-B1020412C26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21103-2BBD-48C9-956C-ECF3D969C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BB87-0BC4-41F2-AD76-3F640D3A7392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B2FB3-3F9B-48EA-BDBE-D2B00AA9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B2FB3-3F9B-48EA-BDBE-D2B00AA959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B2FB3-3F9B-48EA-BDBE-D2B00AA959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B2FB3-3F9B-48EA-BDBE-D2B00AA959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2627-143F-4E48-8942-812F45F89A37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BFB0-3BB2-44B1-921B-70643C4E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2" y="1"/>
            <a:ext cx="9126747" cy="114299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6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72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母亲节快乐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799"/>
            <a:ext cx="9144000" cy="617219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altLang="zh-CN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Picture 12" descr="Asian Mother Accepting Little Daughter ...">
            <a:extLst>
              <a:ext uri="{FF2B5EF4-FFF2-40B4-BE49-F238E27FC236}">
                <a16:creationId xmlns:a16="http://schemas.microsoft.com/office/drawing/2014/main" id="{79248C66-71CB-83BC-1CD5-6D1AFDA1A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2255" r="28612" b="9749"/>
          <a:stretch/>
        </p:blipFill>
        <p:spPr bwMode="auto">
          <a:xfrm>
            <a:off x="5582500" y="266700"/>
            <a:ext cx="3168651" cy="292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Young asian girl carnation flower hi ...">
            <a:extLst>
              <a:ext uri="{FF2B5EF4-FFF2-40B4-BE49-F238E27FC236}">
                <a16:creationId xmlns:a16="http://schemas.microsoft.com/office/drawing/2014/main" id="{D761A301-C1BD-75F9-C42A-1F0ABE99C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6191" r="3902" b="8333"/>
          <a:stretch/>
        </p:blipFill>
        <p:spPr bwMode="auto">
          <a:xfrm>
            <a:off x="5573879" y="3666392"/>
            <a:ext cx="3557067" cy="303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his contains an image of: ">
            <a:extLst>
              <a:ext uri="{FF2B5EF4-FFF2-40B4-BE49-F238E27FC236}">
                <a16:creationId xmlns:a16="http://schemas.microsoft.com/office/drawing/2014/main" id="{BC9A79E1-13C9-FB9F-0BD8-AE5C567B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" y="1257298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倚靠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神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zh-CN" altLang="en-US" sz="10000" b="1" dirty="0"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母亲</a:t>
            </a: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替孩子所有的计划，应有的态度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0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en-US" altLang="zh-CN" sz="10000" b="1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>
              <a:buNone/>
            </a:pPr>
            <a:r>
              <a:rPr lang="zh-CN" sz="10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你要</a:t>
            </a:r>
            <a:r>
              <a:rPr lang="zh-CN" sz="100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专心仰赖</a:t>
            </a:r>
            <a:r>
              <a:rPr lang="zh-CN" sz="10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耶和华、不可倚靠自己的聪明</a:t>
            </a:r>
            <a:r>
              <a:rPr lang="zh-CN" altLang="en-US" sz="10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；</a:t>
            </a:r>
            <a:r>
              <a:rPr lang="zh-CN" sz="10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在你一切所行的事上、都要</a:t>
            </a:r>
            <a:r>
              <a:rPr lang="zh-CN" sz="100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认定</a:t>
            </a:r>
            <a:r>
              <a:rPr lang="zh-CN" sz="10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他、他必</a:t>
            </a:r>
            <a:r>
              <a:rPr lang="zh-CN" sz="10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指引</a:t>
            </a:r>
            <a:r>
              <a:rPr lang="zh-CN" sz="10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你的路</a:t>
            </a:r>
            <a:r>
              <a:rPr lang="en-US" altLang="zh-CN" sz="93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</a:t>
            </a:r>
            <a:r>
              <a:rPr kumimoji="0" lang="en-US" altLang="en-US" sz="9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(箴</a:t>
            </a:r>
            <a:r>
              <a:rPr kumimoji="0" lang="en-US" altLang="zh-CN" sz="9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3:5-6)</a:t>
            </a:r>
            <a:r>
              <a:rPr lang="en-US" altLang="zh-CN" sz="8000" b="1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80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br>
              <a:rPr lang="en-US" altLang="zh-CN" sz="80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lang="en-US" altLang="zh-CN" sz="80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                </a:t>
            </a:r>
            <a:endParaRPr kumimoji="0" lang="en-US" altLang="zh-CN" sz="8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r>
              <a:rPr lang="zh-TW" altLang="en-US" sz="10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你所作的、要</a:t>
            </a:r>
            <a:r>
              <a:rPr lang="zh-TW" altLang="en-US" sz="10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交託</a:t>
            </a:r>
            <a:r>
              <a:rPr lang="zh-TW" altLang="en-US" sz="10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耶和華、你所謀的、就必</a:t>
            </a:r>
            <a:r>
              <a:rPr lang="zh-TW" altLang="en-US" sz="10000" b="1" dirty="0">
                <a:latin typeface="SimSun" panose="02010600030101010101" pitchFamily="2" charset="-122"/>
                <a:ea typeface="SimSun" panose="02010600030101010101" pitchFamily="2" charset="-122"/>
              </a:rPr>
              <a:t>成立</a:t>
            </a:r>
            <a:r>
              <a:rPr lang="en-US" altLang="zh-CN" sz="100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</a:t>
            </a:r>
            <a:r>
              <a:rPr lang="en-US" sz="100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10000" dirty="0">
                <a:latin typeface="SimSun" panose="02010600030101010101" pitchFamily="2" charset="-122"/>
                <a:ea typeface="SimSun" panose="02010600030101010101" pitchFamily="2" charset="-122"/>
              </a:rPr>
              <a:t>箴</a:t>
            </a:r>
            <a:r>
              <a:rPr lang="en-US" altLang="zh-CN" sz="10000" dirty="0"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en-US" sz="10000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zh-CN" sz="10000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en-US" sz="100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sz="10000" dirty="0">
              <a:solidFill>
                <a:srgbClr val="3366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endParaRPr lang="en-US" altLang="zh-TW" sz="36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r>
              <a:rPr lang="zh-TW" altLang="en-US" sz="10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若不是耶和華</a:t>
            </a:r>
            <a:r>
              <a:rPr lang="zh-TW" altLang="en-US" sz="10000" b="1" dirty="0">
                <a:latin typeface="SimSun" panose="02010600030101010101" pitchFamily="2" charset="-122"/>
                <a:ea typeface="SimSun" panose="02010600030101010101" pitchFamily="2" charset="-122"/>
              </a:rPr>
              <a:t>建造</a:t>
            </a:r>
            <a:r>
              <a:rPr lang="zh-TW" altLang="en-US" sz="10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房屋、建造的人就枉然勞力．若不是耶和華</a:t>
            </a:r>
            <a:r>
              <a:rPr lang="zh-TW" altLang="en-US" sz="10000" b="1" dirty="0">
                <a:latin typeface="SimSun" panose="02010600030101010101" pitchFamily="2" charset="-122"/>
                <a:ea typeface="SimSun" panose="02010600030101010101" pitchFamily="2" charset="-122"/>
              </a:rPr>
              <a:t>看守</a:t>
            </a:r>
            <a:r>
              <a:rPr lang="zh-TW" altLang="en-US" sz="10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城池、看守的人就枉然儆</a:t>
            </a:r>
            <a:r>
              <a:rPr lang="zh-TW" altLang="en-US" sz="10000" b="1" dirty="0">
                <a:solidFill>
                  <a:srgbClr val="0070C0"/>
                </a:solidFill>
              </a:rPr>
              <a:t>醒        </a:t>
            </a:r>
            <a:r>
              <a:rPr lang="en-US" altLang="zh-CN" sz="100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10000" dirty="0">
                <a:latin typeface="SimSun" panose="02010600030101010101" pitchFamily="2" charset="-122"/>
                <a:ea typeface="SimSun" panose="02010600030101010101" pitchFamily="2" charset="-122"/>
              </a:rPr>
              <a:t>詩</a:t>
            </a:r>
            <a:r>
              <a:rPr lang="en-US" sz="10000" dirty="0">
                <a:latin typeface="SimSun" panose="02010600030101010101" pitchFamily="2" charset="-122"/>
                <a:ea typeface="SimSun" panose="02010600030101010101" pitchFamily="2" charset="-122"/>
              </a:rPr>
              <a:t>127:1 </a:t>
            </a:r>
            <a:r>
              <a:rPr lang="en-US" altLang="zh-CN" sz="100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sz="10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1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14400"/>
          </a:xfrm>
        </p:spPr>
        <p:txBody>
          <a:bodyPr>
            <a:normAutofit fontScale="90000"/>
          </a:bodyPr>
          <a:lstStyle/>
          <a:p>
            <a:pPr lvl="4" algn="l" rtl="0">
              <a:spcBef>
                <a:spcPct val="0"/>
              </a:spcBef>
            </a:pPr>
            <a:b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2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.</a:t>
            </a:r>
            <a:r>
              <a:rPr lang="zh-CN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孩</a:t>
            </a:r>
            <a:r>
              <a:rPr lang="zh-CN" altLang="en-US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童</a:t>
            </a:r>
            <a:r>
              <a:rPr lang="zh-CN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</a:t>
            </a:r>
            <a:r>
              <a:rPr lang="zh-CN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青少年</a:t>
            </a:r>
            <a:r>
              <a:rPr lang="zh-CN" altLang="en-US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期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zh-CN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挑戰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sz="48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叛逆的</a:t>
            </a:r>
            <a:r>
              <a:rPr lang="zh-CN" sz="48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青少年</a:t>
            </a:r>
            <a:endParaRPr lang="en-US" altLang="zh-CN" sz="4800" b="1" dirty="0"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 - 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刺心的行为</a:t>
            </a:r>
            <a: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话语</a:t>
            </a:r>
            <a:endParaRPr lang="en-US" altLang="zh-CN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諮詢專業人士</a:t>
            </a:r>
            <a:r>
              <a:rPr kumimoji="0" lang="zh-CN" altLang="en-US" sz="4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zh-CN" altLang="en-US" sz="4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学习耶稣：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他们所说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做的他们不</a:t>
            </a:r>
            <a:b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知道</a:t>
            </a:r>
            <a:r>
              <a:rPr lang="en-US" altLang="zh-CN" sz="4800" b="1" dirty="0">
                <a:solidFill>
                  <a:srgbClr val="3366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不明白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把他交回神 </a:t>
            </a:r>
            <a:r>
              <a:rPr lang="en-US" altLang="zh-CN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儿女是神赐的产业</a:t>
            </a:r>
            <a:endParaRPr lang="en-US" altLang="zh-CN" sz="4800" b="1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属神，神掌管，负责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- 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不要把太多的重担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责</a:t>
            </a:r>
            <a:r>
              <a:rPr lang="zh-CN" altLang="en-US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任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放在</a:t>
            </a:r>
            <a:b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自己肩膀</a:t>
            </a:r>
            <a:endParaRPr kumimoji="0" lang="zh-CN" altLang="en-US" sz="4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这痛苦阶段会过去</a:t>
            </a:r>
            <a:endParaRPr lang="en-US" altLang="zh-CN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sian Family Mom Teenage Daughte ...">
            <a:extLst>
              <a:ext uri="{FF2B5EF4-FFF2-40B4-BE49-F238E27FC236}">
                <a16:creationId xmlns:a16="http://schemas.microsoft.com/office/drawing/2014/main" id="{E6F6F8C6-D349-5855-C923-DE9E7E5EC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6453" r="6502" b="12903"/>
          <a:stretch/>
        </p:blipFill>
        <p:spPr bwMode="auto">
          <a:xfrm>
            <a:off x="5791200" y="0"/>
            <a:ext cx="330708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88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CN" b="1" dirty="0"/>
            </a:br>
            <a:r>
              <a:rPr lang="en-US" altLang="zh-CN" b="1" dirty="0"/>
              <a:t>            </a:t>
            </a:r>
            <a:r>
              <a:rPr lang="en-US" altLang="zh-CN" sz="49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49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青年期</a:t>
            </a:r>
            <a:b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4900" b="1" dirty="0">
              <a:solidFill>
                <a:schemeClr val="accent5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92328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懂得放手</a:t>
            </a:r>
            <a:endParaRPr lang="en-US" altLang="zh-CN" sz="4000" b="1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0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培养有责任感</a:t>
            </a:r>
            <a:endParaRPr lang="en-US" altLang="zh-CN" sz="4000" b="1" dirty="0"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0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可以独立</a:t>
            </a:r>
            <a:endParaRPr lang="en-US" altLang="zh-CN" sz="4000" b="1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挑戰：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孩子走歪了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CN" sz="4000" b="1" kern="0" dirty="0"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不听勸告</a:t>
            </a:r>
            <a:r>
              <a:rPr lang="zh-CN" altLang="en-US" sz="4000" b="1" kern="0" dirty="0"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，偏走自路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旁观：让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承受他决定</a:t>
            </a:r>
            <a:r>
              <a:rPr lang="en-US" altLang="zh-CN" sz="40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行动的后果</a:t>
            </a:r>
            <a:endParaRPr lang="en-US" altLang="zh-CN" sz="4000" b="1" dirty="0"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40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破切</a:t>
            </a:r>
            <a:r>
              <a:rPr lang="zh-CN" sz="40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为他祷告</a:t>
            </a:r>
            <a:endParaRPr lang="en-US" altLang="zh-CN" sz="4000" b="1" dirty="0"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女儿不回家</a:t>
            </a:r>
            <a:endParaRPr lang="en-US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4" descr="Teenager man using smartphone. Asian teenager man using smartphone while relaxing outdoors. asian youth stock pictures, royalty-free photos &amp; images">
            <a:extLst>
              <a:ext uri="{FF2B5EF4-FFF2-40B4-BE49-F238E27FC236}">
                <a16:creationId xmlns:a16="http://schemas.microsoft.com/office/drawing/2014/main" id="{E4807946-3C82-4178-A035-6C9B49701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t="3198" r="13726" b="-1"/>
          <a:stretch/>
        </p:blipFill>
        <p:spPr bwMode="auto">
          <a:xfrm>
            <a:off x="6009328" y="76201"/>
            <a:ext cx="2829872" cy="3784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lvl="0" algn="l"/>
            <a:br>
              <a:rPr lang="en-US" altLang="zh-CN" b="1" dirty="0">
                <a:solidFill>
                  <a:srgbClr val="7030A0"/>
                </a:solidFill>
              </a:rPr>
            </a:br>
            <a:r>
              <a:rPr lang="en-US" altLang="zh-CN" b="1" dirty="0">
                <a:solidFill>
                  <a:srgbClr val="7030A0"/>
                </a:solidFill>
              </a:rPr>
              <a:t>              </a:t>
            </a:r>
            <a:r>
              <a:rPr lang="en-US" altLang="zh-CN" sz="49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4.</a:t>
            </a:r>
            <a:r>
              <a:rPr lang="en-US" altLang="zh-CN" sz="49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en-US" sz="49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成年期</a:t>
            </a:r>
            <a:br>
              <a:rPr lang="en-US" altLang="zh-CN" b="1" dirty="0">
                <a:solidFill>
                  <a:srgbClr val="7030A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324600"/>
          </a:xfrm>
        </p:spPr>
        <p:txBody>
          <a:bodyPr>
            <a:normAutofit fontScale="92500" lnSpcReduction="10000"/>
          </a:bodyPr>
          <a:lstStyle/>
          <a:p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跟孩子的关系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顾问，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知己、朋友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橫线的關係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5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再不能你讲了算數</a:t>
            </a:r>
            <a:endParaRPr kumimoji="0" lang="en-US" altLang="zh-CN" sz="5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5200" b="1" dirty="0">
                <a:latin typeface="SimSun" panose="02010600030101010101" pitchFamily="2" charset="-122"/>
                <a:ea typeface="SimSun" panose="02010600030101010101" pitchFamily="2" charset="-122"/>
              </a:rPr>
              <a:t>尊重</a:t>
            </a:r>
            <a:r>
              <a:rPr lang="zh-CN" altLang="en-US" sz="5200" b="1" dirty="0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TW" altLang="en-US" sz="5200" b="1" dirty="0">
                <a:latin typeface="SimSun" panose="02010600030101010101" pitchFamily="2" charset="-122"/>
                <a:ea typeface="SimSun" panose="02010600030101010101" pitchFamily="2" charset="-122"/>
              </a:rPr>
              <a:t>的孩子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已经是个</a:t>
            </a:r>
            <a:r>
              <a:rPr lang="zh-TW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成年人</a:t>
            </a:r>
            <a:endParaRPr lang="en-US" altLang="zh-TW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扶持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陪伴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你的理念与孩子的理念可能有衝突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互相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尊重不同的角度</a:t>
            </a:r>
            <a:r>
              <a:rPr kumimoji="0" lang="zh-CN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endParaRPr lang="en-US" b="1" dirty="0"/>
          </a:p>
        </p:txBody>
      </p:sp>
      <p:pic>
        <p:nvPicPr>
          <p:cNvPr id="8" name="Picture 7" descr="Nurse Doing Her Rounds A nurse is standing in the hospital and is smiling while looking at the camera. asian professional stock pictures, royalty-free photos &amp; images">
            <a:extLst>
              <a:ext uri="{FF2B5EF4-FFF2-40B4-BE49-F238E27FC236}">
                <a16:creationId xmlns:a16="http://schemas.microsoft.com/office/drawing/2014/main" id="{FB682272-6554-6B3D-3B20-C32523833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r="42067"/>
          <a:stretch/>
        </p:blipFill>
        <p:spPr bwMode="auto">
          <a:xfrm>
            <a:off x="6413191" y="37380"/>
            <a:ext cx="2502209" cy="3391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zh-CN" b="1" kern="0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5</a:t>
            </a:r>
            <a:r>
              <a:rPr lang="en-US" altLang="zh-CN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.</a:t>
            </a:r>
            <a:r>
              <a:rPr lang="zh-CN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成家立室</a:t>
            </a:r>
            <a:r>
              <a:rPr lang="zh-CN" altLang="en-US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期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尊重他是他自己家的一家之主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加了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婆婆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岳母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的角色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多</a:t>
            </a:r>
            <a:r>
              <a:rPr lang="en-US" altLang="zh-CN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个女儿</a:t>
            </a:r>
            <a:r>
              <a:rPr lang="en-US" altLang="zh-CN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儿子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lang="zh-CN" altLang="en-US" sz="4400" b="1" kern="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儿子的手術</a:t>
            </a:r>
            <a:endParaRPr lang="en-US" altLang="zh-CN" sz="4400" b="1" kern="0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需要互相认识，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了解，调</a:t>
            </a:r>
            <a:r>
              <a:rPr lang="zh-CN" sz="4400" b="1" kern="0" dirty="0"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整</a:t>
            </a:r>
            <a:endParaRPr lang="en-US" altLang="zh-CN" sz="4400" b="1" kern="0" dirty="0"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2"/>
            <a:endParaRPr lang="en-US" sz="44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 descr="Newlyweds and family  asian wedding couple with family stock pictures, royalty-free photos &amp; images">
            <a:extLst>
              <a:ext uri="{FF2B5EF4-FFF2-40B4-BE49-F238E27FC236}">
                <a16:creationId xmlns:a16="http://schemas.microsoft.com/office/drawing/2014/main" id="{0F8AD9E7-1F43-3A85-8B92-E166C89D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1" t="17536" r="21720" b="25620"/>
          <a:stretch/>
        </p:blipFill>
        <p:spPr bwMode="auto">
          <a:xfrm>
            <a:off x="5562600" y="2438400"/>
            <a:ext cx="3344992" cy="4291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zh-CN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6.</a:t>
            </a:r>
            <a:r>
              <a:rPr lang="zh-CN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孩子做了父母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又多了一个新的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角色</a:t>
            </a:r>
            <a:r>
              <a:rPr kumimoji="0" lang="zh-CN" altLang="en-US" sz="4400" b="0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祖母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外祖母</a:t>
            </a:r>
            <a:endParaRPr lang="en-US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到这阶段</a:t>
            </a:r>
            <a:r>
              <a:rPr lang="en-US" altLang="zh-CN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转了一圈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回到</a:t>
            </a:r>
            <a:r>
              <a:rPr lang="zh-TW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第一個角色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当初阶段，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作為照顧者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从新回味</a:t>
            </a:r>
            <a:r>
              <a:rPr lang="en-US" altLang="zh-CN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–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喂奶给婴儿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换尿布，唱儿歌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新对像：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兒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女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的孩子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但角色更像是保姆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提醒自己孙儿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不是我的孩子</a:t>
            </a:r>
            <a:endParaRPr lang="en-US" altLang="zh-TW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4" descr="elderly Asian man and his grandchildren ...">
            <a:extLst>
              <a:ext uri="{FF2B5EF4-FFF2-40B4-BE49-F238E27FC236}">
                <a16:creationId xmlns:a16="http://schemas.microsoft.com/office/drawing/2014/main" id="{D693063C-F8B0-821C-81FE-0E695C064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8743" r="12728"/>
          <a:stretch/>
        </p:blipFill>
        <p:spPr bwMode="auto">
          <a:xfrm>
            <a:off x="6338948" y="2819400"/>
            <a:ext cx="2805052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03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兜了一圈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學會退居二線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，站在孩子后面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按照他们</a:t>
            </a:r>
            <a:r>
              <a:rPr lang="zh-TW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的指示照顧</a:t>
            </a:r>
            <a:r>
              <a:rPr lang="zh-CN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管教他們</a:t>
            </a:r>
            <a:r>
              <a:rPr lang="zh-CN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的孩子</a:t>
            </a:r>
            <a:endParaRPr lang="en-US" altLang="zh-TW" sz="4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发现</a:t>
            </a:r>
            <a:r>
              <a:rPr lang="zh-TW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－不再年輕、</a:t>
            </a:r>
            <a:r>
              <a:rPr lang="zh-CN" altLang="en-US" sz="4700" b="1" dirty="0">
                <a:latin typeface="SimSun" panose="02010600030101010101" pitchFamily="2" charset="-122"/>
                <a:ea typeface="SimSun" panose="02010600030101010101" pitchFamily="2" charset="-122"/>
              </a:rPr>
              <a:t>体力不如以前</a:t>
            </a:r>
            <a:endParaRPr lang="en-US" altLang="zh-TW" sz="4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跟年轻父母理念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不同</a:t>
            </a:r>
            <a:r>
              <a:rPr lang="en-US" altLang="zh-TW" sz="44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44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吃饭</a:t>
            </a:r>
            <a:r>
              <a:rPr lang="en-US" altLang="zh-CN" sz="44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44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選擇</a:t>
            </a:r>
            <a:r>
              <a:rPr lang="en-US" altLang="zh-TW" sz="44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不要提供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太多</a:t>
            </a:r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意見、建議</a:t>
            </a:r>
            <a:endParaRPr lang="en-US" altLang="zh-TW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4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B.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女儿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的</a:t>
            </a:r>
            <a:r>
              <a:rPr kumimoji="0" lang="zh-TW" altLang="en-US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角色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女儿</a:t>
            </a: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的</a:t>
            </a:r>
            <a:r>
              <a:rPr kumimoji="0" lang="zh-TW" altLang="en-US" sz="10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角色</a:t>
            </a:r>
            <a:r>
              <a:rPr kumimoji="0" lang="en-US" altLang="zh-TW" sz="10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- </a:t>
            </a: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一样在循環变化</a:t>
            </a:r>
            <a:endParaRPr kumimoji="0" lang="en-US" altLang="zh-CN" sz="100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角色也是走了一圈</a:t>
            </a:r>
            <a:endParaRPr kumimoji="0" lang="en-US" altLang="zh-CN" sz="10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514350" indent="-514350">
              <a:buNone/>
            </a:pPr>
            <a:endParaRPr kumimoji="0" lang="en-US" altLang="zh-CN" sz="6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我们是孩子时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 母</a:t>
            </a:r>
            <a:r>
              <a:rPr lang="zh-CN" altLang="en-US" sz="9600" dirty="0">
                <a:latin typeface="SimSun" panose="02010600030101010101" pitchFamily="2" charset="-122"/>
                <a:ea typeface="SimSun" panose="02010600030101010101" pitchFamily="2" charset="-122"/>
              </a:rPr>
              <a:t>亲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喂养我们，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照顾我们，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供应我们所需</a:t>
            </a:r>
            <a:endParaRPr kumimoji="0" lang="en-US" altLang="zh-CN" sz="10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kumimoji="0" lang="en-US" altLang="zh-CN" sz="6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kumimoji="0" lang="zh-CN" altLang="en-US" sz="10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我们有自己孩子时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，要求父母放棄他们舒適熟悉的家、朋友，国家，千里迢迢來到我们在美国的家，变得又跛又聾又啞，為了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照顧我们孩子</a:t>
            </a:r>
            <a:r>
              <a:rPr kumimoji="0" lang="zh-CN" altLang="en-US" sz="10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，讓我们可以工作，没有那么辛苦</a:t>
            </a:r>
            <a:endParaRPr kumimoji="0" lang="en-US" altLang="zh-CN" sz="10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kumimoji="0" lang="en-US" altLang="zh-CN" sz="35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514350" indent="-514350"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marL="514350" indent="-514350">
              <a:buNone/>
            </a:pPr>
            <a:endParaRPr lang="en-US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B.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女儿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/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母亲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的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角色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更换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父母年纪老邁时</a:t>
            </a:r>
            <a:r>
              <a:rPr kumimoji="0" lang="zh-CN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我们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反过来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照顾她们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父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母变成小孩子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生病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哄她，喂她，照顾她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400" b="1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需要多了解，体谅父母在老年时面对的挑战，心情</a:t>
            </a:r>
            <a:r>
              <a:rPr lang="en-US" altLang="zh-CN" sz="44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忧慮</a:t>
            </a:r>
            <a:endParaRPr kumimoji="0" lang="zh-CN" altLang="en-US" sz="44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endParaRPr kumimoji="0" lang="en-US" altLang="zh-CN" sz="35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514350" indent="-514350"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marL="514350" indent="-51435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4176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b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sz="4400" b="1" dirty="0">
                <a:solidFill>
                  <a:schemeClr val="accent4">
                    <a:lumMod val="7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年长父母的忧慮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b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endParaRPr lang="en-US" sz="40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失去獨立性，自主权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我们的孩子要争取獨立，我们的父母也一样要争取獨立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514350" indent="-514350">
              <a:buNone/>
            </a:pPr>
            <a:r>
              <a:rPr lang="zh-CN" altLang="en-US" sz="4000" b="1" dirty="0">
                <a:solidFill>
                  <a:srgbClr val="00B050"/>
                </a:solidFill>
              </a:rPr>
              <a:t>寡母不愿搬家</a:t>
            </a:r>
            <a:endParaRPr kumimoji="0" lang="en-US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想要自由，不要在一切事情上依賴孩子：購物、去哪裡、住哪裡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不要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替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他們做決定－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觉得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沒有發言權，感受</a:t>
            </a:r>
            <a:r>
              <a:rPr kumimoji="0" lang="en-US" altLang="zh-TW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需求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不被考虑</a:t>
            </a:r>
            <a:endParaRPr kumimoji="0" lang="en-US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lang="zh-CN" sz="4000" b="1" dirty="0"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龙应台</a:t>
            </a:r>
            <a:r>
              <a:rPr lang="zh-CN" altLang="en-US" sz="4000" b="1" dirty="0"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的爸爸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62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"/>
            <a:ext cx="9220200" cy="533399"/>
          </a:xfrm>
        </p:spPr>
        <p:txBody>
          <a:bodyPr>
            <a:normAutofit fontScale="90000"/>
          </a:bodyPr>
          <a:lstStyle/>
          <a:p>
            <a:b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</a:b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母親</a:t>
            </a:r>
            <a:r>
              <a:rPr kumimoji="0" lang="en-US" altLang="zh-CN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儿女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Microsoft YaHei" panose="020B0503020204020204" pitchFamily="34" charset="-122"/>
              </a:rPr>
              <a:t>的</a:t>
            </a:r>
            <a:r>
              <a:rPr kumimoji="0" lang="zh-TW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角色</a:t>
            </a:r>
            <a:r>
              <a:rPr kumimoji="0" lang="en-US" altLang="zh-TW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- 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变化</a:t>
            </a:r>
            <a:r>
              <a:rPr kumimoji="0" lang="en-US" altLang="zh-CN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,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循環</a:t>
            </a:r>
            <a:br>
              <a:rPr kumimoji="0" lang="zh-CN" altLang="en-US" sz="9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799"/>
            <a:ext cx="9144000" cy="617219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altLang="zh-CN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</a:pP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不要效法这世界。只要心意</a:t>
            </a:r>
            <a:r>
              <a:rPr kumimoji="0" lang="zh-CN" altLang="en-US" sz="176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更新而</a:t>
            </a:r>
            <a:endParaRPr kumimoji="0" lang="en-US" altLang="zh-CN" sz="17600" b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br>
              <a:rPr kumimoji="0" lang="en-US" altLang="zh-CN" sz="176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</a:br>
            <a:r>
              <a:rPr kumimoji="0" lang="zh-CN" altLang="en-US" sz="176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變化</a:t>
            </a: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，叫你們察驗何為神的善良、</a:t>
            </a:r>
            <a:endParaRPr kumimoji="0" lang="en-US" altLang="zh-CN" sz="17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br>
              <a:rPr kumimoji="0" lang="en-US" altLang="zh-CN" sz="17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</a:b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純全、可喜悅的旨意</a:t>
            </a: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（</a:t>
            </a: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羅</a:t>
            </a:r>
            <a:r>
              <a:rPr kumimoji="0" lang="en-US" altLang="zh-CN" sz="17600" b="1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12:</a:t>
            </a:r>
            <a:r>
              <a:rPr kumimoji="0" lang="en-US" altLang="zh-CN" sz="17600" b="1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）</a:t>
            </a:r>
            <a:r>
              <a:rPr kumimoji="0" lang="zh-CN" altLang="en-US" sz="17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7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endParaRPr lang="en-US" altLang="zh-TW" sz="5600" b="1" dirty="0"/>
          </a:p>
          <a:p>
            <a:pPr algn="l">
              <a:lnSpc>
                <a:spcPct val="90000"/>
              </a:lnSpc>
            </a:pPr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altLang="zh-CN" sz="4800" b="1" dirty="0">
              <a:solidFill>
                <a:schemeClr val="accent4">
                  <a:lumMod val="75000"/>
                </a:schemeClr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7600" b="1" dirty="0">
              <a:solidFill>
                <a:schemeClr val="accent4">
                  <a:lumMod val="75000"/>
                </a:schemeClr>
              </a:solidFill>
              <a:latin typeface="Lucida Handwriting" panose="03010101010101010101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7600" b="1" dirty="0">
              <a:solidFill>
                <a:schemeClr val="accent4">
                  <a:lumMod val="75000"/>
                </a:schemeClr>
              </a:solidFill>
              <a:latin typeface="Lucida Handwriting" panose="03010101010101010101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17600" b="1" dirty="0">
                <a:solidFill>
                  <a:schemeClr val="accent4">
                    <a:lumMod val="75000"/>
                  </a:schemeClr>
                </a:solidFill>
                <a:latin typeface="Lucida Handwriting" panose="03010101010101010101" pitchFamily="66" charset="0"/>
                <a:ea typeface="宋体" pitchFamily="2" charset="-122"/>
              </a:rPr>
              <a:t>龍绮玲</a:t>
            </a:r>
            <a:r>
              <a:rPr lang="zh-CN" altLang="en-US" sz="7600" b="1" dirty="0">
                <a:ea typeface="宋体" pitchFamily="2" charset="-122"/>
              </a:rPr>
              <a:t>                    </a:t>
            </a:r>
          </a:p>
          <a:p>
            <a:pPr algn="l">
              <a:lnSpc>
                <a:spcPct val="90000"/>
              </a:lnSpc>
            </a:pPr>
            <a:endParaRPr lang="en-US" altLang="zh-TW" sz="7600" b="1" dirty="0">
              <a:solidFill>
                <a:schemeClr val="accent4">
                  <a:lumMod val="75000"/>
                </a:schemeClr>
              </a:solidFill>
              <a:latin typeface="Lucida Handwriting" pitchFamily="66" charset="0"/>
              <a:ea typeface="新細明體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CN" sz="7600" dirty="0">
                <a:ea typeface="宋体" pitchFamily="2" charset="-122"/>
              </a:rPr>
              <a:t>                                  </a:t>
            </a:r>
            <a:br>
              <a:rPr lang="en-US" altLang="zh-CN" sz="7600" dirty="0">
                <a:ea typeface="宋体" pitchFamily="2" charset="-122"/>
              </a:rPr>
            </a:br>
            <a:r>
              <a:rPr lang="en-US" altLang="zh-CN" sz="16000" b="1" dirty="0">
                <a:solidFill>
                  <a:schemeClr val="accent4">
                    <a:lumMod val="75000"/>
                  </a:schemeClr>
                </a:solidFill>
                <a:latin typeface="Lucida Handwriting" pitchFamily="66" charset="0"/>
                <a:ea typeface="宋体" pitchFamily="2" charset="-122"/>
              </a:rPr>
              <a:t>05/12/2024</a:t>
            </a:r>
            <a:r>
              <a:rPr lang="en-US" altLang="zh-CN" sz="14400" dirty="0">
                <a:latin typeface="Lucida Sans" pitchFamily="34" charset="0"/>
                <a:ea typeface="宋体" pitchFamily="2" charset="-122"/>
              </a:rPr>
              <a:t> </a:t>
            </a:r>
            <a:r>
              <a:rPr lang="en-US" altLang="zh-CN" sz="7600" dirty="0">
                <a:latin typeface="Lucida Sans" pitchFamily="34" charset="0"/>
                <a:ea typeface="宋体" pitchFamily="2" charset="-122"/>
              </a:rPr>
              <a:t> </a:t>
            </a:r>
            <a:r>
              <a:rPr lang="en-US" altLang="zh-CN" sz="7600" dirty="0">
                <a:ea typeface="宋体" pitchFamily="2" charset="-122"/>
              </a:rPr>
              <a:t>             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172140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l" rtl="0">
              <a:spcBef>
                <a:spcPct val="0"/>
              </a:spcBef>
            </a:pP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推薦</a:t>
            </a:r>
            <a:r>
              <a:rPr lang="zh-CN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龙应台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的著作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zh-CN" altLang="en-US" sz="47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sz="47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年轻的父母：</a:t>
            </a:r>
            <a:endParaRPr lang="en-US" altLang="zh-CN" sz="47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与儿</a:t>
            </a:r>
            <a:r>
              <a:rPr lang="zh-CN" altLang="en-US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女</a:t>
            </a:r>
            <a:r>
              <a:rPr lang="zh-CN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的关系</a:t>
            </a:r>
            <a:endParaRPr lang="en-US" sz="4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4300" b="1" kern="1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亲爱的安德烈</a:t>
            </a:r>
            <a:r>
              <a:rPr lang="zh-CN" altLang="en-US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4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en-US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与儿子合著）</a:t>
            </a:r>
            <a:endParaRPr lang="en-US" altLang="zh-CN" sz="43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3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7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有年长父母的：</a:t>
            </a:r>
            <a:endParaRPr lang="en-US" altLang="zh-CN" sz="47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en-US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父母</a:t>
            </a:r>
            <a:r>
              <a:rPr lang="zh-CN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的关系</a:t>
            </a:r>
            <a:endParaRPr lang="en-US" altLang="zh-CN" sz="4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陪伴她有阿茲海默症</a:t>
            </a:r>
            <a:r>
              <a:rPr lang="en-US" altLang="zh-CN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的母亲，年长的父亲</a:t>
            </a:r>
            <a:endParaRPr lang="en-US" sz="43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3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4300" b="1" kern="1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目送</a:t>
            </a:r>
            <a:r>
              <a:rPr lang="zh-CN" altLang="en-US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sz="43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 descr="A person with his hand on his chin&#10;&#10;Description automatically generated">
            <a:extLst>
              <a:ext uri="{FF2B5EF4-FFF2-40B4-BE49-F238E27FC236}">
                <a16:creationId xmlns:a16="http://schemas.microsoft.com/office/drawing/2014/main" id="{00B563D8-0BDE-6106-2CD0-1F21D2F30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 rot="5400000">
            <a:off x="5270504" y="459592"/>
            <a:ext cx="3342488" cy="2423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erson holding a machine&#10;&#10;Description automatically generated with medium confidence">
            <a:extLst>
              <a:ext uri="{FF2B5EF4-FFF2-40B4-BE49-F238E27FC236}">
                <a16:creationId xmlns:a16="http://schemas.microsoft.com/office/drawing/2014/main" id="{A2578F20-E7CB-1FAA-7C80-8F4D74B9B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 bwMode="auto">
          <a:xfrm rot="5400000">
            <a:off x="6275167" y="4089809"/>
            <a:ext cx="3326582" cy="2209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8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b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sz="4400" b="1" dirty="0">
                <a:solidFill>
                  <a:schemeClr val="accent4">
                    <a:lumMod val="7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年长父母的忧慮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br>
              <a:rPr kumimoji="0" lang="en-US" altLang="zh-CN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64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64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不能再成为</a:t>
            </a:r>
            <a:r>
              <a:rPr kumimoji="0" lang="zh-CN" altLang="en-US" sz="6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</a:t>
            </a:r>
            <a:r>
              <a:rPr lang="zh-CN" altLang="en-US" sz="64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的帮助</a:t>
            </a:r>
            <a:endParaRPr lang="en-US" altLang="zh-CN" sz="64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400" b="1" dirty="0">
                <a:latin typeface="SimSun" panose="02010600030101010101" pitchFamily="2" charset="-122"/>
                <a:ea typeface="SimSun" panose="02010600030101010101" pitchFamily="2" charset="-122"/>
              </a:rPr>
              <a:t> –</a:t>
            </a:r>
            <a:r>
              <a:rPr lang="zh-CN" altLang="en-US" sz="6400" b="1" dirty="0">
                <a:latin typeface="SimSun" panose="02010600030101010101" pitchFamily="2" charset="-122"/>
                <a:ea typeface="SimSun" panose="02010600030101010101" pitchFamily="2" charset="-122"/>
              </a:rPr>
              <a:t>父母</a:t>
            </a:r>
            <a:r>
              <a:rPr kumimoji="0" lang="zh-CN" altLang="en-US" sz="6400" b="1" i="0" u="none" strike="noStrike" cap="none" normalizeH="0" baseline="0" dirty="0">
                <a:ln>
                  <a:noFill/>
                </a:ln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永遠</a:t>
            </a:r>
            <a:r>
              <a:rPr kumimoji="0" lang="zh-CN" altLang="en-US" sz="64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不停为儿女着想 </a:t>
            </a:r>
            <a:r>
              <a:rPr kumimoji="0" lang="zh-CN" altLang="en-US" sz="6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儿女没空</a:t>
            </a:r>
            <a:endParaRPr kumimoji="0" lang="en-US" altLang="zh-CN" sz="6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6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6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再不是</a:t>
            </a:r>
            <a:r>
              <a:rPr kumimoji="0" lang="zh-CN" altLang="en-US" sz="6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給予者，而变</a:t>
            </a:r>
            <a:r>
              <a:rPr lang="zh-CN" altLang="en-US" sz="6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成接受者</a:t>
            </a:r>
            <a:endParaRPr lang="en-US" altLang="zh-CN" sz="6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sz="64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被看为</a:t>
            </a:r>
            <a:r>
              <a:rPr lang="zh-CN" altLang="en-US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软</a:t>
            </a:r>
            <a:r>
              <a:rPr lang="zh-CN" sz="64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弱</a:t>
            </a:r>
            <a:r>
              <a:rPr lang="zh-CN" altLang="en-US" sz="64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，无助</a:t>
            </a:r>
            <a:endParaRPr lang="en-US" altLang="zh-CN" sz="6400" b="1" kern="0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5.</a:t>
            </a:r>
            <a:r>
              <a:rPr lang="zh-CN" altLang="en-US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不被尊重，</a:t>
            </a:r>
            <a:r>
              <a:rPr lang="zh-CN" sz="6400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没有亲情</a:t>
            </a:r>
            <a:r>
              <a:rPr lang="zh-CN" altLang="en-US" sz="6400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忘恩负义</a:t>
            </a:r>
            <a:endParaRPr lang="en-US" altLang="zh-CN" sz="6400" b="1" strike="sngStrike" kern="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6.</a:t>
            </a:r>
            <a:r>
              <a:rPr lang="zh-CN" altLang="en-US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没有受教育让</a:t>
            </a:r>
            <a:r>
              <a:rPr kumimoji="0" lang="zh-CN" altLang="en-US" sz="6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儿女没</a:t>
            </a:r>
            <a:r>
              <a:rPr kumimoji="0" lang="zh-CN" altLang="en-US" sz="6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面子  </a:t>
            </a:r>
            <a:r>
              <a:rPr lang="zh-CN" altLang="en-US" sz="6400" b="1" kern="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伦敦之旅</a:t>
            </a:r>
            <a:endParaRPr lang="en-US" altLang="zh-CN" sz="6400" b="1" kern="0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sz="6400" b="1" i="0" u="none" strike="noStrike" baseline="0" dirty="0">
                <a:solidFill>
                  <a:srgbClr val="3366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你母亲老了，也不可藐视她</a:t>
            </a:r>
            <a:r>
              <a:rPr lang="zh-CN" altLang="en-US" sz="6400" b="1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6400" b="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箴</a:t>
            </a:r>
            <a:r>
              <a:rPr lang="en-US" sz="6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23:25</a:t>
            </a:r>
            <a:r>
              <a:rPr lang="zh-CN" sz="6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6400" b="1" kern="0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7.</a:t>
            </a:r>
            <a:r>
              <a:rPr lang="zh-CN" altLang="en-US" sz="6400" b="1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孤单，失去生存欲望，人生意义</a:t>
            </a:r>
            <a:endParaRPr lang="en-US" altLang="zh-CN" sz="6400" b="1" kern="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60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b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孩子的回应</a:t>
            </a:r>
            <a:b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留意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：不耐烦，态度，脾气，理所當然心态，缺乏</a:t>
            </a:r>
            <a:r>
              <a:rPr lang="zh-CN" altLang="en-US" sz="4800" b="1" kern="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尊敬</a:t>
            </a:r>
            <a:r>
              <a:rPr lang="en-US" altLang="zh-CN" sz="4800" b="1" kern="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sz="4800" b="1" kern="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嫌他们行动慢</a:t>
            </a:r>
            <a:endParaRPr lang="en-US" altLang="zh-CN" sz="48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800" b="1" kern="0" dirty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父母离世，子女变成孤儿</a:t>
            </a:r>
            <a:endParaRPr lang="en-US" altLang="zh-CN" sz="4800" b="1" kern="0" dirty="0">
              <a:solidFill>
                <a:srgbClr val="222222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800" b="1" kern="0" dirty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“</a:t>
            </a:r>
            <a:r>
              <a:rPr lang="zh-CN" altLang="en-US" sz="4800" b="1" kern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父母给我们生命的起点，却没法陪伴我们走到人生的终点</a:t>
            </a:r>
            <a:r>
              <a:rPr lang="en-US" altLang="zh-CN" sz="4800" b="1" kern="0" dirty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”</a:t>
            </a:r>
          </a:p>
          <a:p>
            <a:r>
              <a:rPr lang="zh-CN" sz="48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失落</a:t>
            </a:r>
            <a:endParaRPr lang="en-US" altLang="zh-CN" sz="48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8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还有父母在堂，是福气</a:t>
            </a:r>
            <a:endParaRPr lang="en-US" altLang="zh-CN" sz="48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48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珍惜</a:t>
            </a:r>
            <a:endParaRPr lang="en-US" altLang="zh-CN" sz="48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48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 kern="0" dirty="0">
              <a:solidFill>
                <a:srgbClr val="222222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36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耶稣与母亲</a:t>
            </a:r>
            <a:b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圣经没有</a:t>
            </a:r>
            <a:r>
              <a:rPr kumimoji="0" lang="zh-CN" altLang="en-US" sz="43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直接描述</a:t>
            </a: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耶稣與母親的關係</a:t>
            </a:r>
            <a:r>
              <a:rPr kumimoji="0" lang="en-US" altLang="zh-CN" sz="43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或提到他对母亲的感情</a:t>
            </a:r>
            <a:endParaRPr kumimoji="0" lang="zh-CN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3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反过来：拉撒路</a:t>
            </a:r>
            <a:r>
              <a:rPr lang="zh-CN" altLang="en-US" sz="43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（玛利亚，马大的弟弟）</a:t>
            </a:r>
            <a:r>
              <a:rPr lang="zh-CN" sz="43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死了</a:t>
            </a:r>
            <a:r>
              <a:rPr lang="zh-CN" sz="43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43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耶稣</a:t>
            </a:r>
            <a:r>
              <a:rPr lang="zh-CN" sz="43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哭了</a:t>
            </a:r>
            <a:r>
              <a:rPr lang="en-US" altLang="zh-CN" sz="43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altLang="zh-CN" sz="4000" kern="0" dirty="0"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>
              <a:buNone/>
            </a:pPr>
            <a:r>
              <a:rPr lang="zh-CN" sz="48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耶稣看见她哭，并看见与她同来的犹太人也哭，就</a:t>
            </a:r>
            <a:r>
              <a:rPr lang="zh-CN" sz="48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心里悲叹，又甚忧愁</a:t>
            </a:r>
            <a:r>
              <a:rPr lang="zh-CN" sz="48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</a:t>
            </a:r>
            <a:r>
              <a:rPr lang="zh-CN" altLang="en-US" sz="4800" b="1" kern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。。。</a:t>
            </a:r>
            <a:r>
              <a:rPr lang="zh-CN" sz="48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耶稣哭了</a:t>
            </a:r>
            <a:r>
              <a:rPr lang="zh-CN" altLang="en-US" sz="48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</a:t>
            </a:r>
            <a:r>
              <a:rPr lang="zh-CN" sz="48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犹太人就说，你看</a:t>
            </a:r>
            <a:r>
              <a:rPr lang="zh-CN" sz="48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他爱这人是何恳切</a:t>
            </a:r>
            <a:r>
              <a:rPr lang="en-US" altLang="zh-CN" sz="48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>
              <a:buNone/>
            </a:pP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（约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11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：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1-44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）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>
              <a:buNone/>
            </a:pPr>
            <a:endParaRPr lang="en-US" altLang="zh-CN" sz="2800" kern="0" dirty="0"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>
              <a:buNone/>
            </a:pPr>
            <a:endParaRPr lang="en-US" sz="2800" kern="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AA0A49-3930-8E88-1B33-84CB8417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33"/>
            <a:ext cx="9422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7F9B6D-4725-429A-D1B9-4A5D090A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656"/>
            <a:ext cx="352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Microsoft YaHei" panose="020B0503020204020204" pitchFamily="34" charset="-122"/>
              </a:rPr>
              <a:t>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2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14400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b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耶稣与母亲</a:t>
            </a:r>
            <a:r>
              <a:rPr lang="zh-CN" altLang="en-US" sz="49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的互动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r>
              <a:rPr lang="zh-CN" altLang="en-US" sz="4400" dirty="0">
                <a:latin typeface="SimSun" panose="02010600030101010101" pitchFamily="2" charset="-122"/>
                <a:ea typeface="SimSun" panose="02010600030101010101" pitchFamily="2" charset="-122"/>
              </a:rPr>
              <a:t>耶稣</a:t>
            </a:r>
            <a:r>
              <a:rPr lang="zh-CN" altLang="en-US" sz="4400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十</a:t>
            </a:r>
            <a:r>
              <a:rPr lang="zh-CN" sz="4400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二岁逾越节</a:t>
            </a:r>
            <a:r>
              <a:rPr lang="zh-CN" altLang="en-US" sz="4400" kern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与</a:t>
            </a:r>
            <a:r>
              <a:rPr lang="zh-CN" sz="4400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父母上耶路撒冷</a:t>
            </a:r>
            <a:r>
              <a:rPr lang="zh-CN" sz="4400" kern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sz="4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r>
              <a:rPr lang="zh-CN" altLang="en-US" sz="4400" b="1" kern="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孩子不见了</a:t>
            </a:r>
            <a:endParaRPr lang="en-US" altLang="zh-CN" sz="4400" b="1" kern="0" dirty="0">
              <a:solidFill>
                <a:srgbClr val="0070C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>
              <a:buNone/>
            </a:pPr>
            <a:r>
              <a:rPr lang="zh-CN" sz="44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他母亲对他说，我儿，为什么向我们</a:t>
            </a:r>
            <a:r>
              <a:rPr lang="zh-CN" sz="44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这样行</a:t>
            </a:r>
            <a:r>
              <a:rPr lang="zh-CN" sz="44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呢？看哪，你父亲和我</a:t>
            </a:r>
            <a:r>
              <a:rPr lang="zh-CN" sz="44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伤心</a:t>
            </a:r>
            <a:r>
              <a:rPr lang="zh-CN" sz="44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来找你</a:t>
            </a:r>
            <a:r>
              <a:rPr lang="zh-CN" altLang="en-US" sz="4400" b="1" kern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</a:t>
            </a:r>
            <a:r>
              <a:rPr lang="zh-CN" sz="44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耶稣说，</a:t>
            </a:r>
            <a:r>
              <a:rPr lang="zh-CN" sz="44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为什么找我呢？岂不知我应当以我父的事为念吗</a:t>
            </a:r>
            <a:r>
              <a:rPr lang="zh-CN" sz="44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？</a:t>
            </a:r>
            <a:r>
              <a:rPr lang="en-US" altLang="zh-CN" sz="44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           </a:t>
            </a:r>
            <a:br>
              <a:rPr lang="en-US" altLang="zh-CN" sz="4400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4400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               </a:t>
            </a:r>
            <a:r>
              <a:rPr lang="zh-CN" altLang="en-US" sz="4400" kern="0" dirty="0">
                <a:latin typeface="SimSun" panose="02010600030101010101" pitchFamily="2" charset="-122"/>
                <a:ea typeface="SimSun" panose="02010600030101010101" pitchFamily="2" charset="-122"/>
              </a:rPr>
              <a:t>（路</a:t>
            </a:r>
            <a:r>
              <a:rPr lang="en-US" altLang="zh-CN" sz="4400" kern="0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400" kern="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400" kern="0" dirty="0">
                <a:latin typeface="SimSun" panose="02010600030101010101" pitchFamily="2" charset="-122"/>
                <a:ea typeface="SimSun" panose="02010600030101010101" pitchFamily="2" charset="-122"/>
              </a:rPr>
              <a:t>48-49</a:t>
            </a:r>
            <a:r>
              <a:rPr lang="zh-CN" altLang="en-US" sz="4400" kern="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400" kern="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r>
              <a:rPr lang="en-US" sz="4400" kern="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endParaRPr lang="en-US" sz="44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389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耶稣与母亲的互动</a:t>
            </a:r>
            <a:b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sz="40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加利利的迦拿</a:t>
            </a:r>
            <a:r>
              <a:rPr lang="zh-CN" altLang="en-US" sz="40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婚筵</a:t>
            </a:r>
            <a:endParaRPr lang="en-US" altLang="zh-CN" sz="4000" b="1" kern="0" dirty="0"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>
              <a:buNone/>
            </a:pPr>
            <a:r>
              <a:rPr lang="zh-CN" sz="40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耶稣说，母亲，</a:t>
            </a:r>
            <a:r>
              <a:rPr lang="zh-CN" sz="4000" b="1" kern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我与你有什么相干</a:t>
            </a:r>
            <a:r>
              <a:rPr lang="zh-CN" sz="40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。我的时候还没有到</a:t>
            </a:r>
            <a:r>
              <a:rPr lang="en-US" sz="4000" b="1" kern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（约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2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：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2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）</a:t>
            </a:r>
            <a:endParaRPr kumimoji="0" lang="en-US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>
              <a:buNone/>
            </a:pPr>
            <a:r>
              <a:rPr lang="zh-CN" sz="40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耶稣母亲</a:t>
            </a:r>
            <a:r>
              <a:rPr lang="zh-CN" altLang="en-US" sz="40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与</a:t>
            </a:r>
            <a:r>
              <a:rPr lang="zh-CN" sz="40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弟兄</a:t>
            </a:r>
            <a:r>
              <a:rPr lang="zh-CN" altLang="en-US" sz="4000" b="1" kern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访望耶稣</a:t>
            </a: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r>
              <a:rPr lang="zh-CN" sz="4000" b="1" kern="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有人告诉他说，你母亲和你弟兄，站在外边，要见你</a:t>
            </a:r>
            <a:r>
              <a:rPr lang="zh-CN" sz="4000" kern="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。</a:t>
            </a:r>
            <a:r>
              <a:rPr lang="zh-CN" sz="4000" b="1" dirty="0">
                <a:solidFill>
                  <a:srgbClr val="0070C0"/>
                </a:solidFill>
                <a:effectLst/>
                <a:latin typeface="+mn-ea"/>
                <a:cs typeface="Microsoft YaHei" panose="020B0503020204020204" pitchFamily="34" charset="-122"/>
              </a:rPr>
              <a:t>耶稣回答说，</a:t>
            </a:r>
            <a:r>
              <a:rPr lang="zh-CN" sz="4000" b="1" dirty="0">
                <a:solidFill>
                  <a:srgbClr val="FF0000"/>
                </a:solidFill>
                <a:effectLst/>
                <a:latin typeface="+mn-ea"/>
                <a:cs typeface="Microsoft YaHei" panose="020B0503020204020204" pitchFamily="34" charset="-122"/>
              </a:rPr>
              <a:t>听了神之道而遵行的人，就是我的母亲，我的弟兄了</a:t>
            </a:r>
            <a:r>
              <a:rPr lang="zh-CN" sz="4000" dirty="0">
                <a:solidFill>
                  <a:srgbClr val="0070C0"/>
                </a:solidFill>
                <a:effectLst/>
                <a:latin typeface="+mn-ea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ffectLst/>
                <a:latin typeface="+mn-ea"/>
              </a:rPr>
              <a:t>        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路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19-21)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r>
              <a:rPr lang="zh-CN" altLang="en-US" sz="4000" kern="0" dirty="0">
                <a:latin typeface="SimSun" panose="02010600030101010101" pitchFamily="2" charset="-122"/>
                <a:ea typeface="SimSun" panose="02010600030101010101" pitchFamily="2" charset="-122"/>
              </a:rPr>
              <a:t>好像别人可以代替母亲，兄弟那个亲情与地位</a:t>
            </a:r>
            <a:r>
              <a:rPr lang="zh-CN" altLang="en-US" sz="2800" kern="0" dirty="0"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zh-CN" altLang="en-US" sz="4000" kern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母亲，玛利亚的感受？</a:t>
            </a:r>
            <a:endParaRPr lang="en-US" sz="4000" kern="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AA0A49-3930-8E88-1B33-84CB8417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33"/>
            <a:ext cx="9422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7F9B6D-4725-429A-D1B9-4A5D090A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656"/>
            <a:ext cx="352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Microsoft YaHei" panose="020B0503020204020204" pitchFamily="34" charset="-122"/>
              </a:rPr>
              <a:t>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5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耶稣的榜样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</a:t>
            </a:r>
            <a:r>
              <a:rPr lang="zh-CN" sz="54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顺从父母</a:t>
            </a:r>
            <a:endParaRPr lang="en-US" altLang="zh-CN" sz="54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r>
              <a:rPr kumimoji="0" lang="zh-CN" altLang="en-U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Microsoft YaHei" panose="020B0503020204020204" pitchFamily="34" charset="-122"/>
              </a:rPr>
              <a:t>他就同他们下去，回到拿撒勒。并且</a:t>
            </a:r>
            <a:r>
              <a:rPr kumimoji="0" lang="zh-CN" altLang="en-US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Times New Roman" panose="02020603050405020304" pitchFamily="18" charset="0"/>
                <a:cs typeface="Microsoft YaHei" panose="020B0503020204020204" pitchFamily="34" charset="-122"/>
              </a:rPr>
              <a:t>顺从</a:t>
            </a:r>
            <a:r>
              <a:rPr kumimoji="0" lang="zh-CN" altLang="en-U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Microsoft YaHei" panose="020B0503020204020204" pitchFamily="34" charset="-122"/>
              </a:rPr>
              <a:t>他们</a:t>
            </a:r>
            <a:r>
              <a:rPr kumimoji="0" lang="zh-CN" altLang="en-U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zh-CN" altLang="en-U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                                        </a:t>
            </a:r>
            <a:r>
              <a:rPr kumimoji="0" lang="en-US" altLang="zh-CN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路</a:t>
            </a:r>
            <a:r>
              <a:rPr kumimoji="0" lang="en-US" altLang="zh-CN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5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51)</a:t>
            </a:r>
            <a:r>
              <a:rPr kumimoji="0" lang="en-US" altLang="zh-CN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zh-CN" sz="5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水变酒</a:t>
            </a:r>
            <a:r>
              <a:rPr lang="en-US" sz="5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-</a:t>
            </a:r>
            <a:r>
              <a:rPr lang="zh-CN" sz="5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在加利利的迦拿筵席中行</a:t>
            </a:r>
            <a:r>
              <a:rPr lang="zh-CN" sz="5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了</a:t>
            </a:r>
            <a:r>
              <a:rPr lang="zh-CN" sz="5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头一件神迹</a:t>
            </a:r>
            <a:endParaRPr lang="en-US" altLang="zh-CN" sz="5400" dirty="0"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085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耶稣的榜样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耶稣爱护他母亲，为她安排，照顾</a:t>
            </a:r>
            <a:endParaRPr lang="en-US" altLang="zh-CN" sz="4000" b="1" kern="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在十字架的交代，遺囑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耶稣见母亲和他所爱的那门徒站在旁边，就对他母亲说，</a:t>
            </a:r>
            <a:r>
              <a:rPr lang="zh-CN" altLang="en-US" sz="40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母亲，看你的儿子</a:t>
            </a:r>
            <a:r>
              <a:rPr lang="zh-CN" altLang="en-US" sz="4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40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又对那</a:t>
            </a:r>
            <a:r>
              <a:rPr lang="zh-CN" altLang="en-US" sz="40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门徒</a:t>
            </a:r>
            <a:r>
              <a:rPr lang="zh-CN" altLang="en-US" sz="40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说，</a:t>
            </a:r>
            <a:r>
              <a:rPr lang="zh-CN" altLang="en-US" sz="40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看你的母亲</a:t>
            </a:r>
            <a:r>
              <a:rPr lang="zh-CN" altLang="en-US" sz="40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。从此那门徒就接她到自己家里去了</a:t>
            </a:r>
            <a:r>
              <a:rPr lang="zh-CN" altLang="en-US" sz="40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（约</a:t>
            </a:r>
            <a:r>
              <a:rPr lang="en-US" altLang="zh-CN" sz="40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19</a:t>
            </a:r>
            <a:r>
              <a:rPr lang="zh-CN" altLang="en-US" sz="40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25-27</a:t>
            </a:r>
            <a:r>
              <a:rPr lang="zh-CN" altLang="en-US" sz="40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000" i="0" u="none" strike="noStrike" baseline="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安慰</a:t>
            </a:r>
            <a:endParaRPr lang="en-US" sz="4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CharterBTW05-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</a:t>
            </a:r>
            <a:r>
              <a:rPr lang="zh-CN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表面上令人失望的行為，但他們</a:t>
            </a:r>
            <a:br>
              <a:rPr lang="en-US" altLang="zh-CN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內心確實愛父母</a:t>
            </a:r>
            <a:endParaRPr lang="en-US" sz="4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CharterBTW05-Bold"/>
            </a:endParaRPr>
          </a:p>
          <a:p>
            <a:pPr marL="0" indent="0">
              <a:buNone/>
            </a:pP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2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教会好的榜样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当孝敬父母，使你的</a:t>
            </a:r>
            <a:r>
              <a:rPr lang="zh-CN" altLang="en-US" sz="44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日子</a:t>
            </a: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在耶和华你神所赐你的地上得以</a:t>
            </a:r>
            <a:r>
              <a:rPr lang="zh-CN" altLang="en-US" sz="44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长久</a:t>
            </a: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</a:t>
            </a:r>
            <a:br>
              <a:rPr lang="en-US" altLang="zh-CN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 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（出</a:t>
            </a: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400" b="1" i="0" u="none" strike="noStrike" baseline="0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要孝敬父母，使你</a:t>
            </a:r>
            <a:r>
              <a:rPr lang="zh-CN" altLang="en-US" sz="44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得福，在世长寿</a:t>
            </a: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。这是第一条带应许的诫命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4400" b="1" i="0" u="none" strike="noStrike" baseline="0" dirty="0">
                <a:solidFill>
                  <a:srgbClr val="58585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弗</a:t>
            </a: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4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4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得到祝福</a:t>
            </a:r>
            <a:endParaRPr lang="en-US" altLang="zh-CN" sz="4400" i="0" u="none" strike="noStrike" baseline="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400" dirty="0">
                <a:latin typeface="SimSun" panose="02010600030101010101" pitchFamily="2" charset="-122"/>
                <a:ea typeface="SimSun" panose="02010600030101010101" pitchFamily="2" charset="-122"/>
              </a:rPr>
              <a:t>他们的榜样 </a:t>
            </a:r>
            <a:r>
              <a:rPr lang="en-US" altLang="zh-CN" sz="44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4400" dirty="0">
                <a:latin typeface="SimSun" panose="02010600030101010101" pitchFamily="2" charset="-122"/>
                <a:ea typeface="SimSun" panose="02010600030101010101" pitchFamily="2" charset="-122"/>
              </a:rPr>
              <a:t>下一代也一样孝顺，善待他们</a:t>
            </a:r>
            <a:endParaRPr lang="en-US" altLang="zh-CN" sz="4400" i="0" u="none" strike="noStrike" baseline="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7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与人</a:t>
            </a:r>
            <a:r>
              <a:rPr lang="zh-CN" sz="44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关系的悲哀</a:t>
            </a:r>
            <a:r>
              <a:rPr lang="zh-CN" sz="440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反应 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vs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回应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只停在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表面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：如果配偶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母亲那句话，那个行动，不称心，不合符心意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便按着那个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当时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的感觉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立刻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做出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kumimoji="0" lang="zh-CN" altLang="en-US" sz="4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43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说伤人心的话，做出后悔的行动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不考慮，了解对方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背後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，或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表面之下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的背景，原因，</a:t>
            </a:r>
            <a:r>
              <a:rPr lang="zh-CN" altLang="en-US" sz="40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人格，用心，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才做適當的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回应</a:t>
            </a:r>
            <a:r>
              <a:rPr kumimoji="0" lang="zh-C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kumimoji="0" lang="en-US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7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TW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女人角色不斷變化</a:t>
            </a:r>
            <a:r>
              <a:rPr kumimoji="0" lang="en-US" altLang="zh-CN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起码</a:t>
            </a:r>
            <a:r>
              <a:rPr kumimoji="0" lang="en-US" altLang="zh-CN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个角色</a:t>
            </a:r>
            <a:br>
              <a:rPr lang="en-US" altLang="zh-CN" sz="4900" b="1" dirty="0">
                <a:ea typeface="宋体" pitchFamily="2" charset="-122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每一个女人都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一定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女儿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的角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色</a:t>
            </a:r>
            <a:endParaRPr kumimoji="0" lang="en-US" altLang="zh-TW" sz="40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如果她结婚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-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加上做</a:t>
            </a: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别人的</a:t>
            </a: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妻子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</a:t>
            </a: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媳妇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的角色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如果她结婚生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了孩子 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加上做</a:t>
            </a: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母亲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的角色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如果她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生的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孩子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结婚 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-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加上她自己做  </a:t>
            </a: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别人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婆婆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岳母，亲家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的角色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如果她媳妇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女儿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结婚生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了孩子 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加 </a:t>
            </a: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kumimoji="0" lang="en-US" altLang="zh-CN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    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上做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祖母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外祖母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的角色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br>
              <a:rPr lang="en-US" sz="4000" b="1" dirty="0"/>
            </a:br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需要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恩惠</a:t>
            </a: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人与人之间：配偶，儿女，父母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不同角色，阶段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需要多一点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恩惠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grace</a:t>
            </a:r>
          </a:p>
          <a:p>
            <a:pPr marL="0" indent="0">
              <a:buNone/>
            </a:pPr>
            <a:r>
              <a:rPr lang="en-US" altLang="zh-CN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-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少计较，大量，多寬待，包容，体谅 → 与家人关系不一样</a:t>
            </a:r>
            <a:endParaRPr kumimoji="0" lang="zh-CN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None/>
            </a:pP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36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46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关系</a:t>
            </a:r>
            <a:r>
              <a:rPr lang="zh-CN" altLang="en-US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的秘方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做母亲，跟孩子的关系</a:t>
            </a:r>
            <a:endParaRPr lang="en-US" altLang="zh-CN" sz="4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做女儿，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跟父母的关系</a:t>
            </a:r>
            <a:endParaRPr lang="en-US" altLang="zh-CN" sz="4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凡事谢恩，存感激的心</a:t>
            </a:r>
            <a:endParaRPr lang="en-US" altLang="zh-CN" sz="40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zh-CN" altLang="en-US" sz="40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凡事谢恩。因为这是神在基督耶稣里向你们所定的旨意         </a:t>
            </a:r>
            <a:r>
              <a:rPr lang="zh-CN" altLang="en-US" sz="40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4000" b="0" i="0" u="none" strike="noStrike" baseline="0" dirty="0">
                <a:solidFill>
                  <a:srgbClr val="58585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帖前</a:t>
            </a:r>
            <a:r>
              <a:rPr lang="en-US" altLang="zh-CN" sz="40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40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40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欣赏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对方的忧点 （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vs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批评对方的缺点）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正面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看半杯水 （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vs 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没有的一半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感激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对方的心意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(vs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猜測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负面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用意 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我们的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心态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是我们可以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選擇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 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影响跟儿女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父母的关系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36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4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一件粉蓝色襯衫</a:t>
            </a:r>
            <a:b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zh-CN" altLang="en-US" sz="4800" b="1" dirty="0"/>
              <a:t> </a:t>
            </a:r>
            <a:endParaRPr lang="en-US" altLang="zh-CN" sz="4800" b="1" dirty="0"/>
          </a:p>
        </p:txBody>
      </p:sp>
      <p:pic>
        <p:nvPicPr>
          <p:cNvPr id="5" name="Picture 4" descr="A close up of a hole in a pair of jeans&#10;&#10;Description automatically generated">
            <a:extLst>
              <a:ext uri="{FF2B5EF4-FFF2-40B4-BE49-F238E27FC236}">
                <a16:creationId xmlns:a16="http://schemas.microsoft.com/office/drawing/2014/main" id="{5DAC00D5-D09A-5A35-CF2D-A1E43A51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13306" b="13953"/>
          <a:stretch/>
        </p:blipFill>
        <p:spPr bwMode="auto">
          <a:xfrm rot="5400000">
            <a:off x="4309401" y="2078670"/>
            <a:ext cx="5029200" cy="361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tie dye shirt on a red surface&#10;&#10;Description automatically generated">
            <a:extLst>
              <a:ext uri="{FF2B5EF4-FFF2-40B4-BE49-F238E27FC236}">
                <a16:creationId xmlns:a16="http://schemas.microsoft.com/office/drawing/2014/main" id="{EF79821A-3D04-50A8-ACD4-DC84FDE01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1456" r="17598" b="5283"/>
          <a:stretch/>
        </p:blipFill>
        <p:spPr bwMode="auto">
          <a:xfrm rot="5400000">
            <a:off x="-524881" y="1898636"/>
            <a:ext cx="5179447" cy="4129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7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“目送” 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龙应台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zh-CN" altLang="en-US" sz="4800" b="1" dirty="0"/>
              <a:t>   </a:t>
            </a:r>
            <a:r>
              <a:rPr lang="zh-CN" alt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我慢慢地，慢慢地瞭解到，</a:t>
            </a:r>
            <a:endParaRPr lang="en-US" altLang="zh-CN" sz="80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lang="zh-CN" alt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所謂父女</a:t>
            </a:r>
            <a:r>
              <a:rPr 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母子一場，</a:t>
            </a:r>
            <a:endParaRPr lang="en-US" altLang="zh-CN" sz="80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lang="en-US" altLang="zh-CN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只不過意味著，你和他的緣分</a:t>
            </a:r>
            <a:endParaRPr lang="en-US" altLang="zh-CN" sz="80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r>
              <a:rPr lang="zh-CN" alt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就是今生，今世，不斷在目送他的背影，</a:t>
            </a:r>
            <a:r>
              <a:rPr lang="en-US" altLang="zh-CN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80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漸行漸遠</a:t>
            </a:r>
            <a:endParaRPr lang="en-US" altLang="zh-CN" sz="80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None/>
            </a:pPr>
            <a:endParaRPr lang="en-US" altLang="zh-CN" sz="80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altLang="zh-CN" sz="4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她描写可能是很难避免事实</a:t>
            </a:r>
            <a:r>
              <a:rPr lang="zh-CN" altLang="en-US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但悲观</a:t>
            </a:r>
            <a:endParaRPr lang="en-US" sz="7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zh-CN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跟</a:t>
            </a:r>
            <a:r>
              <a:rPr lang="zh-CN" altLang="en-US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儿女，</a:t>
            </a:r>
            <a:r>
              <a:rPr lang="zh-CN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父母的关系，不论在什么阶段，年</a:t>
            </a:r>
            <a:r>
              <a:rPr lang="zh-CN" sz="7300" b="1" kern="1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齡，</a:t>
            </a:r>
            <a:r>
              <a:rPr lang="zh-CN" sz="7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也可以是满足温馨的经历</a:t>
            </a:r>
            <a:endParaRPr lang="en-US" sz="7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8687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方法：心意</a:t>
            </a:r>
            <a:r>
              <a:rPr kumimoji="0" lang="zh-CN" altLang="en-US" sz="4400" b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更新而變化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46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角色不断轉变，我们也必须不断更新变化</a:t>
            </a:r>
            <a:endParaRPr kumimoji="0" lang="en-US" altLang="zh-CN" sz="46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r>
              <a:rPr lang="en-US" sz="46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sz="46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岁不能继续穿</a:t>
            </a:r>
            <a:r>
              <a:rPr lang="en-US" sz="46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sz="46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岁的衣服，不只是尺寸不合身，時尚也不適合你的年齡</a:t>
            </a:r>
            <a:endParaRPr lang="en-US" sz="46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4600" b="1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6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願你們在一切屬靈的智慧悟性上、滿心</a:t>
            </a:r>
            <a:r>
              <a:rPr lang="zh-TW" altLang="en-US" sz="4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知道神的旨意</a:t>
            </a:r>
            <a:r>
              <a:rPr lang="en-US" altLang="zh-CN" sz="46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…….</a:t>
            </a:r>
            <a:r>
              <a:rPr lang="zh-TW" altLang="en-US" sz="46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漸漸的多</a:t>
            </a:r>
            <a:r>
              <a:rPr lang="zh-TW" altLang="en-US" sz="4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知道神</a:t>
            </a:r>
            <a:r>
              <a:rPr lang="en-US" altLang="zh-CN" sz="4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</a:t>
            </a:r>
            <a:br>
              <a:rPr lang="en-US" altLang="zh-CN" sz="4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4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</a:t>
            </a:r>
            <a:r>
              <a:rPr lang="en-US" altLang="zh-CN" sz="46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4600" dirty="0">
                <a:latin typeface="SimSun" panose="02010600030101010101" pitchFamily="2" charset="-122"/>
                <a:ea typeface="SimSun" panose="02010600030101010101" pitchFamily="2" charset="-122"/>
              </a:rPr>
              <a:t>歌罗西书</a:t>
            </a:r>
            <a:r>
              <a:rPr lang="en-US" altLang="zh-CN" sz="4600" dirty="0">
                <a:latin typeface="SimSun" panose="02010600030101010101" pitchFamily="2" charset="-122"/>
                <a:ea typeface="SimSun" panose="02010600030101010101" pitchFamily="2" charset="-122"/>
              </a:rPr>
              <a:t>1:9-10)</a:t>
            </a:r>
            <a:endParaRPr lang="en-US" sz="4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6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不要效法这个世界。</a:t>
            </a:r>
            <a:r>
              <a:rPr kumimoji="0" lang="zh-CN" altLang="en-US" sz="4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只要</a:t>
            </a:r>
            <a:r>
              <a:rPr kumimoji="0" lang="zh-CN" altLang="en-US" sz="4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心意</a:t>
            </a:r>
            <a:r>
              <a:rPr kumimoji="0" lang="zh-CN" altLang="en-US" sz="4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更新而變化</a:t>
            </a:r>
            <a:r>
              <a:rPr kumimoji="0" lang="zh-CN" altLang="en-US" sz="46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，</a:t>
            </a:r>
            <a:r>
              <a:rPr kumimoji="0" lang="zh-CN" altLang="en-US" sz="4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叫你們察驗何為神的善良、純全、可喜悅的旨意 </a:t>
            </a:r>
            <a:r>
              <a:rPr lang="en-US" altLang="zh-CN" sz="4600" b="1" dirty="0">
                <a:solidFill>
                  <a:srgbClr val="0070C0"/>
                </a:solidFill>
                <a:latin typeface="Arial Unicode MS"/>
                <a:ea typeface="SimSun" panose="02010600030101010101" pitchFamily="2" charset="-122"/>
                <a:cs typeface="SimSun" panose="02010600030101010101" pitchFamily="2" charset="-122"/>
              </a:rPr>
              <a:t>                        </a:t>
            </a:r>
            <a:r>
              <a:rPr kumimoji="0" lang="zh-CN" altLang="en-US" sz="4600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（羅</a:t>
            </a:r>
            <a:r>
              <a:rPr kumimoji="0" lang="en-US" altLang="zh-CN" sz="4600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12</a:t>
            </a:r>
            <a:r>
              <a:rPr kumimoji="0" lang="zh-CN" altLang="en-US" sz="4600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：</a:t>
            </a:r>
            <a:r>
              <a:rPr kumimoji="0" lang="en-US" altLang="zh-CN" sz="4600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4600" i="0" u="none" strike="noStrike" cap="none" normalizeH="0" baseline="0" dirty="0">
                <a:ln>
                  <a:noFill/>
                </a:ln>
                <a:solidFill>
                  <a:srgbClr val="4D5156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  <a:endParaRPr lang="en-US" sz="46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BA1D9E-7783-D73B-4B47-DD7FB167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23051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</a:b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                                              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5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心意</a:t>
            </a:r>
            <a:r>
              <a:rPr kumimoji="0" lang="zh-CN" altLang="en-US" sz="4400" b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更新而變化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不要效法这个世界的方法：按人的价值观，心态，态度，来与我们的家人相处</a:t>
            </a:r>
            <a:endParaRPr lang="en-US" altLang="zh-CN" sz="3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3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让神帮助我们在不同阶段，不同的角色</a:t>
            </a:r>
            <a:endParaRPr lang="en-US" altLang="zh-CN" sz="3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从神得到能力，</a:t>
            </a:r>
            <a:r>
              <a:rPr kumimoji="0" lang="zh-CN" altLang="en-US" sz="3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心意</a:t>
            </a:r>
            <a:r>
              <a:rPr kumimoji="0" lang="zh-CN" altLang="en-US" sz="39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更新而變化</a:t>
            </a:r>
            <a:r>
              <a:rPr kumimoji="0" lang="zh-CN" altLang="en-US" sz="3900" b="1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</a:t>
            </a:r>
            <a:r>
              <a:rPr lang="zh-CN" sz="39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有适当的轉变</a:t>
            </a:r>
            <a:endParaRPr kumimoji="0" lang="en-US" altLang="zh-CN" sz="3900" b="1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从明白神的心意</a:t>
            </a:r>
            <a:r>
              <a:rPr lang="zh-TW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r>
              <a:rPr lang="zh-CN" sz="39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效法</a:t>
            </a:r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神的</a:t>
            </a:r>
            <a:r>
              <a:rPr kumimoji="0" lang="zh-CN" altLang="en-US" sz="39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善良、純全</a:t>
            </a:r>
            <a:r>
              <a:rPr lang="zh-TW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用</a:t>
            </a:r>
            <a:r>
              <a:rPr lang="zh-CN" altLang="en-US" sz="39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神喜悦</a:t>
            </a:r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的方法，态度，在每个角色中，去对待我们的母亲，儿女，家人</a:t>
            </a:r>
            <a:endParaRPr lang="en-US" altLang="zh-CN" sz="3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914400" lvl="2" indent="0">
              <a:buNone/>
            </a:pPr>
            <a:r>
              <a:rPr lang="zh-TW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r>
              <a:rPr lang="zh-TW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3900" b="1" dirty="0">
                <a:latin typeface="SimSun" panose="02010600030101010101" pitchFamily="2" charset="-122"/>
                <a:ea typeface="SimSun" panose="02010600030101010101" pitchFamily="2" charset="-122"/>
              </a:rPr>
              <a:t>生活过的更和谐，幸福</a:t>
            </a:r>
            <a:endParaRPr lang="en-US" altLang="zh-CN" sz="39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BA1D9E-7783-D73B-4B47-DD7FB167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23051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</a:b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                                              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28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結语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CN" sz="4800" dirty="0"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做</a:t>
            </a:r>
            <a:r>
              <a:rPr lang="zh-TW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母親的角色，女兒的角色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不斷變化</a:t>
            </a:r>
            <a:endParaRPr lang="en-US" altLang="zh-TW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所以我們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也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必須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同时做出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改變和適應</a:t>
            </a:r>
            <a:endParaRPr lang="en-US" altLang="zh-TW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不要绝望 </a:t>
            </a:r>
            <a: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–</a:t>
            </a:r>
            <a:r>
              <a:rPr lang="zh-TW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兒女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会回头，深處</a:t>
            </a:r>
            <a:b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是爱母亲的</a:t>
            </a:r>
            <a:endParaRPr lang="en-US" altLang="zh-CN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有时候，祷告，交託神，是唯一出路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018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結语 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4300" dirty="0"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学习玛利亚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3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他母亲把这一切的事都存在心里</a:t>
            </a:r>
            <a:r>
              <a:rPr lang="zh-CN" altLang="en-US" sz="43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（路</a:t>
            </a:r>
            <a:r>
              <a:rPr lang="en-US" altLang="zh-CN" sz="43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3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3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51</a:t>
            </a:r>
            <a:r>
              <a:rPr lang="zh-CN" altLang="en-US" sz="4300" i="0" u="none" strike="noStrike" baseline="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300" i="0" u="none" strike="noStrike" baseline="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原因：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思想，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多了解耶穌的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能力，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使命</a:t>
            </a:r>
            <a:endParaRPr lang="en-US" altLang="zh-TW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•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在耶穌傳道的三年裡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瑪利亞一直跟隨他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，陪伴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，直到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离开世界</a:t>
            </a:r>
            <a:endParaRPr lang="en-US" altLang="zh-TW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• 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像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玛利亚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一樣，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不断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觀察我們的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儿女</a:t>
            </a:r>
            <a:endParaRPr lang="en-US" altLang="zh-TW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他们不同的人生阶段 </a:t>
            </a:r>
            <a:r>
              <a:rPr lang="en-US" altLang="zh-CN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了解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他們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的恩赐，潜力，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當前的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掙扎，挑戰，</a:t>
            </a:r>
            <a:r>
              <a:rPr lang="zh-TW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需求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適当陪伴，鼓励，关怀，</a:t>
            </a:r>
            <a:r>
              <a:rPr lang="zh-CN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体</a:t>
            </a:r>
            <a:r>
              <a:rPr lang="zh-CN" altLang="en-US" sz="43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谅</a:t>
            </a:r>
            <a:endParaRPr lang="en-US" sz="43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586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結语 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4.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 你是你大家庭的成员，可以怎么样让儿女，父母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的生活更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快乐，幸福，而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不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是給她们带来</a:t>
            </a:r>
            <a:r>
              <a:rPr lang="zh-CN" sz="4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負擔，和</a:t>
            </a:r>
            <a:r>
              <a:rPr lang="zh-CN" altLang="en-US" sz="4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擔</a:t>
            </a:r>
            <a:r>
              <a:rPr lang="zh-CN" sz="4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心</a:t>
            </a:r>
            <a:r>
              <a:rPr lang="zh-CN" altLang="en-US" sz="4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4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甚至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痛苦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43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7/24</a:t>
            </a:r>
            <a:r>
              <a:rPr lang="en-US" altLang="zh-TW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marL="0" indent="0">
              <a:buNone/>
            </a:pPr>
            <a:r>
              <a:rPr lang="en-US" altLang="zh-TW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5.</a:t>
            </a:r>
            <a:r>
              <a:rPr lang="zh-TW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啟發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孩子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sz="44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傳承傳統</a:t>
            </a:r>
            <a:endParaRPr lang="en-US" altLang="zh-CN" sz="44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44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4400" b="1" kern="10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文化认同</a:t>
            </a:r>
            <a:endParaRPr lang="en-US" altLang="zh-CN" sz="4400" b="1" kern="100" dirty="0">
              <a:solidFill>
                <a:srgbClr val="00B05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 descr="A two children sitting on the floor&#10;&#10;Description automatically generated">
            <a:extLst>
              <a:ext uri="{FF2B5EF4-FFF2-40B4-BE49-F238E27FC236}">
                <a16:creationId xmlns:a16="http://schemas.microsoft.com/office/drawing/2014/main" id="{1F4EDBB1-CD49-8E99-44DB-73303CE4B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34916" r="7302" b="15265"/>
          <a:stretch/>
        </p:blipFill>
        <p:spPr bwMode="auto">
          <a:xfrm>
            <a:off x="4412360" y="3047999"/>
            <a:ext cx="4761832" cy="3794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06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結语 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sz="44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傳遞信仰</a:t>
            </a:r>
            <a:endParaRPr lang="en-US" altLang="zh-CN" sz="44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想到你心里无伪之信。这信是先在你</a:t>
            </a:r>
            <a:r>
              <a:rPr lang="zh-CN" altLang="en-US" sz="44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外祖母</a:t>
            </a: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罗以，和你</a:t>
            </a:r>
            <a:r>
              <a:rPr lang="zh-CN" altLang="en-US" sz="4400" b="1" i="0" u="none" strike="noStrike" baseline="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母亲</a:t>
            </a:r>
            <a:r>
              <a:rPr lang="zh-CN" altLang="en-US" sz="4400" b="1" i="0" u="none" strike="noStrike" baseline="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友尼基心里的。我深信也在你的心里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</a:t>
            </a:r>
            <a:b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（提摩太后</a:t>
            </a: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4400" b="0" i="0" u="none" strike="noStrike" baseline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4400" b="0" i="0" u="none" strike="noStrike" baseline="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zh-CN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母亲</a:t>
            </a:r>
            <a:r>
              <a:rPr 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的时候</a:t>
            </a:r>
            <a:r>
              <a:rPr lang="en-US" alt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zh-CN" altLang="en-US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下一代</a:t>
            </a:r>
            <a:endParaRPr lang="en-US" sz="44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zh-CN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祖母</a:t>
            </a:r>
            <a:r>
              <a:rPr 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的时候</a:t>
            </a:r>
            <a:r>
              <a:rPr lang="en-US" alt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- </a:t>
            </a:r>
            <a:r>
              <a:rPr lang="zh-CN" altLang="en-US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下二代</a:t>
            </a:r>
            <a:endParaRPr lang="en-US" altLang="zh-CN" sz="44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zh-CN" altLang="en-US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曾祖母</a:t>
            </a:r>
            <a:r>
              <a:rPr 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的时候</a:t>
            </a:r>
            <a:r>
              <a:rPr lang="en-US" altLang="zh-CN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-</a:t>
            </a:r>
            <a:r>
              <a:rPr lang="zh-CN" altLang="en-US" sz="4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下三代</a:t>
            </a:r>
            <a:endParaRPr lang="en-US" sz="44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87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TW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斷變化的角色</a:t>
            </a:r>
            <a:br>
              <a:rPr lang="en-US" altLang="zh-CN" sz="4900" b="1" dirty="0">
                <a:ea typeface="宋体" pitchFamily="2" charset="-122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800" b="1" dirty="0">
                <a:solidFill>
                  <a:srgbClr val="202124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母亲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角色的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變化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儿女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角色的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變化</a:t>
            </a:r>
            <a:endParaRPr lang="en-US" altLang="zh-CN" sz="4800" b="1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这两种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角色交織在一起 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4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不斷的</a:t>
            </a:r>
            <a:r>
              <a:rPr lang="zh-CN" sz="44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转</a:t>
            </a:r>
            <a:r>
              <a:rPr lang="zh-CN" sz="44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型</a:t>
            </a:r>
            <a:r>
              <a:rPr lang="zh-CN" altLang="en-US" sz="44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，互相影响，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變化，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循環</a:t>
            </a:r>
            <a:endParaRPr lang="en-US" altLang="zh-CN" sz="44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4000" dirty="0"/>
          </a:p>
          <a:p>
            <a:pPr>
              <a:buNone/>
            </a:pPr>
            <a:br>
              <a:rPr lang="en-US" sz="4000" b="1" dirty="0"/>
            </a:br>
            <a:endParaRPr lang="en-US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079033-0A7A-7322-3F51-8BA8FF80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267"/>
            <a:ext cx="1314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31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結语 </a:t>
            </a: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800" b="1" kern="1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身為母親，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更能理解神的感受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即使有一點點感謝的表现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对神的爱有回应</a:t>
            </a:r>
            <a:endParaRPr kumimoji="0" lang="en-US" altLang="zh-CN" sz="4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神也會很高興</a:t>
            </a: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510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祈祷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求</a:t>
            </a:r>
            <a:r>
              <a:rPr lang="zh-CN" sz="40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神帮助各位姐妹，朋友</a:t>
            </a:r>
            <a:endParaRPr lang="en-US" altLang="zh-CN" sz="40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依靠神，</a:t>
            </a:r>
            <a:r>
              <a:rPr lang="zh-CN" sz="40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40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</a:t>
            </a:r>
            <a:r>
              <a:rPr lang="zh-CN" sz="40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人生</a:t>
            </a:r>
            <a:r>
              <a:rPr lang="zh-CN" altLang="en-US" sz="40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轉变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循環</a:t>
            </a:r>
            <a:r>
              <a:rPr lang="zh-CN" altLang="en-US" sz="40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的每一个角色的过程中，能不断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心意</a:t>
            </a:r>
            <a:r>
              <a:rPr kumimoji="0" lang="zh-CN" altLang="en-US" sz="4000" b="1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更新而變化</a:t>
            </a:r>
            <a:endParaRPr kumimoji="0" lang="en-US" altLang="zh-CN" sz="4000" b="1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4400" b="1" kern="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8"/>
            <a:r>
              <a:rPr lang="en-US" altLang="zh-CN" sz="36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4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做一位称职的</a:t>
            </a:r>
            <a:r>
              <a:rPr lang="zh-CN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妈妈</a:t>
            </a:r>
            <a:r>
              <a:rPr lang="en-US" sz="44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lvl="8"/>
            <a:r>
              <a:rPr lang="en-US" altLang="zh-CN" sz="44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400" b="1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做一位体贴的</a:t>
            </a:r>
            <a:r>
              <a:rPr lang="zh-CN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女儿</a:t>
            </a:r>
            <a:endParaRPr lang="en-US" sz="4400" b="1" kern="100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BA1D9E-7783-D73B-4B47-DD7FB167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23051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</a:b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                                              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8393C1B-08E3-8D8B-6197-3F7D7A86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0" t="40494" r="51528" b="12839"/>
          <a:stretch/>
        </p:blipFill>
        <p:spPr bwMode="auto">
          <a:xfrm>
            <a:off x="152400" y="2743200"/>
            <a:ext cx="3162487" cy="4101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988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lvl="4" algn="ctr" rtl="0">
              <a:spcBef>
                <a:spcPct val="0"/>
              </a:spcBef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6600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愿神祝福所有的母亲</a:t>
            </a:r>
            <a:endParaRPr lang="en-US" altLang="zh-CN" sz="6600" b="1" dirty="0">
              <a:solidFill>
                <a:schemeClr val="accent4">
                  <a:lumMod val="75000"/>
                </a:schemeClr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4800" b="1" dirty="0">
              <a:solidFill>
                <a:schemeClr val="accent4">
                  <a:lumMod val="75000"/>
                </a:schemeClr>
              </a:solidFill>
              <a:effectLst/>
              <a:latin typeface="PMingLiU-ExtB" panose="02020500000000000000" pitchFamily="18" charset="-12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effectLst/>
                <a:latin typeface="PMingLiU-ExtB" panose="02020500000000000000" pitchFamily="18" charset="-12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en-US" altLang="zh-CN" sz="48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4">
                  <a:lumMod val="7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BA1D9E-7783-D73B-4B47-DD7FB167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</a:b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                                        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Unicode MS"/>
              <a:ea typeface="Times New Roman" panose="02020603050405020304" pitchFamily="18" charset="0"/>
              <a:cs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Unicode MS"/>
                <a:ea typeface="Times New Roman" panose="02020603050405020304" pitchFamily="18" charset="0"/>
                <a:cs typeface="SimSun" panose="02010600030101010101" pitchFamily="2" charset="-122"/>
              </a:rPr>
              <a:t>      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flower, pink, valentine's day, heart&#10;&#10;Description automatically generated">
            <a:extLst>
              <a:ext uri="{FF2B5EF4-FFF2-40B4-BE49-F238E27FC236}">
                <a16:creationId xmlns:a16="http://schemas.microsoft.com/office/drawing/2014/main" id="{FA1B2119-50BC-F268-F5E5-9229EEA5C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2804"/>
            <a:ext cx="9151189" cy="4575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85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母親的</a:t>
            </a:r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角色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388" y="668546"/>
            <a:ext cx="8991600" cy="61894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角色</a:t>
            </a: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的</a:t>
            </a: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类形</a:t>
            </a:r>
            <a:endParaRPr lang="en-US" altLang="zh-CN" sz="4000" b="1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sz="44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直升機形</a:t>
            </a:r>
            <a:r>
              <a:rPr lang="en-US" altLang="zh-CN" sz="44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r>
              <a:rPr lang="zh-CN" altLang="en-US" sz="4400" dirty="0">
                <a:latin typeface="SimSun" panose="02010600030101010101" pitchFamily="2" charset="-122"/>
                <a:ea typeface="SimSun" panose="02010600030101010101" pitchFamily="2" charset="-122"/>
              </a:rPr>
              <a:t>随时保護</a:t>
            </a:r>
            <a:endParaRPr lang="en-US" sz="4400" dirty="0">
              <a:solidFill>
                <a:srgbClr val="202124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zh-CN" sz="4400" b="1" dirty="0"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sz="44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割草機形</a:t>
            </a:r>
            <a:r>
              <a:rPr lang="en-US" altLang="zh-CN" sz="4400" b="1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            </a:t>
            </a:r>
          </a:p>
          <a:p>
            <a:r>
              <a:rPr lang="zh-CN" sz="44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割</a:t>
            </a:r>
            <a:r>
              <a:rPr lang="zh-CN" altLang="en-US" sz="4400" dirty="0"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除</a:t>
            </a:r>
            <a:r>
              <a:rPr lang="zh-CN" altLang="en-US" sz="4400" dirty="0">
                <a:latin typeface="SimSun" panose="02010600030101010101" pitchFamily="2" charset="-122"/>
                <a:ea typeface="SimSun" panose="02010600030101010101" pitchFamily="2" charset="-122"/>
              </a:rPr>
              <a:t>所有难题</a:t>
            </a:r>
            <a:endParaRPr lang="en-US" altLang="zh-CN" sz="4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8" name="Picture 4" descr="S170 | Lawn Tractor | 24 HP | John Deere US">
            <a:extLst>
              <a:ext uri="{FF2B5EF4-FFF2-40B4-BE49-F238E27FC236}">
                <a16:creationId xmlns:a16="http://schemas.microsoft.com/office/drawing/2014/main" id="{EEAF1DB8-4BF8-096B-DB12-CA7E0BAE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52" y="3763272"/>
            <a:ext cx="4889954" cy="27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AA8887-3961-40A5-723A-B34E0D953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9" t="25963" r="47916" b="52643"/>
          <a:stretch/>
        </p:blipFill>
        <p:spPr bwMode="auto">
          <a:xfrm>
            <a:off x="4176577" y="838201"/>
            <a:ext cx="4662623" cy="262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92"/>
            <a:ext cx="9372600" cy="503208"/>
          </a:xfrm>
        </p:spPr>
        <p:txBody>
          <a:bodyPr>
            <a:noAutofit/>
          </a:bodyPr>
          <a:lstStyle/>
          <a:p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角色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的</a:t>
            </a:r>
            <a:r>
              <a:rPr lang="zh-CN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變化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>
                <a:solidFill>
                  <a:srgbClr val="FF0000"/>
                </a:solidFill>
              </a:rPr>
              <a:t>不同阶段变化</a:t>
            </a:r>
            <a:endParaRPr lang="en-US" altLang="zh-CN" sz="4800" dirty="0">
              <a:solidFill>
                <a:srgbClr val="FF0000"/>
              </a:solidFill>
            </a:endParaRPr>
          </a:p>
          <a:p>
            <a:r>
              <a:rPr kumimoji="0" lang="zh-C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随着时间的推移 </a:t>
            </a:r>
            <a:endParaRPr kumimoji="0" lang="en-US" altLang="zh-CN" sz="4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随着孩子们的个性，成长和他们的需求</a:t>
            </a:r>
            <a:endParaRPr kumimoji="0" lang="en-US" altLang="zh-CN" sz="4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随着母亲的责任和在他孩子生活中的地位</a:t>
            </a:r>
            <a:endParaRPr kumimoji="0" lang="en-US" altLang="zh-CN" sz="4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800" dirty="0"/>
          </a:p>
          <a:p>
            <a:pPr marL="0" indent="0">
              <a:buNone/>
            </a:pPr>
            <a:endParaRPr lang="en-US" altLang="zh-CN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A316AE-778A-C870-C7D7-2A23920A8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33"/>
            <a:ext cx="1923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92"/>
            <a:ext cx="9372600" cy="503208"/>
          </a:xfrm>
        </p:spPr>
        <p:txBody>
          <a:bodyPr>
            <a:noAutofit/>
          </a:bodyPr>
          <a:lstStyle/>
          <a:p>
            <a:r>
              <a:rPr kumimoji="0" lang="zh-TW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角色</a:t>
            </a:r>
            <a:r>
              <a:rPr lang="zh-CN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變化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责任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的</a:t>
            </a:r>
            <a:r>
              <a:rPr lang="zh-CN" b="1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變化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不同阶段，不同</a:t>
            </a:r>
            <a:r>
              <a:rPr kumimoji="0" lang="zh-TW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角色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Times New Roman" panose="02020603050405020304" pitchFamily="18" charset="0"/>
                <a:cs typeface="宋体" panose="02010600030101010101" pitchFamily="2" charset="-122"/>
              </a:rPr>
              <a:t>，有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不同的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责任，不同挑战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从抚养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幼儿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→ 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到管教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9966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青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少年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→ 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到培养能独立，有责任感的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年轻人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到扶持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成年人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建立事业 →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尊重儿女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成家立室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到照顾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儿女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孩子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A316AE-778A-C870-C7D7-2A23920A8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33"/>
            <a:ext cx="1923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1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kumimoji="0" lang="en-US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1.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嬰兒</a:t>
            </a:r>
            <a:r>
              <a:rPr kumimoji="0" lang="en-US" altLang="zh-CN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zh-CN" altLang="en-US" sz="49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幼兒时期</a:t>
            </a:r>
            <a:b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zh-CN" altLang="en-US" sz="4400" b="1" dirty="0">
                <a:solidFill>
                  <a:srgbClr val="222222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母亲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是給予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供养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者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抚养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照顾，爱护，安慰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所有孩子的所需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只在你们中间存心温柔，如同母亲乳养自己的孩子</a:t>
            </a:r>
            <a:r>
              <a:rPr kumimoji="0" lang="en-US" altLang="zh-CN" sz="4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            </a:t>
            </a:r>
            <a:r>
              <a:rPr kumimoji="0" lang="en-US" altLang="zh-CN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(</a:t>
            </a:r>
            <a:r>
              <a:rPr kumimoji="0" lang="zh-CN" altLang="en-US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帖前</a:t>
            </a:r>
            <a:r>
              <a:rPr kumimoji="0" lang="en-US" altLang="zh-CN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2</a:t>
            </a:r>
            <a:r>
              <a:rPr kumimoji="0" lang="zh-CN" altLang="en-US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：</a:t>
            </a:r>
            <a:r>
              <a:rPr kumimoji="0" lang="en-US" altLang="zh-CN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7</a:t>
            </a:r>
            <a:r>
              <a:rPr kumimoji="0" lang="zh-CN" altLang="en-US" sz="4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）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妳有決定權</a:t>
            </a:r>
            <a:endParaRPr kumimoji="0" lang="en-US" altLang="zh-CN" sz="44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挑戰</a:t>
            </a:r>
            <a:r>
              <a:rPr lang="en-US" altLang="zh-CN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–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难被安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抚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的兒童</a:t>
            </a:r>
            <a:endParaRPr lang="en-US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lvl="4" indent="-342900">
              <a:buNone/>
            </a:pPr>
            <a:endParaRPr lang="en-US" sz="4400" b="1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00+ Asian Mother Bottle Feeding Stock ...">
            <a:extLst>
              <a:ext uri="{FF2B5EF4-FFF2-40B4-BE49-F238E27FC236}">
                <a16:creationId xmlns:a16="http://schemas.microsoft.com/office/drawing/2014/main" id="{F32141AB-9513-C683-3831-0EA05CA74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14" y="3581400"/>
            <a:ext cx="3664262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lvl="4" algn="l" rtl="0">
              <a:spcBef>
                <a:spcPct val="0"/>
              </a:spcBef>
            </a:pPr>
            <a:r>
              <a:rPr lang="en-US" altLang="zh-CN" sz="4900" b="1" dirty="0">
                <a:solidFill>
                  <a:schemeClr val="accent4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2.</a:t>
            </a:r>
            <a:r>
              <a:rPr lang="zh-CN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孩</a:t>
            </a:r>
            <a:r>
              <a:rPr lang="zh-CN" altLang="en-US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童</a:t>
            </a:r>
            <a:r>
              <a:rPr lang="zh-CN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</a:t>
            </a:r>
            <a:r>
              <a:rPr lang="zh-CN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青少年</a:t>
            </a:r>
            <a:r>
              <a:rPr lang="zh-CN" altLang="en-US" sz="4900" b="1" kern="0" dirty="0">
                <a:solidFill>
                  <a:schemeClr val="accent4">
                    <a:lumMod val="75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期</a:t>
            </a:r>
            <a:b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>
                <a:solidFill>
                  <a:srgbClr val="202124"/>
                </a:solidFill>
                <a:latin typeface="+mn-ea"/>
                <a:cs typeface="Times New Roman" panose="02020603050405020304" pitchFamily="18" charset="0"/>
              </a:rPr>
              <a:t>母亲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ea"/>
                <a:cs typeface="Times New Roman" panose="02020603050405020304" pitchFamily="18" charset="0"/>
              </a:rPr>
              <a:t>是老师、導師，教练</a:t>
            </a:r>
            <a:endParaRPr lang="en-US" altLang="zh-CN" sz="4400" b="1" dirty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sz="4400" b="1" dirty="0">
                <a:latin typeface="+mn-ea"/>
              </a:rPr>
              <a:t>给方向，指引，</a:t>
            </a:r>
            <a:r>
              <a:rPr kumimoji="0" lang="zh-CN" altLang="en-US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ea"/>
                <a:cs typeface="Times New Roman" panose="02020603050405020304" pitchFamily="18" charset="0"/>
              </a:rPr>
              <a:t>管教</a:t>
            </a:r>
            <a:endParaRPr lang="en-US" altLang="zh-CN" sz="4400" b="1" dirty="0">
              <a:latin typeface="+mn-ea"/>
            </a:endParaRPr>
          </a:p>
          <a:p>
            <a:pPr marL="742950" lvl="0" indent="-742950">
              <a:buNone/>
            </a:pPr>
            <a:endParaRPr lang="en-US" altLang="zh-CN" sz="3900" b="1" kern="100" dirty="0">
              <a:solidFill>
                <a:srgbClr val="0066FF"/>
              </a:solidFill>
              <a:effectLst/>
              <a:latin typeface="+mn-ea"/>
            </a:endParaRPr>
          </a:p>
          <a:p>
            <a:pPr marL="742950" lvl="0" indent="-742950">
              <a:buNone/>
            </a:pPr>
            <a:r>
              <a:rPr lang="zh-CN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教养</a:t>
            </a:r>
            <a:r>
              <a:rPr lang="zh-CN" sz="4400" b="1" kern="1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孩童、使他走</a:t>
            </a:r>
            <a:r>
              <a:rPr lang="zh-CN" sz="4400" b="1" kern="10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当行的道</a:t>
            </a:r>
            <a:r>
              <a:rPr lang="zh-CN" sz="4400" b="1" kern="1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、就是到老他也不偏离</a:t>
            </a:r>
            <a:r>
              <a:rPr lang="en-US" altLang="zh-CN" sz="4400" b="1" kern="100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en-US" sz="4400" kern="100" dirty="0">
                <a:effectLst/>
                <a:latin typeface="+mn-ea"/>
              </a:rPr>
              <a:t>（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箴</a:t>
            </a:r>
            <a:r>
              <a:rPr lang="en-US" altLang="zh-CN" sz="4400" kern="100" dirty="0">
                <a:effectLst/>
                <a:latin typeface="+mn-ea"/>
              </a:rPr>
              <a:t>22</a:t>
            </a:r>
            <a:r>
              <a:rPr lang="zh-CN" altLang="en-US" sz="4400" kern="100" dirty="0">
                <a:effectLst/>
                <a:latin typeface="+mn-ea"/>
              </a:rPr>
              <a:t>：</a:t>
            </a:r>
            <a:r>
              <a:rPr lang="en-US" altLang="zh-CN" sz="4400" kern="100" dirty="0">
                <a:effectLst/>
                <a:latin typeface="+mn-ea"/>
              </a:rPr>
              <a:t>6</a:t>
            </a:r>
            <a:r>
              <a:rPr lang="zh-CN" altLang="en-US" sz="4400" kern="100" dirty="0">
                <a:effectLst/>
                <a:latin typeface="+mn-ea"/>
              </a:rPr>
              <a:t>）</a:t>
            </a:r>
            <a:endParaRPr lang="en-US" altLang="zh-TW" sz="4400" dirty="0">
              <a:latin typeface="+mn-ea"/>
            </a:endParaRPr>
          </a:p>
          <a:p>
            <a:pPr marL="742950" lvl="0" indent="-742950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你們作父</a:t>
            </a:r>
            <a:r>
              <a:rPr lang="en-US" altLang="zh-TW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zh-CN" altLang="en-US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</a:t>
            </a:r>
            <a:r>
              <a:rPr lang="en-US" altLang="zh-CN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]</a:t>
            </a:r>
            <a:r>
              <a:rPr lang="zh-TW" altLang="en-US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的、</a:t>
            </a:r>
            <a:r>
              <a:rPr lang="en-US" altLang="zh-TW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 </a:t>
            </a:r>
            <a:r>
              <a:rPr lang="zh-TW" altLang="en-US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只要照著</a:t>
            </a:r>
            <a:r>
              <a:rPr lang="zh-TW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主的教訓和警戒</a:t>
            </a:r>
            <a:r>
              <a:rPr lang="zh-TW" altLang="en-US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TW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養育</a:t>
            </a:r>
            <a:r>
              <a:rPr lang="zh-TW" altLang="en-US" sz="4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他們</a:t>
            </a:r>
            <a:r>
              <a:rPr lang="zh-TW" altLang="en-US" sz="4400" dirty="0">
                <a:solidFill>
                  <a:srgbClr val="0070C0"/>
                </a:solidFill>
                <a:latin typeface="+mn-ea"/>
              </a:rPr>
              <a:t>   </a:t>
            </a:r>
            <a:r>
              <a:rPr lang="en-US" altLang="zh-CN" sz="44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4400" dirty="0">
                <a:latin typeface="+mn-ea"/>
              </a:rPr>
              <a:t>(</a:t>
            </a:r>
            <a:r>
              <a:rPr lang="zh-CN" altLang="en-US" sz="4400" dirty="0">
                <a:latin typeface="+mn-ea"/>
              </a:rPr>
              <a:t>弗</a:t>
            </a:r>
            <a:r>
              <a:rPr lang="en-US" altLang="zh-CN" sz="4400" dirty="0">
                <a:latin typeface="+mn-ea"/>
              </a:rPr>
              <a:t>6:4</a:t>
            </a:r>
            <a:r>
              <a:rPr lang="en-US" altLang="zh-CN" sz="3900" dirty="0">
                <a:latin typeface="+mn-ea"/>
              </a:rPr>
              <a:t>)</a:t>
            </a:r>
            <a:endParaRPr lang="zh-CN" altLang="en-US" sz="3900" dirty="0">
              <a:latin typeface="+mn-ea"/>
            </a:endParaRPr>
          </a:p>
          <a:p>
            <a:pPr marL="342900" lvl="4" indent="-342900">
              <a:buNone/>
            </a:pPr>
            <a:endParaRPr lang="en-US" sz="3900" b="1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sian Mom With Child Images – Browse ...">
            <a:extLst>
              <a:ext uri="{FF2B5EF4-FFF2-40B4-BE49-F238E27FC236}">
                <a16:creationId xmlns:a16="http://schemas.microsoft.com/office/drawing/2014/main" id="{0AF89114-B9B5-72AC-CAC5-0ECEE457C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t="5862" r="16335"/>
          <a:stretch/>
        </p:blipFill>
        <p:spPr bwMode="auto">
          <a:xfrm>
            <a:off x="6400800" y="0"/>
            <a:ext cx="2743200" cy="251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85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37967</TotalTime>
  <Words>2781</Words>
  <Application>Microsoft Office PowerPoint</Application>
  <PresentationFormat>On-screen Show (4:3)</PresentationFormat>
  <Paragraphs>317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 Unicode MS</vt:lpstr>
      <vt:lpstr>DengXian</vt:lpstr>
      <vt:lpstr>Microsoft YaHei</vt:lpstr>
      <vt:lpstr>PMingLiU</vt:lpstr>
      <vt:lpstr>PMingLiU-ExtB</vt:lpstr>
      <vt:lpstr>宋体</vt:lpstr>
      <vt:lpstr>宋体</vt:lpstr>
      <vt:lpstr>Arial</vt:lpstr>
      <vt:lpstr>Book Antiqua</vt:lpstr>
      <vt:lpstr>Calibri</vt:lpstr>
      <vt:lpstr>Lucida Handwriting</vt:lpstr>
      <vt:lpstr>Lucida Sans</vt:lpstr>
      <vt:lpstr>Symbol</vt:lpstr>
      <vt:lpstr>Times New Roman</vt:lpstr>
      <vt:lpstr>Office Theme</vt:lpstr>
      <vt:lpstr> 母亲节快乐</vt:lpstr>
      <vt:lpstr> 母親/儿女的角色- 变化,循環 </vt:lpstr>
      <vt:lpstr> 女人角色不斷變化-起码7个角色 </vt:lpstr>
      <vt:lpstr> 不斷變化的角色 </vt:lpstr>
      <vt:lpstr>A.母親的角色</vt:lpstr>
      <vt:lpstr>角色的變化</vt:lpstr>
      <vt:lpstr>角色變化→责任的變化</vt:lpstr>
      <vt:lpstr>1.嬰兒, 幼兒时期 </vt:lpstr>
      <vt:lpstr>   2.孩童，青少年期 </vt:lpstr>
      <vt:lpstr>倚靠神</vt:lpstr>
      <vt:lpstr>      2.孩童，青少年期</vt:lpstr>
      <vt:lpstr>             3.青年期 </vt:lpstr>
      <vt:lpstr>               4. 成年期 </vt:lpstr>
      <vt:lpstr>5.成家立室期</vt:lpstr>
      <vt:lpstr>6.孩子做了父母</vt:lpstr>
      <vt:lpstr>兜了一圈</vt:lpstr>
      <vt:lpstr>B.女儿的角色 </vt:lpstr>
      <vt:lpstr>B.女儿/母亲的角色更换 </vt:lpstr>
      <vt:lpstr> 年长父母的忧慮：1 </vt:lpstr>
      <vt:lpstr> 推薦龙应台的著作</vt:lpstr>
      <vt:lpstr> 年长父母的忧慮： </vt:lpstr>
      <vt:lpstr> 孩子的回应 </vt:lpstr>
      <vt:lpstr>耶稣与母亲 </vt:lpstr>
      <vt:lpstr> 耶稣与母亲的互动</vt:lpstr>
      <vt:lpstr>耶稣与母亲的互动 </vt:lpstr>
      <vt:lpstr>耶稣的榜样</vt:lpstr>
      <vt:lpstr>耶稣的榜样</vt:lpstr>
      <vt:lpstr>教会好的榜样</vt:lpstr>
      <vt:lpstr>人与人关系的悲哀 </vt:lpstr>
      <vt:lpstr> 需要恩惠 </vt:lpstr>
      <vt:lpstr>关系的秘方</vt:lpstr>
      <vt:lpstr>      一件粉蓝色襯衫 </vt:lpstr>
      <vt:lpstr> “目送” - 龙应台</vt:lpstr>
      <vt:lpstr>方法：心意更新而變化 </vt:lpstr>
      <vt:lpstr>心意更新而變化 </vt:lpstr>
      <vt:lpstr>結语</vt:lpstr>
      <vt:lpstr>結语 2 </vt:lpstr>
      <vt:lpstr>結语 3  </vt:lpstr>
      <vt:lpstr>結语 4  </vt:lpstr>
      <vt:lpstr>結语 5  </vt:lpstr>
      <vt:lpstr>祈祷 </vt:lpstr>
      <vt:lpstr> </vt:lpstr>
    </vt:vector>
  </TitlesOfParts>
  <Company>EMC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vhsu</dc:creator>
  <cp:lastModifiedBy>vivienne Hsu</cp:lastModifiedBy>
  <cp:revision>285</cp:revision>
  <cp:lastPrinted>2024-05-10T01:37:39Z</cp:lastPrinted>
  <dcterms:created xsi:type="dcterms:W3CDTF">2012-05-08T02:09:59Z</dcterms:created>
  <dcterms:modified xsi:type="dcterms:W3CDTF">2024-05-10T17:24:12Z</dcterms:modified>
</cp:coreProperties>
</file>