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0423"/>
  </p:normalViewPr>
  <p:slideViewPr>
    <p:cSldViewPr snapToGrid="0">
      <p:cViewPr varScale="1">
        <p:scale>
          <a:sx n="51" d="100"/>
          <a:sy n="51" d="100"/>
        </p:scale>
        <p:origin x="123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大橡树 nelson" userId="b0597ec67e8763e9" providerId="LiveId" clId="{B779B37F-B88F-4CC2-8ADE-7553C96023EB}"/>
    <pc:docChg chg="modSld">
      <pc:chgData name="大橡树 nelson" userId="b0597ec67e8763e9" providerId="LiveId" clId="{B779B37F-B88F-4CC2-8ADE-7553C96023EB}" dt="2024-03-25T17:13:14.919" v="3" actId="255"/>
      <pc:docMkLst>
        <pc:docMk/>
      </pc:docMkLst>
      <pc:sldChg chg="modSp mod">
        <pc:chgData name="大橡树 nelson" userId="b0597ec67e8763e9" providerId="LiveId" clId="{B779B37F-B88F-4CC2-8ADE-7553C96023EB}" dt="2024-03-25T17:13:14.919" v="3" actId="255"/>
        <pc:sldMkLst>
          <pc:docMk/>
          <pc:sldMk cId="866585354" sldId="256"/>
        </pc:sldMkLst>
        <pc:spChg chg="mod">
          <ac:chgData name="大橡树 nelson" userId="b0597ec67e8763e9" providerId="LiveId" clId="{B779B37F-B88F-4CC2-8ADE-7553C96023EB}" dt="2024-03-25T17:12:57.056" v="1" actId="255"/>
          <ac:spMkLst>
            <pc:docMk/>
            <pc:sldMk cId="866585354" sldId="256"/>
            <ac:spMk id="2" creationId="{96886C65-AF88-9C2D-E169-DE98C51A778C}"/>
          </ac:spMkLst>
        </pc:spChg>
        <pc:spChg chg="mod">
          <ac:chgData name="大橡树 nelson" userId="b0597ec67e8763e9" providerId="LiveId" clId="{B779B37F-B88F-4CC2-8ADE-7553C96023EB}" dt="2024-03-25T17:13:14.919" v="3" actId="255"/>
          <ac:spMkLst>
            <pc:docMk/>
            <pc:sldMk cId="866585354" sldId="256"/>
            <ac:spMk id="3" creationId="{5EBC3CBF-40CC-EEE3-D759-55CBE9F2EF6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0039D-31C4-2E4B-B26F-6185CA7136E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E4027-4365-5245-B6EF-A492BC757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1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source.org/wiki/Bible_(King_James)/%E9%A9%AC%E5%A4%AA%E7%A6%8F%E9%9F%B3#3:14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h.m.wikipedia.org/wiki/%E9%AD%AF%E8%BF%85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zh.m.wikipedia.org/wiki/%E4%BC%8A%E4%B8%87%C2%B7%E8%B0%A2%E5%B0%94%E7%9B%96%E8%80%B6%E7%BB%B4%E5%A5%87%C2%B7%E5%B1%A0%E6%A0%BC%E6%B6%85%E5%A4%AB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effectLst/>
                <a:latin typeface="Helvetica Neue" panose="02000503000000020004" pitchFamily="2" charset="0"/>
              </a:rPr>
              <a:t>1821-1881 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严格说不算穷人家，</a:t>
            </a:r>
            <a:r>
              <a:rPr lang="en-US" altLang="zh-CN" dirty="0">
                <a:effectLst/>
                <a:latin typeface="Helvetica Neue" panose="02000503000000020004" pitchFamily="2" charset="0"/>
              </a:rPr>
              <a:t>7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个孩子，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父亲是个医生和无可救药的酒鬼。在莫斯科郊区的一所穷人医院工作。方圆十几里只有医院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，疯人院，孤儿院和坟地。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在这样的环境中长大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，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对贫困，疾病，疯子，孤儿和他们的故事很熟悉。苦难和和由此而生怜悯从小就在他心里刻下印记，也成了他的一生纠结的主题。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15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岁母亲去世，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17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岁父亲去世。上了军事工程学院。是一个数学很好但瞧不起理科的文学青年。在学校里他多数时间都在阅读前辈大师的作品。毕业后凭出色的数学成绩成为军队的工程师。业余翻译小说挣钱，过上了富裕的生活。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24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岁时发表了第一部小说“穷人”，讲一个年老的小公务员和一个孤女两个穷人抱团取暖的故事，两人间既有真挚的关怀，又有自私的算计，然而不管他们怎么努力</a:t>
            </a:r>
            <a:r>
              <a:rPr lang="zh-CN" altLang="en-US" dirty="0">
                <a:effectLst/>
                <a:latin typeface="Helvetica Neue" panose="02000503000000020004" pitchFamily="2" charset="0"/>
              </a:rPr>
              <a:t>，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困苦与日俱增，希望逐渐暗淡，最终从落寞走向绝望。这部小说使他一鸣惊人，成了莫斯科文学圈里的名人。但是苦难并没有放过他。他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9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岁第一次癫痫发作，其后间或发作纠缠了他一生。年轻时他曾追求一个女孩，但在约会的时候突然发病，这让他感到极大的屈辱。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19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世纪对贫穷不公义关注的知识分子大多对社会主义感兴趣。陀氏也不例外，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26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岁时开始参与一些革命团体的运动，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1849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年被捕，罪就是在读书会上朗诵讨论被禁的书籍。居然被判处死刑。行刑之前的一刻才改判成了流放西伯利亚。在西伯利亚服了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10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年苦役。这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10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年间屠格涅夫在文坛大放异彩，托尔斯泰也初出茅庐，引起众人关注，陀在砍树修路。这期间癫痫发病越来越频繁，他的思想也发生了巨变，年轻时看到社会的不公，世界的邪恶，他思考的是如何改造俄罗斯，改变世界，但如今他开始反思自己，转向宗教。苦难总是会深刻地影响一个人。但有的人会变得</a:t>
            </a:r>
            <a:r>
              <a:rPr lang="en-US" dirty="0">
                <a:effectLst/>
                <a:latin typeface="Helvetica Neue" panose="02000503000000020004" pitchFamily="2" charset="0"/>
              </a:rPr>
              <a:t>bitter，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受过伤害后会有意无意地伤害周围的人。也有的人会像金子让苦难把他的光芒展现出来。陀氏的变化比这些都更复杂，更拧巴。表现为内心的冲突：信心和怀疑，理性和疯狂，意义和虚空，圣人和恶棍；在他身上和作品中都能找到影子。也是在西伯利亚，他遇到他的妻子。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1860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年回到圣彼得堡，继续文学创作，但厄运继续打击他。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64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年妻子和哥哥相继去世，留下两家孩子靠他抚养，经济上陷入困顿。他想用赌博来反转命运，但结果可想而知。他欠了更多的债，整个人也陷入颓废。像父亲一样开始酗酒。为了还债他不得不加紧写作。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67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年他遇到他第二任妻子，安娜是个出色的速记员。在她的帮助下他一个月内完成了欠的稿债，他的生活也渐渐安定下来。接连发表了 罪与罚，白痴。但不幸再一次降临，他最喜欢的小儿子也得了癫痫，并在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3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岁的时候去世。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1880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年他完成了最重要的作品 卡拉马佐夫兄弟。“阿列克塞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·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费尧多罗维奇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·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卡拉马佐夫是我县一位地主费尧多尔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·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巴甫洛维奇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·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卡拉马佐夫的第三个儿子” 老卡拉马佐夫的名与陀氏相同。阿廖沙的名与他的儿子相同。 </a:t>
            </a:r>
          </a:p>
          <a:p>
            <a:r>
              <a:rPr lang="zh-TW" altLang="en-US" dirty="0">
                <a:effectLst/>
                <a:latin typeface="Helvetica Neue" panose="02000503000000020004" pitchFamily="2" charset="0"/>
              </a:rPr>
              <a:t>死前把孩子叫到床前，用浪子的故事教导他们。他希望把这个关于放荡、悔改和宽恕的比喻，作为最后的遗产，留给他的子女，这可以被视为他对自己生命意义和工作信息的最终理解。</a:t>
            </a:r>
          </a:p>
          <a:p>
            <a:r>
              <a:rPr lang="zh-TW" altLang="en-US" dirty="0">
                <a:effectLst/>
                <a:latin typeface="Helvetica Neue" panose="02000503000000020004" pitchFamily="2" charset="0"/>
              </a:rPr>
              <a:t>陀思妥耶夫斯基的最后一句话是，他引用了</a:t>
            </a:r>
            <a:r>
              <a:rPr lang="zh-TW" altLang="en-US" dirty="0">
                <a:effectLst/>
                <a:latin typeface="Helvetica Neue" panose="02000503000000020004" pitchFamily="2" charset="0"/>
                <a:hlinkClick r:id="rId3"/>
              </a:rPr>
              <a:t>马太福音 </a:t>
            </a:r>
            <a:r>
              <a:rPr lang="en-US" altLang="zh-TW" dirty="0">
                <a:effectLst/>
                <a:latin typeface="Helvetica Neue" panose="02000503000000020004" pitchFamily="2" charset="0"/>
                <a:hlinkClick r:id="rId3"/>
              </a:rPr>
              <a:t>3:14–15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:“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约翰想要拦住他，说，我当受你的浸，你反到我这里来么？耶稣回答说，你暂且容许我吧，因为我们理当这样尽诸般的义。”他最后说：“现在听着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—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容许我。不要拦着我！”</a:t>
            </a:r>
          </a:p>
          <a:p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墓碑上刻着一粒麦子不落在地里死了，仍旧是一粒；若是死了，就结出许多子粒来。</a:t>
            </a:r>
            <a:r>
              <a:rPr lang="en-US" altLang="zh-TW" dirty="0">
                <a:effectLst/>
                <a:latin typeface="Helvetica Neue" panose="02000503000000020004" pitchFamily="2" charset="0"/>
                <a:ea typeface="PingFang TC" panose="020B0400000000000000" pitchFamily="34" charset="-120"/>
              </a:rPr>
              <a:t>12:24</a:t>
            </a:r>
            <a:endParaRPr lang="zh-TW" altLang="en-US" dirty="0">
              <a:effectLst/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E4027-4365-5245-B6EF-A492BC7570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05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effectLst/>
                <a:latin typeface="Helvetica Neue" panose="02000503000000020004" pitchFamily="2" charset="0"/>
              </a:rPr>
              <a:t>19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世纪的俄罗斯文坛群星璀璨。陀是最异类的一个。</a:t>
            </a:r>
          </a:p>
          <a:p>
            <a:r>
              <a:rPr lang="zh-TW" altLang="en-US" dirty="0">
                <a:effectLst/>
                <a:latin typeface="Helvetica Neue" panose="02000503000000020004" pitchFamily="2" charset="0"/>
              </a:rPr>
              <a:t>弗洛伊德和</a:t>
            </a:r>
            <a:r>
              <a:rPr lang="en-US" dirty="0">
                <a:effectLst/>
                <a:latin typeface="Helvetica Neue" panose="02000503000000020004" pitchFamily="2" charset="0"/>
              </a:rPr>
              <a:t>Virginia Woolf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都认为他是仅次于莎士比亚的天才。</a:t>
            </a:r>
          </a:p>
          <a:p>
            <a:r>
              <a:rPr lang="zh-TW" altLang="en-US" dirty="0">
                <a:effectLst/>
                <a:latin typeface="Helvetica Neue" panose="02000503000000020004" pitchFamily="2" charset="0"/>
              </a:rPr>
              <a:t>尼采说他是唯一一个我可以学习的心理学家</a:t>
            </a:r>
          </a:p>
          <a:p>
            <a:r>
              <a:rPr lang="zh-TW" altLang="en-US" dirty="0">
                <a:effectLst/>
                <a:latin typeface="Helvetica Neue" panose="02000503000000020004" pitchFamily="2" charset="0"/>
                <a:hlinkClick r:id="rId3"/>
              </a:rPr>
              <a:t>魯迅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稱他是“人類靈魂的偉大的審問者。表面的洁白下藏着的底下的罪恶，和藏在那罪恶之下的真正的洁白来。</a:t>
            </a:r>
          </a:p>
          <a:p>
            <a:r>
              <a:rPr lang="zh-TW" altLang="en-US" dirty="0">
                <a:effectLst/>
                <a:latin typeface="Helvetica Neue" panose="02000503000000020004" pitchFamily="2" charset="0"/>
              </a:rPr>
              <a:t>他一直在无情地拷问自己，拷问灵魂和信仰</a:t>
            </a:r>
          </a:p>
          <a:p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  <a:hlinkClick r:id="rId4"/>
              </a:rPr>
              <a:t>屠格涅夫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称他为自己见过的基督徒中最邪恶的一个。他会在聚会中，毫无征兆地激动起来，发表激烈言论，把人吓跑；他会忽然胡说八道，然后说这是住在他心里的大坏蛋的话，跟他本人无关；气质上的差别。温文尔雅的贵族和咄咄逼人的街头恶棍。都擅长心理描写，一个是细腻，一个是残忍。同情心的表现方式非常不同。屠写苦难，也写淳朴善良，是温和理性的，目的是唤起读者的共鸣。陀写苦难也写狡诈，恶，道德困境，思考的不是贫穷这个社会问题而是人性这个哲学问题。作为读者，个人生活经历，气质性情也会影响我们的艺术偏好。鲁本斯，伦勃朗，维米尔。也许我不是讲陀的合适人选，应该请一位有更丰富生活经历，对苦难有更深刻认识的人来讲。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E4027-4365-5245-B6EF-A492BC7570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64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effectLst/>
                <a:latin typeface="Helvetica Neue" panose="02000503000000020004" pitchFamily="2" charset="0"/>
              </a:rPr>
              <a:t>拉斯科尔尼科夫（罗佳）知识渊博，思想进步，胸怀大志，但是毫无用处。他不是坏人，而且可以说是个很善良的人。曾饿着肚子救济穷人（就像陀一样）。他认为世上有两种人。平常的人，生育机器，维护世界。不平常的人有天赋，有使命，推动历史发展（尼采的超人）不能用普通的道德来评判约束不平凡的人。他们超越对错和善恶。</a:t>
            </a:r>
          </a:p>
          <a:p>
            <a:r>
              <a:rPr lang="zh-TW" altLang="en-US" dirty="0">
                <a:effectLst/>
                <a:latin typeface="Helvetica Neue" panose="02000503000000020004" pitchFamily="2" charset="0"/>
              </a:rPr>
              <a:t>妈妈的来信。不平凡的人要靠妹妹牺牲自己来供养。尼采也是如此。奴隶道德：谦卑，怜悯，舍己。主人道德：自豪，进取。主人道德里没有善恶只有好坏。尼采看见被打的马，罗佳同样。尼采靠母亲妹妹照顾。</a:t>
            </a:r>
          </a:p>
          <a:p>
            <a:r>
              <a:rPr lang="zh-TW" altLang="en-US" dirty="0"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杀老太婆是合理的。但杀完人后，一切都变了。他发现自己活在一个完全不同的世界中了。从前是理性的世界，什么都可以分析，什么都可以合理化，只要你足够聪明。之后的世界是情感的世界，道德的世界，他被恐惧，负罪感，猜疑，虚无感所控制，所有的理论是那么苍白和无用。他从前认为杀老太婆不是罪，让他这样的人贫穷才是罪。罚就是法律对平凡人的制裁。罚并不适用于不平凡的人。杀人后发现法律之上有一个道德律，它决定什么是罪，而良心的谴责才是罚。而罚不是罪的完结，救赎才是。罗佳在索尼娅那里找到救赎和重建。索尼娅为了养活父母弟妹沦为妓女。她没有合理化自己的行为，承认自己是个名声不好的罪人，但她在这样的环境中保持正直，善良和信仰。索尼娅讲不出深奥的道理，她只有一些朴素的想法，她无法应对罗佳的诘难。</a:t>
            </a:r>
            <a:r>
              <a:rPr lang="zh-TW" altLang="en-US" dirty="0"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“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你的上帝给你带来了什么？</a:t>
            </a:r>
            <a:r>
              <a:rPr lang="zh-TW" altLang="en-US" dirty="0"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”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对索尼娅这样的女子，问这样的话是很残忍的。她无法回答。她拥抱了他</a:t>
            </a:r>
            <a:r>
              <a:rPr lang="zh-TW" altLang="en-US" dirty="0"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 “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你为何不骂我，却拥抱我？</a:t>
            </a:r>
            <a:r>
              <a:rPr lang="zh-TW" altLang="en-US" dirty="0"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”“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因为世界上没有比你更不快乐的人了。</a:t>
            </a:r>
            <a:r>
              <a:rPr lang="zh-TW" altLang="en-US" dirty="0"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” 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所以最后是她改变了他。也正是她不带论断的倾听，陪伴，安慰，鼓励，使罗佳选择自首，开始赎罪的旅程。道德感到底是从哪里来的？是理性分析推导出来的，还是神放在我们心里的？并不服从人的理性。沉船的故事。你把孤儿寡妇，穷人和无家可归者都扔下船了。</a:t>
            </a:r>
            <a:endParaRPr lang="zh-TW" altLang="en-US" dirty="0"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E4027-4365-5245-B6EF-A492BC7570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61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玛丽被男人诱骗抛弃，被村里人称为脏女人，传教士也把他当作道德败坏者。肺痨严重。梅什金尽力照顾他。</a:t>
            </a:r>
            <a:r>
              <a:rPr lang="zh-TW" altLang="en-US" dirty="0">
                <a:effectLst/>
                <a:latin typeface="Helvetica Neue" panose="02000503000000020004" pitchFamily="2" charset="0"/>
                <a:ea typeface="PingFang TC" panose="020B0400000000000000" pitchFamily="34" charset="-120"/>
              </a:rPr>
              <a:t>“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这一切并不是你的错</a:t>
            </a:r>
            <a:r>
              <a:rPr lang="zh-TW" altLang="en-US" dirty="0">
                <a:effectLst/>
                <a:latin typeface="Helvetica Neue" panose="02000503000000020004" pitchFamily="2" charset="0"/>
                <a:ea typeface="PingFang TC" panose="020B0400000000000000" pitchFamily="34" charset="-120"/>
              </a:rPr>
              <a:t>”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。村民称之为白痴。最先改变的是孩子们。不再扔石子，带来糖果。村民也开始善待玛丽。</a:t>
            </a:r>
          </a:p>
          <a:p>
            <a:r>
              <a:rPr lang="en-US" dirty="0" err="1"/>
              <a:t>骗子卖银器</a:t>
            </a:r>
            <a:endParaRPr lang="en-US" dirty="0"/>
          </a:p>
          <a:p>
            <a:pPr algn="l"/>
            <a:r>
              <a:rPr lang="en-US" dirty="0" err="1"/>
              <a:t>娜斯塔霞</a:t>
            </a:r>
            <a:r>
              <a:rPr lang="zh-TW" alt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自小就沦为了富人的玩物，人们骂她拜金、放荡、不知廉耻的同时，又觊觎她的美色时，唯有梅诗金公爵洞见了她内心的美丽与善良，并对她说：“您受过很多苦，能出这样的地狱而不染，这是了不起的。”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墓中基督的尸体。没有庄严</a:t>
            </a:r>
            <a:r>
              <a:rPr lang="zh-CN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，平和，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绝对的死人，门徒和妇女看到的耶稣。受了这么多苦，没有一点生气。他们能相信耶稣会复活吗？当我们深陷苦难中，呼喊求告却没有听到任何回应，没有看到帮助的手时，我们还相信耶稣的应许吗？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E4027-4365-5245-B6EF-A492BC7570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40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effectLst/>
                <a:latin typeface="Helvetica Neue" panose="02000503000000020004" pitchFamily="2" charset="0"/>
              </a:rPr>
              <a:t>耶稣来到人群中，人们不知为何都认出了他。向他祈求，他医治了盲人，让死人复活。人群的喧闹惊动了红衣主教。他也是宗教裁判所的法官，昨天刚刚把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100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人送上火刑柱。大法官来到现场，人们一下就安静下来，他早已驯服了他们。他打了个手势，手下人就抓了耶稣。</a:t>
            </a:r>
          </a:p>
          <a:p>
            <a:r>
              <a:rPr lang="zh-TW" altLang="en-US" dirty="0">
                <a:effectLst/>
                <a:latin typeface="Helvetica Neue" panose="02000503000000020004" pitchFamily="2" charset="0"/>
              </a:rPr>
              <a:t>“真的是你吗？你为什么要来。你只会碍事。你最大的错误是要给人自由。我们花了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1500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年才纠正了你的错误，解决了这件事。</a:t>
            </a:r>
          </a:p>
          <a:p>
            <a:r>
              <a:rPr lang="zh-TW" altLang="en-US" dirty="0">
                <a:effectLst/>
                <a:latin typeface="Helvetica Neue" panose="02000503000000020004" pitchFamily="2" charset="0"/>
              </a:rPr>
              <a:t>有个伟大的精灵曾在旷野中跟你说了三件事。</a:t>
            </a:r>
          </a:p>
          <a:p>
            <a:r>
              <a:rPr lang="zh-TW" altLang="en-US" dirty="0">
                <a:effectLst/>
                <a:latin typeface="Helvetica Neue" panose="02000503000000020004" pitchFamily="2" charset="0"/>
              </a:rPr>
              <a:t>耶稣说人活着不只靠面包，更要靠神的话。你错了。人活着就是靠面包。人们为了面包愿意舍弃自由，更改信仰。</a:t>
            </a:r>
          </a:p>
          <a:p>
            <a:r>
              <a:rPr lang="zh-TW" altLang="en-US" dirty="0">
                <a:effectLst/>
                <a:latin typeface="Helvetica Neue" panose="02000503000000020004" pitchFamily="2" charset="0"/>
              </a:rPr>
              <a:t>“世界上没有罪恶，只有饥饿”</a:t>
            </a:r>
          </a:p>
          <a:p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大法官说自由和面包不可兼得。你给了人自由，他们就会犯错，创造出自己的神，互相争斗，</a:t>
            </a:r>
            <a:r>
              <a:rPr lang="zh-TW" altLang="en-US" dirty="0"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杀戮。如果你高举面包的旗帜，让所有人有面包吃，他们就会敬拜你跟随你。可是你拒绝这样做。</a:t>
            </a:r>
            <a:endParaRPr lang="en-US" altLang="zh-TW" dirty="0"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r>
              <a:rPr lang="zh-TW" altLang="en-US" dirty="0">
                <a:effectLst/>
                <a:latin typeface="Helvetica Neue" panose="02000503000000020004" pitchFamily="2" charset="0"/>
              </a:rPr>
              <a:t>世上仅有的三种力量</a:t>
            </a:r>
            <a:r>
              <a:rPr lang="en-US" altLang="zh-TW" dirty="0">
                <a:effectLst/>
                <a:latin typeface="Helvetica Neue" panose="02000503000000020004" pitchFamily="2" charset="0"/>
              </a:rPr>
              <a:t>——</a:t>
            </a:r>
            <a:r>
              <a:rPr lang="zh-TW" altLang="en-US" dirty="0">
                <a:effectLst/>
                <a:latin typeface="Helvetica Neue" panose="02000503000000020004" pitchFamily="2" charset="0"/>
              </a:rPr>
              <a:t>能彻底征服这些孱弱的反叛者的良心，为他们造福。这三种力量是：奇迹、秘密和权威。你把这三者一概加以拒绝。你不肯从殿顶上跳下去，征服人心。你要自由的信仰而不是奇迹的信仰。可是人需要奇迹，要把自己和超越的力量联系起来。人们与其说期盼上帝不如说期盼奇迹。</a:t>
            </a:r>
          </a:p>
          <a:p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你不要统治全世界，你又错了。人们盼望统一世界的主宰，使普通人不再被责任束缚，主宰会承担所有责任，人只要享受。我们教会从精灵那里接受了被你愤怒地拒绝的东西，就是他指给你看世上的万国时向你提供的最后一份礼物：我们从他那里接受了罗马和恺撒的剑，并宣布只有我们才是世上的王。</a:t>
            </a:r>
            <a:endParaRPr lang="en-US" altLang="zh-TW" dirty="0">
              <a:effectLst/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我们纠正了你的作为，把教会建立在奇迹、秘密和权威之上。人们大为高兴，因为他们又被当作羊群领着走了，而且给他们带来这么多痛苦的自由终于从他们心上解除了。我们这样教，这样做，不是很正确吗，你说呢？我们如此温和地认识到人类的脆弱，怀着爱心减轻他们的负担，容许他们孱弱的天性在你同意下有些罪过，难道我们不爱人类？现在你为何来妨碍我们？大法官质问耶稣，祂定的要求太高了。爱人如己，爱仇</a:t>
            </a:r>
            <a:r>
              <a:rPr lang="zh-TW" altLang="en-US" dirty="0"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敌，</a:t>
            </a:r>
            <a:r>
              <a:rPr lang="en-US" dirty="0">
                <a:effectLst/>
                <a:latin typeface="Helvetica Neue" panose="02000503000000020004" pitchFamily="2" charset="0"/>
                <a:ea typeface="PingFang TC" panose="020B0400000000000000" pitchFamily="34" charset="-120"/>
              </a:rPr>
              <a:t>turn the other cheek</a:t>
            </a:r>
            <a:r>
              <a:rPr 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，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为什么不降低一点要求，减轻一点负担。</a:t>
            </a:r>
            <a:r>
              <a:rPr lang="zh-TW" altLang="en-US" dirty="0">
                <a:effectLst/>
                <a:latin typeface="Helvetica Neue" panose="02000503000000020004" pitchFamily="2" charset="0"/>
                <a:ea typeface="PingFang TC" panose="020B0400000000000000" pitchFamily="34" charset="-120"/>
              </a:rPr>
              <a:t> 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大法官爱人类，认为只有极少数人能达到基督的要求，多数人只要面包，不在乎自由。</a:t>
            </a:r>
            <a:r>
              <a:rPr lang="zh-TW" altLang="en-US" dirty="0">
                <a:effectLst/>
                <a:latin typeface="Helvetica Neue" panose="02000503000000020004" pitchFamily="2" charset="0"/>
                <a:ea typeface="PingFang TC" panose="020B0400000000000000" pitchFamily="34" charset="-120"/>
              </a:rPr>
              <a:t>“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你若爱他们就应该让他们吃饱</a:t>
            </a:r>
            <a:r>
              <a:rPr lang="zh-TW" altLang="en-US" dirty="0">
                <a:effectLst/>
                <a:latin typeface="Helvetica Neue" panose="02000503000000020004" pitchFamily="2" charset="0"/>
                <a:ea typeface="PingFang TC" panose="020B0400000000000000" pitchFamily="34" charset="-120"/>
              </a:rPr>
              <a:t>” 现在我要判你死刑</a:t>
            </a:r>
            <a:r>
              <a:rPr lang="zh-CN" altLang="en-US" dirty="0">
                <a:effectLst/>
                <a:latin typeface="Helvetica Neue" panose="02000503000000020004" pitchFamily="2" charset="0"/>
                <a:ea typeface="PingFang TC" panose="020B0400000000000000" pitchFamily="34" charset="-120"/>
              </a:rPr>
              <a:t>，明天一早就烧死你，人们都会添柴。</a:t>
            </a:r>
            <a:endParaRPr lang="en-US" altLang="zh-TW" dirty="0">
              <a:effectLst/>
              <a:latin typeface="Helvetica Neue" panose="02000503000000020004" pitchFamily="2" charset="0"/>
              <a:ea typeface="PingFang TC" panose="020B04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故事中耶稣始终一言不发。大法官希望耶稣反驳。他想了</a:t>
            </a:r>
            <a:r>
              <a:rPr lang="en-US" altLang="zh-TW" dirty="0">
                <a:effectLst/>
                <a:latin typeface="Helvetica Neue" panose="02000503000000020004" pitchFamily="2" charset="0"/>
                <a:ea typeface="PingFang TC" panose="020B0400000000000000" pitchFamily="34" charset="-120"/>
              </a:rPr>
              <a:t>90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年，可以反驳耶稣的任何回答。祂的回答是无条件的爱和宽恕，是行动而非想法。祂的吻提醒了大法官，也击败了大法官。大法官看似爱人类，实则轻视人类。耶稣尊重人类，祂并非不知道人的软弱，不要求人达到高标准来自救。以牺牲来爱他们。精神自由，牺牲的爱和宽恕是具有超越性的道德原则，不是理性可以推导出来的，是不容辩驳的超越性真理。如果有一天人类用理性把它们消灭了，那不是乌托邦的到来而是人类灭亡的尽头。</a:t>
            </a:r>
          </a:p>
          <a:p>
            <a:r>
              <a:rPr lang="zh-TW" altLang="en-US" dirty="0">
                <a:effectLst/>
                <a:latin typeface="Helvetica Neue" panose="02000503000000020004" pitchFamily="2" charset="0"/>
              </a:rPr>
              <a:t>伊万和阿廖沙辩论，伊万更博学，思考的更深，他提出很棒的论点论据，阿廖沙完全不是对手，不能反驳，但阿廖沙仍然赢，因为他是更好的人。也因为最美善的，最真实的东西往往不能被人用一番言语表达出来。</a:t>
            </a:r>
          </a:p>
          <a:p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特雷莎修女：我们以为贫穷是缺衣少食，居无定所。其实最大的贫穷是不被需要，不被爱和尊重。人活着不只是靠面包。因为只有面包的时候，我们并不算真的活着。神能给我们生命以意义，不会被苦难死亡终止，给我们价值，不会被失败削减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>
              <a:effectLst/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>
              <a:effectLst/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>
              <a:effectLst/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endParaRPr lang="zh-TW" altLang="en-US" dirty="0">
              <a:effectLst/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E4027-4365-5245-B6EF-A492BC7570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46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664FC-F40D-203B-3DE6-216046F5E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8F242C-3D18-261A-C104-8820BED9D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41265-4BD1-E782-CD5C-1DD208D59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0F1F-4E54-0A48-9366-3F762DFDE30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3705E-0544-066C-7F9B-86AB0DB4B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B41BB-9D9F-4C9A-FAE5-A268CED8B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A15C-BC69-B24A-83D8-8B159FEB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92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C87E7-BFE0-E32C-F526-7EE53A1EB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DF8BC4-FBE2-AB65-FD1A-7C0B4ACCE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F1999-5D19-0D03-E99C-1910CC11C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0F1F-4E54-0A48-9366-3F762DFDE30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C3F1F-A5F0-B32F-AE31-C582C39CE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11027-785E-C2E9-DBB6-8B05F82CB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A15C-BC69-B24A-83D8-8B159FEB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4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2E5431-FE4F-568B-2D97-9C76E7FD6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20667A-971B-BE54-FFBC-0BD6095F6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2E0BD-61F4-932B-1375-D4A204869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0F1F-4E54-0A48-9366-3F762DFDE30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8A13-C2CA-C974-8A88-91DB357D0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FC8C7-C8F0-2542-96DF-711FA915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A15C-BC69-B24A-83D8-8B159FEB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5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D2A84-D54D-608D-D31F-0418FE57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C7B94-1778-550C-AEAE-22B94F39C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F8693-A418-4AB3-61A2-1AA08EE8C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0F1F-4E54-0A48-9366-3F762DFDE30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3F0A4-C9EF-0747-32C2-ECB272B06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9C50B-2FE6-5650-64A4-0D5D02C8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A15C-BC69-B24A-83D8-8B159FEB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2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5BE5A-35F1-E181-5471-A8969A82C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05EB4-17BF-1F28-0222-AFFA2A2E3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0241F-4C2C-15DC-1446-DCA9EC6E5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0F1F-4E54-0A48-9366-3F762DFDE30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4D14F-8221-5F5F-CB17-FE8ABFC93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176A-D4E5-783A-3056-F21348A94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A15C-BC69-B24A-83D8-8B159FEB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62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2E23-88FE-1469-774A-58BEEA62E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CCD2F-1DBC-372D-A386-EBF83AC35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D56EDE-5BAF-3C1D-5060-6011807F9B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8FD65-6087-AA45-8CEF-31D5032C0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0F1F-4E54-0A48-9366-3F762DFDE30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F1CCB-1189-4913-DF60-562EC5912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82DD28-2B07-02A5-08B5-6A7B0D88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A15C-BC69-B24A-83D8-8B159FEB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0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84462-C61D-1AD0-96D9-65EA62B48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DABF3-1BEE-5924-6447-DCD100399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DA653-64CB-8F9C-3852-55017726C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4713B2-9A07-E12A-CED1-F71B1EE704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A06E7E-5646-ED04-AE66-AF2BAAB59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6092E3-C1EC-C368-BF25-04C638044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0F1F-4E54-0A48-9366-3F762DFDE30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8973AA-B3E0-E859-DE15-BBA01C10C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220992-FFA1-AE73-1D23-D6B9D16D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A15C-BC69-B24A-83D8-8B159FEB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3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0EF0F-D2E5-6534-6978-096B38031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4D5FB1-E0E6-0AEA-F567-C9C680619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0F1F-4E54-0A48-9366-3F762DFDE30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74ED7-C469-4008-614B-4B1AD1E05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EDA0C-BC6B-7C67-2797-9EECD0DC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A15C-BC69-B24A-83D8-8B159FEB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19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179E02-B23A-1FF4-CBBC-AB2C68690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0F1F-4E54-0A48-9366-3F762DFDE30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803FF6-52A8-FA05-517B-AEF52017C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257DC-AB43-6F0C-5D2D-1FE0B7E45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A15C-BC69-B24A-83D8-8B159FEB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7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5BD8F-CBB8-D6E5-3D4C-B5AFC8B1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7E175-BFD4-80EF-2864-BF1F7413A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173BD2-5FF3-FD68-E8B6-FD7A0E519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BBF66C-4EB3-6F7F-7971-18B73F63B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0F1F-4E54-0A48-9366-3F762DFDE30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412A18-4C48-67C3-9683-64BB793C1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9D842B-1BA9-01D5-2691-091A0E853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A15C-BC69-B24A-83D8-8B159FEB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32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43AB-512B-E5EA-F4D2-B2CD91AA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4AF44E-4E8D-1E15-C5B7-0DC03326ED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817562-C445-957A-2BEB-0509981E8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778DC-E1E2-E127-7E71-D3F75CE2A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0F1F-4E54-0A48-9366-3F762DFDE30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1B12B-6073-2DC6-C07D-C3A181839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233FB-0834-890C-22EE-289D1892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A15C-BC69-B24A-83D8-8B159FEB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4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5F32FB-62E4-3EF4-ACC9-9E0197730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75945-487B-A501-33C8-AB61983BA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75381-5699-F354-A3BF-E3D899478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7D0F1F-4E54-0A48-9366-3F762DFDE30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B17B8-7C8B-EEBB-4FCB-7C38A18761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293E4-BDD7-A22E-AB4A-E0BB5911E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4BA15C-BC69-B24A-83D8-8B159FEB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9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886C65-AF88-9C2D-E169-DE98C51A77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442" y="921715"/>
            <a:ext cx="5163022" cy="2635993"/>
          </a:xfrm>
        </p:spPr>
        <p:txBody>
          <a:bodyPr anchor="b">
            <a:noAutofit/>
          </a:bodyPr>
          <a:lstStyle/>
          <a:p>
            <a:pPr algn="l"/>
            <a:r>
              <a:rPr lang="zh-TW" altLang="en-US" sz="9600" b="1" dirty="0">
                <a:latin typeface="Kaiti TC" panose="02010600040101010101" pitchFamily="2" charset="-120"/>
                <a:ea typeface="Kaiti TC" panose="02010600040101010101" pitchFamily="2" charset="-120"/>
              </a:rPr>
              <a:t>陀思妥耶夫斯基</a:t>
            </a:r>
            <a:endParaRPr lang="en-US" sz="9600" b="1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C3CBF-40CC-EEE3-D759-55CBE9F2E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442" y="4541263"/>
            <a:ext cx="4662957" cy="1395022"/>
          </a:xfrm>
        </p:spPr>
        <p:txBody>
          <a:bodyPr anchor="t">
            <a:normAutofit/>
          </a:bodyPr>
          <a:lstStyle/>
          <a:p>
            <a:pPr algn="l"/>
            <a:r>
              <a:rPr lang="en-US" sz="6600" b="1" dirty="0" err="1">
                <a:solidFill>
                  <a:srgbClr val="FFFFFF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苦难与信仰</a:t>
            </a:r>
            <a:endParaRPr lang="en-US" sz="6600" b="1" dirty="0">
              <a:solidFill>
                <a:srgbClr val="FFFFFF"/>
              </a:solidFill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5" name="Picture 4" descr="A person with a beard sitting down&#10;&#10;Description automatically generated">
            <a:extLst>
              <a:ext uri="{FF2B5EF4-FFF2-40B4-BE49-F238E27FC236}">
                <a16:creationId xmlns:a16="http://schemas.microsoft.com/office/drawing/2014/main" id="{4631ED74-1E1F-D507-7A6A-D656B8495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199" y="463404"/>
            <a:ext cx="4456437" cy="555319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85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7EBBA-09DA-646E-76C1-A866C6565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zh-CN" altLang="en-US" sz="5400" b="1" i="0" dirty="0">
                <a:effectLst/>
                <a:highlight>
                  <a:srgbClr val="FFFFFF"/>
                </a:highlight>
                <a:latin typeface="Kaiti TC" panose="02010600040101010101" pitchFamily="2" charset="-120"/>
                <a:ea typeface="Kaiti TC" panose="02010600040101010101" pitchFamily="2" charset="-120"/>
              </a:rPr>
              <a:t>“</a:t>
            </a:r>
            <a:r>
              <a:rPr lang="zh-TW" altLang="en-US" sz="5400" b="1" i="0" dirty="0">
                <a:effectLst/>
                <a:highlight>
                  <a:srgbClr val="FFFFFF"/>
                </a:highlight>
                <a:latin typeface="Kaiti TC" panose="02010600040101010101" pitchFamily="2" charset="-120"/>
                <a:ea typeface="Kaiti TC" panose="02010600040101010101" pitchFamily="2" charset="-120"/>
              </a:rPr>
              <a:t>我怕我配不上自己所受的苦难</a:t>
            </a:r>
            <a:r>
              <a:rPr lang="zh-CN" altLang="en-US" sz="5400" b="1" i="0" dirty="0">
                <a:effectLst/>
                <a:highlight>
                  <a:srgbClr val="FFFFFF"/>
                </a:highlight>
                <a:latin typeface="Kaiti TC" panose="02010600040101010101" pitchFamily="2" charset="-120"/>
                <a:ea typeface="Kaiti TC" panose="02010600040101010101" pitchFamily="2" charset="-120"/>
              </a:rPr>
              <a:t>”</a:t>
            </a:r>
            <a:endParaRPr lang="en-US" sz="54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57203-72E7-9B81-5710-DFAB8CF61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Kaiti TC" panose="02010600040101010101" pitchFamily="2" charset="-120"/>
                <a:ea typeface="Kaiti TC" panose="02010600040101010101" pitchFamily="2" charset="-120"/>
              </a:rPr>
              <a:t>1821</a:t>
            </a:r>
            <a:r>
              <a:rPr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  <a:t>-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 </a:t>
            </a:r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生于贫困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  <a:t>1846-《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穷人</a:t>
            </a:r>
            <a:r>
              <a:rPr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  <a:t>》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 一鸣惊人</a:t>
            </a:r>
            <a:endParaRPr lang="en-US" altLang="zh-CN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  <a:t>1849-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 死刑，苦役</a:t>
            </a:r>
            <a:endParaRPr lang="en-US" altLang="zh-CN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  <a:t>1860-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 负债，酗酒，赌博</a:t>
            </a:r>
            <a:endParaRPr lang="en-US" altLang="zh-CN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  <a:t>1866-80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 创作高峰 </a:t>
            </a:r>
            <a:r>
              <a:rPr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  <a:t>《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罪与罚</a:t>
            </a:r>
            <a:r>
              <a:rPr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  <a:t>》《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白痴</a:t>
            </a:r>
            <a:r>
              <a:rPr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  <a:t>》《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卡拉马佐夫兄弟</a:t>
            </a:r>
            <a:r>
              <a:rPr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  <a:t>》</a:t>
            </a:r>
          </a:p>
          <a:p>
            <a:r>
              <a:rPr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  <a:t>1881-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 去世。 浪子和一粒麦子 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5" name="Picture 4" descr="A group of books on a table&#10;&#10;Description automatically generated">
            <a:extLst>
              <a:ext uri="{FF2B5EF4-FFF2-40B4-BE49-F238E27FC236}">
                <a16:creationId xmlns:a16="http://schemas.microsoft.com/office/drawing/2014/main" id="{E7FB48EA-C7C3-9987-0230-872E219732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84" r="3391" b="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25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B480A-A5E8-4185-EBEC-43DB6D2E9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影响与评价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03EDC-9295-11DA-8797-4515D58F4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Kaiti TC" panose="02010600040101010101" pitchFamily="2" charset="-120"/>
                <a:ea typeface="Kaiti TC" panose="02010600040101010101" pitchFamily="2" charset="-120"/>
              </a:rPr>
              <a:t>“</a:t>
            </a:r>
            <a:r>
              <a:rPr lang="zh-TW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仅次于莎士比亚的天才</a:t>
            </a:r>
            <a:r>
              <a:rPr lang="en-US" altLang="zh-TW" dirty="0">
                <a:latin typeface="Kaiti TC" panose="02010600040101010101" pitchFamily="2" charset="-120"/>
                <a:ea typeface="Kaiti TC" panose="02010600040101010101" pitchFamily="2" charset="-120"/>
              </a:rPr>
              <a:t>” –</a:t>
            </a:r>
            <a:r>
              <a:rPr lang="zh-TW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弗洛伊德</a:t>
            </a:r>
            <a:endParaRPr lang="en-US" altLang="zh-TW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“唯一一个我可以学习的心理学家” </a:t>
            </a:r>
            <a:r>
              <a:rPr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  <a:t>–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 尼采</a:t>
            </a:r>
            <a:endParaRPr lang="en-US" altLang="zh-CN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“人類靈魂的偉大的審問者” </a:t>
            </a:r>
            <a:r>
              <a:rPr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  <a:t>–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 鲁迅</a:t>
            </a:r>
            <a:endParaRPr lang="en-US" altLang="zh-CN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“我见过的基督徒中最邪恶的一个” </a:t>
            </a:r>
            <a:r>
              <a:rPr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  <a:t>–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 屠格涅夫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5222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E26918-869A-34B4-004B-E6D0ADD51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6" y="499397"/>
            <a:ext cx="5929422" cy="908489"/>
          </a:xfrm>
        </p:spPr>
        <p:txBody>
          <a:bodyPr anchor="b">
            <a:normAutofit/>
          </a:bodyPr>
          <a:lstStyle/>
          <a:p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罪与罚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E4323-C787-0377-9662-48D535F6A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90" y="1588770"/>
            <a:ext cx="6960870" cy="4354831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拉斯科尔尼科夫：知识渊博，思想进步，胸怀大志，毫无用处</a:t>
            </a:r>
            <a:endParaRPr lang="en-US" altLang="zh-CN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平凡之人 与 不平凡之人</a:t>
            </a:r>
            <a:endParaRPr lang="en-US" altLang="zh-CN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杀人之前</a:t>
            </a:r>
            <a:endParaRPr lang="en-US" altLang="zh-CN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杀人之后</a:t>
            </a:r>
            <a:endParaRPr lang="en-US" altLang="zh-CN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救赎和重建</a:t>
            </a:r>
            <a:endParaRPr lang="en-US" altLang="zh-CN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道德感到底是从哪里来的？是理性的自然结果还是神放在我们心里的？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5" name="Picture 4" descr="A red book with black text&#10;&#10;Description automatically generated">
            <a:extLst>
              <a:ext uri="{FF2B5EF4-FFF2-40B4-BE49-F238E27FC236}">
                <a16:creationId xmlns:a16="http://schemas.microsoft.com/office/drawing/2014/main" id="{EBE8715A-7D9A-8C4D-6657-8F4956138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300" y="1015425"/>
            <a:ext cx="3765176" cy="482714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01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F04EE-5B17-BADF-8425-2F5B9066C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白痴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5" name="Content Placeholder 4" descr="A close-up of a book&#10;&#10;Description automatically generated">
            <a:extLst>
              <a:ext uri="{FF2B5EF4-FFF2-40B4-BE49-F238E27FC236}">
                <a16:creationId xmlns:a16="http://schemas.microsoft.com/office/drawing/2014/main" id="{9F3F789D-3661-3E32-E3E2-C74DBAD93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1748" r="1903"/>
          <a:stretch/>
        </p:blipFill>
        <p:spPr>
          <a:xfrm>
            <a:off x="6096000" y="1690687"/>
            <a:ext cx="5863772" cy="366688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946ED3-B572-0473-BC7B-D9BB83F43527}"/>
              </a:ext>
            </a:extLst>
          </p:cNvPr>
          <p:cNvSpPr txBox="1"/>
          <p:nvPr/>
        </p:nvSpPr>
        <p:spPr>
          <a:xfrm>
            <a:off x="464457" y="1690687"/>
            <a:ext cx="54791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Kaiti TC" panose="02010600040101010101" pitchFamily="2" charset="-120"/>
                <a:ea typeface="Kaiti TC" panose="02010600040101010101" pitchFamily="2" charset="-120"/>
              </a:rPr>
              <a:t>把一个良善</a:t>
            </a:r>
            <a:r>
              <a:rPr lang="zh-CN" altLang="en-US" sz="2800" dirty="0">
                <a:latin typeface="Kaiti TC" panose="02010600040101010101" pitchFamily="2" charset="-120"/>
                <a:ea typeface="Kaiti TC" panose="02010600040101010101" pitchFamily="2" charset="-120"/>
              </a:rPr>
              <a:t>，</a:t>
            </a:r>
            <a:r>
              <a:rPr lang="en-US" sz="2800" dirty="0" err="1">
                <a:latin typeface="Kaiti TC" panose="02010600040101010101" pitchFamily="2" charset="-120"/>
                <a:ea typeface="Kaiti TC" panose="02010600040101010101" pitchFamily="2" charset="-120"/>
              </a:rPr>
              <a:t>单纯</a:t>
            </a:r>
            <a:r>
              <a:rPr lang="zh-CN" altLang="en-US" sz="2800" dirty="0">
                <a:latin typeface="Kaiti TC" panose="02010600040101010101" pitchFamily="2" charset="-120"/>
                <a:ea typeface="Kaiti TC" panose="02010600040101010101" pitchFamily="2" charset="-120"/>
              </a:rPr>
              <a:t>，</a:t>
            </a:r>
            <a:r>
              <a:rPr lang="en-US" sz="2800" dirty="0" err="1">
                <a:latin typeface="Kaiti TC" panose="02010600040101010101" pitchFamily="2" charset="-120"/>
                <a:ea typeface="Kaiti TC" panose="02010600040101010101" pitchFamily="2" charset="-120"/>
              </a:rPr>
              <a:t>透明的人放在充满冲突</a:t>
            </a:r>
            <a:r>
              <a:rPr lang="zh-CN" altLang="en-US" sz="2800" dirty="0">
                <a:latin typeface="Kaiti TC" panose="02010600040101010101" pitchFamily="2" charset="-120"/>
                <a:ea typeface="Kaiti TC" panose="02010600040101010101" pitchFamily="2" charset="-120"/>
              </a:rPr>
              <a:t>，欲望，自私的世界中会发生什么？</a:t>
            </a:r>
            <a:endParaRPr lang="en-US" altLang="zh-CN" sz="28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Kaiti TC" panose="02010600040101010101" pitchFamily="2" charset="-120"/>
                <a:ea typeface="Kaiti TC" panose="02010600040101010101" pitchFamily="2" charset="-120"/>
              </a:rPr>
              <a:t>梅诗金的大爱到了不合情理的地步，又或是我们的情理被罪影响太深</a:t>
            </a:r>
            <a:endParaRPr lang="en-US" altLang="zh-CN" sz="28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Kaiti TC" panose="02010600040101010101" pitchFamily="2" charset="-120"/>
                <a:ea typeface="Kaiti TC" panose="02010600040101010101" pitchFamily="2" charset="-120"/>
              </a:rPr>
              <a:t>我们不认可他，但不禁被他的纯洁，善良吸引</a:t>
            </a:r>
            <a:endParaRPr lang="en-US" sz="28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497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70613-00FF-E6FB-C984-BF1D73B4C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卡拉马佐夫兄弟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9A7B0-D21E-A561-DCB8-B3F19EB67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52771" cy="4351338"/>
          </a:xfrm>
        </p:spPr>
        <p:txBody>
          <a:bodyPr/>
          <a:lstStyle/>
          <a:p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宗教大法官的故事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lvl="1"/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面包与自由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lvl="1"/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奇迹与信心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“要爱具体的人，不要爱抽象的人”</a:t>
            </a:r>
            <a:endParaRPr lang="en-US" altLang="zh-CN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“如果上帝不存在，一切都是允许的”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5" name="Picture 4" descr="A person in a red headband and a person in a red shirt&#10;&#10;Description automatically generated">
            <a:extLst>
              <a:ext uri="{FF2B5EF4-FFF2-40B4-BE49-F238E27FC236}">
                <a16:creationId xmlns:a16="http://schemas.microsoft.com/office/drawing/2014/main" id="{EE672278-BCBB-1B6B-77E5-D8028B749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571" y="1387300"/>
            <a:ext cx="4102100" cy="291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54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2627</TotalTime>
  <Words>3006</Words>
  <Application>Microsoft Office PowerPoint</Application>
  <PresentationFormat>Widescreen</PresentationFormat>
  <Paragraphs>69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Helvetica Neue</vt:lpstr>
      <vt:lpstr>Kaiti TC</vt:lpstr>
      <vt:lpstr>PingFang SC</vt:lpstr>
      <vt:lpstr>PingFang TC</vt:lpstr>
      <vt:lpstr>Aptos</vt:lpstr>
      <vt:lpstr>Aptos Display</vt:lpstr>
      <vt:lpstr>Arial</vt:lpstr>
      <vt:lpstr>Office Theme</vt:lpstr>
      <vt:lpstr>陀思妥耶夫斯基</vt:lpstr>
      <vt:lpstr>“我怕我配不上自己所受的苦难”</vt:lpstr>
      <vt:lpstr>影响与评价</vt:lpstr>
      <vt:lpstr>罪与罚</vt:lpstr>
      <vt:lpstr>白痴</vt:lpstr>
      <vt:lpstr>卡拉马佐夫兄弟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陀思妥耶夫斯基</dc:title>
  <dc:creator>office365</dc:creator>
  <cp:lastModifiedBy>大橡树 nelson</cp:lastModifiedBy>
  <cp:revision>5</cp:revision>
  <dcterms:created xsi:type="dcterms:W3CDTF">2024-03-19T23:23:47Z</dcterms:created>
  <dcterms:modified xsi:type="dcterms:W3CDTF">2024-03-25T17:13:18Z</dcterms:modified>
</cp:coreProperties>
</file>