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84085"/>
  </p:normalViewPr>
  <p:slideViewPr>
    <p:cSldViewPr snapToGrid="0">
      <p:cViewPr varScale="1">
        <p:scale>
          <a:sx n="54" d="100"/>
          <a:sy n="54" d="100"/>
        </p:scale>
        <p:origin x="105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大橡树 nelson" userId="b0597ec67e8763e9" providerId="LiveId" clId="{1C9EB9EC-9150-4006-9341-CDDF5382DF31}"/>
    <pc:docChg chg="undo custSel modSld">
      <pc:chgData name="大橡树 nelson" userId="b0597ec67e8763e9" providerId="LiveId" clId="{1C9EB9EC-9150-4006-9341-CDDF5382DF31}" dt="2024-03-10T21:31:26.755" v="6" actId="1076"/>
      <pc:docMkLst>
        <pc:docMk/>
      </pc:docMkLst>
      <pc:sldChg chg="modSp mod">
        <pc:chgData name="大橡树 nelson" userId="b0597ec67e8763e9" providerId="LiveId" clId="{1C9EB9EC-9150-4006-9341-CDDF5382DF31}" dt="2024-03-10T21:31:26.755" v="6" actId="1076"/>
        <pc:sldMkLst>
          <pc:docMk/>
          <pc:sldMk cId="1648330137" sldId="256"/>
        </pc:sldMkLst>
        <pc:spChg chg="mod">
          <ac:chgData name="大橡树 nelson" userId="b0597ec67e8763e9" providerId="LiveId" clId="{1C9EB9EC-9150-4006-9341-CDDF5382DF31}" dt="2024-03-10T21:31:02.143" v="3" actId="113"/>
          <ac:spMkLst>
            <pc:docMk/>
            <pc:sldMk cId="1648330137" sldId="256"/>
            <ac:spMk id="2" creationId="{81FA9AA2-435C-E6B3-DEA2-6D14A3840B88}"/>
          </ac:spMkLst>
        </pc:spChg>
        <pc:spChg chg="mod">
          <ac:chgData name="大橡树 nelson" userId="b0597ec67e8763e9" providerId="LiveId" clId="{1C9EB9EC-9150-4006-9341-CDDF5382DF31}" dt="2024-03-10T21:31:26.755" v="6" actId="1076"/>
          <ac:spMkLst>
            <pc:docMk/>
            <pc:sldMk cId="1648330137" sldId="256"/>
            <ac:spMk id="3" creationId="{4E585DEB-CE65-FA23-E55D-22BFCA1DEA09}"/>
          </ac:spMkLst>
        </pc:spChg>
        <pc:picChg chg="mod">
          <ac:chgData name="大橡树 nelson" userId="b0597ec67e8763e9" providerId="LiveId" clId="{1C9EB9EC-9150-4006-9341-CDDF5382DF31}" dt="2024-03-10T21:31:15.271" v="5" actId="1076"/>
          <ac:picMkLst>
            <pc:docMk/>
            <pc:sldMk cId="1648330137" sldId="256"/>
            <ac:picMk id="5" creationId="{B2C7D51A-0A76-B62B-990A-3F5EBABB1D0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3C9C3-F151-9E44-A3F8-615146D60A23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08EA8-4326-D645-B3C0-B8F6E0060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17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隐藏在普通人身边有一个魔法世界。魔法师生活在我们之中，但拥有自己的学校、政府和社区。他们管我们叫麻瓜。历史上魔法师和麻瓜之间存在过冲突。魔法师曾遭遇被无知和恐惧驱动的麻瓜的迫害（历史上的猎巫运动）。而魔法师也曾滥用魔法伤害麻瓜。为了避免这种情况再次发生，魔法界选择隐居，不让麻瓜知道他们的存在。</a:t>
            </a:r>
          </a:p>
          <a:p>
            <a:r>
              <a:rPr lang="en-US" dirty="0" err="1"/>
              <a:t>问题</a:t>
            </a:r>
            <a:r>
              <a:rPr lang="zh-CN" altLang="en-US" dirty="0"/>
              <a:t>：为什么要隐藏，免得麻瓜总来找我们寻求魔法的解决方法。技术是今天的魔法。魔法师拥有魔法，我们拥有了技术，问题还在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EA8-4326-D645-B3C0-B8F6E00605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83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Helvetica Neue" panose="02000503000000020004" pitchFamily="2" charset="0"/>
              </a:rPr>
              <a:t>Nothing I have seen in the world has supported your pronouncements that love is more powerful than my kind of magic, Dumbledore.”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r>
              <a:rPr lang="en-US" dirty="0">
                <a:effectLst/>
                <a:latin typeface="Helvetica Neue" panose="02000503000000020004" pitchFamily="2" charset="0"/>
              </a:rPr>
              <a:t>“Perhaps you have been looking in the wrong places.”</a:t>
            </a:r>
            <a:endParaRPr lang="en-US" altLang="zh-TW" b="0" i="0" dirty="0">
              <a:solidFill>
                <a:srgbClr val="1F1F1F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i="0" dirty="0">
                <a:solidFill>
                  <a:srgbClr val="1F1F1F"/>
                </a:solidFill>
                <a:effectLst/>
                <a:latin typeface="Google Sans"/>
              </a:rPr>
              <a:t>他的知识一直是严重地不足！那些伏地魔不重视的东西，他从来不去费心了解。童话故事、爱、忠诚和纯真，伏地魔对这些一无所知。正是这些东西拥有着超越他的力量，一种任何魔法都无法企及的力量，而这正是他永远也无法理解的真理。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EA8-4326-D645-B3C0-B8F6E00605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56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有一嬰孩為我們而生，有一子賜給我們，他拥有黑魔王不知道的力量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EA8-4326-D645-B3C0-B8F6E00605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03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那些不起眼的</a:t>
            </a:r>
            <a:r>
              <a:rPr lang="zh-CN" altLang="en-US" dirty="0"/>
              <a:t>，没有外表光芒的人也有可爱的一面，但你要愿意花时间去了解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EA8-4326-D645-B3C0-B8F6E00605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39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i="0" dirty="0">
                <a:solidFill>
                  <a:srgbClr val="1F1F1F"/>
                </a:solidFill>
                <a:effectLst/>
                <a:latin typeface="Google Sans"/>
              </a:rPr>
              <a:t>其实不只是未知</a:t>
            </a:r>
            <a:r>
              <a:rPr lang="zh-CN" altLang="en-US" b="0" i="0" dirty="0">
                <a:solidFill>
                  <a:srgbClr val="1F1F1F"/>
                </a:solidFill>
                <a:effectLst/>
                <a:latin typeface="Google Sans"/>
              </a:rPr>
              <a:t>，还有对这个世界和其中的人的依恋。</a:t>
            </a:r>
            <a:r>
              <a:rPr lang="zh-TW" altLang="en-US" dirty="0">
                <a:effectLst/>
                <a:latin typeface="PingFang TC" panose="020B0400000000000000" pitchFamily="34" charset="-120"/>
                <a:ea typeface="PingFang TC" panose="020B0400000000000000" pitchFamily="34" charset="-120"/>
              </a:rPr>
              <a:t>战胜对死亡的恐惧需要的是对死亡背后旅程的确据</a:t>
            </a:r>
          </a:p>
          <a:p>
            <a:endParaRPr lang="en-US" altLang="zh-TW" b="0" i="0" dirty="0">
              <a:solidFill>
                <a:srgbClr val="1F1F1F"/>
              </a:solidFill>
              <a:effectLst/>
              <a:latin typeface="Google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EA8-4326-D645-B3C0-B8F6E00605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34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98A38-D0AC-724B-DDB8-CE79C063D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D7D0E-EE67-6814-5F5E-93CF26DA7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017FD-675D-780F-38C0-4D9566C3B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E508-0A3C-AF43-985D-C2AAB472515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7F127-58DC-B30B-E7A6-33357A6ED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5A2A7-3735-353E-726E-BA3223E9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7377-10A6-FF41-B38A-DD8AA2FD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11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61851-393E-661D-075A-72DD92F2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DA8BB-DDAD-B40B-CF2E-5A7DBBD5C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2CBE6-0FBC-DA08-E295-414E119B5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E508-0A3C-AF43-985D-C2AAB472515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B9C9B-DDDE-1A90-5307-08DCC70CE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2F117-D2EF-48A2-BB83-19A0BB2E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7377-10A6-FF41-B38A-DD8AA2FD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7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46034D-356A-048E-B07C-C617673C80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908EC0-E78F-1FC7-C2F9-BB0492D18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18095-961B-D8FF-C5CB-9FBAE573E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E508-0A3C-AF43-985D-C2AAB472515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A9772-CD0A-92D3-5335-20F000E06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F314D-4442-BFD8-D86A-D800B5806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7377-10A6-FF41-B38A-DD8AA2FD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04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990D1-8064-B182-8867-920509D3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8F18B-19FF-EACA-DAD2-A93CBD984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ED4D3-92D6-C704-46B8-ED5D4D740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E508-0A3C-AF43-985D-C2AAB472515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8946-43A0-E5C6-582D-24C68A367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78CB4-A7E7-EDE7-2EB0-DA4D85565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7377-10A6-FF41-B38A-DD8AA2FD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98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F3A0-441E-7C54-3E18-3808FDE6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06EB7-247F-0DA2-696C-0558BF987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0D62B-833B-2E73-235D-777FBBEB7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E508-0A3C-AF43-985D-C2AAB472515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BBBAD-1D23-F083-F835-2FF106A0D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23E5D-B6CC-09A2-F71C-1E01AB78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7377-10A6-FF41-B38A-DD8AA2FD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11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97423-573B-787C-E295-3BB53A789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DF337-097B-CBF2-835D-C6A72EA75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F47135-472A-F8EA-3615-F01AA7EFA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83346-DD12-6C1C-090A-60B7D38EE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E508-0A3C-AF43-985D-C2AAB472515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2BF1D-5AB2-3DFB-F654-B5EF239D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7C559-39F2-E9DB-1CFE-55E848BF4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7377-10A6-FF41-B38A-DD8AA2FD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8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3CEC8-D7C7-5A43-9E0E-EA1F98FF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1DD7C-7947-A31C-5272-0F2D4BFA8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34A5A3-5A3F-64A0-A25C-E471BB859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096E7-8EE4-2B5A-4797-BD5211191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323330-5199-86A0-DE60-31DE329613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2FA59-E815-4B8A-F47E-F73F1A28E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E508-0A3C-AF43-985D-C2AAB472515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8BB213-AF6B-7F1E-83B3-469194F73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CF8F3A-6752-78FF-FAF5-F9F04919F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7377-10A6-FF41-B38A-DD8AA2FD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7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7BBB-E591-C366-21D5-8D45666C3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92D07E-7B1C-B8AE-B79F-51859868F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E508-0A3C-AF43-985D-C2AAB472515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B4CBE-A872-ABCE-B171-6E6E6930C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78428-BB89-880F-D4A1-CD848DEAE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7377-10A6-FF41-B38A-DD8AA2FD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6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9596F-C2BC-50F3-0ED8-A0256982C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E508-0A3C-AF43-985D-C2AAB472515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8AAD87-A4E8-44F0-C403-7BB43B95C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99849-52F6-A972-FC8A-F6F24FA0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7377-10A6-FF41-B38A-DD8AA2FD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55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E3E67-2082-22F7-FEF8-79D6B898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4DF55-99F0-004E-72A4-66B91AC3A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2B4BB-83D1-2975-6D63-0B6EFFE07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801BB-221B-7EFF-BDA2-96508335C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E508-0A3C-AF43-985D-C2AAB472515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7FE30-09A3-4D0C-4E6C-BF10C352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7E28B-6568-571E-9767-D77204308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7377-10A6-FF41-B38A-DD8AA2FD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3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125A-86F8-6F0D-5E55-B8A3EF790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88C82F-3497-898C-F7FA-C83C01E2D8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CD8F8-06D4-EC02-7365-07D402137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7D784-CB1A-E4E6-EF90-C7A27376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EE508-0A3C-AF43-985D-C2AAB472515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13C10-46BE-330E-A6AE-F7285792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F039A-9AEE-4AEE-4623-1AB4FFD2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27377-10A6-FF41-B38A-DD8AA2FD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13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5C239F-B356-7428-1AAE-AE23DF5A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5C4C-6C0C-7E9C-ADF6-E3D6D7C00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31957-F0C3-B7BD-6520-73D5A5145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DEE508-0A3C-AF43-985D-C2AAB4725150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508CA-EDAD-A4D0-E022-FC6965109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EA58E-4F47-C362-BE48-75BC8D451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827377-10A6-FF41-B38A-DD8AA2FDA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5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in school uniforms&#10;&#10;Description automatically generated">
            <a:extLst>
              <a:ext uri="{FF2B5EF4-FFF2-40B4-BE49-F238E27FC236}">
                <a16:creationId xmlns:a16="http://schemas.microsoft.com/office/drawing/2014/main" id="{B2C7D51A-0A76-B62B-990A-3F5EBABB1D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A9AA2-435C-E6B3-DEA2-6D14A3840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US" sz="11500" b="1" dirty="0" err="1">
                <a:ln w="22225">
                  <a:solidFill>
                    <a:schemeClr val="tx1"/>
                  </a:solidFill>
                  <a:miter lim="800000"/>
                </a:ln>
                <a:noFill/>
                <a:latin typeface="Kaiti TC" panose="02010600040101010101" pitchFamily="2" charset="-120"/>
                <a:ea typeface="Kaiti TC" panose="02010600040101010101" pitchFamily="2" charset="-120"/>
              </a:rPr>
              <a:t>哈利波特</a:t>
            </a:r>
            <a:endParaRPr lang="en-US" sz="11500" b="1" dirty="0">
              <a:ln w="22225">
                <a:solidFill>
                  <a:schemeClr val="tx1"/>
                </a:solidFill>
                <a:miter lim="800000"/>
              </a:ln>
              <a:noFill/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85DEB-CE65-FA23-E55D-22BFCA1DE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5420" y="4491039"/>
            <a:ext cx="8677220" cy="1202995"/>
          </a:xfrm>
        </p:spPr>
        <p:txBody>
          <a:bodyPr>
            <a:noAutofit/>
          </a:bodyPr>
          <a:lstStyle/>
          <a:p>
            <a:pPr algn="l"/>
            <a:r>
              <a:rPr lang="en-US" sz="5400" b="1" dirty="0" err="1">
                <a:latin typeface="Kaiti TC" panose="02010600040101010101" pitchFamily="2" charset="-120"/>
                <a:ea typeface="Kaiti TC" panose="02010600040101010101" pitchFamily="2" charset="-120"/>
              </a:rPr>
              <a:t>读哈利波特不能只看到魔法</a:t>
            </a:r>
            <a:endParaRPr lang="en-US" sz="5400" b="1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8330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F87374-F2ED-6C1E-F525-B9BA70F6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350196"/>
            <a:ext cx="4962393" cy="1624520"/>
          </a:xfrm>
        </p:spPr>
        <p:txBody>
          <a:bodyPr anchor="ctr">
            <a:normAutofit/>
          </a:bodyPr>
          <a:lstStyle/>
          <a:p>
            <a:r>
              <a:rPr lang="en-US" sz="4000" dirty="0" err="1">
                <a:latin typeface="Kaiti TC" panose="02010600040101010101" pitchFamily="2" charset="-120"/>
                <a:ea typeface="Kaiti TC" panose="02010600040101010101" pitchFamily="2" charset="-120"/>
              </a:rPr>
              <a:t>魔法世界</a:t>
            </a:r>
            <a:endParaRPr 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4645E-594D-66ED-C880-5D6D9B4A5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86" y="2530258"/>
            <a:ext cx="6970585" cy="4221271"/>
          </a:xfrm>
        </p:spPr>
        <p:txBody>
          <a:bodyPr anchor="ctr">
            <a:noAutofit/>
          </a:bodyPr>
          <a:lstStyle/>
          <a:p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什么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：魔法世界就在我们身边，虽然我们看不见</a:t>
            </a:r>
            <a:endParaRPr lang="en-US" altLang="zh-CN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哪里：霍格沃茨魔法学院</a:t>
            </a:r>
            <a:endParaRPr lang="en-US" altLang="zh-CN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何时：九十年代</a:t>
            </a:r>
            <a:endParaRPr lang="en-US" altLang="zh-CN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谁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：哈利，他的老师，朋友，对头，死敌</a:t>
            </a:r>
            <a:endParaRPr lang="en-US" altLang="zh-CN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问题：权力的诱惑与腐败，偏见与歧视，损失和伤痛，成长和救赎；繁重的作业，恶毒的老师，讨厌的邻班同学，令人着迷又不可理喻的女生</a:t>
            </a:r>
            <a:endParaRPr lang="en-US" altLang="zh-CN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最大的魔法：友谊，忠诚，</a:t>
            </a:r>
            <a:r>
              <a:rPr lang="zh-CN" altLang="en-US" sz="4000" dirty="0">
                <a:latin typeface="Kaiti TC" panose="02010600040101010101" pitchFamily="2" charset="-120"/>
                <a:ea typeface="Kaiti TC" panose="02010600040101010101" pitchFamily="2" charset="-120"/>
              </a:rPr>
              <a:t>爱</a:t>
            </a:r>
            <a:endParaRPr 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endParaRPr lang="en-US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Picture 4" descr="A cartoon of a castle&#10;&#10;Description automatically generated">
            <a:extLst>
              <a:ext uri="{FF2B5EF4-FFF2-40B4-BE49-F238E27FC236}">
                <a16:creationId xmlns:a16="http://schemas.microsoft.com/office/drawing/2014/main" id="{9BF30843-FE9F-16CC-0995-D1DE1C5A1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8" r="22941"/>
          <a:stretch/>
        </p:blipFill>
        <p:spPr>
          <a:xfrm>
            <a:off x="7223837" y="1251291"/>
            <a:ext cx="4962394" cy="55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82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AF6CB648-9554-488A-B457-99CAAD1D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3ADCBE7-9330-1CDA-00EB-CDD12DB72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290"/>
            <a:ext cx="12192000" cy="1733407"/>
          </a:xfrm>
          <a:prstGeom prst="rect">
            <a:avLst/>
          </a:prstGeom>
          <a:ln>
            <a:noFill/>
          </a:ln>
          <a:effectLst>
            <a:outerShdw blurRad="254000" dist="381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1B933-A8AB-12F4-FCCD-2DE36F6D8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240241"/>
            <a:ext cx="10760054" cy="1228299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Kaiti TC" panose="02010600040101010101" pitchFamily="2" charset="-120"/>
                <a:ea typeface="Kaiti TC" panose="02010600040101010101" pitchFamily="2" charset="-120"/>
              </a:rPr>
              <a:t>哈利的生平</a:t>
            </a:r>
            <a:endParaRPr 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B22CF-0E67-4E43-5008-0DDDD4B04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56" y="2116899"/>
            <a:ext cx="5263422" cy="4055301"/>
          </a:xfrm>
        </p:spPr>
        <p:txBody>
          <a:bodyPr anchor="ctr">
            <a:normAutofit/>
          </a:bodyPr>
          <a:lstStyle/>
          <a:p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哈利</a:t>
            </a:r>
            <a:r>
              <a:rPr lang="en-US" altLang="zh-TW" sz="2400" dirty="0">
                <a:latin typeface="Kaiti TC" panose="02010600040101010101" pitchFamily="2" charset="-120"/>
                <a:ea typeface="Kaiti TC" panose="02010600040101010101" pitchFamily="2" charset="-120"/>
              </a:rPr>
              <a:t>·</a:t>
            </a:r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波</a:t>
            </a:r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特</a:t>
            </a:r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与魔法石</a:t>
            </a:r>
            <a:endParaRPr lang="en-US" altLang="zh-TW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哈利</a:t>
            </a:r>
            <a:r>
              <a:rPr lang="en-US" altLang="zh-TW" sz="2400" dirty="0">
                <a:latin typeface="Kaiti TC" panose="02010600040101010101" pitchFamily="2" charset="-120"/>
                <a:ea typeface="Kaiti TC" panose="02010600040101010101" pitchFamily="2" charset="-120"/>
              </a:rPr>
              <a:t>·</a:t>
            </a:r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波特与密室</a:t>
            </a:r>
            <a:endParaRPr lang="en-US" altLang="zh-TW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哈利</a:t>
            </a:r>
            <a:r>
              <a:rPr lang="en-US" altLang="zh-TW" sz="2400" dirty="0">
                <a:latin typeface="Kaiti TC" panose="02010600040101010101" pitchFamily="2" charset="-120"/>
                <a:ea typeface="Kaiti TC" panose="02010600040101010101" pitchFamily="2" charset="-120"/>
              </a:rPr>
              <a:t>·</a:t>
            </a:r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波特与阿兹卡班的囚徒</a:t>
            </a:r>
            <a:endParaRPr lang="en-US" altLang="zh-TW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哈利</a:t>
            </a:r>
            <a:r>
              <a:rPr lang="en-US" altLang="zh-TW" sz="2400" dirty="0">
                <a:latin typeface="Kaiti TC" panose="02010600040101010101" pitchFamily="2" charset="-120"/>
                <a:ea typeface="Kaiti TC" panose="02010600040101010101" pitchFamily="2" charset="-120"/>
              </a:rPr>
              <a:t>·</a:t>
            </a:r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波特与火焰杯</a:t>
            </a:r>
            <a:endParaRPr lang="en-US" altLang="zh-TW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哈利</a:t>
            </a:r>
            <a:r>
              <a:rPr lang="en-US" altLang="zh-TW" sz="2400" dirty="0">
                <a:latin typeface="Kaiti TC" panose="02010600040101010101" pitchFamily="2" charset="-120"/>
                <a:ea typeface="Kaiti TC" panose="02010600040101010101" pitchFamily="2" charset="-120"/>
              </a:rPr>
              <a:t>·</a:t>
            </a:r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波特与凤凰社</a:t>
            </a:r>
            <a:endParaRPr lang="en-US" altLang="zh-TW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哈利</a:t>
            </a:r>
            <a:r>
              <a:rPr lang="en-US" altLang="zh-TW" sz="2400" dirty="0">
                <a:latin typeface="Kaiti TC" panose="02010600040101010101" pitchFamily="2" charset="-120"/>
                <a:ea typeface="Kaiti TC" panose="02010600040101010101" pitchFamily="2" charset="-120"/>
              </a:rPr>
              <a:t>·</a:t>
            </a:r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波特与混血王子</a:t>
            </a:r>
            <a:endParaRPr lang="en-US" altLang="zh-TW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哈利</a:t>
            </a:r>
            <a:r>
              <a:rPr lang="en-US" altLang="zh-TW" sz="2400" dirty="0">
                <a:latin typeface="Kaiti TC" panose="02010600040101010101" pitchFamily="2" charset="-120"/>
                <a:ea typeface="Kaiti TC" panose="02010600040101010101" pitchFamily="2" charset="-120"/>
              </a:rPr>
              <a:t>·</a:t>
            </a:r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波特与死亡圣器</a:t>
            </a:r>
            <a:endParaRPr lang="en-US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7" name="Picture 6" descr="A row of books with different colored covers&#10;&#10;Description automatically generated">
            <a:extLst>
              <a:ext uri="{FF2B5EF4-FFF2-40B4-BE49-F238E27FC236}">
                <a16:creationId xmlns:a16="http://schemas.microsoft.com/office/drawing/2014/main" id="{D022C9F0-E835-0D8F-7EFC-4B1AF771C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354" y="2321476"/>
            <a:ext cx="4960797" cy="38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15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73EB1-DDE9-EC61-C6C2-95F456933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92" y="227338"/>
            <a:ext cx="10515600" cy="1325563"/>
          </a:xfrm>
        </p:spPr>
        <p:txBody>
          <a:bodyPr/>
          <a:lstStyle/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爱胜过能力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110D2-5086-E1D7-E860-915015933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992" y="1253331"/>
            <a:ext cx="10515600" cy="4351338"/>
          </a:xfrm>
        </p:spPr>
        <p:txBody>
          <a:bodyPr/>
          <a:lstStyle/>
          <a:p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“</a:t>
            </a:r>
            <a:r>
              <a:rPr lang="zh-TW" altLang="en-US" dirty="0">
                <a:effectLst/>
                <a:latin typeface="Kaiti TC" panose="02010600040101010101" pitchFamily="2" charset="-120"/>
                <a:ea typeface="Kaiti TC" panose="02010600040101010101" pitchFamily="2" charset="-120"/>
              </a:rPr>
              <a:t>被爱的经历会保护我们，即使在爱我们的人离开之后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”</a:t>
            </a:r>
            <a:endParaRPr lang="en-US" altLang="zh-CN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哈利的守护神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莫莉太太击败贝拉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斯内普一生的爱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伏地魔对爱的无知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Picture 4" descr="A cartoon of two people&#10;&#10;Description automatically generated">
            <a:extLst>
              <a:ext uri="{FF2B5EF4-FFF2-40B4-BE49-F238E27FC236}">
                <a16:creationId xmlns:a16="http://schemas.microsoft.com/office/drawing/2014/main" id="{3C43FD59-0FD3-51E2-6348-FE78E2833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540" y="3908702"/>
            <a:ext cx="7772400" cy="294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3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E9121-7AEF-5C35-1EC7-4EC26A4A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命运和选择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B18AA-F08D-BF15-B71D-F2099651D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4858" cy="4351338"/>
          </a:xfrm>
        </p:spPr>
        <p:txBody>
          <a:bodyPr/>
          <a:lstStyle/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预言</a:t>
            </a:r>
            <a: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  <a:t>: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 “</a:t>
            </a:r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黑魔王将标记他与自己同等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。他将拥有黑魔王不知道的力量。一人活着另一人就无法存活</a:t>
            </a:r>
            <a: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”</a:t>
            </a:r>
          </a:p>
          <a:p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“是我们的选择，而非能力决定了我们是什么样的人”</a:t>
            </a:r>
            <a:endParaRPr lang="en-US" altLang="zh-CN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“选择正确的，还是容易的？”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Picture 4" descr="A person holding a glowing ball&#10;&#10;Description automatically generated">
            <a:extLst>
              <a:ext uri="{FF2B5EF4-FFF2-40B4-BE49-F238E27FC236}">
                <a16:creationId xmlns:a16="http://schemas.microsoft.com/office/drawing/2014/main" id="{4C15F77A-7EFB-38FD-BBFD-4D4449CED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058" y="1299227"/>
            <a:ext cx="47752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43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E9121-7AEF-5C35-1EC7-4EC26A4A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权力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B18AA-F08D-BF15-B71D-F2099651D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福吉</a:t>
            </a:r>
            <a: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  <a:t>: “Blinded by the love of the office he holds”</a:t>
            </a:r>
          </a:p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邓布立多</a:t>
            </a:r>
            <a: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  <a:t>: </a:t>
            </a:r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不叫我们遇见试探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哈利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：“最适合权力的人是那些不寻求它的人”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伏地魔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：罪的自我毁灭倾向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Picture 4" descr="A person in a suit pointing a wand&#10;&#10;Description automatically generated">
            <a:extLst>
              <a:ext uri="{FF2B5EF4-FFF2-40B4-BE49-F238E27FC236}">
                <a16:creationId xmlns:a16="http://schemas.microsoft.com/office/drawing/2014/main" id="{BE5C643B-FCB0-1628-B192-1CF029955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981" y="4805516"/>
            <a:ext cx="6538325" cy="205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59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E9121-7AEF-5C35-1EC7-4EC26A4A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友情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B18AA-F08D-BF15-B71D-F2099651D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39915" cy="4351338"/>
          </a:xfrm>
        </p:spPr>
        <p:txBody>
          <a:bodyPr/>
          <a:lstStyle/>
          <a:p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“有些事情人们共同经历以后就不可能不成为朋友”</a:t>
            </a:r>
            <a:endParaRPr lang="en-US" altLang="zh-CN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“我以为你们会把朋友看得比扫把和老鼠更重要”</a:t>
            </a:r>
            <a:endParaRPr lang="en-US" altLang="zh-CN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“</a:t>
            </a:r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我喜欢那些聚会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，就好像有了朋友” </a:t>
            </a:r>
            <a:r>
              <a:rPr lang="en-US" altLang="zh-CN" dirty="0">
                <a:latin typeface="Kaiti TC" panose="02010600040101010101" pitchFamily="2" charset="-120"/>
                <a:ea typeface="Kaiti TC" panose="02010600040101010101" pitchFamily="2" charset="-120"/>
              </a:rPr>
              <a:t>–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卢娜</a:t>
            </a:r>
            <a:endParaRPr lang="en-US" altLang="zh-CN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Picture 4" descr="A couple of people in school uniforms&#10;&#10;Description automatically generated">
            <a:extLst>
              <a:ext uri="{FF2B5EF4-FFF2-40B4-BE49-F238E27FC236}">
                <a16:creationId xmlns:a16="http://schemas.microsoft.com/office/drawing/2014/main" id="{B5368252-A08B-90D9-EA84-A8FE30B10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115" y="1690687"/>
            <a:ext cx="6382883" cy="353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9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E9121-7AEF-5C35-1EC7-4EC26A4A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勇气和忠诚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B18AA-F08D-BF15-B71D-F2099651D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41504" cy="4351338"/>
          </a:xfrm>
        </p:spPr>
        <p:txBody>
          <a:bodyPr/>
          <a:lstStyle/>
          <a:p>
            <a:r>
              <a:rPr lang="zh-TW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“站起来反抗敌人，需要勇气，但要站起来反对朋友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，需要</a:t>
            </a:r>
            <a:r>
              <a:rPr lang="zh-TW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的勇气更大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”</a:t>
            </a:r>
            <a:endParaRPr lang="en-US" altLang="zh-CN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en-US" altLang="zh-CN" dirty="0">
                <a:latin typeface="Kaiti TC" panose="02010600040101010101" pitchFamily="2" charset="-120"/>
                <a:ea typeface="Kaiti TC" panose="02010600040101010101" pitchFamily="2" charset="-120"/>
              </a:rPr>
              <a:t>“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他一定知道我会离开你们”“不，他一定知道你永远想回来”</a:t>
            </a:r>
            <a:endParaRPr lang="en-US" altLang="zh-CN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格林芬多的宝剑</a:t>
            </a:r>
            <a:endParaRPr lang="en-US" altLang="zh-CN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endParaRPr lang="en-US" altLang="zh-CN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Picture 4" descr="A child with his fist up&#10;&#10;Description automatically generated">
            <a:extLst>
              <a:ext uri="{FF2B5EF4-FFF2-40B4-BE49-F238E27FC236}">
                <a16:creationId xmlns:a16="http://schemas.microsoft.com/office/drawing/2014/main" id="{A1343826-6E33-CED1-657E-F6966161A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955" y="889347"/>
            <a:ext cx="3064473" cy="2179181"/>
          </a:xfrm>
          <a:prstGeom prst="rect">
            <a:avLst/>
          </a:prstGeom>
        </p:spPr>
      </p:pic>
      <p:pic>
        <p:nvPicPr>
          <p:cNvPr id="7" name="Picture 6" descr="A sword in a hat&#10;&#10;Description automatically generated">
            <a:extLst>
              <a:ext uri="{FF2B5EF4-FFF2-40B4-BE49-F238E27FC236}">
                <a16:creationId xmlns:a16="http://schemas.microsoft.com/office/drawing/2014/main" id="{5A5FA1E8-F106-2184-9797-E7CB57A79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955" y="3428999"/>
            <a:ext cx="3064473" cy="245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12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E9121-7AEF-5C35-1EC7-4EC26A4A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死亡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B18AA-F08D-BF15-B71D-F2099651D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79499" cy="4351338"/>
          </a:xfrm>
        </p:spPr>
        <p:txBody>
          <a:bodyPr/>
          <a:lstStyle/>
          <a:p>
            <a:r>
              <a:rPr lang="zh-TW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“不要可怜死去的人，可怜还活着的人，尤其那些活着却没有爱的人” </a:t>
            </a:r>
            <a:endParaRPr lang="en-US" altLang="zh-CN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“当我们面对黑暗和死亡时，让我们恐惧的是未知，没有别的了”</a:t>
            </a:r>
            <a:endParaRPr lang="en-US" altLang="zh-CN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TW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“认识不到有些东西远比死亡可怕一直是你的弱点” </a:t>
            </a:r>
            <a:endParaRPr lang="en-US" altLang="zh-TW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“</a:t>
            </a:r>
            <a:r>
              <a:rPr lang="zh-TW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尽末了所毁灭的仇敌就是死。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” 林前</a:t>
            </a:r>
            <a:r>
              <a:rPr lang="en-US" altLang="zh-CN" dirty="0">
                <a:latin typeface="Kaiti TC" panose="02010600040101010101" pitchFamily="2" charset="-120"/>
                <a:ea typeface="Kaiti TC" panose="02010600040101010101" pitchFamily="2" charset="-120"/>
              </a:rPr>
              <a:t>15:26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Picture 4" descr="A person in a long robe and a child in a white room&#10;&#10;Description automatically generated">
            <a:extLst>
              <a:ext uri="{FF2B5EF4-FFF2-40B4-BE49-F238E27FC236}">
                <a16:creationId xmlns:a16="http://schemas.microsoft.com/office/drawing/2014/main" id="{B785D757-8E6B-0AC5-EDBD-F27D8F0C4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551" y="1690688"/>
            <a:ext cx="33147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4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2888</TotalTime>
  <Words>709</Words>
  <Application>Microsoft Office PowerPoint</Application>
  <PresentationFormat>Widescreen</PresentationFormat>
  <Paragraphs>57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Google Sans</vt:lpstr>
      <vt:lpstr>Helvetica Neue</vt:lpstr>
      <vt:lpstr>Kaiti TC</vt:lpstr>
      <vt:lpstr>PingFang TC</vt:lpstr>
      <vt:lpstr>Aptos</vt:lpstr>
      <vt:lpstr>Aptos Display</vt:lpstr>
      <vt:lpstr>Arial</vt:lpstr>
      <vt:lpstr>Office Theme</vt:lpstr>
      <vt:lpstr>哈利波特</vt:lpstr>
      <vt:lpstr>魔法世界</vt:lpstr>
      <vt:lpstr>哈利的生平</vt:lpstr>
      <vt:lpstr>爱胜过能力</vt:lpstr>
      <vt:lpstr>命运和选择</vt:lpstr>
      <vt:lpstr>权力</vt:lpstr>
      <vt:lpstr>友情</vt:lpstr>
      <vt:lpstr>勇气和忠诚</vt:lpstr>
      <vt:lpstr>死亡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哈利波特</dc:title>
  <dc:creator>office365</dc:creator>
  <cp:lastModifiedBy>大橡树 nelson</cp:lastModifiedBy>
  <cp:revision>4</cp:revision>
  <dcterms:created xsi:type="dcterms:W3CDTF">2024-03-05T23:57:50Z</dcterms:created>
  <dcterms:modified xsi:type="dcterms:W3CDTF">2024-03-10T21:31:37Z</dcterms:modified>
</cp:coreProperties>
</file>