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403" r:id="rId2"/>
    <p:sldId id="432" r:id="rId3"/>
    <p:sldId id="289" r:id="rId4"/>
    <p:sldId id="418" r:id="rId5"/>
    <p:sldId id="428" r:id="rId6"/>
    <p:sldId id="436" r:id="rId7"/>
    <p:sldId id="412" r:id="rId8"/>
    <p:sldId id="434" r:id="rId9"/>
    <p:sldId id="430" r:id="rId10"/>
    <p:sldId id="437" r:id="rId11"/>
    <p:sldId id="413" r:id="rId12"/>
    <p:sldId id="414" r:id="rId13"/>
    <p:sldId id="438" r:id="rId14"/>
    <p:sldId id="439" r:id="rId15"/>
    <p:sldId id="408" r:id="rId16"/>
    <p:sldId id="409" r:id="rId17"/>
    <p:sldId id="433" r:id="rId18"/>
    <p:sldId id="411" r:id="rId19"/>
    <p:sldId id="440" r:id="rId20"/>
    <p:sldId id="410" r:id="rId21"/>
    <p:sldId id="415" r:id="rId22"/>
    <p:sldId id="416" r:id="rId23"/>
    <p:sldId id="417" r:id="rId24"/>
    <p:sldId id="404" r:id="rId25"/>
    <p:sldId id="419" r:id="rId26"/>
    <p:sldId id="420" r:id="rId27"/>
    <p:sldId id="421" r:id="rId28"/>
    <p:sldId id="426" r:id="rId29"/>
    <p:sldId id="422" r:id="rId30"/>
    <p:sldId id="1490" r:id="rId31"/>
    <p:sldId id="1491" r:id="rId32"/>
    <p:sldId id="425" r:id="rId33"/>
    <p:sldId id="427" r:id="rId34"/>
    <p:sldId id="423" r:id="rId35"/>
    <p:sldId id="435" r:id="rId36"/>
    <p:sldId id="1493" r:id="rId37"/>
    <p:sldId id="1494" r:id="rId38"/>
    <p:sldId id="431" r:id="rId39"/>
    <p:sldId id="149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99FF"/>
    <a:srgbClr val="FF5050"/>
    <a:srgbClr val="333399"/>
    <a:srgbClr val="6600FF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6" autoAdjust="0"/>
    <p:restoredTop sz="94192" autoAdjust="0"/>
  </p:normalViewPr>
  <p:slideViewPr>
    <p:cSldViewPr>
      <p:cViewPr varScale="1">
        <p:scale>
          <a:sx n="71" d="100"/>
          <a:sy n="71" d="100"/>
        </p:scale>
        <p:origin x="428" y="36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-20328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50" d="100"/>
        <a:sy n="50" d="100"/>
      </p:scale>
      <p:origin x="0" y="-191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76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78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xlx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25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59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68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50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14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705600"/>
          </a:xfrm>
        </p:spPr>
        <p:txBody>
          <a:bodyPr anchorCtr="0"/>
          <a:lstStyle/>
          <a:p>
            <a:pPr eaLnBrk="1" hangingPunct="1">
              <a:defRPr/>
            </a:pPr>
            <a:b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6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心理学与圣经：</a:t>
            </a:r>
            <a:b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6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矛盾究竟在哪里</a:t>
            </a:r>
            <a: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b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3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徐理强长老</a:t>
            </a:r>
            <a:b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CGCM_03.2024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 flipV="1">
            <a:off x="-76200" y="6857999"/>
            <a:ext cx="9448800" cy="45719"/>
          </a:xfrm>
        </p:spPr>
        <p:txBody>
          <a:bodyPr>
            <a:normAutofit fontScale="25000" lnSpcReduction="20000"/>
          </a:bodyPr>
          <a:lstStyle/>
          <a:p>
            <a:pPr marL="0" indent="0" fontAlgn="t">
              <a:buNone/>
            </a:pPr>
            <a:endParaRPr lang="en-US" altLang="zh-CN" sz="345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4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19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"/>
            <a:ext cx="9144000" cy="6781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罪疚感有合理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Valid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和不合理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Invalid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之区别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心理学并没有要除去合理的罪疚感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不合理的罪疚感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在批评、缺乏关爱、被霸凌、歧视的环境下长大的人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比较容易自卑、缺乏安全感、容易无缘无故自责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在人际关系上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依附强势、有管控欲望、容易嫉妒的人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所以以撒喜欢以扫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缺乏安全感的人喜欢跟自己不同的人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利百加喜欢雅各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自信的人喜欢跟自己一样的人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9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行为、心态有相关性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喜欢赌博当然也喜欢喝酒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反堕胎、同厕、同性恋也反环保、反福利、赞同种族歧视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人缺乏自觉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Insight: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所以为自己的观点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包括偏见、歧视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和行为合理化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找理由支持自己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是一个极度普遍的心理现象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需要了解、面对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与此相关的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潜意识的动机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比如嫉妒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往往自己不知不觉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反而认为自己动机纯正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7.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遗传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影响行为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这是神经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/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生物心理学的领域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所以酗酒不单是因为受父亲酗酒行为的影响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也有父亲所遗传酗酒基因的影响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其他特征比如抑郁症、容易发脾气等也是如此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这是接受事实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不是推卸责任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19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心理学研究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脆弱性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Vulnerability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每个人的脆弱性不同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换句话说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每个人被同一个情况影响的结果不同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每个人对失业、失恋、或其他打击反应不同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举例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女孩子比男孩子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倍容易得摄食症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Eating Disorder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男孩子比女孩子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倍容易得对立行为障碍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Oppositional Conduct Disorder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脆弱性受基因、性别、成长经历、个性、特殊情况、信心大小、灵性强弱影响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这是面对事实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不是推卸责任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所以辅导师不可能对摄食症女病人说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没关系的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因为你是女孩子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得摄食症无所谓的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基督徒拒绝心理学五个原因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丰盛恩典网页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海外神学院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提出五个基督徒应该拒绝心理学的理由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心理学不是出于神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心理学的祖师们都不是基督徒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心理学不能使人得自由及成圣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心理学与圣经教导冲突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心理学以人为中心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教导人要爱自己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高举人的自尊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教导罪疚感是有害的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主张性放纵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5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心理学没有显著的治疗功效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心理学将世界带进教会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教会中作带领的人追随世界潮流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要得世界的认同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心理学否定圣经的全备性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教会若相信圣经是全备的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能使属神的人完全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教会就不需要心理学了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其实该文章还提出另外三个拒绝心理学的理由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3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52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基督徒应该拒绝心理学的理由</a:t>
            </a:r>
            <a:endParaRPr lang="en-US" altLang="zh-CN" sz="52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36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心理学不出于神</a:t>
            </a:r>
            <a:r>
              <a:rPr lang="zh-CN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“众所周知</a:t>
            </a:r>
            <a:r>
              <a:rPr lang="en-US" altLang="zh-CN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发明心理学理论的祖师们都不是基督徒</a:t>
            </a:r>
            <a:r>
              <a:rPr lang="en-US" altLang="zh-CN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他们主张的心理学理论与方法甚至于新纪元及通灵有关</a:t>
            </a:r>
            <a:r>
              <a:rPr lang="en-US" altLang="zh-CN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请问神会不会透过这些人来教导我们</a:t>
            </a:r>
            <a:r>
              <a:rPr lang="en-US" altLang="zh-CN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…”</a:t>
            </a:r>
            <a:r>
              <a:rPr lang="zh-CN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该文章提出的四个人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弗洛伊德、容格、罗杰斯、马斯洛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都不是基督徒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前面三个是心理治疗师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马斯洛偏向人类学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可是今天这几个人的理论已经落伍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因为没有实证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说明科学并不注重理论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而是注重实证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专业的开创人是否需要是基督徒才可能被认为是出于神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需要讨论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电脑出于神吗？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圣经的启示出于神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可是圣经是用人的文字写的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人的文字是基督徒创造的？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问题基本牵涉基督与文化的关系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77724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心理学与圣经教导冲突“</a:t>
            </a:r>
            <a:r>
              <a:rPr lang="zh-CN" altLang="en-US" sz="4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心理学是以人为中心</a:t>
            </a:r>
            <a:r>
              <a:rPr lang="en-US" altLang="zh-CN" sz="4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教导人要爱自己</a:t>
            </a:r>
            <a:r>
              <a:rPr lang="en-US" altLang="zh-CN" sz="4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高举人的自尊</a:t>
            </a:r>
            <a:r>
              <a:rPr lang="en-US" altLang="zh-CN" sz="4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教导人罪疚感是有害</a:t>
            </a:r>
            <a:r>
              <a:rPr lang="en-US" altLang="zh-CN" sz="4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en-US" altLang="zh-CN" sz="4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”</a:t>
            </a:r>
            <a:r>
              <a:rPr lang="zh-CN" altLang="en-US" sz="4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这些观点需要讨论思考</a:t>
            </a:r>
            <a:r>
              <a:rPr lang="en-US" altLang="zh-CN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牵涉基督与文化关系</a:t>
            </a:r>
            <a:endParaRPr lang="en-US" altLang="zh-CN" sz="5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心理学针对人的心态行为、感觉认知等</a:t>
            </a:r>
            <a:r>
              <a:rPr lang="en-US" altLang="zh-CN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却不就等于高举人、以人为中心（比如电脑工程师关注的焦点是电脑</a:t>
            </a:r>
            <a:r>
              <a:rPr lang="en-US" altLang="zh-CN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却不能说他高举电脑）</a:t>
            </a:r>
            <a:endParaRPr lang="en-US" altLang="zh-CN" sz="5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有些是定义问题</a:t>
            </a:r>
            <a:r>
              <a:rPr lang="en-US" altLang="zh-CN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圣经也说要爱别人</a:t>
            </a:r>
            <a:r>
              <a:rPr lang="zh-CN" altLang="en-US" sz="50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如爱自己</a:t>
            </a:r>
            <a:endParaRPr lang="en-US" altLang="zh-CN" sz="50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John Stott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(The Cross of Christ p74-94)</a:t>
            </a: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在讨论这问题的时候说</a:t>
            </a:r>
            <a:r>
              <a:rPr lang="en-US" altLang="zh-CN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人要肯定自己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Self-Affirmation</a:t>
            </a:r>
            <a:r>
              <a:rPr lang="en-US" altLang="zh-CN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可是也要舍己</a:t>
            </a:r>
            <a:r>
              <a:rPr lang="en-US" altLang="zh-CN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5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因为人有</a:t>
            </a:r>
            <a:r>
              <a:rPr lang="zh-CN" altLang="en-US" sz="50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尊贵的一面</a:t>
            </a:r>
            <a:r>
              <a:rPr lang="en-US" altLang="zh-CN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人是照着神的形象造的）</a:t>
            </a:r>
            <a:r>
              <a:rPr lang="en-US" altLang="zh-CN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也有</a:t>
            </a:r>
            <a:r>
              <a:rPr lang="zh-CN" altLang="en-US" sz="5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卑贱的一面</a:t>
            </a:r>
            <a:r>
              <a:rPr lang="zh-CN" altLang="en-US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（人堕落离开神）</a:t>
            </a:r>
            <a:endParaRPr lang="en-US" altLang="zh-CN" sz="5000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罪疚感分为“</a:t>
            </a:r>
            <a:r>
              <a:rPr lang="zh-CN" altLang="en-US" sz="5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合理</a:t>
            </a:r>
            <a:r>
              <a:rPr lang="en-US" altLang="zh-CN" sz="5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Valid</a:t>
            </a:r>
            <a:r>
              <a:rPr lang="zh-CN" altLang="en-US" sz="5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”</a:t>
            </a:r>
            <a:r>
              <a:rPr lang="zh-CN" altLang="en-US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与“</a:t>
            </a:r>
            <a:r>
              <a:rPr lang="zh-CN" altLang="en-US" sz="5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不合理</a:t>
            </a:r>
            <a:r>
              <a:rPr lang="en-US" altLang="zh-CN" sz="5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Non-Valid</a:t>
            </a:r>
            <a:r>
              <a:rPr lang="zh-CN" altLang="en-US" sz="5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”</a:t>
            </a:r>
            <a:r>
              <a:rPr lang="zh-CN" altLang="en-US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心理治疗主要针对改变“不合理的罪疚感”</a:t>
            </a:r>
            <a:r>
              <a:rPr lang="en-US" altLang="zh-CN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0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比如一个人因父母在他小时候过分的批评、跟别人比较、缺乏关爱鼓励的后果</a:t>
            </a:r>
            <a:endParaRPr lang="en-US" altLang="zh-CN" sz="5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19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7696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心理学没有显著的治疗果效</a:t>
            </a:r>
            <a:endParaRPr lang="en-US" altLang="zh-CN" sz="43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,1960-70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年代心理分析治疗没有治疗果效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美国精神分析学会因此取消发表其治疗调查结果 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Rycroft, p14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60-70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年代罗杰斯的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非指令辅导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Non-Directive counselling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功效证据后来被发现很可能是伪造的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主导研究的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CB Truax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事发后自杀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事情不了了之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现在此疗法被放弃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认知、行为、人际、家庭治疗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都有相对研究的功效证据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81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372600" cy="7010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1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1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心理学将世界带进教会</a:t>
            </a:r>
            <a:r>
              <a:rPr lang="zh-CN" altLang="en-US" sz="4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“心理学</a:t>
            </a:r>
            <a:r>
              <a:rPr lang="en-US" altLang="zh-CN" sz="4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在神学院及教会这么流行</a:t>
            </a:r>
            <a:r>
              <a:rPr lang="en-US" altLang="zh-CN" sz="4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是作带领的人追随世界的潮流</a:t>
            </a:r>
            <a:r>
              <a:rPr lang="en-US" altLang="zh-CN" sz="4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要得世界的认同” </a:t>
            </a:r>
            <a:endParaRPr lang="en-US" altLang="zh-CN" sz="41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神学院、教会应该推动心理治疗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因为它针对机制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也有功效证据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一般处理问题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需要神的两个启示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4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心理学否定圣经的全备性</a:t>
            </a:r>
            <a:r>
              <a:rPr lang="en-US" altLang="zh-CN" sz="4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(The Sufficiency of</a:t>
            </a:r>
            <a:r>
              <a:rPr lang="zh-CN" altLang="en-US" sz="4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Scripture) </a:t>
            </a:r>
            <a:r>
              <a:rPr lang="en-US" altLang="zh-CN" sz="41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41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圣经对于人内心、灵性、道德方面的教导都是全备的、一无所缺”</a:t>
            </a:r>
            <a:endParaRPr lang="en-US" altLang="zh-CN" sz="3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圣经对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救恩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有全备性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对其他领域是否也有全备性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比如软体设计、经济、医学、建筑、航天工业等不同的行业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需要讨论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应该拒绝心理学的其它三个理由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6.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世人因着不信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所以只能依靠人的方法来舒缓内心痛苦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心理学标榜它能帮助人了解人内心问题、解决人心灵问题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心理辅导只是心理学的一个领域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心理学从机制层面来了解心态行为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心理辅导从机制层面消除病态心理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手段是否有效需要功效数据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此科学方法是否就等于是人的方法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需要讨论、思考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2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讲座大纲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心理学是什么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心理学的几个重点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基督徒拒绝心理学的五个理由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弗洛伊德的主要理论与评估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结论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2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286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-457200"/>
            <a:ext cx="9144000" cy="7315200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51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7.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“弗洛伊德</a:t>
            </a:r>
            <a:r>
              <a:rPr lang="en-US" altLang="zh-CN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51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容格主张性放纵”罗杰斯、马斯洛基本也持同样道德观</a:t>
            </a:r>
            <a:r>
              <a:rPr lang="zh-CN" altLang="en-US" sz="51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51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的确如此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60-70</a:t>
            </a: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年代很多辅导师鼓励来访者放纵性欲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目前专业道德要求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每个辅导师可以持自己观点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却不该要求来访者接受辅导师的道德观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假如今天辅导师劝你放纵性欲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搞婚外情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你诉讼得赢的机会极高</a:t>
            </a:r>
            <a:endParaRPr lang="en-US" altLang="zh-CN" sz="52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8.</a:t>
            </a: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心理学只是普通常识</a:t>
            </a:r>
            <a:r>
              <a:rPr lang="en-US" altLang="zh-CN" sz="4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Common Sense: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是否如此</a:t>
            </a:r>
            <a:r>
              <a:rPr lang="en-US" altLang="zh-CN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5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需要另外讨论</a:t>
            </a:r>
            <a:endParaRPr lang="en-US" altLang="zh-CN" sz="52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52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52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精神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心理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分析的问题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心理分析学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Psychoanalysis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是很多基督徒拒绝心理学的主要原因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其实心理分析学已经落伍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很多理论、手段已经被抛弃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落伍的理由主要因为理论没有实证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治疗效果很差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可是心理分析目前在中国非常流行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在美国假如你想找分析治疗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只能在几个大城市里找到几个分析师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弗洛伊德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1856-1939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生于奥地利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今天捷克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东欧犹太人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父亲是羊毛商人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乌克兰移民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1881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维也纳医学院医学博士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1885-90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用催眠手段医治癔症病人时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发现人有潜意识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推想潜意识被压抑时产生动力矛盾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因此得精神疾病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1897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自由联想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Free Association》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分析自己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1900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发表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梦的分析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第一步精神分析学专业著作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1902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与几个同道成立维也纳精神分析学会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48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弗洛伊德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1909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被邀请到麻州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Clark University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演讲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容格同行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第一次把心理分析学介绍给美国人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1920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心理分析学开始被接纳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可是弗洛伊德与同道有很多分歧斗争分裂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1923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被诊断有口腔癌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可是他不肯戒烟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动了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多次手术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都无法禁止癌症复发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非常痛苦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1938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逃避纳粹党移民英国伦敦北部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1939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请医生用大量麻醉药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协助自杀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弗洛伊德的主要理论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取自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精神分析学大纲</a:t>
            </a:r>
            <a:r>
              <a:rPr lang="en-US" altLang="zh-CN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An Outline of Psychoanalysis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弗洛伊德最后出版的一本著作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其他派系很多分歧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无法讨论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心理机制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(Psychical Apparatus)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人的心理机制分为自我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(Ego)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、本我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(Id)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、超我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(Superego).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本我是与生俱来的欲望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超我是从父母、社会影响而产生的道德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/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对错的良心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自我是调整平衡外界条件要求、本我欲望需求、超我良心管控的心理机制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0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524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-152400"/>
            <a:ext cx="9144000" cy="7010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人有两种直觉、本能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Instinct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爱欲、生存欲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Eros</a:t>
            </a:r>
            <a:r>
              <a:rPr lang="zh-CN" altLang="en-US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Love Wish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死欲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Thanatos</a:t>
            </a:r>
            <a:r>
              <a:rPr lang="zh-CN" altLang="en-US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Death Wish</a:t>
            </a:r>
            <a:r>
              <a:rPr lang="zh-CN" altLang="en-US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28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有时候弗洛伊德把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Eros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跟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Libido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相等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有时候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Libido=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性欲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;Eros=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生命欲或生存欲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力比多在童年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0-5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岁时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从身体不同的区域产生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依次是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口部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肛门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生殖器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;5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岁后性欲进入潜伏期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Latency,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到青春期再重新出现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力比多在这段发展期跟侵略欲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Aggression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及嫉妒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Envy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连起来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因此发育出错的机会很大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Klein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提出攻击、嫉妒母亲乳房的理论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换句话说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弗洛伊德认为性欲从出生就有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而且跟侵略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敌对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、嫉妒欲连在一起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这理论是心理分析最有争议的其中一点</a:t>
            </a:r>
            <a:endParaRPr lang="en-US" altLang="zh-CN" sz="36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7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主要理论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762000"/>
            <a:ext cx="92964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心理功能分为三部分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潜意识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Unconscious;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前意识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Preconscious;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意识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Conscious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做梦是潜意识功能的活动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人的很多心理机制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Mental Mechanism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忘记事情、说笑话、潜意识抑制</a:t>
            </a:r>
            <a:r>
              <a:rPr lang="en-US" altLang="zh-CN" sz="3600" dirty="0" err="1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Reppression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跟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Suppression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不同）、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投射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Projection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、合理化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Rationalization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、替换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Displacement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否认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Denial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等等：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其实是避免逃避内心矛盾的心理机制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36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主要理论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弗洛伊德的心理分析手段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主要用病人的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自由联想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Free Association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梦的分析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Dream Analysis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来了解病人的潜意识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目的是把潜意识提升的意识的层面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他认为这样做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把潜意识提升到意识层面就可以消除潜意识里面的动力矛盾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Making the Unconscious to become Conscious,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也因此可以消除精神疾病症状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can resolve Dynamic Conflicts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4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3472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Rorschach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罗夏墨迹测试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自由联想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026" name="Picture 2" descr="A Rorschach test inkblot">
            <a:extLst>
              <a:ext uri="{FF2B5EF4-FFF2-40B4-BE49-F238E27FC236}">
                <a16:creationId xmlns:a16="http://schemas.microsoft.com/office/drawing/2014/main" id="{D402ED38-69DF-5A80-42BF-E7F04198B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813409"/>
            <a:ext cx="4419600" cy="31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kblot">
            <a:extLst>
              <a:ext uri="{FF2B5EF4-FFF2-40B4-BE49-F238E27FC236}">
                <a16:creationId xmlns:a16="http://schemas.microsoft.com/office/drawing/2014/main" id="{F945A088-5D2D-734B-2B59-D7E161B49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3971925"/>
            <a:ext cx="51308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902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弗洛伊德理论的评估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分析理论比如力比多、死亡欲很难实证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治疗手段比如自由联想、梦的分析没有功效证据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分析学各派别理论分歧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Klein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派系认为精神病跟嫉妒母亲乳房有关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弗洛伊德派却认为跟恋母情怀</a:t>
            </a:r>
            <a:r>
              <a:rPr lang="en-US" altLang="zh-CN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Oedipal Complex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有关</a:t>
            </a: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Rycroft:</a:t>
            </a:r>
            <a:r>
              <a:rPr lang="zh-CN" altLang="en-US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p14</a:t>
            </a: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);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说名需要的是证据</a:t>
            </a: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不是理论</a:t>
            </a:r>
            <a:endParaRPr lang="en-US" altLang="zh-CN" sz="43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美国分析学会自己已经发现分析手段无效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(Rycroft p57) ;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过去几十年不少研究报告同样一致发现分析没效</a:t>
            </a: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目前</a:t>
            </a: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分析学的潜意识、移情理论还被保留</a:t>
            </a: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因为有实证根据</a:t>
            </a:r>
            <a:endParaRPr lang="en-US" altLang="zh-CN" sz="43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其他辅导手段</a:t>
            </a: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比如认知、行为、人际、家庭治疗有功效证据</a:t>
            </a:r>
            <a:endParaRPr lang="en-US" altLang="zh-CN" sz="43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300" dirty="0" err="1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Osheroff</a:t>
            </a:r>
            <a:r>
              <a:rPr lang="en-US" altLang="zh-CN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v Chestnut Lodge </a:t>
            </a:r>
            <a:r>
              <a:rPr lang="zh-CN" altLang="en-US" sz="4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造成分析学没落</a:t>
            </a:r>
            <a:endParaRPr lang="en-US" altLang="zh-CN" sz="43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3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华人教会与心理学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(Psychology)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是西方文化的产品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中华文化没有心理学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Psychiatry=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精神医学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;Psychiatry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Psychology 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华人教会对心理学有很多误解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比如高举自己、推卸责任、鼓励人放纵情欲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虽然最近几年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很多华人神学院开办心理辅导课程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可是课程中基本避免讨论圣经与心理学究竟矛盾在哪里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2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诉讼导致精神分析学被抛弃</a:t>
            </a:r>
            <a:endParaRPr lang="en-US" altLang="zh-CN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09600"/>
            <a:ext cx="9372600" cy="6400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1979: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肾科专家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Osheroff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得双向抑郁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进入著名分析治疗医院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Chestnut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Lodge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分析师坚持他只需要密集分析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每周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次个人、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次小组分析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不用药物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药物阻碍分析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双向症不是大脑功能紊乱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住院分析九个月后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病情恶化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伙伴想要霸占他业务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家人坚持他改住别家医院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吃碳酸锂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,10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天后双向抑郁症状明显进步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几周后出院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恢复上班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1982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医师控告分析师与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Chestnut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Lodge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疏忽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误诊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31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>
              <a:defRPr/>
            </a:pPr>
            <a:r>
              <a:rPr lang="en-US" altLang="zh-CN" sz="4800" dirty="0" err="1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Osheroff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 v Chestnut Lodge2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400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美国精神科医师跟精神分析师在法庭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媒体大辩论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抑郁症是大脑功能紊乱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分析治疗需要被法律管控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4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1984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马里兰州仲裁会判医院应该赔款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$250,000: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医生不接受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继续诉讼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1987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上庭前一周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医院律师要求庭外解决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赔款没有公布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en-US" altLang="zh-CN" sz="4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&gt;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1M?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1987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之后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Chestnut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Lodge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用药物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之前只有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&lt;5%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病人用药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心理分析从此没落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大量美国分析师到中国召学生开业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 2001Chestnut Lodge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倒闭关门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故事教训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推动圣经辅导需要小心被诉讼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37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心理学与信仰的关系正在改变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60-70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心理学敌视基督教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弗洛伊德、艾里斯等治疗师认为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软弱不成熟的人才需要信仰的拐杖、心灵的鸦片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基督教敌视心理学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上面已经讨论过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1990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杜克大学精神科教授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Koenig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开创以数据研究信仰对精神健康的影响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年的研究发现基督教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/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犹太教信仰对精神健康有最少四个好处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4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信仰对精神健康的好处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信仰提供人生意义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信仰提供内心力量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信仰提供盼望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信仰提供扶持的群体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不孤单寂寞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其他研究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信仰减少精神病病人自杀率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信仰增加戒毒、戒酒的成功率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因着这些数据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今天美国的精神科医生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心理治疗师并不轻视来访者的信仰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美国医院里也广泛采用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因为保险公司接受及推荐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信仰为本的治疗比如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12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步骤小组治疗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12-Steps</a:t>
            </a:r>
          </a:p>
        </p:txBody>
      </p:sp>
    </p:spTree>
    <p:extLst>
      <p:ext uri="{BB962C8B-B14F-4D97-AF65-F5344CB8AC3E}">
        <p14:creationId xmlns:p14="http://schemas.microsoft.com/office/powerpoint/2010/main" val="179828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结论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圣经与心理学层面不同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根据的启示不同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没有矛盾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心理分析学与圣经的确有很多矛盾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可是心理分析学已经落伍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被抛弃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很多所谓矛盾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其实是因为没有把问题想清楚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比如层面不同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认为心理学鼓励人爱自己、高举自己、推卸责任、人不该有罪疚感、否定圣经有足够性等等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华人教会不喜欢独立思考、不看书、不把信仰落实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所以无法把信仰合情合理向人解释；因此两代沟通困难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父母却怪罪社会败坏小孩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心理分析在中国很流行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因为中国人仰慕分析学理论高深玄妙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却不注重功效证据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中医、中药没有功效证据却广泛流行几千年是同样道理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北京下令香港开中医医学院、医院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7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基督徒需要看英文书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762000"/>
            <a:ext cx="9525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John Stott, The Cross of Christ, IVP, 1986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John Stott, Involvement, Vol I &amp; II, Revell, 1985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DA Carson, Christ &amp; Culture Revisited, Eerdmans, 2012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Rycroft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Eysenck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徐理强：解开精神疾病的迷思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30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电子版：解开精神疾病的迷思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88CF0E-6EB2-40D2-51D7-5B76ECD60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275" y="1447800"/>
            <a:ext cx="39814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78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Rorschach 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罗夏墨迹测试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026" name="Picture 2" descr="A Rorschach test inkblot">
            <a:extLst>
              <a:ext uri="{FF2B5EF4-FFF2-40B4-BE49-F238E27FC236}">
                <a16:creationId xmlns:a16="http://schemas.microsoft.com/office/drawing/2014/main" id="{D402ED38-69DF-5A80-42BF-E7F04198B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813409"/>
            <a:ext cx="4419600" cy="31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kblot">
            <a:extLst>
              <a:ext uri="{FF2B5EF4-FFF2-40B4-BE49-F238E27FC236}">
                <a16:creationId xmlns:a16="http://schemas.microsoft.com/office/drawing/2014/main" id="{F945A088-5D2D-734B-2B59-D7E161B49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3971925"/>
            <a:ext cx="51308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95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小结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圣经和心理学的矛盾在哪里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圣经与心理学讨论的问题层面不同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圣经针对道德、目标、意义、成圣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心理学针对机制、数据、功效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比如生命可以从不同层面看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圣经看生命是神的恩赐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科学看生命是交配或克隆的结果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比如死亡也可以从不同层面看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心理分析的确企图闯入道德层面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可是该治疗手段及理论已经被抛弃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马斯洛的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自我实现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Self Actualization》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是另外一个侵犯层面的例子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因此心理辅导也很少用马斯洛的理论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9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3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心理学是什么？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一般基督徒以为心理辅导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=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这是严重的误解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连美国校园团契的著名出版社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IVP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出版的两本有关心理学与基督教的书也犯了同样的错误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心理学领域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研究人类心理状态的机制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认知、情感、记忆、学习、语言、行为、动力等的心理功能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目前心理学领域很大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项目很多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临床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、神经、认知、行为、病态、法医、教育（包括儿童、发展心理学）、社会、职业（包括工业、管理、行政心理学）等等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临床心理学、辅导心理学针对了解病态心理机制、如何改变病态心理、行为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0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心理学是什么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心理学主要针对研究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心理机制</a:t>
            </a:r>
            <a:r>
              <a:rPr lang="en-US" altLang="zh-CN" sz="39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Mechanism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=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各种心理现象的机制、过程是什么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不是讨论心理现象的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对错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心理学一般避免讨论道德、对错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辅导也只是针对消除症状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并不针对自我实现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Self-actualization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、个人成长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9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724400"/>
          </a:xfrm>
        </p:spPr>
        <p:txBody>
          <a:bodyPr anchorCtr="0"/>
          <a:lstStyle/>
          <a:p>
            <a:pPr algn="l" eaLnBrk="1" hangingPunct="1">
              <a:defRPr/>
            </a:pP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Theory of Mind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心理机制例子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把自己放在别人的立场</a:t>
            </a:r>
            <a:b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从别人的立场看事情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3-5</a:t>
            </a: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岁就可以</a:t>
            </a:r>
            <a:b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自闭症小孩不能</a:t>
            </a:r>
            <a:endParaRPr lang="en-US" altLang="zh-CN" sz="32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286000" y="6400800"/>
            <a:ext cx="15041102" cy="13776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90D72A-9816-FC13-EE18-1D3A41E70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64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44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心理学是什么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♦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换句话说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心理学与圣经讨论的层面不同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心理学针对机制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圣经针对救恩</a:t>
            </a:r>
            <a:endParaRPr lang="en-US" altLang="zh-CN" sz="4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♦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也可以说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心理学讨论神在大自然中的启示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圣经讨论神对救恩的特别启示</a:t>
            </a:r>
            <a:endParaRPr lang="en-US" altLang="zh-CN" sz="4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♦</a:t>
            </a: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举例</a:t>
            </a:r>
            <a:r>
              <a:rPr lang="en-US" altLang="zh-CN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死亡可以从圣经理解</a:t>
            </a:r>
            <a:r>
              <a:rPr lang="en-US" altLang="zh-CN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,</a:t>
            </a: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也可以从机制理解；层面不同</a:t>
            </a:r>
            <a:r>
              <a:rPr lang="en-US" altLang="zh-CN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,</a:t>
            </a: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并不矛盾</a:t>
            </a:r>
            <a:endParaRPr lang="en-US" altLang="zh-CN" sz="40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♦</a:t>
            </a: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</a:t>
            </a:r>
            <a:r>
              <a:rPr lang="en-US" altLang="zh-CN" sz="40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死亡是与神隔离</a:t>
            </a:r>
            <a:endParaRPr lang="en-US" altLang="zh-CN" sz="4000" dirty="0">
              <a:effectLst>
                <a:outerShdw blurRad="38100" dist="38100" dir="2700000" algn="tl" rotWithShape="0">
                  <a:srgbClr val="000000"/>
                </a:outerShdw>
              </a:effectLst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♦</a:t>
            </a: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机制</a:t>
            </a:r>
            <a:r>
              <a:rPr lang="en-US" altLang="zh-CN" sz="40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0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死亡是染色体的末端体磨损缩短</a:t>
            </a:r>
            <a:endParaRPr lang="en-US" altLang="zh-CN" sz="4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基督徒需要了解心理学的几个重点</a:t>
            </a:r>
            <a:endParaRPr lang="en-US" altLang="zh-CN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心理学用科学方法来实证、确认心理、行为机制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科学方法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Scientific Method</a:t>
            </a:r>
            <a:r>
              <a:rPr lang="zh-CN" altLang="en-US" sz="4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包括</a:t>
            </a:r>
            <a:r>
              <a:rPr lang="en-US" altLang="zh-CN" sz="4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♦把问题定义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初步收集资料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定出假设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以实验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主要是控制变数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方法观察资料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重复求证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结论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♦因为行为、心态的变数太多、太大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所以心理学的研究难度大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准确性低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进度慢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科学的发现是与时俱进的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所以心理学也是与时俱进的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不是不变的真理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该文章中提出的心理学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今天已经落伍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3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9144000" cy="5715000"/>
          </a:xfrm>
        </p:spPr>
        <p:txBody>
          <a:bodyPr anchorCtr="0">
            <a:normAutofit fontScale="90000"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心理学的结论不是绝对性的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可能性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Probability》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的大小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信耶稣一定得救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被霸凌的小孩比较容易抑郁、自卑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却不是一定抑郁、自卑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 </a:t>
            </a:r>
            <a:b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</a:b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心理学认为某个行为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包括心态、思想、感觉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一般有前因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比如过去的经历可能影响今天的行为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比如被歧视、霸凌、虐待、侵犯、嘲笑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很可能造成自卑、抑郁、有创伤后遗症状</a:t>
            </a:r>
            <a:b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</a:b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这不是教人推卸责任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而是帮助人了解前因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然后决定如何面对、改变前因对自己的影响</a:t>
            </a:r>
            <a:br>
              <a:rPr lang="en-US" altLang="zh-CN" sz="4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</a:br>
            <a:br>
              <a:rPr lang="en-US" altLang="zh-CN" sz="4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</a:b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705600"/>
            <a:ext cx="9144000" cy="1524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2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46" grpId="0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10069</TotalTime>
  <Words>5538</Words>
  <Application>Microsoft Office PowerPoint</Application>
  <PresentationFormat>On-screen Show (4:3)</PresentationFormat>
  <Paragraphs>191</Paragraphs>
  <Slides>39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DFKai-SB</vt:lpstr>
      <vt:lpstr>KaiTi</vt:lpstr>
      <vt:lpstr>Arial</vt:lpstr>
      <vt:lpstr>Corbel</vt:lpstr>
      <vt:lpstr>Times New Roman</vt:lpstr>
      <vt:lpstr>Verdana</vt:lpstr>
      <vt:lpstr>Wingdings</vt:lpstr>
      <vt:lpstr>Hsu Template</vt:lpstr>
      <vt:lpstr>  心理学与圣经： 矛盾究竟在哪里?  徐理强长老 CGCM_03.2024</vt:lpstr>
      <vt:lpstr>讲座大纲</vt:lpstr>
      <vt:lpstr>华人教会与心理学</vt:lpstr>
      <vt:lpstr>心理学是什么？</vt:lpstr>
      <vt:lpstr>心理学是什么2？</vt:lpstr>
      <vt:lpstr>Theory of Mind 心理机制例子 把自己放在别人的立场 从别人的立场看事情 3-5岁就可以 自闭症小孩不能</vt:lpstr>
      <vt:lpstr>心理学是什么3</vt:lpstr>
      <vt:lpstr>基督徒需要了解心理学的几个重点</vt:lpstr>
      <vt:lpstr>2.心理学的结论不是绝对性的,是《可能性Probability》的大小(信耶稣一定得救,被霸凌的小孩比较容易抑郁、自卑,却不是一定抑郁、自卑)  3.心理学认为某个行为(包括心态、思想、感觉)一般有前因;比如过去的经历可能影响今天的行为;比如被歧视、霸凌、虐待、侵犯、嘲笑,很可能造成自卑、抑郁、有创伤后遗症状 这不是教人推卸责任,而是帮助人了解前因,然后决定如何面对、改变前因对自己的影响  </vt:lpstr>
      <vt:lpstr>PowerPoint Presentation</vt:lpstr>
      <vt:lpstr>PowerPoint Presentation</vt:lpstr>
      <vt:lpstr>PowerPoint Presentation</vt:lpstr>
      <vt:lpstr>基督徒拒绝心理学五个原因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应该拒绝心理学的其它三个理由</vt:lpstr>
      <vt:lpstr>PowerPoint Presentation</vt:lpstr>
      <vt:lpstr>精神(心理)分析的问题</vt:lpstr>
      <vt:lpstr>弗洛伊德1856-1939</vt:lpstr>
      <vt:lpstr>弗洛伊德2</vt:lpstr>
      <vt:lpstr>弗洛伊德的主要理论</vt:lpstr>
      <vt:lpstr>PowerPoint Presentation</vt:lpstr>
      <vt:lpstr>主要理论3</vt:lpstr>
      <vt:lpstr>主要理论4</vt:lpstr>
      <vt:lpstr>Rorschach罗夏墨迹测试:自由联想</vt:lpstr>
      <vt:lpstr>弗洛伊德理论的评估</vt:lpstr>
      <vt:lpstr>诉讼导致精神分析学被抛弃</vt:lpstr>
      <vt:lpstr>Osheroff v Chestnut Lodge2</vt:lpstr>
      <vt:lpstr>心理学与信仰的关系正在改变</vt:lpstr>
      <vt:lpstr>信仰对精神健康的好处</vt:lpstr>
      <vt:lpstr>结论</vt:lpstr>
      <vt:lpstr>基督徒需要看英文书</vt:lpstr>
      <vt:lpstr>电子版：解开精神疾病的迷思</vt:lpstr>
      <vt:lpstr>Rorschach 罗夏墨迹测试</vt:lpstr>
      <vt:lpstr>小结:圣经和心理学的矛盾在哪里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91</cp:revision>
  <cp:lastPrinted>2002-03-27T18:41:19Z</cp:lastPrinted>
  <dcterms:created xsi:type="dcterms:W3CDTF">2015-08-19T22:08:42Z</dcterms:created>
  <dcterms:modified xsi:type="dcterms:W3CDTF">2024-03-09T00:44:25Z</dcterms:modified>
</cp:coreProperties>
</file>