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75" r:id="rId6"/>
    <p:sldId id="295" r:id="rId7"/>
    <p:sldId id="306" r:id="rId8"/>
    <p:sldId id="288" r:id="rId9"/>
    <p:sldId id="289" r:id="rId10"/>
    <p:sldId id="290" r:id="rId11"/>
    <p:sldId id="291" r:id="rId12"/>
    <p:sldId id="292" r:id="rId13"/>
    <p:sldId id="307" r:id="rId14"/>
    <p:sldId id="296" r:id="rId15"/>
    <p:sldId id="297" r:id="rId16"/>
    <p:sldId id="298" r:id="rId17"/>
    <p:sldId id="299" r:id="rId18"/>
    <p:sldId id="301" r:id="rId19"/>
    <p:sldId id="300" r:id="rId20"/>
    <p:sldId id="302" r:id="rId21"/>
    <p:sldId id="308" r:id="rId22"/>
    <p:sldId id="303" r:id="rId23"/>
    <p:sldId id="304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4179"/>
    <p:restoredTop sz="73548" autoAdjust="0"/>
  </p:normalViewPr>
  <p:slideViewPr>
    <p:cSldViewPr snapToGrid="0">
      <p:cViewPr varScale="1">
        <p:scale>
          <a:sx n="98" d="100"/>
          <a:sy n="98" d="100"/>
        </p:scale>
        <p:origin x="10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3/23/24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3/23/24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72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02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64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1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30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11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87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49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13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12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8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03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0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0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4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9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3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06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3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7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1" y="3621157"/>
            <a:ext cx="5543420" cy="1855304"/>
          </a:xfrm>
        </p:spPr>
        <p:txBody>
          <a:bodyPr/>
          <a:lstStyle/>
          <a:p>
            <a:pPr algn="ctr"/>
            <a:r>
              <a:rPr lang="zh-CN" altLang="en-US" sz="4400" b="1" dirty="0">
                <a:latin typeface="Microsoft YaHei UI" panose="020B0400000000000000" pitchFamily="34" charset="-122"/>
                <a:ea typeface="Microsoft YaHei UI" panose="020B0400000000000000" pitchFamily="34" charset="-122"/>
                <a:cs typeface="Times New Roman" panose="02020603050405020304" pitchFamily="18" charset="0"/>
              </a:rPr>
              <a:t>信仰生活操练（一）</a:t>
            </a:r>
            <a:br>
              <a:rPr lang="en-US" altLang="zh-CN" sz="4400" b="1" dirty="0">
                <a:latin typeface="Microsoft YaHei UI" panose="020B0400000000000000" pitchFamily="34" charset="-122"/>
                <a:ea typeface="Microsoft YaHei UI" panose="020B0400000000000000" pitchFamily="34" charset="-122"/>
                <a:cs typeface="Times New Roman" panose="02020603050405020304" pitchFamily="18" charset="0"/>
              </a:rPr>
            </a:br>
            <a:r>
              <a:rPr lang="zh-CN" altLang="en-US" sz="4000" b="1" dirty="0">
                <a:latin typeface="Microsoft YaHei UI" panose="020B0400000000000000" pitchFamily="34" charset="-122"/>
                <a:ea typeface="Microsoft YaHei UI" panose="020B0400000000000000" pitchFamily="34" charset="-122"/>
                <a:cs typeface="Times New Roman" panose="02020603050405020304" pitchFamily="18" charset="0"/>
              </a:rPr>
              <a:t>待人、行事、说话</a:t>
            </a:r>
            <a:r>
              <a:rPr lang="zh-CN" altLang="en-US" sz="4400" b="1" dirty="0">
                <a:latin typeface="Microsoft YaHei UI" panose="020B0400000000000000" pitchFamily="34" charset="-122"/>
                <a:ea typeface="Microsoft YaHei UI" panose="020B0400000000000000" pitchFamily="34" charset="-122"/>
                <a:cs typeface="Times New Roman" panose="02020603050405020304" pitchFamily="18" charset="0"/>
              </a:rPr>
              <a:t> </a:t>
            </a:r>
            <a:br>
              <a:rPr lang="en-US" altLang="zh-CN" sz="4400" b="1" dirty="0">
                <a:latin typeface="Microsoft YaHei UI" panose="020B0400000000000000" pitchFamily="34" charset="-122"/>
                <a:ea typeface="Microsoft YaHei UI" panose="020B0400000000000000" pitchFamily="34" charset="-122"/>
                <a:cs typeface="Times New Roman" panose="02020603050405020304" pitchFamily="18" charset="0"/>
              </a:rPr>
            </a:br>
            <a:endParaRPr lang="en-US" sz="4400" b="1" dirty="0"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6866" y="5476461"/>
            <a:ext cx="4941770" cy="396660"/>
          </a:xfrm>
        </p:spPr>
        <p:txBody>
          <a:bodyPr>
            <a:noAutofit/>
          </a:bodyPr>
          <a:lstStyle/>
          <a:p>
            <a:pPr algn="ctr"/>
            <a:r>
              <a:rPr lang="zh-CN" altLang="en-US" sz="3200" b="1" dirty="0">
                <a:latin typeface="Microsoft YaHei UI" panose="020B0400000000000000" pitchFamily="34" charset="-122"/>
                <a:ea typeface="Microsoft YaHei UI" panose="020B0400000000000000" pitchFamily="34" charset="-122"/>
                <a:cs typeface="Times New Roman" panose="02020603050405020304" pitchFamily="18" charset="0"/>
              </a:rPr>
              <a:t>雅各书</a:t>
            </a:r>
            <a:r>
              <a:rPr lang="en-US" altLang="zh-CN" sz="3200" b="1" dirty="0">
                <a:latin typeface="Microsoft YaHei UI" panose="020B0400000000000000" pitchFamily="34" charset="-122"/>
                <a:ea typeface="Microsoft YaHei UI" panose="020B0400000000000000" pitchFamily="34" charset="-122"/>
                <a:cs typeface="Times New Roman" panose="02020603050405020304" pitchFamily="18" charset="0"/>
              </a:rPr>
              <a:t>2:1-3:12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82880"/>
            <a:ext cx="5257799" cy="64071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雅各书</a:t>
            </a:r>
            <a:r>
              <a:rPr lang="zh-CN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CN" altLang="en-US" sz="32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亚伯拉罕把他儿子以撒献在坛上，岂不是因行为称义吗？</a:t>
            </a:r>
            <a:r>
              <a:rPr lang="zh-CN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。。。</a:t>
            </a:r>
            <a:endParaRPr lang="en-US" altLang="zh-CN" sz="3200" spc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defRPr/>
            </a:pPr>
            <a:r>
              <a:rPr lang="zh-TW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“亚伯拉罕信神，这就算为他的义” </a:t>
            </a:r>
            <a:r>
              <a:rPr lang="zh-CN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。。。</a:t>
            </a:r>
            <a:r>
              <a:rPr lang="zh-CN" altLang="en-US" sz="3200" spc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这样看来，人称义是因着行为，不是单因着信。</a:t>
            </a:r>
            <a:endParaRPr lang="zh-TW" altLang="en-US" sz="3200" spc="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357CE32-7D4F-84B3-02D2-75C0665AC724}"/>
              </a:ext>
            </a:extLst>
          </p:cNvPr>
          <p:cNvSpPr txBox="1">
            <a:spLocks/>
          </p:cNvSpPr>
          <p:nvPr/>
        </p:nvSpPr>
        <p:spPr>
          <a:xfrm>
            <a:off x="6372498" y="182880"/>
            <a:ext cx="5257799" cy="6298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罗马书</a:t>
            </a:r>
            <a:r>
              <a:rPr lang="zh-CN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TW" altLang="en-US" sz="32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倘若亚伯拉罕是因行为称义，就有可夸的；只是在神面前并无可夸</a:t>
            </a:r>
            <a:r>
              <a:rPr lang="zh-CN" altLang="en-US" sz="3200" spc="0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。。。</a:t>
            </a:r>
            <a:endParaRPr lang="en-US" altLang="zh-CN" sz="3200" spc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defRPr/>
            </a:pPr>
            <a:r>
              <a:rPr lang="zh-TW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“亚伯拉罕信神，这就算为他的义</a:t>
            </a:r>
            <a:r>
              <a:rPr lang="zh-CN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r>
              <a:rPr lang="zh-TW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 </a:t>
            </a:r>
            <a:r>
              <a:rPr lang="zh-TW" altLang="en-US" sz="3200" spc="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做工的得工价，不算恩典，乃是该得的； 惟有不做工的，只信称罪人为义的神，他的信就算为义</a:t>
            </a:r>
            <a:r>
              <a:rPr lang="zh-TW" altLang="en-US" sz="32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342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208189-C751-A114-2117-86B8D452E7CC}"/>
              </a:ext>
            </a:extLst>
          </p:cNvPr>
          <p:cNvSpPr txBox="1"/>
          <p:nvPr/>
        </p:nvSpPr>
        <p:spPr>
          <a:xfrm>
            <a:off x="8781392" y="1059120"/>
            <a:ext cx="297968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天特会议</a:t>
            </a:r>
            <a:endParaRPr lang="en-US" sz="4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Council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of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Trent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altLang="zh-CN" sz="4000" dirty="0">
                <a:solidFill>
                  <a:schemeClr val="bg1"/>
                </a:solidFill>
              </a:rPr>
              <a:t>1545-1563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ainting of a court of justice&#10;&#10;Description automatically generated">
            <a:extLst>
              <a:ext uri="{FF2B5EF4-FFF2-40B4-BE49-F238E27FC236}">
                <a16:creationId xmlns:a16="http://schemas.microsoft.com/office/drawing/2014/main" id="{2A7F2979-97B0-0D58-3ECE-817B11F23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95" y="223919"/>
            <a:ext cx="7772400" cy="6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1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「成义教理联合声明」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10/31/1999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lang="zh-TW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我们一同宣认：唯独凭恩宠，借信仰基督的救赎工作，而非因我们自己的任何善工，我们得蒙天主接纳，得领受更新我们的心、装备和召叫我们从事善工的圣神（圣灵）。</a:t>
            </a:r>
          </a:p>
        </p:txBody>
      </p:sp>
    </p:spTree>
    <p:extLst>
      <p:ext uri="{BB962C8B-B14F-4D97-AF65-F5344CB8AC3E}">
        <p14:creationId xmlns:p14="http://schemas.microsoft.com/office/powerpoint/2010/main" val="2200319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三、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说话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颂赞和咒诅（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1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-2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我的弟兄们，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不要多人作师傅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，因为晓得我们要受更重的判断。 原来我们在许多事上都有过失；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若有人在话语上没有过失，他就是完全人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，也能勒住自己的全身。</a:t>
            </a:r>
          </a:p>
          <a:p>
            <a:pPr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1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208189-C751-A114-2117-86B8D452E7CC}"/>
              </a:ext>
            </a:extLst>
          </p:cNvPr>
          <p:cNvSpPr txBox="1"/>
          <p:nvPr/>
        </p:nvSpPr>
        <p:spPr>
          <a:xfrm>
            <a:off x="6237538" y="889843"/>
            <a:ext cx="56625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… and now it is a lot more fun to be around you than it was 10 years ago, when you were trying to teach me math and Chinese. 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altLang="zh-TW" sz="3600" dirty="0">
                <a:solidFill>
                  <a:schemeClr val="bg1"/>
                </a:solidFill>
              </a:rPr>
              <a:t>… </a:t>
            </a:r>
            <a:r>
              <a:rPr lang="zh-TW" altLang="en-US" sz="3600" dirty="0">
                <a:solidFill>
                  <a:schemeClr val="bg1"/>
                </a:solidFill>
              </a:rPr>
              <a:t>现在和你在一起</a:t>
            </a:r>
            <a:r>
              <a:rPr lang="zh-CN" altLang="en-US" sz="3600" dirty="0">
                <a:solidFill>
                  <a:schemeClr val="bg1"/>
                </a:solidFill>
              </a:rPr>
              <a:t>，</a:t>
            </a:r>
            <a:r>
              <a:rPr lang="zh-TW" altLang="en-US" sz="3600" dirty="0">
                <a:solidFill>
                  <a:schemeClr val="bg1"/>
                </a:solidFill>
              </a:rPr>
              <a:t>比起十年前，当你试图教我数学和中文时，要有趣得多。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 descr="A handwritten note with a dog&#10;&#10;Description automatically generated">
            <a:extLst>
              <a:ext uri="{FF2B5EF4-FFF2-40B4-BE49-F238E27FC236}">
                <a16:creationId xmlns:a16="http://schemas.microsoft.com/office/drawing/2014/main" id="{CA9FBC11-C970-6F4C-2054-E9CE23C62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14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3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三、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说话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颂赞和咒诅（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3-8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我们若把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嚼环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放在马嘴里，叫它顺服，就能调动它的全身。看哪，船只虽然甚大，又被大风催逼，只用小小的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舵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，就随着掌舵的意思转动。这样，舌头在百体里也是最小的，却能说大话。看哪，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最小的火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能点着最大的树林。 </a:t>
            </a:r>
          </a:p>
        </p:txBody>
      </p:sp>
    </p:spTree>
    <p:extLst>
      <p:ext uri="{BB962C8B-B14F-4D97-AF65-F5344CB8AC3E}">
        <p14:creationId xmlns:p14="http://schemas.microsoft.com/office/powerpoint/2010/main" val="2572395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三、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说话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颂赞和咒诅（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6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-8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舌头就是火，在我们百体中，舌头是个罪恶的世界，能污秽全身，也能把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生命的轮子点起来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，并且是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从地狱里点着的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。各类的走兽、飞禽、昆虫、水族，本来都可以制伏，也已经被人制伏了；惟独舌头没有人能制伏，是不止息的恶物，满了害死人的毒气。</a:t>
            </a:r>
          </a:p>
        </p:txBody>
      </p:sp>
    </p:spTree>
    <p:extLst>
      <p:ext uri="{BB962C8B-B14F-4D97-AF65-F5344CB8AC3E}">
        <p14:creationId xmlns:p14="http://schemas.microsoft.com/office/powerpoint/2010/main" val="4046175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a building and a rabbit&#10;&#10;Description automatically generated">
            <a:extLst>
              <a:ext uri="{FF2B5EF4-FFF2-40B4-BE49-F238E27FC236}">
                <a16:creationId xmlns:a16="http://schemas.microsoft.com/office/drawing/2014/main" id="{35E0B747-68E2-FFC0-8DBA-3ADE5AE8E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841" y="3461"/>
            <a:ext cx="9283005" cy="68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03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三、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说话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颂赞和咒诅（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6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-8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舌头就是火，在我们百体中，舌头是个罪恶的世界，能污秽全身，也能把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生命的轮子点起来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，并且是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从地狱里点着的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。各类的走兽、飞禽、昆虫、水族，本来都可以制伏，也已经被人制伏了；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惟独舌头没有人能制伏，是不止息的恶物，满了害死人的毒气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2098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三、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说话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颂赞和咒诅（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9-12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我们用舌头颂赞那为主、为父的，又用舌头咒诅那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照着　神形像被造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的人。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颂赞和咒诅从一个口里出来！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我的弟兄们，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这是不应当的！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泉源从一个眼里能发出甜苦两样的水吗？我的弟兄们，无花果树能生橄榄吗？葡萄树能结无花果吗？咸水里也不能发出甜水来。</a:t>
            </a:r>
          </a:p>
          <a:p>
            <a:pPr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64130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3920" y="510062"/>
            <a:ext cx="7784159" cy="802984"/>
          </a:xfrm>
        </p:spPr>
        <p:txBody>
          <a:bodyPr/>
          <a:lstStyle/>
          <a:p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一</a:t>
            </a:r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待人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傲慢与偏见（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2:1-13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855" y="1583175"/>
            <a:ext cx="11225048" cy="51382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1-4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我的弟兄们，你们信奉我们荣耀的主耶稣基督，便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不可按着外貌待人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。若有一个人带着金戒指，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穿着华美衣服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，进你们的会堂去；又有一个穷人穿着</a:t>
            </a:r>
            <a:r>
              <a:rPr lang="zh-CN" altLang="en-US" sz="3600" spc="0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肮脏衣服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也进去；你们就重看那穿华美衣服的人，说：“请坐在这</a:t>
            </a:r>
            <a:r>
              <a:rPr lang="zh-CN" altLang="en-US" sz="3600" spc="0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好位上”；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又对那穷人说：“你站在那里”，或“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坐在我脚凳下边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。”这岂不是你们</a:t>
            </a:r>
            <a:r>
              <a:rPr lang="zh-CN" altLang="en-US" sz="3600" spc="0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偏心待人，用恶意断定人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吗？</a:t>
            </a:r>
            <a:endParaRPr lang="zh-TW" altLang="en-US" sz="3600" spc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55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tanding in a city&#10;&#10;Description automatically generated">
            <a:extLst>
              <a:ext uri="{FF2B5EF4-FFF2-40B4-BE49-F238E27FC236}">
                <a16:creationId xmlns:a16="http://schemas.microsoft.com/office/drawing/2014/main" id="{2804E8D5-1B78-F141-8FAC-9F55D5261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80" y="5532"/>
            <a:ext cx="11991820" cy="68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5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pPr algn="ctr"/>
            <a:r>
              <a:rPr lang="en-US" b="1" dirty="0" err="1"/>
              <a:t>结语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待人：不可按着外貌待人，不要用恶意断定人</a:t>
            </a:r>
          </a:p>
          <a:p>
            <a:pPr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行事：信心若没有行为就是死的</a:t>
            </a:r>
          </a:p>
          <a:p>
            <a:pPr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说话：不能既用舌头颂赞神，又用舌头咒诅人</a:t>
            </a:r>
          </a:p>
        </p:txBody>
      </p:sp>
    </p:spTree>
    <p:extLst>
      <p:ext uri="{BB962C8B-B14F-4D97-AF65-F5344CB8AC3E}">
        <p14:creationId xmlns:p14="http://schemas.microsoft.com/office/powerpoint/2010/main" val="2507251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5AAF-13A1-5DC9-F80E-F5411E72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45073-BED6-0D8F-BBDB-E9EBD21F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DCD2C-192A-63CD-CB9A-4A91C727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 descr="A room with a table and benches&#10;&#10;Description automatically generated">
            <a:extLst>
              <a:ext uri="{FF2B5EF4-FFF2-40B4-BE49-F238E27FC236}">
                <a16:creationId xmlns:a16="http://schemas.microsoft.com/office/drawing/2014/main" id="{20ADC520-504F-A697-B6E4-5E7E3F9BE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1903"/>
            <a:ext cx="12192000" cy="6380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F3A3A4-E12B-1D82-AF92-286BEB15A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7641" y="50981"/>
            <a:ext cx="7784159" cy="802984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第一世纪的犹太会堂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95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3920" y="510062"/>
            <a:ext cx="7784159" cy="802984"/>
          </a:xfrm>
        </p:spPr>
        <p:txBody>
          <a:bodyPr/>
          <a:lstStyle/>
          <a:p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一</a:t>
            </a:r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待人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傲慢与偏见（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2:1-13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855" y="1583175"/>
            <a:ext cx="11225048" cy="51382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1-4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我的弟兄们，你们信奉我们荣耀的主耶稣基督，便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不可按着外貌待人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若有一个人带着金戒指，穿着华美衣服，进你们的会堂去；又有一个穷人穿着肮脏衣服也进去；你们就重看那穿华美衣服的人，说：“请坐在这好位上”；又对那穷人说：“你站在那里”，或“坐在我脚凳下边。”这岂不是你们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偏心待人，用恶意断定人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吗？</a:t>
            </a:r>
            <a:endParaRPr lang="zh-TW" altLang="en-US" sz="3600" spc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3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82" y="530334"/>
            <a:ext cx="7658035" cy="802984"/>
          </a:xfrm>
        </p:spPr>
        <p:txBody>
          <a:bodyPr/>
          <a:lstStyle/>
          <a:p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一</a:t>
            </a:r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看人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傲慢与偏见（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2:1-13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477317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5-7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我亲爱的弟兄们，请听，神岂不是拣选了世上的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贫穷人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，叫他们在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信上富足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，并承受他所应许给那些爱他之人的国吗？你们反倒羞辱贫穷人。那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富足人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岂不是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欺压你们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、拉你们到公堂去吗？他们不是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亵渎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你们所敬奉的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尊名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吗？</a:t>
            </a:r>
          </a:p>
          <a:p>
            <a:pPr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1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890" y="0"/>
            <a:ext cx="11461531" cy="6858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</a:t>
            </a:r>
            <a:r>
              <a:rPr lang="en-US" altLang="zh-CN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-13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zh-TW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经上记着说：“</a:t>
            </a:r>
            <a:r>
              <a:rPr lang="zh-TW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要爱人如己</a:t>
            </a:r>
            <a:r>
              <a:rPr lang="zh-TW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。”你们若全守这</a:t>
            </a:r>
            <a:r>
              <a:rPr lang="zh-TW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至尊的律法</a:t>
            </a:r>
            <a:r>
              <a:rPr lang="zh-TW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才是好的。但你们若按外貌待人，便是犯罪，被律法定为犯法的。因为凡遵守全律法的，</a:t>
            </a:r>
            <a:r>
              <a:rPr lang="zh-TW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只在一条上跌倒，他就是犯了众条</a:t>
            </a:r>
            <a:r>
              <a:rPr lang="zh-TW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。原来那说“不可奸淫”的，也说“不可杀人”；你就是不奸淫，却杀人，仍是成了犯律法的。你们既然要按</a:t>
            </a:r>
            <a:r>
              <a:rPr lang="zh-TW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使人自由的律法</a:t>
            </a:r>
            <a:r>
              <a:rPr lang="zh-TW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受审判，就该照这律法说话行事。因为那不怜悯人的，也要受无怜悯的审判；</a:t>
            </a:r>
            <a:r>
              <a:rPr lang="zh-TW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怜悯原是向审判夸胜</a:t>
            </a:r>
            <a:r>
              <a:rPr lang="zh-TW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79978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二、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行事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信心与行为 （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2:1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14-17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我的弟兄们，若有人说自己有信心，却没有行为，有什么益处呢？这信心能救他吗？ 若是弟兄或是姐妹，赤身露体，又缺了日用的饮食； 你们中间有人对他们说：“平平安安地去吧！愿你们穿得暖，吃得饱”，却不给他们身体所需用的，这有什么益处呢？ 这样，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信心若没有行为就是死的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</a:p>
          <a:p>
            <a:pPr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09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二、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行事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信心与行为 （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2:1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18-20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必有人说：“你有信心，我有行为。”你将你没有行为的信心指给我看，我便藉着我的行为，将我的信心指给你看。你信　神只有一位，你信的不错；鬼魔也信，却是战惊。虚浮的人哪，你愿意知道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没有行为的信心是死的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吗？</a:t>
            </a:r>
          </a:p>
          <a:p>
            <a:pPr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5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424036-82C6-1330-7A6D-82D84353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36A-47FB-0B68-6E4F-D06B8067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098" y="514569"/>
            <a:ext cx="8437804" cy="802984"/>
          </a:xfrm>
        </p:spPr>
        <p:txBody>
          <a:bodyPr/>
          <a:lstStyle/>
          <a:p>
            <a:r>
              <a:rPr lang="zh-CN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二、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行事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信心与行为 （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2:1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TW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lang="zh-TW" alt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C9B08-020D-59B5-33EF-E272133C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583176"/>
            <a:ext cx="10736316" cy="5006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21-24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我们的祖宗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亚伯拉罕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把他儿子以撒献在坛上，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岂不是因行为称义吗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？可见，信心是与他的行为并行，而且信心因着行为才得成全。这就应验经上所说：“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亚伯拉罕信　神，这就算为他的义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。”他又得称为　神的朋友。这样看来，</a:t>
            </a:r>
            <a:r>
              <a:rPr lang="zh-CN" altLang="en-US" sz="3600" spc="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人称义是因着行为，不是单因着信</a:t>
            </a:r>
            <a:r>
              <a:rPr lang="zh-CN" altLang="en-US" sz="3600" spc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884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96B61E-1B64-430F-934F-7D1B90028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C43685-694E-4579-B109-3C418D49DA6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FD6FE22-81A0-4500-AFD0-342D21BB9A2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6578</TotalTime>
  <Words>1589</Words>
  <Application>Microsoft Macintosh PowerPoint</Application>
  <PresentationFormat>Widescreen</PresentationFormat>
  <Paragraphs>67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Microsoft YaHei UI</vt:lpstr>
      <vt:lpstr>Arial</vt:lpstr>
      <vt:lpstr>Calibri</vt:lpstr>
      <vt:lpstr>Tenorite</vt:lpstr>
      <vt:lpstr>Office Theme</vt:lpstr>
      <vt:lpstr>信仰生活操练（一） 待人、行事、说话  </vt:lpstr>
      <vt:lpstr>一、待人——傲慢与偏见（2:1-13） </vt:lpstr>
      <vt:lpstr>第一世纪的犹太会堂</vt:lpstr>
      <vt:lpstr>一、待人——傲慢与偏见（2:1-13） </vt:lpstr>
      <vt:lpstr>一、看人——傲慢与偏见（2:1-13） </vt:lpstr>
      <vt:lpstr>PowerPoint Presentation</vt:lpstr>
      <vt:lpstr>二、行事——信心与行为 （2:14-26） </vt:lpstr>
      <vt:lpstr>二、行事——信心与行为 （2:14-26） </vt:lpstr>
      <vt:lpstr>二、行事——信心与行为 （2:14-26） </vt:lpstr>
      <vt:lpstr>PowerPoint Presentation</vt:lpstr>
      <vt:lpstr>PowerPoint Presentation</vt:lpstr>
      <vt:lpstr>「成义教理联合声明」10/31/1999 </vt:lpstr>
      <vt:lpstr>三、说话——颂赞和咒诅（3:1-12） </vt:lpstr>
      <vt:lpstr>PowerPoint Presentation</vt:lpstr>
      <vt:lpstr>三、说话——颂赞和咒诅（3:1-12） </vt:lpstr>
      <vt:lpstr>三、说话——颂赞和咒诅（3:1-12） </vt:lpstr>
      <vt:lpstr>PowerPoint Presentation</vt:lpstr>
      <vt:lpstr>三、说话——颂赞和咒诅（3:1-12） </vt:lpstr>
      <vt:lpstr>三、说话——颂赞和咒诅（3:1-12） </vt:lpstr>
      <vt:lpstr>PowerPoint Presentation</vt:lpstr>
      <vt:lpstr>结语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犹太人为什么不信  罗马书10-11章</dc:title>
  <dc:creator>Joe Xu</dc:creator>
  <cp:lastModifiedBy>Joe Xu</cp:lastModifiedBy>
  <cp:revision>71</cp:revision>
  <dcterms:created xsi:type="dcterms:W3CDTF">2023-04-13T02:20:38Z</dcterms:created>
  <dcterms:modified xsi:type="dcterms:W3CDTF">2024-03-24T03:30:01Z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