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8" r:id="rId1"/>
  </p:sldMasterIdLst>
  <p:notesMasterIdLst>
    <p:notesMasterId r:id="rId10"/>
  </p:notesMasterIdLst>
  <p:sldIdLst>
    <p:sldId id="256" r:id="rId2"/>
    <p:sldId id="257" r:id="rId3"/>
    <p:sldId id="258" r:id="rId4"/>
    <p:sldId id="264" r:id="rId5"/>
    <p:sldId id="260" r:id="rId6"/>
    <p:sldId id="261" r:id="rId7"/>
    <p:sldId id="265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A92981-4000-4507-BE81-3B412CC74365}" v="12" dt="2024-01-22T01:28:22.1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80986"/>
  </p:normalViewPr>
  <p:slideViewPr>
    <p:cSldViewPr snapToGrid="0">
      <p:cViewPr varScale="1">
        <p:scale>
          <a:sx n="52" d="100"/>
          <a:sy n="52" d="100"/>
        </p:scale>
        <p:origin x="113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大橡树 nelson" userId="b0597ec67e8763e9" providerId="LiveId" clId="{22A92981-4000-4507-BE81-3B412CC74365}"/>
    <pc:docChg chg="undo custSel modSld">
      <pc:chgData name="大橡树 nelson" userId="b0597ec67e8763e9" providerId="LiveId" clId="{22A92981-4000-4507-BE81-3B412CC74365}" dt="2024-01-22T01:35:44.750" v="52" actId="1076"/>
      <pc:docMkLst>
        <pc:docMk/>
      </pc:docMkLst>
      <pc:sldChg chg="addSp modSp mod">
        <pc:chgData name="大橡树 nelson" userId="b0597ec67e8763e9" providerId="LiveId" clId="{22A92981-4000-4507-BE81-3B412CC74365}" dt="2024-01-22T01:35:44.750" v="52" actId="1076"/>
        <pc:sldMkLst>
          <pc:docMk/>
          <pc:sldMk cId="2158381583" sldId="256"/>
        </pc:sldMkLst>
        <pc:spChg chg="mod">
          <ac:chgData name="大橡树 nelson" userId="b0597ec67e8763e9" providerId="LiveId" clId="{22A92981-4000-4507-BE81-3B412CC74365}" dt="2024-01-22T01:28:16.524" v="46"/>
          <ac:spMkLst>
            <pc:docMk/>
            <pc:sldMk cId="2158381583" sldId="256"/>
            <ac:spMk id="2" creationId="{770D7DF0-4181-79D9-1423-7C7C7DFBCE8C}"/>
          </ac:spMkLst>
        </pc:spChg>
        <pc:spChg chg="mod">
          <ac:chgData name="大橡树 nelson" userId="b0597ec67e8763e9" providerId="LiveId" clId="{22A92981-4000-4507-BE81-3B412CC74365}" dt="2024-01-22T01:35:34.473" v="50"/>
          <ac:spMkLst>
            <pc:docMk/>
            <pc:sldMk cId="2158381583" sldId="256"/>
            <ac:spMk id="3" creationId="{B53CB71D-96DC-BFC1-2A44-FDDA776FF367}"/>
          </ac:spMkLst>
        </pc:spChg>
        <pc:picChg chg="add mod">
          <ac:chgData name="大橡树 nelson" userId="b0597ec67e8763e9" providerId="LiveId" clId="{22A92981-4000-4507-BE81-3B412CC74365}" dt="2024-01-22T01:27:39.924" v="40" actId="14100"/>
          <ac:picMkLst>
            <pc:docMk/>
            <pc:sldMk cId="2158381583" sldId="256"/>
            <ac:picMk id="4" creationId="{520EED31-1972-6044-40F3-F7E81277FCE8}"/>
          </ac:picMkLst>
        </pc:picChg>
        <pc:picChg chg="add mod">
          <ac:chgData name="大橡树 nelson" userId="b0597ec67e8763e9" providerId="LiveId" clId="{22A92981-4000-4507-BE81-3B412CC74365}" dt="2024-01-22T01:35:44.750" v="52" actId="1076"/>
          <ac:picMkLst>
            <pc:docMk/>
            <pc:sldMk cId="2158381583" sldId="256"/>
            <ac:picMk id="5" creationId="{5F6E68FF-FF87-C4E0-6943-AB52DF4F622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0EE82-A44A-E24D-AFC2-202A85CDD6D6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A43B1-3190-6045-9D21-5A7C1401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09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5%AE%89%E4%B8%9C%E5%B0%BC%E5%A5%A5%C2%B7%E8%90%A8%E5%88%97%E9%87%8C" TargetMode="External"/><Relationship Id="rId7" Type="http://schemas.openxmlformats.org/officeDocument/2006/relationships/hyperlink" Target="https://zh.wikipedia.org/wiki/%E4%B8%8A%E5%B8%9D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zh.wikipedia.org/wiki/%E7%A5%9E%E7%88%B6" TargetMode="External"/><Relationship Id="rId5" Type="http://schemas.openxmlformats.org/officeDocument/2006/relationships/hyperlink" Target="https://zh.wikipedia.org/wiki/%E5%91%8A%E8%A7%A3" TargetMode="External"/><Relationship Id="rId4" Type="http://schemas.openxmlformats.org/officeDocument/2006/relationships/hyperlink" Target="https://zh.wikipedia.org/wiki/%E8%8E%AB%E6%89%8E%E7%89%B9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7%B6%AD%E4%B9%9F%E7%B4%8D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5%AE%89%E9%AD%82%E6%9B%B2_(%E8%8E%AB%E6%89%8E%E7%89%B9)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zh.wikipedia.org/w/index.php?title=%E9%9B%86%E9%AB%94%E5%A2%93%E5%9C%B0&amp;action=edit&amp;redlink=1" TargetMode="External"/><Relationship Id="rId4" Type="http://schemas.openxmlformats.org/officeDocument/2006/relationships/hyperlink" Target="https://zh.wikipedia.org/wiki/%E9%AD%94%E7%AC%9B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effectLst/>
                <a:latin typeface="Helvetica Neue" panose="02000503000000020004" pitchFamily="2" charset="0"/>
              </a:rPr>
              <a:t>1823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年，年迈的作曲家</a:t>
            </a:r>
            <a:r>
              <a:rPr lang="zh-TW" altLang="en-US" dirty="0">
                <a:effectLst/>
                <a:latin typeface="Helvetica Neue" panose="02000503000000020004" pitchFamily="2" charset="0"/>
                <a:hlinkClick r:id="rId3"/>
              </a:rPr>
              <a:t>安东尼奥</a:t>
            </a:r>
            <a:r>
              <a:rPr lang="en-US" altLang="zh-TW" dirty="0">
                <a:effectLst/>
                <a:latin typeface="Helvetica Neue" panose="02000503000000020004" pitchFamily="2" charset="0"/>
                <a:hlinkClick r:id="rId3"/>
              </a:rPr>
              <a:t>·</a:t>
            </a:r>
            <a:r>
              <a:rPr lang="zh-TW" altLang="en-US" dirty="0">
                <a:effectLst/>
                <a:latin typeface="Helvetica Neue" panose="02000503000000020004" pitchFamily="2" charset="0"/>
                <a:hlinkClick r:id="rId3"/>
              </a:rPr>
              <a:t>萨列里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自称是杀死莫扎特的凶手，呼求已离世多年的</a:t>
            </a:r>
            <a:r>
              <a:rPr lang="zh-TW" altLang="en-US" dirty="0">
                <a:effectLst/>
                <a:latin typeface="Helvetica Neue" panose="02000503000000020004" pitchFamily="2" charset="0"/>
                <a:hlinkClick r:id="rId4"/>
              </a:rPr>
              <a:t>莫扎特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宽恕他，又企图割颈自尽。他的行径使他被送到疯人院，一名年轻的神父来探访，要接受他</a:t>
            </a:r>
            <a:r>
              <a:rPr lang="zh-TW" altLang="en-US" dirty="0">
                <a:effectLst/>
                <a:latin typeface="Helvetica Neue" panose="02000503000000020004" pitchFamily="2" charset="0"/>
                <a:hlinkClick r:id="rId5"/>
              </a:rPr>
              <a:t>告解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。他起初无精打采，不感兴趣。</a:t>
            </a:r>
            <a:r>
              <a:rPr lang="zh-TW" altLang="en-US" dirty="0">
                <a:effectLst/>
                <a:latin typeface="Helvetica Neue" panose="02000503000000020004" pitchFamily="2" charset="0"/>
                <a:hlinkClick r:id="rId6"/>
              </a:rPr>
              <a:t>神父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向他提到有流言说他是害死莫扎特的凶手，如果属实，他就要释放这“死罪”的重担，他仍然反应冷淡，直到神父说：“在</a:t>
            </a:r>
            <a:r>
              <a:rPr lang="zh-TW" altLang="en-US" dirty="0">
                <a:effectLst/>
                <a:latin typeface="Helvetica Neue" panose="02000503000000020004" pitchFamily="2" charset="0"/>
                <a:hlinkClick r:id="rId7"/>
              </a:rPr>
              <a:t>上帝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眼中，人人都是平等的。”他忽然被吸引住了，反问：“都是吗？”，就开始向神父作起长篇的“忏悔”，叙述他和莫扎特的恩怨。</a:t>
            </a:r>
          </a:p>
          <a:p>
            <a:r>
              <a:rPr lang="en-US" altLang="zh-TW" dirty="0">
                <a:effectLst/>
                <a:latin typeface="Helvetica Neue" panose="02000503000000020004" pitchFamily="2" charset="0"/>
              </a:rPr>
              <a:t>1756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年莫札特出生在萨尔斯堡，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4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岁写了第一首协奏曲，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7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岁写了交响乐，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12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岁歌剧。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6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岁被父亲带着在全欧洲王公贵族前表演。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(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虎爸，了不起的音乐老师，辞职培养莫扎特。也教授文学，语言。但没有赞美，没有玩伴，无尽的旅行，恶劣的气候。很渴望父亲的认可和赞许。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)</a:t>
            </a:r>
          </a:p>
          <a:p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莫扎特名满天下时，萨列里还在和小朋友一起玩泥巴。他向往音乐，可父亲认为莫扎特就像马戏团的猴子。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2A43B1-3190-6045-9D21-5A7C140126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39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effectLst/>
                <a:latin typeface="Helvetica Neue" panose="02000503000000020004" pitchFamily="2" charset="0"/>
              </a:rPr>
              <a:t>当我父亲真诚地祈求上帝保护他的生意的时候，我暗暗地以一个小男孩所能想到的最自豪的方式祈祷。主啊，求你让我成为一个伟大的作曲家！让我通过音乐来荣耀你，并使我成名！请让我用我的努力，谦卑，圣洁来赢得你的垂怜，求你让我在这个世界上扬名，让我永垂不朽！在我死后，让人们永远因着热爱我写的音乐而谈论我的名字！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(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从他求的事情上看，这祷告也没什么毛病。但从字里行间流露出的激情看，最重要的显然不是荣耀神。我们的动机很少是纯粹为神的，往往有混合的动机，而不加觉察，神就很容易成为摆设。取代神的个人动机把人引向危险的道路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effectLst/>
                <a:latin typeface="Helvetica Neue" panose="02000503000000020004" pitchFamily="2" charset="0"/>
              </a:rPr>
              <a:t>他的音乐学习，却被无文化的父亲几乎中断。一次，父亲在用餐时噎死，他视为一个“奇迹”，令他可以到“音乐家的城市”</a:t>
            </a:r>
            <a:r>
              <a:rPr lang="zh-TW" altLang="en-US" dirty="0">
                <a:effectLst/>
                <a:latin typeface="Helvetica Neue" panose="02000503000000020004" pitchFamily="2" charset="0"/>
                <a:hlinkClick r:id="rId3"/>
              </a:rPr>
              <a:t>维也纳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追寻自己的理想，甚至跻身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18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世纪文化精英之列。他认为他的成功是因他的虔诚获上帝奖励，于是怀着敬畏上帝的心来投入事业。刻苦努力，不近女色</a:t>
            </a:r>
            <a:r>
              <a:rPr lang="zh-CN" altLang="en-US" dirty="0">
                <a:effectLst/>
                <a:latin typeface="Helvetica Neue" panose="02000503000000020004" pitchFamily="2" charset="0"/>
              </a:rPr>
              <a:t>，</a:t>
            </a:r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免费教穷人孩子弹琴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。</a:t>
            </a:r>
          </a:p>
          <a:p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（敬虔成了一种交易。浮士德。萨列里是在和他想象中的神作一个类似的交易。但这只是想象中的交易，神出来不在交易的另一头。想象出神的垂怜，神给的兆头，神的奖励。这是一件很危险的事。）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2A43B1-3190-6045-9D21-5A7C140126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22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effectLst/>
                <a:latin typeface="Helvetica Neue" panose="02000503000000020004" pitchFamily="2" charset="0"/>
              </a:rPr>
              <a:t>萨列里终于遇见莫扎特。 莫扎特疯疯癫癫、放荡无礼，傻里傻气，喜欢开</a:t>
            </a:r>
            <a:r>
              <a:rPr lang="en-US" dirty="0">
                <a:effectLst/>
                <a:latin typeface="Helvetica Neue" panose="02000503000000020004" pitchFamily="2" charset="0"/>
              </a:rPr>
              <a:t>bathroom joke，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不成熟。萨列里难以想象这就是自己崇拜一生的神童。但听到他的音乐时，他一下就被折服了，意识到自己毕生渴望的音乐之美完全体现在莫扎特的乐曲中。但同时，他也意识到自己完全没有能力创作出这般音乐。当萨列里审视莫扎特的曲谱时，觉得自己仿佛是被关在笼子里，只能透过栏杆去观察、倾听，而不能真正融入自己渴望的这份荣耀中。他凝视着曲谱，心想：“哪怕改动一个音符，整个乐曲就会被破坏，改动一个小节，整个乐曲的结构就会坍塌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……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这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……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是上帝的声音！我透过眼前这一丝不苟的曲谱，看到了绝对、无与伦比的美。” （大家有没有给孩子听莫扎特？我们感到欢愉。他感到绝望。这种才华被别人碾压的感觉不知大家有没有经历过。什么样的人对这种感觉最敏感，最难以接受？骄傲的人。自己的经历，朋友而不是对手就可以不被嫉妒吞噬，爱是一切负面情绪的解药） 莫扎特夺走风头，连萨列里一直暗恋的一位贵妇人都托萨列里引荐她认识莫扎特。萨列里说莫扎特是个丑八怪。不料夫人正色道：谁在乎他的长相，有品味的女子只看重才华。</a:t>
            </a:r>
            <a:r>
              <a:rPr lang="en-US" dirty="0">
                <a:effectLst/>
                <a:latin typeface="Helvetica Neue" panose="02000503000000020004" pitchFamily="2" charset="0"/>
              </a:rPr>
              <a:t>ouch！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第一次嫉妒和怨恨吞噬了薩列里。嫉妒本质是他得到了我觉得应该属于我的东西。祷告。）</a:t>
            </a:r>
          </a:p>
          <a:p>
            <a:r>
              <a:rPr lang="zh-TW" altLang="en-US" dirty="0">
                <a:effectLst/>
                <a:latin typeface="Helvetica Neue" panose="02000503000000020004" pitchFamily="2" charset="0"/>
              </a:rPr>
              <a:t>（神怎么会拣选这样一个人。这是神和萨列里开的恶意玩笑吗？普遍恩典，回到电影一开始的问题：神是公平的吗？神面前人人平等吗？）许多基督徒很同情安东尼奥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·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萨列里，因为他品行端正却天资平平，对于“性情卑劣”的莫扎特深得上帝垂爱、禀赋过人的事实，他困惑怨恨。我们基督徒有时也有这样的问题。我们看到一个了不起的演员，科学家，会问他是不是基督徒。如果不是会觉得可惜。在于没有理解普遍恩典的含义。日头照好人。上帝按他的恩典赐予我们智慧、才华、美貌和各样技能，无一是我们配得的。</a:t>
            </a:r>
          </a:p>
          <a:p>
            <a:r>
              <a:rPr lang="zh-TW" altLang="en-US" dirty="0">
                <a:effectLst/>
                <a:latin typeface="Helvetica Neue" panose="02000503000000020004" pitchFamily="2" charset="0"/>
              </a:rPr>
              <a:t>若不理解普遍恩典，基督徒会以为可以活在自己的文化龛坛上自给自足。有些人只想看基督徒医生，聘请基督徒律师和顾问，或欣赏基督徒的艺术。的确，非基督徒的精神世界已严重受损，但上帝的恩惠同样临到他们。无论莫扎特是否相信基督，他都是上帝带给我们的礼物。因此，基督徒完全可以通过学习人类文化去认识上帝；我们是按照上帝形象创造的，可以随时随处领受真理与智慧。</a:t>
            </a:r>
          </a:p>
          <a:p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若不理解普遍恩典，基督徒会不理解非基督徒为何常在道德和智慧上超越基督徒。正确的理解是，罪的教义意味着信徒并不像正确世界观教导的那样好。同样，恩典论意味着非信徒也不会不可救药。基督教的故事中，福音的</a:t>
            </a:r>
            <a:r>
              <a:rPr lang="zh-TW" altLang="en-US" dirty="0"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敌人并不是非信徒，而是福音所言的流淌在基督徒与非基督徒身体里的罪。</a:t>
            </a:r>
            <a:endParaRPr lang="zh-TW" altLang="en-US" dirty="0">
              <a:effectLst/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2A43B1-3190-6045-9D21-5A7C140126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31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effectLst/>
                <a:latin typeface="Helvetica Neue" panose="02000503000000020004" pitchFamily="2" charset="0"/>
              </a:rPr>
              <a:t>萨列里构思出一个复杂的计谋打败莫扎特和上帝，以获得最后胜利。他假装为莫扎特亡父利奥波德的鬼魂，“委托”这名年纪尚轻的作曲家创作安魂曲，先付了一笔订金，并保证完成后会有巨额酬金。莫扎特开始创作这部也许是一生中最伟大的作品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——</a:t>
            </a:r>
            <a:r>
              <a:rPr lang="en-US" dirty="0">
                <a:effectLst/>
                <a:latin typeface="Helvetica Neue" panose="02000503000000020004" pitchFamily="2" charset="0"/>
                <a:hlinkClick r:id="rId3"/>
              </a:rPr>
              <a:t>D</a:t>
            </a:r>
            <a:r>
              <a:rPr lang="zh-TW" altLang="en-US" dirty="0">
                <a:effectLst/>
                <a:latin typeface="Helvetica Neue" panose="02000503000000020004" pitchFamily="2" charset="0"/>
                <a:hlinkClick r:id="rId3"/>
              </a:rPr>
              <a:t>小调安魂曲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，但不知道这名神秘的委托人身份和他的计划：待作品完成后杀死他。萨列里幻想着在盛大的死者弥撒中，他的同伴和宫廷众人，听到他为莫扎特及其朋友所写的安魂曲而赞赏，他将赢得他们的钦羡。但唯有他和上帝知道，写安魂曲的其实是莫扎特，而当他最终争回自己认为应得的名誉时，上帝只能旁观。</a:t>
            </a:r>
          </a:p>
          <a:p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莫扎特家中的财政窘境、委托人与亡父的离奇相似，均迫使他拼命创作直至精力枯竭。妻子康丝坦兹带着儿子离家后，他的健康状况转坏，在他的歌剧</a:t>
            </a:r>
            <a:r>
              <a:rPr lang="en-US" altLang="zh-TW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《</a:t>
            </a:r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  <a:hlinkClick r:id="rId4"/>
              </a:rPr>
              <a:t>魔笛</a:t>
            </a:r>
            <a:r>
              <a:rPr lang="en-US" altLang="zh-TW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》</a:t>
            </a:r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首演中昏倒。萨列里带他回家，用计逼他继续创作安魂曲，即使当时莫扎特显然病重。整晚由莫扎特口述，萨列里为他抄谱。当早上妻子回家，她命令萨列里离开，萨列里拒绝，声称他不会丢下莫扎特。妻子不理会萨列里的反对，把手稿夺去，锁在柜中。不过当她要去唤醒莫扎特时，莫扎特已经断气。安魂曲未完成，萨列里无能为力，他只能目送莫扎特的遗体被抬走，送到维也纳外的</a:t>
            </a:r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  <a:hlinkClick r:id="rId5"/>
              </a:rPr>
              <a:t>集体墓地</a:t>
            </a:r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埋葬。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2A43B1-3190-6045-9D21-5A7C140126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49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我们可能</a:t>
            </a:r>
            <a:r>
              <a:rPr lang="zh-TW" altLang="en-US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会同情安</a:t>
            </a:r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东尼奥</a:t>
            </a:r>
            <a:r>
              <a:rPr lang="en-US" altLang="zh-TW" dirty="0">
                <a:effectLst/>
                <a:latin typeface="Helvetica Neue" panose="02000503000000020004" pitchFamily="2" charset="0"/>
                <a:ea typeface="PingFang TC" panose="020B0400000000000000" pitchFamily="34" charset="-120"/>
              </a:rPr>
              <a:t>·</a:t>
            </a:r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萨列里。他极其渴望创作出美妙的音乐，却受限于自己的才华。在同莫扎特的交往中，他发现自己音乐天赋平平。他祈求上帝赐给他创造的才华，然而祷告却未蒙应允。</a:t>
            </a:r>
            <a:r>
              <a:rPr lang="zh-TW" altLang="en-US" dirty="0">
                <a:effectLst/>
                <a:latin typeface="Helvetica Neue" panose="02000503000000020004" pitchFamily="2" charset="0"/>
                <a:ea typeface="PingFang TC" panose="020B0400000000000000" pitchFamily="34" charset="-120"/>
              </a:rPr>
              <a:t> </a:t>
            </a:r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但是神真的没有赐给他才华吗？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effectLst/>
                <a:latin typeface="Helvetica Neue" panose="02000503000000020004" pitchFamily="2" charset="0"/>
                <a:ea typeface="PingFang TC" panose="020B0400000000000000" pitchFamily="34" charset="-120"/>
              </a:rPr>
              <a:t>“</a:t>
            </a:r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不朽</a:t>
            </a:r>
            <a:r>
              <a:rPr lang="zh-TW" altLang="en-US" dirty="0">
                <a:effectLst/>
                <a:latin typeface="Helvetica Neue" panose="02000503000000020004" pitchFamily="2" charset="0"/>
                <a:ea typeface="PingFang TC" panose="020B0400000000000000" pitchFamily="34" charset="-120"/>
              </a:rPr>
              <a:t>”</a:t>
            </a:r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一词成为萨列里内心想法的核心。他的野心成为他错位的救赎。因此，无论多大的成就也无法使他满足。他经历的不仅是超乎一般的失望，更是疏离和痛彻心扉，因为他的成就不如莫扎特。</a:t>
            </a:r>
          </a:p>
          <a:p>
            <a:r>
              <a:rPr lang="zh-TW" altLang="en-US" dirty="0">
                <a:effectLst/>
                <a:latin typeface="Helvetica Neue" panose="02000503000000020004" pitchFamily="2" charset="0"/>
              </a:rPr>
              <a:t>悲伤和痛苦甚至让他无法休息：这就是一个将自己灵魂完全建立在工作上的人的境况。在这个令人心酸的画面中，作者有意识地将我们与那在劳作后拥有真正安息的上帝相比（创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2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：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2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），并下意识地与能在风暴中熟睡的耶稣（可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4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：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38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）相比（他知道自己将屈辱地死在十字架上。如果是我，我每天晚上都谁不着） 他为什么能睡着？</a:t>
            </a:r>
          </a:p>
          <a:p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我的担子是轻省的。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2A43B1-3190-6045-9D21-5A7C140126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9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effectLst/>
                <a:latin typeface="Helvetica Neue" panose="02000503000000020004" pitchFamily="2" charset="0"/>
              </a:rPr>
              <a:t>托尔金有个宏大的愿望</a:t>
            </a:r>
            <a:r>
              <a:rPr lang="zh-CN" altLang="en-US" dirty="0">
                <a:effectLst/>
                <a:latin typeface="Helvetica Neue" panose="02000503000000020004" pitchFamily="2" charset="0"/>
              </a:rPr>
              <a:t>，重建英国文学的神话传统。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在动笔写作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《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指环王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》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之前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,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他已经耗时几十年研究与小说故事背景有关的语言、历史和传说。有拖延症</a:t>
            </a:r>
            <a:r>
              <a:rPr lang="zh-CN" altLang="en-US" dirty="0">
                <a:effectLst/>
                <a:latin typeface="Helvetica Neue" panose="02000503000000020004" pitchFamily="2" charset="0"/>
              </a:rPr>
              <a:t>，完美主义倾向，总是不动笔。二战开始，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看到自己倾尽所有心血的书稿可能此生无法完成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,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备感绝望</a:t>
            </a:r>
            <a:r>
              <a:rPr lang="zh-CN" altLang="en-US" dirty="0">
                <a:effectLst/>
                <a:latin typeface="Helvetica Neue" panose="02000503000000020004" pitchFamily="2" charset="0"/>
              </a:rPr>
              <a:t>，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浑身不适。</a:t>
            </a:r>
          </a:p>
          <a:p>
            <a:r>
              <a:rPr lang="zh-TW" altLang="en-US" dirty="0">
                <a:effectLst/>
                <a:latin typeface="Helvetica Neue" panose="02000503000000020004" pitchFamily="2" charset="0"/>
              </a:rPr>
              <a:t>当时在托尔金家门前的路边有一棵树。有一天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,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他起床时发现邻居把树砍了。他认为自己的小说就像是“内心的一棵树”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,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可能也会惨遭同样的命运。他已经穷尽了所有的想象力。此后的一天早上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,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他起床后脑海中浮现了一个故事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,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便顺手写了下来。当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《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都柏林评论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》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向他邀稿的时候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,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他将这部短篇小说命名为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《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尼格尔的叶子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》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寄了过去。它讲述的是一个画家的故事。</a:t>
            </a: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niggle”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一词解释为“以微不足道、不起眼的方式工作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……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在小细节上花费不必要的时间”。当然尼格尔就是托尔金本人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,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托尔金认为这是自己的一个缺点。他是一个完美主义者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,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常常对自己所做的工作感到不满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,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经常在做一些更为重要的事情时因不甚重要的细节分心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,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容易焦虑和拖延。故事的主人公尼格尔也是如此。</a:t>
            </a:r>
          </a:p>
          <a:p>
            <a:r>
              <a:rPr lang="zh-TW" altLang="en-US" dirty="0">
                <a:effectLst/>
                <a:latin typeface="Helvetica Neue" panose="02000503000000020004" pitchFamily="2" charset="0"/>
              </a:rPr>
              <a:t>尼格尔特别想要画一幅画。他脑海中已经有了一片树叶的图画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,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也有一整棵树的图画。在他的想象中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,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这棵树的后面是一个“即将开启的国度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,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人们能够瞥见向远方伸展的森林和雪山”。尼格尔对自己其他画作已经完全失去兴趣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, 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这就是他的</a:t>
            </a:r>
            <a:r>
              <a:rPr lang="en-US" dirty="0">
                <a:effectLst/>
                <a:latin typeface="Helvetica Neue" panose="02000503000000020004" pitchFamily="2" charset="0"/>
              </a:rPr>
              <a:t>opus magnum, 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他一生的杰作。为了完成自己的构思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,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他铺开一张巨大的画布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,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甚至必须爬上梯子才能作画。尼格尔知道自己不得不面对死亡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,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但他告诉自己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:“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不管怎样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,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我都要在死亡之前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,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完成这幅画。这才是我真正的画。”</a:t>
            </a:r>
          </a:p>
          <a:p>
            <a:r>
              <a:rPr lang="zh-TW" altLang="en-US" dirty="0">
                <a:effectLst/>
                <a:latin typeface="Helvetica Neue" panose="02000503000000020004" pitchFamily="2" charset="0"/>
              </a:rPr>
              <a:t>他的画进展总是很慢。其中有两个原因。首先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,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他“画的树叶远比树好看。尼格尔花了过多的时间在画某一片叶子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……”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要将阴影、光泽和露水表现得淋漓尽致。因此不管他多么努力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,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画布上的笔墨却很少。另一个未能完成画作的理由是：他有一颗“善良的心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",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为了帮助邻居们而影响了画的进程。</a:t>
            </a:r>
          </a:p>
          <a:p>
            <a:r>
              <a:rPr lang="zh-TW" altLang="en-US" dirty="0">
                <a:effectLst/>
                <a:latin typeface="Helvetica Neue" panose="02000503000000020004" pitchFamily="2" charset="0"/>
              </a:rPr>
              <a:t>一天晚上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,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尼格尔预感到自己的时间不多了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,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可这时帕里什的妻子突然生病了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,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帕里什一再恳求尼格尔帮忙去找医生。街上又潮湿又寒冷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,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结果尼格尔感冒发烧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,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他绝望地画着那幅没有完成的画。他不得不踏上推迟已久的死亡旅程。当他意识到自己要离开人世时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,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他哭着说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:“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这幅画还没有完成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!”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在尼格尔死后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,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进入他房子的人发现那块画布上还原封不动地保留着唯一一片“美丽的叶子”。人们把画布拿到镇上的博物馆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,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给它起名叫“叶子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: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尼格尔作”。它被挂在一隅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,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鲜有人问津。</a:t>
            </a:r>
          </a:p>
          <a:p>
            <a:r>
              <a:rPr lang="zh-TW" altLang="en-US" dirty="0">
                <a:effectLst/>
                <a:latin typeface="Helvetica Neue" panose="02000503000000020004" pitchFamily="2" charset="0"/>
              </a:rPr>
              <a:t>然而故事并未就此结束。尼格尔死后被放在一列驶向来世天堂高山的火车上。在路上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,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他听到了两个声音。其中一个声音严厉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,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颇为严肃地对尼格尔说他浪费了过多的时间而成就却很少。但另一个温柔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(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却不柔弱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)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的声音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,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认为尼格尔甘心情愿为他人的缘故作出牺牲。应该得到奖励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,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当尼格尔到达天堂门口的时候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,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他突然看到旁边有一样东西令人难以置信。他跑过去发现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,“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那里有一棵树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,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正是他的树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,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已经画完了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,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叶子铺张开来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,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树枝在生长并随风摇曳。而这些就是尼格尔一直感受到或猜想到却无法捕捉住的东西。他定睛在树上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,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慢慢地张开双臂说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,‘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这是个礼物。’”</a:t>
            </a:r>
          </a:p>
          <a:p>
            <a:r>
              <a:rPr lang="zh-TW" altLang="en-US" dirty="0">
                <a:effectLst/>
                <a:latin typeface="Helvetica Neue" panose="02000503000000020004" pitchFamily="2" charset="0"/>
              </a:rPr>
              <a:t>生前的世界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——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他自己的老家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—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一几乎把尼格尔完全遗忘了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,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他的作品未能完成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,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几乎无人欣赏。但是在这个永远真实的新国度中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,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他发现了他画的树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,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这棵树完整无缺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,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大功告成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,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而非仅仅是他死前的梦想。这棵树将是那个永恒中的一部分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,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并永远被人欣赏。</a:t>
            </a:r>
          </a:p>
          <a:p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托尔金从自己的故事中深得安慰。这个故事</a:t>
            </a:r>
            <a:r>
              <a:rPr lang="zh-TW" altLang="en-US" dirty="0">
                <a:effectLst/>
                <a:latin typeface="Helvetica Neue" panose="02000503000000020004" pitchFamily="2" charset="0"/>
                <a:ea typeface="PingFang TC" panose="020B0400000000000000" pitchFamily="34" charset="-120"/>
              </a:rPr>
              <a:t>“</a:t>
            </a:r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驱走了托尔金心中的恐惧</a:t>
            </a:r>
            <a:r>
              <a:rPr lang="en-US" altLang="zh-TW" dirty="0">
                <a:effectLst/>
                <a:latin typeface="Helvetica Neue" panose="02000503000000020004" pitchFamily="2" charset="0"/>
                <a:ea typeface="PingFang TC" panose="020B0400000000000000" pitchFamily="34" charset="-120"/>
              </a:rPr>
              <a:t>,</a:t>
            </a:r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让他再次投入到工作中</a:t>
            </a:r>
            <a:r>
              <a:rPr lang="zh-TW" altLang="en-US" dirty="0">
                <a:effectLst/>
                <a:latin typeface="Helvetica Neue" panose="02000503000000020004" pitchFamily="2" charset="0"/>
                <a:ea typeface="PingFang TC" panose="020B0400000000000000" pitchFamily="34" charset="-120"/>
              </a:rPr>
              <a:t>”</a:t>
            </a:r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。</a:t>
            </a:r>
            <a:r>
              <a:rPr lang="en-US" dirty="0">
                <a:effectLst/>
                <a:latin typeface="Helvetica Neue" panose="02000503000000020004" pitchFamily="2" charset="0"/>
                <a:ea typeface="PingFang TC" panose="020B0400000000000000" pitchFamily="34" charset="-120"/>
              </a:rPr>
              <a:t>C.S.</a:t>
            </a:r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路易斯的友情和鼓励也帮助托尔金回归到写作中。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2A43B1-3190-6045-9D21-5A7C140126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76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尼格尔确信那棵树就是他</a:t>
            </a:r>
            <a:r>
              <a:rPr lang="zh-TW" altLang="en-US" dirty="0">
                <a:effectLst/>
                <a:latin typeface="Helvetica Neue" panose="02000503000000020004" pitchFamily="2" charset="0"/>
                <a:ea typeface="PingFang TC" panose="020B0400000000000000" pitchFamily="34" charset="-120"/>
              </a:rPr>
              <a:t>“</a:t>
            </a:r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感受到、猜想到</a:t>
            </a:r>
            <a:r>
              <a:rPr lang="zh-TW" altLang="en-US" dirty="0">
                <a:effectLst/>
                <a:latin typeface="Helvetica Neue" panose="02000503000000020004" pitchFamily="2" charset="0"/>
                <a:ea typeface="PingFang TC" panose="020B0400000000000000" pitchFamily="34" charset="-120"/>
              </a:rPr>
              <a:t>”</a:t>
            </a:r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的</a:t>
            </a:r>
            <a:r>
              <a:rPr lang="zh-TW" altLang="en-US" dirty="0">
                <a:effectLst/>
                <a:latin typeface="Helvetica Neue" panose="02000503000000020004" pitchFamily="2" charset="0"/>
                <a:ea typeface="PingFang TC" panose="020B0400000000000000" pitchFamily="34" charset="-120"/>
              </a:rPr>
              <a:t>“</a:t>
            </a:r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真实被造的一部分</a:t>
            </a:r>
            <a:r>
              <a:rPr lang="zh-TW" altLang="en-US" dirty="0">
                <a:effectLst/>
                <a:latin typeface="Helvetica Neue" panose="02000503000000020004" pitchFamily="2" charset="0"/>
                <a:ea typeface="PingFang TC" panose="020B0400000000000000" pitchFamily="34" charset="-120"/>
              </a:rPr>
              <a:t>”</a:t>
            </a:r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。而且即使是他活着时向人们展现的那一小部分</a:t>
            </a:r>
            <a:r>
              <a:rPr lang="en-US" altLang="zh-TW" dirty="0">
                <a:effectLst/>
                <a:latin typeface="Helvetica Neue" panose="02000503000000020004" pitchFamily="2" charset="0"/>
                <a:ea typeface="PingFang TC" panose="020B0400000000000000" pitchFamily="34" charset="-120"/>
              </a:rPr>
              <a:t>,</a:t>
            </a:r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都只是全貌的一个影子。米开朗琪罗</a:t>
            </a:r>
            <a:r>
              <a:rPr lang="zh-CN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，莫扎特都说杰作本来就在那里，他们只是把它揭示出来。真是这样吗？我不知道，但这是一个给人安慰的想法。</a:t>
            </a:r>
            <a:endParaRPr lang="en-US" altLang="zh-CN" dirty="0">
              <a:effectLst/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endParaRPr lang="en-US" dirty="0">
              <a:effectLst/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3.</a:t>
            </a:r>
            <a:r>
              <a:rPr lang="zh-CN" altLang="en-US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 </a:t>
            </a:r>
            <a:r>
              <a:rPr lang="zh-TW" altLang="en-US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如果</a:t>
            </a:r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你了解这一切</a:t>
            </a:r>
            <a:r>
              <a:rPr lang="en-US" altLang="zh-TW" dirty="0">
                <a:effectLst/>
                <a:latin typeface="Helvetica Neue" panose="02000503000000020004" pitchFamily="2" charset="0"/>
                <a:ea typeface="PingFang TC" panose="020B0400000000000000" pitchFamily="34" charset="-120"/>
              </a:rPr>
              <a:t>, </a:t>
            </a:r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你就不会因为仅仅在世界上完成屈指可数的几片叶子而失望。你会满怀满足和喜乐地工作。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2A43B1-3190-6045-9D21-5A7C140126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39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90881C73-3359-614B-97BD-3B3520884DF7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84F15DF2-837F-0A49-B320-159465D20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17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1C73-3359-614B-97BD-3B3520884DF7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5DF2-837F-0A49-B320-159465D20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8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1C73-3359-614B-97BD-3B3520884DF7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5DF2-837F-0A49-B320-159465D20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42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1C73-3359-614B-97BD-3B3520884DF7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5DF2-837F-0A49-B320-159465D20156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0334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1C73-3359-614B-97BD-3B3520884DF7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5DF2-837F-0A49-B320-159465D20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71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1C73-3359-614B-97BD-3B3520884DF7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5DF2-837F-0A49-B320-159465D20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37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1C73-3359-614B-97BD-3B3520884DF7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5DF2-837F-0A49-B320-159465D20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45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1C73-3359-614B-97BD-3B3520884DF7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5DF2-837F-0A49-B320-159465D20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16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1C73-3359-614B-97BD-3B3520884DF7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5DF2-837F-0A49-B320-159465D20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2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1C73-3359-614B-97BD-3B3520884DF7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5DF2-837F-0A49-B320-159465D20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75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1C73-3359-614B-97BD-3B3520884DF7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5DF2-837F-0A49-B320-159465D20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12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1C73-3359-614B-97BD-3B3520884DF7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5DF2-837F-0A49-B320-159465D20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97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1C73-3359-614B-97BD-3B3520884DF7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5DF2-837F-0A49-B320-159465D20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9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1C73-3359-614B-97BD-3B3520884DF7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5DF2-837F-0A49-B320-159465D20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00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1C73-3359-614B-97BD-3B3520884DF7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5DF2-837F-0A49-B320-159465D20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99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1C73-3359-614B-97BD-3B3520884DF7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5DF2-837F-0A49-B320-159465D20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50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1C73-3359-614B-97BD-3B3520884DF7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5DF2-837F-0A49-B320-159465D20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5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81C73-3359-614B-97BD-3B3520884DF7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15DF2-837F-0A49-B320-159465D20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500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D7DF0-4181-79D9-1423-7C7C7DFBC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1013283"/>
          </a:xfrm>
        </p:spPr>
        <p:txBody>
          <a:bodyPr>
            <a:normAutofit/>
          </a:bodyPr>
          <a:lstStyle/>
          <a:p>
            <a:r>
              <a:rPr lang="en-US" sz="6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Kaiti TC" panose="02010600040101010101" pitchFamily="2" charset="-120"/>
              </a:rPr>
              <a:t>工作中的挫败和盼望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Kaiti TC" panose="02010600040101010101" pitchFamily="2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3CB71D-96DC-BFC1-2A44-FDDA776FF3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0212" y="2428081"/>
            <a:ext cx="8791575" cy="1655762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 TC" panose="02010600040101010101" pitchFamily="2" charset="-120"/>
                <a:ea typeface="Kaiti TC" panose="02010600040101010101" pitchFamily="2" charset="-120"/>
              </a:rPr>
              <a:t>电影</a:t>
            </a:r>
            <a:r>
              <a:rPr lang="en-US" altLang="zh-CN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 TC" panose="02010600040101010101" pitchFamily="2" charset="-120"/>
                <a:ea typeface="Kaiti TC" panose="02010600040101010101" pitchFamily="2" charset="-120"/>
              </a:rPr>
              <a:t>《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 TC" panose="02010600040101010101" pitchFamily="2" charset="-120"/>
                <a:ea typeface="Kaiti TC" panose="02010600040101010101" pitchFamily="2" charset="-120"/>
              </a:rPr>
              <a:t>莫扎特</a:t>
            </a:r>
            <a:r>
              <a:rPr lang="en-US" altLang="zh-CN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 TC" panose="02010600040101010101" pitchFamily="2" charset="-120"/>
                <a:ea typeface="Kaiti TC" panose="02010600040101010101" pitchFamily="2" charset="-120"/>
              </a:rPr>
              <a:t>》</a:t>
            </a:r>
          </a:p>
          <a:p>
            <a:r>
              <a:rPr lang="zh-CN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 TC" panose="02010600040101010101" pitchFamily="2" charset="-120"/>
                <a:ea typeface="Kaiti TC" panose="02010600040101010101" pitchFamily="2" charset="-120"/>
              </a:rPr>
              <a:t>托尔金小说</a:t>
            </a:r>
            <a:r>
              <a:rPr lang="en-US" altLang="zh-CN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 TC" panose="02010600040101010101" pitchFamily="2" charset="-120"/>
                <a:ea typeface="Kaiti TC" panose="02010600040101010101" pitchFamily="2" charset="-120"/>
              </a:rPr>
              <a:t>《</a:t>
            </a:r>
            <a:r>
              <a:rPr lang="zh-CN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 TC" panose="02010600040101010101" pitchFamily="2" charset="-120"/>
                <a:ea typeface="Kaiti TC" panose="02010600040101010101" pitchFamily="2" charset="-120"/>
              </a:rPr>
              <a:t>尼格尔的叶子</a:t>
            </a:r>
            <a:r>
              <a:rPr lang="en-US" altLang="zh-CN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 TC" panose="02010600040101010101" pitchFamily="2" charset="-120"/>
                <a:ea typeface="Kaiti TC" panose="02010600040101010101" pitchFamily="2" charset="-120"/>
              </a:rPr>
              <a:t>》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4" name="Content Placeholder 4" descr="A child in a garment&#10;&#10;Description automatically generated">
            <a:extLst>
              <a:ext uri="{FF2B5EF4-FFF2-40B4-BE49-F238E27FC236}">
                <a16:creationId xmlns:a16="http://schemas.microsoft.com/office/drawing/2014/main" id="{520EED31-1972-6044-40F3-F7E81277FC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165"/>
          <a:stretch/>
        </p:blipFill>
        <p:spPr>
          <a:xfrm>
            <a:off x="1700212" y="4184443"/>
            <a:ext cx="3675724" cy="2641868"/>
          </a:xfrm>
          <a:prstGeom prst="rect">
            <a:avLst/>
          </a:prstGeom>
        </p:spPr>
      </p:pic>
      <p:pic>
        <p:nvPicPr>
          <p:cNvPr id="5" name="Content Placeholder 4" descr="A book cover with a tree&#10;&#10;Description automatically generated">
            <a:extLst>
              <a:ext uri="{FF2B5EF4-FFF2-40B4-BE49-F238E27FC236}">
                <a16:creationId xmlns:a16="http://schemas.microsoft.com/office/drawing/2014/main" id="{5F6E68FF-FF87-C4E0-6943-AB52DF4F6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134" y="3951682"/>
            <a:ext cx="1801916" cy="290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381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3817D-B070-284E-65E2-B972F32EA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42" y="247306"/>
            <a:ext cx="9603275" cy="1049235"/>
          </a:xfrm>
        </p:spPr>
        <p:txBody>
          <a:bodyPr/>
          <a:lstStyle/>
          <a:p>
            <a:r>
              <a:rPr lang="en-US" dirty="0" err="1">
                <a:latin typeface="Kaiti TC" panose="02010600040101010101" pitchFamily="2" charset="-120"/>
                <a:ea typeface="Kaiti TC" panose="02010600040101010101" pitchFamily="2" charset="-120"/>
              </a:rPr>
              <a:t>电影</a:t>
            </a: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 </a:t>
            </a:r>
            <a:r>
              <a:rPr lang="en-US" dirty="0">
                <a:latin typeface="Kaiti TC" panose="02010600040101010101" pitchFamily="2" charset="-120"/>
                <a:ea typeface="Kaiti TC" panose="02010600040101010101" pitchFamily="2" charset="-120"/>
              </a:rPr>
              <a:t>Amadeus </a:t>
            </a:r>
            <a:r>
              <a:rPr lang="en-US" dirty="0" err="1">
                <a:latin typeface="Kaiti TC" panose="02010600040101010101" pitchFamily="2" charset="-120"/>
                <a:ea typeface="Kaiti TC" panose="02010600040101010101" pitchFamily="2" charset="-120"/>
              </a:rPr>
              <a:t>莫扎特传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5" name="Content Placeholder 4" descr="A child in a garment&#10;&#10;Description automatically generated">
            <a:extLst>
              <a:ext uri="{FF2B5EF4-FFF2-40B4-BE49-F238E27FC236}">
                <a16:creationId xmlns:a16="http://schemas.microsoft.com/office/drawing/2014/main" id="{D6C396D2-C7B0-8CAF-EFDC-6EBD343688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3165"/>
          <a:stretch/>
        </p:blipFill>
        <p:spPr>
          <a:xfrm>
            <a:off x="147637" y="3068637"/>
            <a:ext cx="3264525" cy="2346325"/>
          </a:xfrm>
        </p:spPr>
      </p:pic>
      <p:pic>
        <p:nvPicPr>
          <p:cNvPr id="7" name="Picture 6" descr="A child with blindfold on his head&#10;&#10;Description automatically generated">
            <a:extLst>
              <a:ext uri="{FF2B5EF4-FFF2-40B4-BE49-F238E27FC236}">
                <a16:creationId xmlns:a16="http://schemas.microsoft.com/office/drawing/2014/main" id="{7A2D7F67-C5C1-D8C7-DBED-790033E32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8707" y="2876550"/>
            <a:ext cx="3285004" cy="2538412"/>
          </a:xfrm>
          <a:prstGeom prst="rect">
            <a:avLst/>
          </a:prstGeom>
        </p:spPr>
      </p:pic>
      <p:pic>
        <p:nvPicPr>
          <p:cNvPr id="9" name="Picture 8" descr="A person in a brown robe&#10;&#10;Description automatically generated">
            <a:extLst>
              <a:ext uri="{FF2B5EF4-FFF2-40B4-BE49-F238E27FC236}">
                <a16:creationId xmlns:a16="http://schemas.microsoft.com/office/drawing/2014/main" id="{04018EC1-7C44-8313-400D-DA8B35B057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6934" y="1509712"/>
            <a:ext cx="3937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61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7DF16-D02C-3064-AF69-C0E071A05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Kaiti TC" panose="02010600040101010101" pitchFamily="2" charset="-120"/>
                <a:ea typeface="Kaiti TC" panose="02010600040101010101" pitchFamily="2" charset="-120"/>
              </a:rPr>
              <a:t>萨列里的祷告</a:t>
            </a:r>
            <a:endParaRPr lang="en-US" sz="44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907ED-1722-95C6-6B7C-F32D9E279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06" y="1977760"/>
            <a:ext cx="5364162" cy="39650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800" dirty="0">
                <a:latin typeface="Kaiti TC" panose="02010600040101010101" pitchFamily="2" charset="-120"/>
                <a:ea typeface="Kaiti TC" panose="02010600040101010101" pitchFamily="2" charset="-120"/>
              </a:rPr>
              <a:t>主啊，求你让我成为一个伟大的作曲家！让我通过音乐来荣耀你，并使我成名！请让我用我的努力，谦卑，圣洁来赢得你的垂怜，求你让我在这个世界上扬名，让我永垂不朽！在我死后，让人们永远因着热爱我写的音乐而谈论我的名字！</a:t>
            </a:r>
            <a:endParaRPr lang="en-US" sz="28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5" name="Picture 4" descr="A person in a robe with his hands on his face&#10;&#10;Description automatically generated">
            <a:extLst>
              <a:ext uri="{FF2B5EF4-FFF2-40B4-BE49-F238E27FC236}">
                <a16:creationId xmlns:a16="http://schemas.microsoft.com/office/drawing/2014/main" id="{4BE248EB-A3DB-9D74-CD0C-5DB50BF7C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6412" y="1980084"/>
            <a:ext cx="4695867" cy="3427981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0842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907ED-1722-95C6-6B7C-F32D9E279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180" y="871689"/>
            <a:ext cx="6717508" cy="3965046"/>
          </a:xfrm>
        </p:spPr>
        <p:txBody>
          <a:bodyPr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Kaiti TC" panose="02010600040101010101" pitchFamily="2" charset="-120"/>
                <a:ea typeface="Kaiti TC" panose="02010600040101010101" pitchFamily="2" charset="-120"/>
              </a:rPr>
              <a:t>莫扎特性情顽劣却才华横溢</a:t>
            </a:r>
            <a:endParaRPr lang="en-US" sz="28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Kaiti TC" panose="02010600040101010101" pitchFamily="2" charset="-120"/>
                <a:ea typeface="Kaiti TC" panose="02010600040101010101" pitchFamily="2" charset="-120"/>
              </a:rPr>
              <a:t>萨列里敬虔稳重却被无情碾压</a:t>
            </a:r>
            <a:endParaRPr lang="en-US" sz="28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Kaiti TC" panose="02010600040101010101" pitchFamily="2" charset="-120"/>
                <a:ea typeface="Kaiti TC" panose="02010600040101010101" pitchFamily="2" charset="-120"/>
              </a:rPr>
              <a:t>神为什么要这样</a:t>
            </a:r>
            <a:r>
              <a:rPr lang="zh-CN" altLang="en-US" sz="2800" dirty="0">
                <a:latin typeface="Kaiti TC" panose="02010600040101010101" pitchFamily="2" charset="-120"/>
                <a:ea typeface="Kaiti TC" panose="02010600040101010101" pitchFamily="2" charset="-120"/>
              </a:rPr>
              <a:t>？</a:t>
            </a:r>
            <a:endParaRPr lang="en-US" altLang="zh-CN" sz="28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Kaiti TC" panose="02010600040101010101" pitchFamily="2" charset="-120"/>
                <a:ea typeface="Kaiti TC" panose="02010600040101010101" pitchFamily="2" charset="-120"/>
              </a:rPr>
              <a:t>普遍恩典：神按祂的恩典赐予我们智慧、才华、美貌和技能，无一是我们配得的。</a:t>
            </a:r>
            <a:endParaRPr lang="en-US" altLang="zh-CN" sz="28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Kaiti TC" panose="02010600040101010101" pitchFamily="2" charset="-120"/>
                <a:ea typeface="Kaiti TC" panose="02010600040101010101" pitchFamily="2" charset="-120"/>
              </a:rPr>
              <a:t>基督徒完全可以通过学习人类文化去认识神</a:t>
            </a:r>
            <a:endParaRPr lang="en-US" altLang="zh-TW" sz="28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Kaiti TC" panose="02010600040101010101" pitchFamily="2" charset="-120"/>
                <a:ea typeface="Kaiti TC" panose="02010600040101010101" pitchFamily="2" charset="-120"/>
              </a:rPr>
              <a:t>福音的敌人并不是非信徒，而是流淌在基督徒与非基督徒身体里的罪</a:t>
            </a:r>
            <a:endParaRPr lang="en-US" sz="28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4" name="Content Placeholder 4" descr="A person and person in clothing holding hands&#10;&#10;Description automatically generated">
            <a:extLst>
              <a:ext uri="{FF2B5EF4-FFF2-40B4-BE49-F238E27FC236}">
                <a16:creationId xmlns:a16="http://schemas.microsoft.com/office/drawing/2014/main" id="{0AD23F64-B46E-B7ED-9227-7CB7E7D59B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6708" y="413394"/>
            <a:ext cx="3801348" cy="3088594"/>
          </a:xfrm>
          <a:prstGeom prst="rect">
            <a:avLst/>
          </a:prstGeom>
        </p:spPr>
      </p:pic>
      <p:pic>
        <p:nvPicPr>
          <p:cNvPr id="6" name="Picture 5" descr="A person in a garment&#10;&#10;Description automatically generated">
            <a:extLst>
              <a:ext uri="{FF2B5EF4-FFF2-40B4-BE49-F238E27FC236}">
                <a16:creationId xmlns:a16="http://schemas.microsoft.com/office/drawing/2014/main" id="{B2781C06-622D-019B-0153-0BFCA15D7F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6708" y="3796165"/>
            <a:ext cx="3801348" cy="225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3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52FBA-C325-F6C8-D519-58282CFD9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Kaiti TC" panose="02010600040101010101" pitchFamily="2" charset="-120"/>
                <a:ea typeface="Kaiti TC" panose="02010600040101010101" pitchFamily="2" charset="-120"/>
              </a:rPr>
              <a:t>萨列里的计谋与莫扎特之死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5" name="Content Placeholder 4" descr="A person wearing a mask and hat&#10;&#10;Description automatically generated">
            <a:extLst>
              <a:ext uri="{FF2B5EF4-FFF2-40B4-BE49-F238E27FC236}">
                <a16:creationId xmlns:a16="http://schemas.microsoft.com/office/drawing/2014/main" id="{DD1460FC-9E8E-D622-FC2D-2378493B70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6312" y="1860550"/>
            <a:ext cx="4610100" cy="3505200"/>
          </a:xfrm>
        </p:spPr>
      </p:pic>
      <p:pic>
        <p:nvPicPr>
          <p:cNvPr id="7" name="Picture 6" descr="A person in a white shirt&#10;&#10;Description automatically generated">
            <a:extLst>
              <a:ext uri="{FF2B5EF4-FFF2-40B4-BE49-F238E27FC236}">
                <a16:creationId xmlns:a16="http://schemas.microsoft.com/office/drawing/2014/main" id="{E861D931-EF12-9158-115E-BBCAF8364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60550"/>
            <a:ext cx="47625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17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8D607-CF66-92B4-61E9-620971AD5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ffectLst/>
                <a:latin typeface="Kaiti TC" panose="02010600040101010101" pitchFamily="2" charset="-120"/>
                <a:ea typeface="Kaiti TC" panose="02010600040101010101" pitchFamily="2" charset="-120"/>
              </a:rPr>
              <a:t>工作的挫败感和出路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EC568-46A3-CF47-CC82-9359C0662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1792287"/>
            <a:ext cx="10571617" cy="3541714"/>
          </a:xfrm>
        </p:spPr>
        <p:txBody>
          <a:bodyPr>
            <a:noAutofit/>
          </a:bodyPr>
          <a:lstStyle/>
          <a:p>
            <a:r>
              <a:rPr lang="en-US" sz="2800" dirty="0" err="1">
                <a:latin typeface="Kaiti TC" panose="02010600040101010101" pitchFamily="2" charset="-120"/>
                <a:ea typeface="Kaiti TC" panose="02010600040101010101" pitchFamily="2" charset="-120"/>
              </a:rPr>
              <a:t>我们会同情</a:t>
            </a:r>
            <a:r>
              <a:rPr lang="zh-CN" altLang="en-US" sz="2800" dirty="0">
                <a:latin typeface="Kaiti TC" panose="02010600040101010101" pitchFamily="2" charset="-120"/>
                <a:ea typeface="Kaiti TC" panose="02010600040101010101" pitchFamily="2" charset="-120"/>
              </a:rPr>
              <a:t>萨列里，在他里面看到自己工作上的愁烦</a:t>
            </a:r>
            <a:endParaRPr lang="en-US" altLang="zh-CN" sz="28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zh-CN" altLang="en-US" sz="2800" dirty="0">
                <a:latin typeface="Kaiti TC" panose="02010600040101010101" pitchFamily="2" charset="-120"/>
                <a:ea typeface="Kaiti TC" panose="02010600040101010101" pitchFamily="2" charset="-120"/>
              </a:rPr>
              <a:t>“</a:t>
            </a:r>
            <a:r>
              <a:rPr lang="zh-TW" altLang="en-US" sz="2800" dirty="0">
                <a:latin typeface="Kaiti TC" panose="02010600040101010101" pitchFamily="2" charset="-120"/>
                <a:ea typeface="Kaiti TC" panose="02010600040101010101" pitchFamily="2" charset="-120"/>
              </a:rPr>
              <a:t>不朽”成了萨列里内心想法的核心。他的野心成为他错位的救赎</a:t>
            </a:r>
            <a:endParaRPr lang="en-US" altLang="zh-TW" sz="28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zh-TW" altLang="en-US" sz="2800" dirty="0">
                <a:latin typeface="Kaiti TC" panose="02010600040101010101" pitchFamily="2" charset="-120"/>
                <a:ea typeface="Kaiti TC" panose="02010600040101010101" pitchFamily="2" charset="-120"/>
              </a:rPr>
              <a:t>人在日光之下劳碌、累心，在他一切的劳碌上得着什么呢？ </a:t>
            </a:r>
            <a:r>
              <a:rPr lang="en-US" altLang="zh-TW" sz="2800" dirty="0">
                <a:latin typeface="Kaiti TC" panose="02010600040101010101" pitchFamily="2" charset="-120"/>
                <a:ea typeface="Kaiti TC" panose="02010600040101010101" pitchFamily="2" charset="-120"/>
              </a:rPr>
              <a:t>23 </a:t>
            </a:r>
            <a:r>
              <a:rPr lang="zh-TW" altLang="en-US" sz="2800" dirty="0">
                <a:latin typeface="Kaiti TC" panose="02010600040101010101" pitchFamily="2" charset="-120"/>
                <a:ea typeface="Kaiti TC" panose="02010600040101010101" pitchFamily="2" charset="-120"/>
              </a:rPr>
              <a:t>因为他日日忧虑，他的劳苦成为愁烦，连夜间心也不安。这也是虚空。传道书</a:t>
            </a:r>
            <a:r>
              <a:rPr lang="en-US" altLang="zh-CN" sz="2800" dirty="0">
                <a:latin typeface="Kaiti TC" panose="02010600040101010101" pitchFamily="2" charset="-120"/>
                <a:ea typeface="Kaiti TC" panose="02010600040101010101" pitchFamily="2" charset="-120"/>
              </a:rPr>
              <a:t>2:22-23</a:t>
            </a:r>
          </a:p>
          <a:p>
            <a:r>
              <a:rPr lang="en-US" sz="2800" dirty="0" err="1">
                <a:latin typeface="Kaiti TC" panose="02010600040101010101" pitchFamily="2" charset="-120"/>
                <a:ea typeface="Kaiti TC" panose="02010600040101010101" pitchFamily="2" charset="-120"/>
              </a:rPr>
              <a:t>在风暴中熟睡的耶稣</a:t>
            </a:r>
            <a:r>
              <a:rPr lang="zh-CN" altLang="en-US" sz="2800" dirty="0">
                <a:latin typeface="Kaiti TC" panose="02010600040101010101" pitchFamily="2" charset="-120"/>
                <a:ea typeface="Kaiti TC" panose="02010600040101010101" pitchFamily="2" charset="-120"/>
              </a:rPr>
              <a:t> 马可福音</a:t>
            </a:r>
            <a:r>
              <a:rPr lang="en-US" altLang="zh-CN" sz="2800" dirty="0">
                <a:latin typeface="Kaiti TC" panose="02010600040101010101" pitchFamily="2" charset="-120"/>
                <a:ea typeface="Kaiti TC" panose="02010600040101010101" pitchFamily="2" charset="-120"/>
              </a:rPr>
              <a:t>4:38</a:t>
            </a:r>
          </a:p>
          <a:p>
            <a:r>
              <a:rPr lang="en-US" sz="2800" dirty="0" err="1">
                <a:latin typeface="Kaiti TC" panose="02010600040101010101" pitchFamily="2" charset="-120"/>
                <a:ea typeface="Kaiti TC" panose="02010600040101010101" pitchFamily="2" charset="-120"/>
              </a:rPr>
              <a:t>我的担子是轻省的</a:t>
            </a:r>
            <a:endParaRPr lang="en-US" sz="28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234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1DDE385-4532-0AE2-EB4A-1693889ED8D9}"/>
              </a:ext>
            </a:extLst>
          </p:cNvPr>
          <p:cNvSpPr txBox="1">
            <a:spLocks/>
          </p:cNvSpPr>
          <p:nvPr/>
        </p:nvSpPr>
        <p:spPr>
          <a:xfrm>
            <a:off x="1923716" y="992093"/>
            <a:ext cx="3276079" cy="2795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latin typeface="Kaiti TC" panose="02010600040101010101" pitchFamily="2" charset="-120"/>
                <a:ea typeface="Kaiti TC" panose="02010600040101010101" pitchFamily="2" charset="-120"/>
              </a:rPr>
              <a:t>尼格尔的叶子</a:t>
            </a:r>
            <a:r>
              <a:rPr lang="en-US" altLang="zh-CN" dirty="0">
                <a:latin typeface="Kaiti TC" panose="02010600040101010101" pitchFamily="2" charset="-120"/>
                <a:ea typeface="Kaiti TC" panose="02010600040101010101" pitchFamily="2" charset="-120"/>
              </a:rPr>
              <a:t>– </a:t>
            </a: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托尔金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9" name="Content Placeholder 4" descr="A book cover with a tree&#10;&#10;Description automatically generated">
            <a:extLst>
              <a:ext uri="{FF2B5EF4-FFF2-40B4-BE49-F238E27FC236}">
                <a16:creationId xmlns:a16="http://schemas.microsoft.com/office/drawing/2014/main" id="{D5861442-289C-F671-D947-7F63D26078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14458" y="292046"/>
            <a:ext cx="3984172" cy="642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06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8E1F0-388F-909E-61BD-B1E9DC380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085" y="339724"/>
            <a:ext cx="10085613" cy="6061075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Kaiti TC" panose="02010600040101010101" pitchFamily="2" charset="-120"/>
                <a:ea typeface="Kaiti TC" panose="02010600040101010101" pitchFamily="2" charset="-120"/>
              </a:rPr>
              <a:t>尼格尔不懂得时间管理且界限不清</a:t>
            </a:r>
            <a:endParaRPr lang="en-US" sz="28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en-US" sz="2800" dirty="0" err="1">
                <a:latin typeface="Kaiti TC" panose="02010600040101010101" pitchFamily="2" charset="-120"/>
                <a:ea typeface="Kaiti TC" panose="02010600040101010101" pitchFamily="2" charset="-120"/>
              </a:rPr>
              <a:t>但他的心在正确的地方</a:t>
            </a:r>
            <a:endParaRPr lang="en-US" sz="28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en-US" sz="2800" dirty="0" err="1">
                <a:latin typeface="Kaiti TC" panose="02010600040101010101" pitchFamily="2" charset="-120"/>
                <a:ea typeface="Kaiti TC" panose="02010600040101010101" pitchFamily="2" charset="-120"/>
              </a:rPr>
              <a:t>无论我们如何有才华</a:t>
            </a:r>
            <a:r>
              <a:rPr lang="zh-CN" altLang="en-US" sz="2800" dirty="0">
                <a:latin typeface="Kaiti TC" panose="02010600040101010101" pitchFamily="2" charset="-120"/>
                <a:ea typeface="Kaiti TC" panose="02010600040101010101" pitchFamily="2" charset="-120"/>
              </a:rPr>
              <a:t>，如何努力，如何幸运，我们的工作都会有很多沮丧</a:t>
            </a:r>
            <a:endParaRPr lang="en-US" sz="28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en-US" sz="2800" dirty="0" err="1">
                <a:latin typeface="Kaiti TC" panose="02010600040101010101" pitchFamily="2" charset="-120"/>
                <a:ea typeface="Kaiti TC" panose="02010600040101010101" pitchFamily="2" charset="-120"/>
              </a:rPr>
              <a:t>无论你从事什么工作</a:t>
            </a:r>
            <a:r>
              <a:rPr lang="zh-CN" altLang="en-US" sz="2800" dirty="0">
                <a:latin typeface="Kaiti TC" panose="02010600040101010101" pitchFamily="2" charset="-120"/>
                <a:ea typeface="Kaiti TC" panose="02010600040101010101" pitchFamily="2" charset="-120"/>
              </a:rPr>
              <a:t>，记得那棵树真的存在着。你所追求的医治，创造，美丽，和谐，正义，团结都真实存在着 </a:t>
            </a:r>
            <a:endParaRPr lang="en-US" altLang="zh-CN" sz="28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zh-CN" altLang="en-US" sz="2800" dirty="0">
                <a:latin typeface="Kaiti TC" panose="02010600040101010101" pitchFamily="2" charset="-120"/>
                <a:ea typeface="Kaiti TC" panose="02010600040101010101" pitchFamily="2" charset="-120"/>
              </a:rPr>
              <a:t>神会给我们一个完整的完成了的世界。你的工作只是展示它全貌的一小部分</a:t>
            </a:r>
            <a:endParaRPr lang="en-US" altLang="zh-CN" sz="28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zh-CN" altLang="en-US" sz="2800" dirty="0">
                <a:latin typeface="Kaiti TC" panose="02010600040101010101" pitchFamily="2" charset="-120"/>
                <a:ea typeface="Kaiti TC" panose="02010600040101010101" pitchFamily="2" charset="-120"/>
              </a:rPr>
              <a:t>了解这些，你就不会因成功而膨胀，因挫折而绝望</a:t>
            </a:r>
            <a:endParaRPr lang="en-US" altLang="zh-CN" sz="28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endParaRPr lang="en-US" sz="28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382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{1E223EDC-E381-5E41-A432-D88B6DDE21A5}tf10001122</Template>
  <TotalTime>296</TotalTime>
  <Words>4783</Words>
  <Application>Microsoft Office PowerPoint</Application>
  <PresentationFormat>Widescreen</PresentationFormat>
  <Paragraphs>61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Helvetica Neue</vt:lpstr>
      <vt:lpstr>Kaiti TC</vt:lpstr>
      <vt:lpstr>PingFang SC</vt:lpstr>
      <vt:lpstr>PingFang TC</vt:lpstr>
      <vt:lpstr>Arial</vt:lpstr>
      <vt:lpstr>Arial Black</vt:lpstr>
      <vt:lpstr>Calibri</vt:lpstr>
      <vt:lpstr>Tw Cen MT</vt:lpstr>
      <vt:lpstr>Circuit</vt:lpstr>
      <vt:lpstr>工作中的挫败和盼望</vt:lpstr>
      <vt:lpstr>电影 Amadeus 莫扎特传</vt:lpstr>
      <vt:lpstr>萨列里的祷告</vt:lpstr>
      <vt:lpstr>PowerPoint Presentation</vt:lpstr>
      <vt:lpstr>萨列里的计谋与莫扎特之死</vt:lpstr>
      <vt:lpstr>工作的挫败感和出路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工作中的挫败和盼望</dc:title>
  <dc:creator>office365</dc:creator>
  <cp:lastModifiedBy>大橡树 nelson</cp:lastModifiedBy>
  <cp:revision>4</cp:revision>
  <dcterms:created xsi:type="dcterms:W3CDTF">2024-01-15T21:43:38Z</dcterms:created>
  <dcterms:modified xsi:type="dcterms:W3CDTF">2024-01-22T01:35:46Z</dcterms:modified>
</cp:coreProperties>
</file>