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61" r:id="rId3"/>
    <p:sldId id="269" r:id="rId4"/>
    <p:sldId id="258" r:id="rId5"/>
    <p:sldId id="262" r:id="rId6"/>
    <p:sldId id="283" r:id="rId7"/>
    <p:sldId id="270" r:id="rId8"/>
    <p:sldId id="263" r:id="rId9"/>
    <p:sldId id="271" r:id="rId10"/>
    <p:sldId id="280" r:id="rId11"/>
    <p:sldId id="279" r:id="rId12"/>
    <p:sldId id="267" r:id="rId13"/>
    <p:sldId id="273" r:id="rId14"/>
    <p:sldId id="276" r:id="rId15"/>
    <p:sldId id="277" r:id="rId16"/>
    <p:sldId id="281" r:id="rId17"/>
    <p:sldId id="278" r:id="rId18"/>
    <p:sldId id="259" r:id="rId19"/>
    <p:sldId id="284" r:id="rId20"/>
    <p:sldId id="268" r:id="rId21"/>
    <p:sldId id="282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loudLiBianGBK" panose="02010604000000000000" pitchFamily="2" charset="-122"/>
      <p:regular r:id="rId29"/>
    </p:embeddedFont>
    <p:embeddedFont>
      <p:font typeface="CloudLiSuGBK" panose="02010604000000000000" pitchFamily="2" charset="-122"/>
      <p:regular r:id="rId30"/>
    </p:embeddedFont>
    <p:embeddedFont>
      <p:font typeface="FZKai-Z03" panose="03000509000000000000" pitchFamily="66" charset="-122"/>
      <p:regular r:id="rId31"/>
    </p:embeddedFont>
    <p:embeddedFont>
      <p:font typeface="Source Han Sans SC" panose="020B0500000000000000" pitchFamily="34" charset="-128"/>
      <p:regular r:id="rId32"/>
    </p:embeddedFont>
    <p:embeddedFont>
      <p:font typeface="Source Han Serif CN" panose="02020400000000000000" pitchFamily="18" charset="-128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1"/>
    <p:restoredTop sz="94444"/>
  </p:normalViewPr>
  <p:slideViewPr>
    <p:cSldViewPr snapToGrid="0">
      <p:cViewPr varScale="1">
        <p:scale>
          <a:sx n="79" d="100"/>
          <a:sy n="79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5A04-0D9E-3C85-979C-4C160994B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972AD-CBB4-3E1D-22B8-71C64D36F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82E81-C5B1-0ADB-ECC7-852B415D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F60CF-E9C8-7934-DC13-06430EBBC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4EC43-0C42-6257-128C-A88E62B7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2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B07D-22A9-DF42-E158-0E07983B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46642-08A3-20DF-030F-83C437177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A23A7-B302-0F30-57C6-F8F7D1C3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253F3-6E24-CCEA-C268-6AFA7FD0C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12A28-0F64-4972-35DD-6D5A6BFE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2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15F1C-D58E-72AA-E557-2B61CA2D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5F83F0-41A4-E6E5-AA55-1106CB0C2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2DF77-486B-ECC7-6596-4F9F9462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C3BF9-1955-5879-6913-34BA9AB27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9E95C-2FB4-105B-8BD8-8DEEFCB6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4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AE59A-200F-988F-0D27-30031E641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CFD8F-1F8E-8946-B53B-553B319A9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EBBBD-A9B1-3B88-9C77-8F7675BA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AB40A-A395-2DA7-38A3-FB683392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82B42-800A-E2BF-ABE2-2C943A8B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2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35D1-0F02-62D1-7219-276031A9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47D75-5001-0F1A-5F16-218EB9C7A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22323-650D-5088-3549-6023D2F1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D9BBB-E658-8E23-5D6C-7DEA3B5B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11BAC-4EEB-4E33-39AF-F2E0FDB5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2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F280D-3E0C-1E1D-CE74-6AB02282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23427-46F8-DDB0-E8B4-EB2992D30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6B75B-9E78-1339-DC68-2008BBF78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460BC-7F24-A354-86FC-B2019F7B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C74D5-1065-7469-83D5-C91269904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70E3A-6417-D470-A27B-DF680092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0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DF33-1435-A448-9497-F99C5EBA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C3249-DE20-86C4-27F0-9B520C2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D9F30-F091-5F19-A39F-6DA99262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B224B-D927-A45C-463A-3CAE3CA74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68EA9-C8DA-76CE-C469-E7954A288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D0EF01-5326-0921-9D2E-53CA2AED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E57411-95AF-6B80-A4E9-30154150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41D16-0121-A400-BC61-464BB711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7C966-E917-CC17-D4F4-955C6F356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4DCEA-BCD2-181D-1682-E391549AC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FF5CF-DF6E-31D8-B4CB-E627706D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9811A-183B-800F-B728-4DB5E9ECC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489EF-D77D-8FE3-5FDD-3FD23F82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C9E0E-A3E7-97D3-428F-D4AFC769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15CAA-2310-AA40-A976-C66FBE83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3F79B-D221-DAFD-0322-276FB433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DAA1D-0BAC-6D4F-C10F-65792C0E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9672-0AFD-96CD-D2EA-46A936381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375BA-EAC0-9911-A1DB-FC32B8B7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DE4A6-4B26-0425-8357-02C7290F2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0B425-31DB-0CE2-BBC3-61DCAE6E0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4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0A1C-D9C7-92D7-BA48-6CFA3591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49AD1-5152-2B3B-FA97-ED93C411C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DCFBB-6529-4AE7-D772-ED9060E8D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21199-1474-5471-DE13-CD3F80D1F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5CA98-244A-8CF0-BF0A-731D5015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AA5B1-31D0-0E2F-7610-3326399A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08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E4EF49-DE35-71C9-B19A-58B42639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3C0C-6AB3-22C1-E389-AAFABE5B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08258-B8BA-7989-2A66-70BE5AAA6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43FE9-A5C7-0049-A72F-69446DA646E4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A5DE-5934-8E72-6470-DBF242D19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7E41-0038-A852-E9DE-32F6E28DE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2A60A-60D5-0945-8B7F-4DBE07902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8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and black gradient&#10;&#10;Description automatically generated">
            <a:extLst>
              <a:ext uri="{FF2B5EF4-FFF2-40B4-BE49-F238E27FC236}">
                <a16:creationId xmlns:a16="http://schemas.microsoft.com/office/drawing/2014/main" id="{C344B73F-E40E-177D-E1F8-F0E97D864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3" b="909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F325B-AEB4-735A-880F-D6CC3AA1D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7687824" cy="320413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人生願望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，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心系耶穌</a:t>
            </a:r>
            <a:endParaRPr lang="en-US" dirty="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7AFAB-C046-F0C3-AF42-3385A606C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570259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路</a:t>
            </a:r>
            <a:r>
              <a:rPr lang="en-US" altLang="zh-TW" sz="3600" b="0" i="0" u="none" strike="noStrike" dirty="0">
                <a:solidFill>
                  <a:schemeClr val="bg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2:25-3</a:t>
            </a:r>
            <a:r>
              <a:rPr lang="en-US" altLang="zh-CN" sz="3600" dirty="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  <a:t>5</a:t>
            </a:r>
            <a:endParaRPr lang="en-US" sz="3600" dirty="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68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511628" y="115705"/>
            <a:ext cx="1116874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zh-TW" altLang="en-US" sz="4800" b="1" dirty="0">
                <a:solidFill>
                  <a:schemeClr val="bg1"/>
                </a:solidFill>
                <a:latin typeface="Source Han Sans SC" panose="020B0500000000000000" pitchFamily="34" charset="-128"/>
                <a:ea typeface="Source Han Sans SC" panose="020B0500000000000000" pitchFamily="34" charset="-128"/>
              </a:rPr>
              <a:t>與眾不同的</a:t>
            </a:r>
            <a:r>
              <a:rPr lang="zh-TW" altLang="en-US" sz="4800" b="1" i="0" strike="noStrike" dirty="0">
                <a:solidFill>
                  <a:schemeClr val="bg1"/>
                </a:solidFill>
                <a:effectLst/>
                <a:latin typeface="Source Han Sans SC" panose="020B0500000000000000" pitchFamily="34" charset="-128"/>
                <a:ea typeface="Source Han Sans SC" panose="020B0500000000000000" pitchFamily="34" charset="-128"/>
              </a:rPr>
              <a:t>耶穌</a:t>
            </a:r>
            <a:endParaRPr lang="en-US" altLang="zh-TW" sz="4800" b="1" i="0" strike="noStrike" dirty="0">
              <a:solidFill>
                <a:schemeClr val="bg1"/>
              </a:solidFill>
              <a:effectLst/>
              <a:latin typeface="Source Han Sans SC" panose="020B0500000000000000" pitchFamily="34" charset="-128"/>
              <a:ea typeface="Source Han Sans SC" panose="020B0500000000000000" pitchFamily="34" charset="-128"/>
            </a:endParaRP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r>
              <a:rPr lang="zh-TW" altLang="en-US" sz="3600" b="1" i="0" strike="noStrike" dirty="0">
                <a:effectLst/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从亙古就有，是昔在、今在、以後永在的</a:t>
            </a:r>
          </a:p>
          <a:p>
            <a:pPr marL="742950" lvl="1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「神从创世以前，在基督里拣选了我们」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弗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1:4 )</a:t>
            </a:r>
          </a:p>
          <a:p>
            <a:pPr marL="742950" lvl="1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「基督在創世以前是預先被神知道的，卻在這末世才為你們顯現</a:t>
            </a:r>
            <a:r>
              <a:rPr lang="zh-TW" altLang="en-US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」</a:t>
            </a:r>
            <a:r>
              <a:rPr lang="en-US" altLang="zh-TW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彼前</a:t>
            </a:r>
            <a:r>
              <a:rPr lang="en-US" altLang="zh-TW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1:20)</a:t>
            </a:r>
            <a:endParaRPr lang="zh-TW" altLang="en-US" sz="3200" b="0" i="0" u="none" strike="noStrike" dirty="0">
              <a:solidFill>
                <a:schemeClr val="bg1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r>
              <a:rPr lang="zh-TW" altLang="en-US" sz="3600" b="1" i="0" strike="noStrike" dirty="0">
                <a:effectLst/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人类的救主，为我们</a:t>
            </a:r>
            <a:r>
              <a:rPr lang="zh-TW" altLang="en-US" sz="3600" b="1" dirty="0"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捨命</a:t>
            </a:r>
            <a:r>
              <a:rPr lang="zh-CN" altLang="en-US" sz="3600" b="1" dirty="0"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，擔當我們的罪</a:t>
            </a:r>
            <a:endParaRPr lang="en-US" altLang="zh-TW" sz="3600" b="1" i="0" strike="noStrike" dirty="0">
              <a:effectLst/>
              <a:highlight>
                <a:srgbClr val="C0C0C0"/>
              </a:highlight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「他為我們的過犯受害，為我們的罪孽壓傷。因他受的刑罰，我們得平安；因他受的鞭傷，我們得醫治。」（賽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53:5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）</a:t>
            </a: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br>
              <a:rPr lang="zh-TW" altLang="en-US" sz="2800" dirty="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</a:br>
            <a:endParaRPr lang="en-US" sz="2800" dirty="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344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511628" y="115705"/>
            <a:ext cx="111687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zh-TW" altLang="en-US" sz="4800" b="1" dirty="0">
                <a:solidFill>
                  <a:schemeClr val="bg1"/>
                </a:solidFill>
                <a:latin typeface="Source Han Sans SC" panose="020B0500000000000000" pitchFamily="34" charset="-128"/>
                <a:ea typeface="Source Han Sans SC" panose="020B0500000000000000" pitchFamily="34" charset="-128"/>
              </a:rPr>
              <a:t>與眾不同的</a:t>
            </a:r>
            <a:r>
              <a:rPr lang="zh-TW" altLang="en-US" sz="4800" b="1" i="0" strike="noStrike" dirty="0">
                <a:solidFill>
                  <a:schemeClr val="bg1"/>
                </a:solidFill>
                <a:effectLst/>
                <a:latin typeface="Source Han Sans SC" panose="020B0500000000000000" pitchFamily="34" charset="-128"/>
                <a:ea typeface="Source Han Sans SC" panose="020B0500000000000000" pitchFamily="34" charset="-128"/>
              </a:rPr>
              <a:t>耶穌</a:t>
            </a:r>
            <a:endParaRPr lang="en-US" altLang="zh-TW" sz="4800" b="1" i="0" strike="noStrike" dirty="0">
              <a:solidFill>
                <a:schemeClr val="bg1"/>
              </a:solidFill>
              <a:effectLst/>
              <a:latin typeface="Source Han Sans SC" panose="020B0500000000000000" pitchFamily="34" charset="-128"/>
              <a:ea typeface="Source Han Sans SC" panose="020B0500000000000000" pitchFamily="34" charset="-128"/>
            </a:endParaRP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r>
              <a:rPr lang="zh-TW" altLang="en-US" sz="3600" b="1" i="0" strike="noStrike" dirty="0">
                <a:effectLst/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从亙古就有，是昔在、今在、以後永在的</a:t>
            </a:r>
          </a:p>
          <a:p>
            <a:pPr marL="742950" lvl="1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「神从创世以前，在基督里拣选了我们」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弗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1:4 )</a:t>
            </a:r>
          </a:p>
          <a:p>
            <a:pPr marL="742950" lvl="1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「基督在創世以前是預先被神知道的，卻在這末世才為你們顯現</a:t>
            </a:r>
            <a:r>
              <a:rPr lang="zh-TW" altLang="en-US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」</a:t>
            </a:r>
            <a:r>
              <a:rPr lang="en-US" altLang="zh-TW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彼前</a:t>
            </a:r>
            <a:r>
              <a:rPr lang="en-US" altLang="zh-TW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1:20)</a:t>
            </a:r>
            <a:endParaRPr lang="zh-TW" altLang="en-US" sz="3200" b="0" i="0" u="none" strike="noStrike" dirty="0">
              <a:solidFill>
                <a:schemeClr val="bg1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r>
              <a:rPr lang="zh-TW" altLang="en-US" sz="3600" b="1" i="0" strike="noStrike" dirty="0">
                <a:effectLst/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人类的救主，为我們捨命，</a:t>
            </a:r>
            <a:r>
              <a:rPr lang="zh-CN" altLang="en-US" sz="3600" b="1" dirty="0"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擔當我們的罪</a:t>
            </a:r>
            <a:endParaRPr lang="en-US" altLang="zh-TW" sz="3600" b="1" i="0" strike="noStrike" dirty="0">
              <a:effectLst/>
              <a:highlight>
                <a:srgbClr val="C0C0C0"/>
              </a:highlight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「他為我們的過犯受害，為我們的罪孽壓傷。因他受的刑罰，我們得平安；因他受的鞭傷，我們得醫治。」（賽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53:5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）</a:t>
            </a: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r>
              <a:rPr lang="zh-TW" altLang="en-US" sz="3600" b="0" i="0" strike="noStrike" dirty="0">
                <a:effectLst/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謙卑的形像出生，卻有無比榮耀</a:t>
            </a:r>
            <a:endParaRPr lang="en-US" altLang="zh-TW" sz="3600" b="0" i="0" strike="noStrike" dirty="0">
              <a:effectLst/>
              <a:highlight>
                <a:srgbClr val="C0C0C0"/>
              </a:highlight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「万王之王，万主之主」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啟 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19:16)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「奇妙策士、全能的神、永在的父、和平的君」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賽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9:6)</a:t>
            </a:r>
            <a:br>
              <a:rPr lang="zh-TW" altLang="en-US" sz="2800" dirty="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</a:br>
            <a:endParaRPr lang="en-US" sz="2800" dirty="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500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C4EC46-EC6F-A0A9-36BF-531F5C82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5" y="-5"/>
            <a:ext cx="5197641" cy="6857997"/>
          </a:xfrm>
          <a:prstGeom prst="rect">
            <a:avLst/>
          </a:prstGeom>
          <a:gradFill>
            <a:gsLst>
              <a:gs pos="0">
                <a:srgbClr val="215F9A"/>
              </a:gs>
              <a:gs pos="97899">
                <a:schemeClr val="accent3">
                  <a:lumMod val="60000"/>
                  <a:lumOff val="40000"/>
                </a:schemeClr>
              </a:gs>
              <a:gs pos="74000">
                <a:schemeClr val="accent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763C0-6092-3B3C-822A-21E174E3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0"/>
            <a:ext cx="4608950" cy="6872675"/>
          </a:xfrm>
          <a:prstGeom prst="rect">
            <a:avLst/>
          </a:prstGeom>
          <a:gradFill flip="none" rotWithShape="1">
            <a:gsLst>
              <a:gs pos="0">
                <a:srgbClr val="163E64">
                  <a:alpha val="59000"/>
                </a:srgbClr>
              </a:gs>
              <a:gs pos="69000">
                <a:srgbClr val="215F9A">
                  <a:alpha val="0"/>
                </a:srgb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and holding bluury light">
            <a:extLst>
              <a:ext uri="{FF2B5EF4-FFF2-40B4-BE49-F238E27FC236}">
                <a16:creationId xmlns:a16="http://schemas.microsoft.com/office/drawing/2014/main" id="{D5944DF2-88EB-1292-F838-48FB318F9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28589" r="20821" b="-2"/>
          <a:stretch/>
        </p:blipFill>
        <p:spPr>
          <a:xfrm>
            <a:off x="20" y="-14687"/>
            <a:ext cx="5197615" cy="68579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ECF21D-729A-005C-E880-CA278A4F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6570"/>
            <a:ext cx="5197642" cy="4486105"/>
          </a:xfrm>
          <a:prstGeom prst="rect">
            <a:avLst/>
          </a:prstGeom>
          <a:gradFill flip="none" rotWithShape="1">
            <a:gsLst>
              <a:gs pos="11000">
                <a:schemeClr val="accent2"/>
              </a:gs>
              <a:gs pos="71000">
                <a:schemeClr val="accent2">
                  <a:alpha val="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DAEA2-865D-E67C-A774-2FD2DD4A2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3227"/>
            <a:ext cx="5197642" cy="4259448"/>
          </a:xfrm>
          <a:prstGeom prst="rect">
            <a:avLst/>
          </a:prstGeom>
          <a:gradFill flip="none" rotWithShape="1">
            <a:gsLst>
              <a:gs pos="2101">
                <a:schemeClr val="accent5">
                  <a:lumMod val="75000"/>
                </a:schemeClr>
              </a:gs>
              <a:gs pos="31000">
                <a:schemeClr val="accent5">
                  <a:alpha val="66000"/>
                </a:schemeClr>
              </a:gs>
              <a:gs pos="71000">
                <a:schemeClr val="accent2">
                  <a:alpha val="0"/>
                </a:schemeClr>
              </a:gs>
            </a:gsLst>
            <a:lin ang="17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5366507" y="361765"/>
            <a:ext cx="6433458" cy="29154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zh-TW" altLang="en-US" sz="4700" b="0" i="0" u="none" strike="noStrike" dirty="0"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二、耶穌是我們當前的拯救</a:t>
            </a:r>
            <a:endParaRPr lang="zh-TW" altLang="en-US" sz="4700" b="1" dirty="0"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altLang="zh-TW" sz="3600" dirty="0"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800" dirty="0">
                <a:latin typeface="FZKai-Z03" panose="03000509000000000000" pitchFamily="66" charset="-122"/>
                <a:ea typeface="FZKai-Z03" panose="03000509000000000000" pitchFamily="66" charset="-122"/>
              </a:rPr>
              <a:t>「</a:t>
            </a:r>
            <a:r>
              <a:rPr lang="zh-TW" altLang="en-US" sz="380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是照亮</a:t>
            </a:r>
            <a:r>
              <a:rPr lang="zh-TW" altLang="en-US" sz="3800" i="0" u="none" strike="noStrike" dirty="0">
                <a:effectLst/>
                <a:latin typeface="Source Han Sans Old Style Heavy" panose="020B0A00000000000000" pitchFamily="34" charset="-128"/>
                <a:ea typeface="Source Han Sans Old Style Heavy" panose="020B0A00000000000000" pitchFamily="34" charset="-128"/>
              </a:rPr>
              <a:t>外邦人的光</a:t>
            </a:r>
            <a:r>
              <a:rPr lang="zh-TW" altLang="en-US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，</a:t>
            </a:r>
            <a:endParaRPr lang="en-US" altLang="zh-TW" sz="38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又是你民以色列的榮耀。」</a:t>
            </a:r>
            <a:endParaRPr lang="en-US" altLang="zh-TW" sz="3800" b="0" i="0" u="none" strike="noStrike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altLang="zh-TW" sz="3800" dirty="0">
                <a:latin typeface="FZKai-Z03" panose="03000509000000000000" pitchFamily="66" charset="-122"/>
                <a:ea typeface="FZKai-Z03" panose="03000509000000000000" pitchFamily="66" charset="-122"/>
              </a:rPr>
              <a:t>			</a:t>
            </a:r>
            <a:r>
              <a:rPr lang="en-US" altLang="zh-TW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(</a:t>
            </a:r>
            <a:r>
              <a:rPr lang="zh-TW" altLang="en-US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路</a:t>
            </a:r>
            <a:r>
              <a:rPr lang="en-US" altLang="zh-CN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2:</a:t>
            </a:r>
            <a:r>
              <a:rPr lang="en-US" altLang="zh-TW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32)</a:t>
            </a:r>
            <a:endParaRPr lang="en-US" altLang="zh-TW" sz="38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br>
              <a:rPr lang="en-US" altLang="zh-TW" sz="2800" dirty="0"/>
            </a:br>
            <a:endParaRPr lang="en-US" altLang="zh-TW" sz="39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7797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4C4EC46-EC6F-A0A9-36BF-531F5C82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5" y="-5"/>
            <a:ext cx="5197641" cy="6857997"/>
          </a:xfrm>
          <a:prstGeom prst="rect">
            <a:avLst/>
          </a:prstGeom>
          <a:gradFill>
            <a:gsLst>
              <a:gs pos="0">
                <a:srgbClr val="215F9A"/>
              </a:gs>
              <a:gs pos="97899">
                <a:schemeClr val="accent3">
                  <a:lumMod val="60000"/>
                  <a:lumOff val="40000"/>
                </a:schemeClr>
              </a:gs>
              <a:gs pos="74000">
                <a:schemeClr val="accent3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763C0-6092-3B3C-822A-21E174E3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0"/>
            <a:ext cx="4608950" cy="6872675"/>
          </a:xfrm>
          <a:prstGeom prst="rect">
            <a:avLst/>
          </a:prstGeom>
          <a:gradFill flip="none" rotWithShape="1">
            <a:gsLst>
              <a:gs pos="0">
                <a:srgbClr val="163E64">
                  <a:alpha val="59000"/>
                </a:srgbClr>
              </a:gs>
              <a:gs pos="69000">
                <a:srgbClr val="215F9A">
                  <a:alpha val="0"/>
                </a:srgb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and holding bluury light">
            <a:extLst>
              <a:ext uri="{FF2B5EF4-FFF2-40B4-BE49-F238E27FC236}">
                <a16:creationId xmlns:a16="http://schemas.microsoft.com/office/drawing/2014/main" id="{D5944DF2-88EB-1292-F838-48FB318F9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28589" r="20821" b="-2"/>
          <a:stretch/>
        </p:blipFill>
        <p:spPr>
          <a:xfrm>
            <a:off x="20" y="-14687"/>
            <a:ext cx="5197615" cy="68579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ECF21D-729A-005C-E880-CA278A4F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6570"/>
            <a:ext cx="5197642" cy="4486105"/>
          </a:xfrm>
          <a:prstGeom prst="rect">
            <a:avLst/>
          </a:prstGeom>
          <a:gradFill flip="none" rotWithShape="1">
            <a:gsLst>
              <a:gs pos="11000">
                <a:schemeClr val="accent2"/>
              </a:gs>
              <a:gs pos="71000">
                <a:schemeClr val="accent2">
                  <a:alpha val="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DAEA2-865D-E67C-A774-2FD2DD4A2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3227"/>
            <a:ext cx="5197642" cy="4259448"/>
          </a:xfrm>
          <a:prstGeom prst="rect">
            <a:avLst/>
          </a:prstGeom>
          <a:gradFill flip="none" rotWithShape="1">
            <a:gsLst>
              <a:gs pos="2101">
                <a:schemeClr val="accent5">
                  <a:lumMod val="75000"/>
                </a:schemeClr>
              </a:gs>
              <a:gs pos="31000">
                <a:schemeClr val="accent5">
                  <a:alpha val="66000"/>
                </a:schemeClr>
              </a:gs>
              <a:gs pos="71000">
                <a:schemeClr val="accent2">
                  <a:alpha val="0"/>
                </a:schemeClr>
              </a:gs>
            </a:gsLst>
            <a:lin ang="17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5366507" y="361765"/>
            <a:ext cx="6433458" cy="29154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zh-TW" altLang="en-US" sz="4700" b="0" i="0" u="none" strike="noStrike" dirty="0"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二、耶穌是我們當前的拯救</a:t>
            </a:r>
            <a:endParaRPr lang="zh-TW" altLang="en-US" sz="4700" b="1" dirty="0"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altLang="zh-TW" sz="3600" dirty="0">
              <a:effectLst/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800" dirty="0">
                <a:latin typeface="FZKai-Z03" panose="03000509000000000000" pitchFamily="66" charset="-122"/>
                <a:ea typeface="FZKai-Z03" panose="03000509000000000000" pitchFamily="66" charset="-122"/>
              </a:rPr>
              <a:t>「</a:t>
            </a:r>
            <a:r>
              <a:rPr lang="zh-TW" altLang="en-US" sz="380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是照亮</a:t>
            </a:r>
            <a:r>
              <a:rPr lang="zh-TW" altLang="en-US" sz="3800" i="0" u="none" strike="noStrike" dirty="0">
                <a:effectLst/>
                <a:latin typeface="Source Han Sans Old Style Heavy" panose="020B0A00000000000000" pitchFamily="34" charset="-128"/>
                <a:ea typeface="Source Han Sans Old Style Heavy" panose="020B0A00000000000000" pitchFamily="34" charset="-128"/>
              </a:rPr>
              <a:t>外邦人的光</a:t>
            </a:r>
            <a:r>
              <a:rPr lang="zh-TW" altLang="en-US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，</a:t>
            </a:r>
            <a:endParaRPr lang="en-US" altLang="zh-TW" sz="38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又是你民以色列的榮耀。」</a:t>
            </a:r>
            <a:endParaRPr lang="en-US" altLang="zh-TW" sz="3800" b="0" i="0" u="none" strike="noStrike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altLang="zh-TW" sz="3800" dirty="0">
                <a:latin typeface="FZKai-Z03" panose="03000509000000000000" pitchFamily="66" charset="-122"/>
                <a:ea typeface="FZKai-Z03" panose="03000509000000000000" pitchFamily="66" charset="-122"/>
              </a:rPr>
              <a:t>			</a:t>
            </a:r>
            <a:r>
              <a:rPr lang="en-US" altLang="zh-TW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(</a:t>
            </a:r>
            <a:r>
              <a:rPr lang="zh-TW" altLang="en-US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路</a:t>
            </a:r>
            <a:r>
              <a:rPr lang="en-US" altLang="zh-CN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2:</a:t>
            </a:r>
            <a:r>
              <a:rPr lang="en-US" altLang="zh-TW" sz="3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32)</a:t>
            </a:r>
            <a:endParaRPr lang="en-US" altLang="zh-TW" sz="38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br>
              <a:rPr lang="en-US" altLang="zh-TW" sz="2800" dirty="0"/>
            </a:br>
            <a:endParaRPr lang="en-US" altLang="zh-TW" sz="39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D1BAB-15AC-F147-EADB-EE1BAF70E6B8}"/>
              </a:ext>
            </a:extLst>
          </p:cNvPr>
          <p:cNvSpPr txBox="1"/>
          <p:nvPr/>
        </p:nvSpPr>
        <p:spPr>
          <a:xfrm>
            <a:off x="5197635" y="3291905"/>
            <a:ext cx="6771208" cy="29154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2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「你作我的僕人，</a:t>
            </a:r>
            <a:endParaRPr lang="en-US" altLang="zh-TW" sz="32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2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使雅各眾支派復興，</a:t>
            </a:r>
            <a:endParaRPr lang="en-US" altLang="zh-TW" sz="32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2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使以色列中得保全的歸回尚為小事，</a:t>
            </a:r>
            <a:endParaRPr lang="en-US" altLang="zh-TW" sz="32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20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我還要使你作</a:t>
            </a:r>
            <a:r>
              <a:rPr lang="zh-TW" altLang="en-US" sz="3200" i="0" u="none" strike="noStrike" dirty="0">
                <a:effectLst/>
                <a:latin typeface="Source Han Sans Old Style Heavy" panose="020B0A00000000000000" pitchFamily="34" charset="-128"/>
                <a:ea typeface="Source Han Sans Old Style Heavy" panose="020B0A00000000000000" pitchFamily="34" charset="-128"/>
              </a:rPr>
              <a:t>外邦人的光</a:t>
            </a:r>
            <a:r>
              <a:rPr lang="zh-TW" altLang="en-US" sz="320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，</a:t>
            </a:r>
            <a:endParaRPr lang="en-US" altLang="zh-TW" sz="320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32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叫你施行我的救恩，直到地極。」</a:t>
            </a:r>
            <a:endParaRPr lang="en-US" altLang="zh-TW" sz="3200" b="0" i="0" u="none" strike="noStrike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altLang="zh-TW" sz="3200" dirty="0">
                <a:latin typeface="FZKai-Z03" panose="03000509000000000000" pitchFamily="66" charset="-122"/>
                <a:ea typeface="FZKai-Z03" panose="03000509000000000000" pitchFamily="66" charset="-122"/>
              </a:rPr>
              <a:t>			(</a:t>
            </a:r>
            <a:r>
              <a:rPr lang="zh-TW" altLang="en-US" sz="32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以賽亞書 </a:t>
            </a:r>
            <a:r>
              <a:rPr lang="en-US" altLang="zh-TW" sz="32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49:6</a:t>
            </a:r>
            <a:r>
              <a:rPr lang="en-US" altLang="zh-TW" sz="3200" dirty="0">
                <a:latin typeface="FZKai-Z03" panose="03000509000000000000" pitchFamily="66" charset="-122"/>
                <a:ea typeface="FZKai-Z03" panose="03000509000000000000" pitchFamily="66" charset="-122"/>
              </a:rPr>
              <a:t>)</a:t>
            </a:r>
            <a:endParaRPr lang="en-US" altLang="zh-TW" sz="32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6208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3" name="Rectangle 15372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362" name="Picture 2" descr="Browse Citywide Community Centers | City of San José">
            <a:extLst>
              <a:ext uri="{FF2B5EF4-FFF2-40B4-BE49-F238E27FC236}">
                <a16:creationId xmlns:a16="http://schemas.microsoft.com/office/drawing/2014/main" id="{53DAF55A-B52D-A2A6-2528-654AC4AF2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r="13247" b="21580"/>
          <a:stretch/>
        </p:blipFill>
        <p:spPr bwMode="auto">
          <a:xfrm>
            <a:off x="381381" y="1454678"/>
            <a:ext cx="2398340" cy="1589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omemade Pepperoni Pizza Recipe">
            <a:extLst>
              <a:ext uri="{FF2B5EF4-FFF2-40B4-BE49-F238E27FC236}">
                <a16:creationId xmlns:a16="http://schemas.microsoft.com/office/drawing/2014/main" id="{A46224A9-1423-2CDE-A22C-8A7827C1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79" y="1468158"/>
            <a:ext cx="2425653" cy="15899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ow to Start a Small Group Bible Study | Lifeway">
            <a:extLst>
              <a:ext uri="{FF2B5EF4-FFF2-40B4-BE49-F238E27FC236}">
                <a16:creationId xmlns:a16="http://schemas.microsoft.com/office/drawing/2014/main" id="{961F4422-F4E6-703D-D95A-9D9CDD469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r="6605"/>
          <a:stretch/>
        </p:blipFill>
        <p:spPr bwMode="auto">
          <a:xfrm>
            <a:off x="5367647" y="1482690"/>
            <a:ext cx="6442972" cy="4395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620127-FC7A-1396-2841-CECE675B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7" y="270013"/>
            <a:ext cx="10515600" cy="9426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b="0" i="0" u="none" strike="noStrike" kern="1200" dirty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二、耶穌是我們當前的拯救</a:t>
            </a:r>
            <a:endParaRPr lang="en-US" kern="1200" dirty="0">
              <a:solidFill>
                <a:schemeClr val="tx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pic>
        <p:nvPicPr>
          <p:cNvPr id="17412" name="Picture 4" descr="小鹿溪水唯美图片,如鹿渴慕溪水图片- 伤感说说吧">
            <a:extLst>
              <a:ext uri="{FF2B5EF4-FFF2-40B4-BE49-F238E27FC236}">
                <a16:creationId xmlns:a16="http://schemas.microsoft.com/office/drawing/2014/main" id="{B4C4E066-1C46-2E81-5979-6D29F61FD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87" y="3206042"/>
            <a:ext cx="4837630" cy="270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D4A831-CC7E-EC0A-F6ED-8DC31B621BB2}"/>
              </a:ext>
            </a:extLst>
          </p:cNvPr>
          <p:cNvSpPr txBox="1"/>
          <p:nvPr/>
        </p:nvSpPr>
        <p:spPr>
          <a:xfrm>
            <a:off x="1443539" y="391424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762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</a:rPr>
              <a:t>如鹿切慕溪水</a:t>
            </a:r>
            <a:endParaRPr lang="en-US" sz="3600" dirty="0">
              <a:solidFill>
                <a:schemeClr val="bg1"/>
              </a:solidFill>
              <a:effectLst>
                <a:glow rad="76200">
                  <a:schemeClr val="tx1"/>
                </a:glow>
              </a:effectLst>
              <a:latin typeface="CloudLiBianGBK" panose="02010604000000000000" pitchFamily="2" charset="-122"/>
              <a:ea typeface="CloudLiBianGBK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83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4B66A-1D65-0042-60D4-AF2A780B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49" y="2766218"/>
            <a:ext cx="3606209" cy="1325563"/>
          </a:xfrm>
        </p:spPr>
        <p:txBody>
          <a:bodyPr>
            <a:normAutofit/>
          </a:bodyPr>
          <a:lstStyle/>
          <a:p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三、耶穌是我們最終的盼望</a:t>
            </a:r>
            <a:endParaRPr lang="en-US" dirty="0">
              <a:solidFill>
                <a:schemeClr val="bg1"/>
              </a:solidFill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262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4B66A-1D65-0042-60D4-AF2A780B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49" y="2766218"/>
            <a:ext cx="3606209" cy="1325563"/>
          </a:xfrm>
        </p:spPr>
        <p:txBody>
          <a:bodyPr>
            <a:normAutofit/>
          </a:bodyPr>
          <a:lstStyle/>
          <a:p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三、耶穌是我們最終的盼望</a:t>
            </a:r>
            <a:endParaRPr lang="en-US" dirty="0">
              <a:solidFill>
                <a:schemeClr val="bg1"/>
              </a:solidFill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45A51-95F0-3532-CD78-DEC08D22D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451" y="863621"/>
            <a:ext cx="7102549" cy="5130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0" i="0" u="none" strike="noStrike" dirty="0">
                <a:effectLst/>
                <a:highlight>
                  <a:srgbClr val="C0C0C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西面的公義虔誠</a:t>
            </a:r>
            <a:r>
              <a:rPr lang="zh-CN" altLang="en-US" sz="4400" b="0" i="0" u="none" strike="noStrike" dirty="0">
                <a:effectLst/>
                <a:highlight>
                  <a:srgbClr val="C0C0C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：</a:t>
            </a:r>
            <a:endParaRPr lang="zh-TW" altLang="en-US" sz="4400" b="0" i="0" u="none" strike="noStrike" dirty="0">
              <a:effectLst/>
              <a:highlight>
                <a:srgbClr val="C0C0C0"/>
              </a:highlight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marL="514350" indent="-514350">
              <a:buAutoNum type="arabicPeriod"/>
            </a:pP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與神：敬畏神，信靠神</a:t>
            </a:r>
            <a:endParaRPr lang="en-US" altLang="zh-TW" sz="36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marL="514350" indent="-514350">
              <a:buAutoNum type="arabicPeriod"/>
            </a:pP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與人：有健康良好的關係</a:t>
            </a:r>
          </a:p>
          <a:p>
            <a:pPr marL="0" indent="0">
              <a:buNone/>
            </a:pPr>
            <a:endParaRPr lang="zh-TW" altLang="en-US" sz="32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7794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4B66A-1D65-0042-60D4-AF2A780BB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49" y="2766218"/>
            <a:ext cx="3606209" cy="1325563"/>
          </a:xfrm>
        </p:spPr>
        <p:txBody>
          <a:bodyPr>
            <a:normAutofit/>
          </a:bodyPr>
          <a:lstStyle/>
          <a:p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三、耶穌是我們最終的盼望</a:t>
            </a:r>
            <a:endParaRPr lang="en-US" dirty="0">
              <a:solidFill>
                <a:schemeClr val="bg1"/>
              </a:solidFill>
              <a:latin typeface="Source Han Serif CN" panose="02020400000000000000" pitchFamily="18" charset="-128"/>
              <a:ea typeface="Source Han Serif CN" panose="02020400000000000000" pitchFamily="18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45A51-95F0-3532-CD78-DEC08D22D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451" y="863621"/>
            <a:ext cx="7102549" cy="5130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b="0" i="0" u="none" strike="noStrike" dirty="0">
                <a:effectLst/>
                <a:highlight>
                  <a:srgbClr val="C0C0C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西面的公義虔誠</a:t>
            </a:r>
            <a:r>
              <a:rPr lang="zh-CN" altLang="en-US" sz="4400" b="0" i="0" u="none" strike="noStrike" dirty="0">
                <a:effectLst/>
                <a:highlight>
                  <a:srgbClr val="C0C0C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：</a:t>
            </a:r>
            <a:endParaRPr lang="zh-TW" altLang="en-US" sz="4400" b="0" i="0" u="none" strike="noStrike" dirty="0">
              <a:effectLst/>
              <a:highlight>
                <a:srgbClr val="C0C0C0"/>
              </a:highlight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marL="514350" indent="-514350">
              <a:buAutoNum type="arabicPeriod"/>
            </a:pP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與神：敬畏神，信靠神</a:t>
            </a:r>
            <a:endParaRPr lang="en-US" altLang="zh-TW" sz="36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marL="514350" indent="-514350">
              <a:buAutoNum type="arabicPeriod"/>
            </a:pP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與人：有健康良好的關係</a:t>
            </a:r>
          </a:p>
          <a:p>
            <a:endParaRPr lang="zh-TW" altLang="en-US" sz="32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endParaRPr lang="zh-TW" altLang="en-US" sz="32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marL="0" indent="0">
              <a:buNone/>
            </a:pPr>
            <a:r>
              <a:rPr lang="zh-TW" altLang="en-US" sz="4400" b="0" i="0" u="none" strike="noStrike" dirty="0">
                <a:effectLst/>
                <a:highlight>
                  <a:srgbClr val="C0C0C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我们心繫耶穌</a:t>
            </a:r>
            <a:r>
              <a:rPr lang="zh-CN" altLang="en-US" sz="4400" dirty="0">
                <a:highlight>
                  <a:srgbClr val="C0C0C0"/>
                </a:highlight>
                <a:latin typeface="CloudLiSuGBK" panose="02010604000000000000" pitchFamily="2" charset="-122"/>
                <a:ea typeface="CloudLiSuGBK" panose="02010604000000000000" pitchFamily="2" charset="-122"/>
              </a:rPr>
              <a:t>：</a:t>
            </a:r>
            <a:endParaRPr lang="en-US" altLang="zh-CN" sz="4400" dirty="0">
              <a:highlight>
                <a:srgbClr val="C0C0C0"/>
              </a:highlight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認識耶穌，效法耶穌為榜樣</a:t>
            </a:r>
            <a:endParaRPr lang="en-US" altLang="zh-TW" sz="36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調整評價我們一生的標準</a:t>
            </a:r>
            <a:endParaRPr lang="en-US" altLang="zh-TW" sz="36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2264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tree with green leaves&#10;&#10;Description automatically generated">
            <a:extLst>
              <a:ext uri="{FF2B5EF4-FFF2-40B4-BE49-F238E27FC236}">
                <a16:creationId xmlns:a16="http://schemas.microsoft.com/office/drawing/2014/main" id="{CE0D4CAC-D49B-754A-6A8A-23AA2F81B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" r="12903" b="1"/>
          <a:stretch/>
        </p:blipFill>
        <p:spPr bwMode="auto">
          <a:xfrm>
            <a:off x="20" y="-7619"/>
            <a:ext cx="12191979" cy="6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03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72B34-A468-AC62-2369-6567F34834E5}"/>
              </a:ext>
            </a:extLst>
          </p:cNvPr>
          <p:cNvSpPr txBox="1"/>
          <p:nvPr/>
        </p:nvSpPr>
        <p:spPr>
          <a:xfrm>
            <a:off x="7914352" y="5476863"/>
            <a:ext cx="4653761" cy="138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《</a:t>
            </a:r>
            <a:r>
              <a:rPr lang="zh-TW" altLang="en-US" sz="36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尼格爾的葉子</a:t>
            </a:r>
            <a:r>
              <a:rPr lang="en-US" altLang="zh-CN" sz="36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》</a:t>
            </a:r>
            <a:endParaRPr lang="en-US" altLang="zh-TW" sz="3600" b="0" i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CloudLiBianGBK" panose="02010604000000000000" pitchFamily="2" charset="-122"/>
              <a:ea typeface="CloudLiBianGBK" panose="02010604000000000000" pitchFamily="2" charset="-122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--</a:t>
            </a:r>
            <a:r>
              <a:rPr lang="zh-TW" altLang="en-US" sz="28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 托爾金</a:t>
            </a:r>
            <a:endParaRPr lang="en-US" sz="3200" b="0" i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CloudLiBianGBK" panose="02010604000000000000" pitchFamily="2" charset="-122"/>
              <a:ea typeface="CloudLiBianGBK" panose="02010604000000000000" pitchFamily="2" charset="-122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DB98E-CE8B-11DE-F495-BEAD78D861E9}"/>
              </a:ext>
            </a:extLst>
          </p:cNvPr>
          <p:cNvSpPr txBox="1"/>
          <p:nvPr/>
        </p:nvSpPr>
        <p:spPr>
          <a:xfrm>
            <a:off x="225006" y="217021"/>
            <a:ext cx="7862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4800" b="0" i="0" u="none" strike="noStrike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loudLiSuGBK" panose="02010604000000000000" pitchFamily="2" charset="-122"/>
                <a:ea typeface="CloudLiSuGBK" panose="02010604000000000000" pitchFamily="2" charset="-122"/>
              </a:rPr>
              <a:t>三、耶穌是我們最終的盼望</a:t>
            </a:r>
            <a:endParaRPr lang="zh-TW" altLang="en-US" sz="48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8645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tree with green leaves&#10;&#10;Description automatically generated">
            <a:extLst>
              <a:ext uri="{FF2B5EF4-FFF2-40B4-BE49-F238E27FC236}">
                <a16:creationId xmlns:a16="http://schemas.microsoft.com/office/drawing/2014/main" id="{CE0D4CAC-D49B-754A-6A8A-23AA2F81B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" r="12903" b="1"/>
          <a:stretch/>
        </p:blipFill>
        <p:spPr bwMode="auto">
          <a:xfrm>
            <a:off x="20" y="-7619"/>
            <a:ext cx="12191979" cy="688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037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72B34-A468-AC62-2369-6567F34834E5}"/>
              </a:ext>
            </a:extLst>
          </p:cNvPr>
          <p:cNvSpPr txBox="1"/>
          <p:nvPr/>
        </p:nvSpPr>
        <p:spPr>
          <a:xfrm>
            <a:off x="7914352" y="5476863"/>
            <a:ext cx="4653761" cy="138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36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《</a:t>
            </a:r>
            <a:r>
              <a:rPr lang="zh-TW" altLang="en-US" sz="36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尼格爾的葉子</a:t>
            </a:r>
            <a:r>
              <a:rPr lang="en-US" altLang="zh-CN" sz="36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》</a:t>
            </a:r>
            <a:endParaRPr lang="en-US" altLang="zh-TW" sz="3600" b="0" i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CloudLiBianGBK" panose="02010604000000000000" pitchFamily="2" charset="-122"/>
              <a:ea typeface="CloudLiBianGBK" panose="02010604000000000000" pitchFamily="2" charset="-122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--</a:t>
            </a:r>
            <a:r>
              <a:rPr lang="zh-TW" altLang="en-US" sz="2800" b="0" i="0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CloudLiBianGBK" panose="02010604000000000000" pitchFamily="2" charset="-122"/>
                <a:ea typeface="CloudLiBianGBK" panose="02010604000000000000" pitchFamily="2" charset="-122"/>
                <a:cs typeface="+mj-cs"/>
              </a:rPr>
              <a:t> 托爾金</a:t>
            </a:r>
            <a:endParaRPr lang="en-US" sz="3200" b="0" i="0" dirty="0">
              <a:solidFill>
                <a:srgbClr val="FFFFFF"/>
              </a:solidFill>
              <a:effectLst>
                <a:glow rad="127000">
                  <a:schemeClr val="tx1"/>
                </a:glow>
              </a:effectLst>
              <a:latin typeface="CloudLiBianGBK" panose="02010604000000000000" pitchFamily="2" charset="-122"/>
              <a:ea typeface="CloudLiBianGBK" panose="02010604000000000000" pitchFamily="2" charset="-122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DB98E-CE8B-11DE-F495-BEAD78D861E9}"/>
              </a:ext>
            </a:extLst>
          </p:cNvPr>
          <p:cNvSpPr txBox="1"/>
          <p:nvPr/>
        </p:nvSpPr>
        <p:spPr>
          <a:xfrm>
            <a:off x="225006" y="217021"/>
            <a:ext cx="7862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zh-TW" altLang="en-US" sz="4800" b="0" i="0" u="none" strike="noStrike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CloudLiSuGBK" panose="02010604000000000000" pitchFamily="2" charset="-122"/>
                <a:ea typeface="CloudLiSuGBK" panose="02010604000000000000" pitchFamily="2" charset="-122"/>
              </a:rPr>
              <a:t>三、耶穌是我們最終的盼望</a:t>
            </a:r>
            <a:endParaRPr lang="zh-TW" altLang="en-US" sz="4800" b="1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133EE2-A34D-05BB-9872-7F95836DA2A8}"/>
              </a:ext>
            </a:extLst>
          </p:cNvPr>
          <p:cNvSpPr txBox="1"/>
          <p:nvPr/>
        </p:nvSpPr>
        <p:spPr>
          <a:xfrm>
            <a:off x="296984" y="2316357"/>
            <a:ext cx="6550383" cy="4324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TW" sz="6600" b="0" i="0" u="none" strike="noStrike" dirty="0">
              <a:effectLst>
                <a:glow rad="50800">
                  <a:schemeClr val="bg1"/>
                </a:glow>
              </a:effectLst>
              <a:highlight>
                <a:srgbClr val="808080"/>
              </a:highlight>
              <a:latin typeface="CloudLiSuGBK" panose="02010604000000000000" pitchFamily="2" charset="-122"/>
              <a:ea typeface="CloudLiSuGBK" panose="02010604000000000000" pitchFamily="2" charset="-122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zh-TW" altLang="en-US" sz="3600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有安全感</a:t>
            </a:r>
            <a:endParaRPr lang="en-US" altLang="zh-TW" sz="3600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zh-TW" altLang="en-US" sz="3600" b="0" i="0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無所掛慮地工作</a:t>
            </a:r>
            <a:endParaRPr lang="en-US" altLang="zh-TW" sz="3600" b="0" i="0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zh-TW" altLang="en-US" sz="3600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欣然接受結果，神的呼召</a:t>
            </a:r>
            <a:endParaRPr lang="en-US" altLang="zh-TW" sz="3600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zh-TW" altLang="en-US" sz="3600" b="0" i="0" dirty="0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充滿熱情，勞逸結合地工作</a:t>
            </a:r>
            <a:endParaRPr lang="en-US" altLang="zh-TW" sz="3600" b="0" i="0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  <a:p>
            <a:pPr marL="571500" indent="-571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600" b="0" i="0" dirty="0" err="1">
                <a:solidFill>
                  <a:srgbClr val="FFFFFF"/>
                </a:solidFill>
                <a:effectLst>
                  <a:glow rad="101600">
                    <a:schemeClr val="tx1"/>
                  </a:glow>
                </a:effectLst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最大的滿足在天家</a:t>
            </a:r>
            <a:endParaRPr lang="en-US" sz="2800" b="0" i="0" dirty="0">
              <a:solidFill>
                <a:srgbClr val="FFFFFF"/>
              </a:solidFill>
              <a:effectLst>
                <a:glow rad="101600">
                  <a:schemeClr val="tx1"/>
                </a:glow>
              </a:effectLst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F0F6FF-FB74-8A3D-1BF1-C20D75BC751E}"/>
              </a:ext>
            </a:extLst>
          </p:cNvPr>
          <p:cNvSpPr/>
          <p:nvPr/>
        </p:nvSpPr>
        <p:spPr>
          <a:xfrm>
            <a:off x="586752" y="2385746"/>
            <a:ext cx="4573726" cy="1190846"/>
          </a:xfrm>
          <a:prstGeom prst="rect">
            <a:avLst/>
          </a:prstGeom>
          <a:solidFill>
            <a:schemeClr val="accent3">
              <a:alpha val="49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BF0F0-8CA3-05A8-BAF5-2C6B2BC44B27}"/>
              </a:ext>
            </a:extLst>
          </p:cNvPr>
          <p:cNvSpPr txBox="1"/>
          <p:nvPr/>
        </p:nvSpPr>
        <p:spPr>
          <a:xfrm>
            <a:off x="1053498" y="2473337"/>
            <a:ext cx="4106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0" i="0" u="none" strike="noStrike" dirty="0">
                <a:effectLst>
                  <a:glow rad="50800">
                    <a:schemeClr val="bg1"/>
                  </a:glow>
                </a:effectLst>
                <a:latin typeface="CloudLiSuGBK" panose="02010604000000000000" pitchFamily="2" charset="-122"/>
                <a:ea typeface="CloudLiSuGBK" panose="02010604000000000000" pitchFamily="2" charset="-122"/>
              </a:rPr>
              <a:t>心系耶穌：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41570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movie poster of two men&#10;&#10;Description automatically generated">
            <a:extLst>
              <a:ext uri="{FF2B5EF4-FFF2-40B4-BE49-F238E27FC236}">
                <a16:creationId xmlns:a16="http://schemas.microsoft.com/office/drawing/2014/main" id="{31E9B5E7-76E1-F45C-C06E-D97FEA96A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t="16005"/>
          <a:stretch/>
        </p:blipFill>
        <p:spPr>
          <a:xfrm>
            <a:off x="6461760" y="216484"/>
            <a:ext cx="5555797" cy="63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24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1" name="Rectangle 1026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5 Himalayan mysteries that'll make you question logic | Times of India  Travel">
            <a:extLst>
              <a:ext uri="{FF2B5EF4-FFF2-40B4-BE49-F238E27FC236}">
                <a16:creationId xmlns:a16="http://schemas.microsoft.com/office/drawing/2014/main" id="{E877CC9E-CF6A-750E-529D-C8017513B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9984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3" name="Rectangle 1026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55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61" name="Rectangle 1026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5 Himalayan mysteries that'll make you question logic | Times of India  Travel">
            <a:extLst>
              <a:ext uri="{FF2B5EF4-FFF2-40B4-BE49-F238E27FC236}">
                <a16:creationId xmlns:a16="http://schemas.microsoft.com/office/drawing/2014/main" id="{E877CC9E-CF6A-750E-529D-C8017513B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9984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3" name="Rectangle 1026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363CC-0297-401F-8AAB-EF58923046AA}"/>
              </a:ext>
            </a:extLst>
          </p:cNvPr>
          <p:cNvSpPr txBox="1"/>
          <p:nvPr/>
        </p:nvSpPr>
        <p:spPr>
          <a:xfrm>
            <a:off x="1178922" y="4416522"/>
            <a:ext cx="10058400" cy="212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800" dirty="0" err="1">
                <a:solidFill>
                  <a:srgbClr val="FFFFFF"/>
                </a:solidFill>
                <a:latin typeface="CloudLiSuGBK" panose="02010604000000000000" pitchFamily="2" charset="-122"/>
                <a:ea typeface="CloudLiSuGBK" panose="02010604000000000000" pitchFamily="2" charset="-122"/>
                <a:cs typeface="+mj-cs"/>
              </a:rPr>
              <a:t>人生願望，心系耶穌</a:t>
            </a:r>
            <a:endParaRPr lang="en-US" sz="4800" dirty="0">
              <a:solidFill>
                <a:srgbClr val="FFFFFF"/>
              </a:solidFill>
              <a:latin typeface="CloudLiSuGBK" panose="02010604000000000000" pitchFamily="2" charset="-122"/>
              <a:ea typeface="CloudLiSuGBK" panose="02010604000000000000" pitchFamily="2" charset="-122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600" b="0" i="0" u="none" strike="noStrike" dirty="0">
                <a:solidFill>
                  <a:srgbClr val="FFFFFF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「我已經與基督同釘十字架，現在活著的不再是我，乃是基督在我裏面活著」</a:t>
            </a:r>
            <a:r>
              <a:rPr lang="en-US" altLang="zh-TW" sz="3600" dirty="0">
                <a:solidFill>
                  <a:srgbClr val="FFFFFF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(</a:t>
            </a:r>
            <a:r>
              <a:rPr lang="zh-TW" altLang="en-US" sz="3600" b="0" i="0" u="none" strike="noStrike" dirty="0">
                <a:solidFill>
                  <a:srgbClr val="FFFFFF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加拉太書 </a:t>
            </a:r>
            <a:r>
              <a:rPr lang="en-US" altLang="zh-TW" sz="3600" b="0" i="0" u="none" strike="noStrike" dirty="0">
                <a:solidFill>
                  <a:srgbClr val="FFFFFF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2</a:t>
            </a:r>
            <a:r>
              <a:rPr lang="en-US" altLang="zh-TW" sz="3600" dirty="0">
                <a:solidFill>
                  <a:srgbClr val="FFFFFF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:20)</a:t>
            </a:r>
            <a:endParaRPr lang="en-US" sz="3600" dirty="0">
              <a:solidFill>
                <a:srgbClr val="FFFFFF"/>
              </a:solidFill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263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iding a motorcycle on a stone road&#10;&#10;Description automatically generated">
            <a:extLst>
              <a:ext uri="{FF2B5EF4-FFF2-40B4-BE49-F238E27FC236}">
                <a16:creationId xmlns:a16="http://schemas.microsoft.com/office/drawing/2014/main" id="{AA0F396B-8D36-AEA3-303B-467063781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rcRect r="-2" b="4627"/>
          <a:stretch/>
        </p:blipFill>
        <p:spPr>
          <a:xfrm>
            <a:off x="321734" y="214398"/>
            <a:ext cx="5875866" cy="3138177"/>
          </a:xfrm>
          <a:prstGeom prst="rect">
            <a:avLst/>
          </a:prstGeom>
        </p:spPr>
      </p:pic>
      <p:pic>
        <p:nvPicPr>
          <p:cNvPr id="2050" name="Picture 2" descr="meaning in movies: Bucket List">
            <a:extLst>
              <a:ext uri="{FF2B5EF4-FFF2-40B4-BE49-F238E27FC236}">
                <a16:creationId xmlns:a16="http://schemas.microsoft.com/office/drawing/2014/main" id="{7127E24F-E229-7D53-C84E-9E45B1AD5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31325" b="-1"/>
          <a:stretch/>
        </p:blipFill>
        <p:spPr bwMode="auto">
          <a:xfrm>
            <a:off x="270053" y="3556947"/>
            <a:ext cx="2866825" cy="297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ucket List” trailer – Hollywood Elsewhere">
            <a:extLst>
              <a:ext uri="{FF2B5EF4-FFF2-40B4-BE49-F238E27FC236}">
                <a16:creationId xmlns:a16="http://schemas.microsoft.com/office/drawing/2014/main" id="{A400FA98-9F90-9EB2-8FC3-A10E528A7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77" r="11032" b="1"/>
          <a:stretch/>
        </p:blipFill>
        <p:spPr bwMode="auto">
          <a:xfrm>
            <a:off x="3232490" y="3547513"/>
            <a:ext cx="3038047" cy="29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movie poster of two men&#10;&#10;Description automatically generated">
            <a:extLst>
              <a:ext uri="{FF2B5EF4-FFF2-40B4-BE49-F238E27FC236}">
                <a16:creationId xmlns:a16="http://schemas.microsoft.com/office/drawing/2014/main" id="{31E9B5E7-76E1-F45C-C06E-D97FEA96A8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t="16005"/>
          <a:stretch/>
        </p:blipFill>
        <p:spPr>
          <a:xfrm>
            <a:off x="6461760" y="216484"/>
            <a:ext cx="5555797" cy="630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48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261256" y="289679"/>
            <a:ext cx="114300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FZKai-Z03" panose="03000509000000000000" pitchFamily="66" charset="-122"/>
                <a:ea typeface="FZKai-Z03" panose="03000509000000000000" pitchFamily="66" charset="-122"/>
              </a:rPr>
              <a:t>路加福音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2:25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在耶路撒冷有一個人，名叫西面；這人又公義又虔誠，素常盼望以色列的安慰者來到，又有聖靈在他身上。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26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他得了聖靈的啟示，知道自己未死以前，必看見主所立的基督。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27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他受了聖靈的感動，進入聖殿，正遇見耶穌的父母抱著孩子進來，要照律法的規矩辦理。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28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西面就用手接過他來，稱頌神說：</a:t>
            </a:r>
            <a:endParaRPr lang="en-US" altLang="zh-TW" sz="3200" b="0" i="0" u="none" strike="noStrike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2"/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29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主啊！如今可以照你的話，</a:t>
            </a:r>
            <a:endParaRPr lang="zh-TW" altLang="en-US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2"/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釋放僕人安然去世；</a:t>
            </a:r>
            <a:endParaRPr lang="zh-TW" altLang="en-US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2"/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30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因為我的眼睛已經看見你的救恩－</a:t>
            </a:r>
            <a:endParaRPr lang="zh-TW" altLang="en-US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2"/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31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就是你在萬民面前所預備的：</a:t>
            </a:r>
            <a:endParaRPr lang="zh-TW" altLang="en-US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2"/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32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是照亮外邦人的光，</a:t>
            </a:r>
            <a:endParaRPr lang="zh-TW" altLang="en-US" sz="3200" b="0" dirty="0">
              <a:solidFill>
                <a:schemeClr val="bg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  <a:p>
            <a:pPr lvl="2"/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又是你民以色列的榮耀。</a:t>
            </a:r>
            <a:br>
              <a:rPr lang="zh-TW" altLang="en-US" dirty="0">
                <a:solidFill>
                  <a:schemeClr val="bg1"/>
                </a:solidFill>
                <a:latin typeface="FZKai-Z03" panose="03000509000000000000" pitchFamily="66" charset="-122"/>
                <a:ea typeface="FZKai-Z03" panose="03000509000000000000" pitchFamily="66" charset="-122"/>
              </a:rPr>
            </a:br>
            <a:endParaRPr lang="en-US" dirty="0">
              <a:solidFill>
                <a:schemeClr val="bg1"/>
              </a:solidFill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5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Simeon can help us find peace amid the grief of loved ones lost at  Christmas - LDS Living">
            <a:extLst>
              <a:ext uri="{FF2B5EF4-FFF2-40B4-BE49-F238E27FC236}">
                <a16:creationId xmlns:a16="http://schemas.microsoft.com/office/drawing/2014/main" id="{DE33467F-45CA-F483-EB4A-66422452F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4031" b="-1"/>
          <a:stretch/>
        </p:blipFill>
        <p:spPr bwMode="auto">
          <a:xfrm>
            <a:off x="5145723" y="3223601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181D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33482-063B-1418-2C12-4100188D04A3}"/>
              </a:ext>
            </a:extLst>
          </p:cNvPr>
          <p:cNvSpPr txBox="1"/>
          <p:nvPr/>
        </p:nvSpPr>
        <p:spPr>
          <a:xfrm>
            <a:off x="7604508" y="700116"/>
            <a:ext cx="3538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u="none" strike="noStrike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loudLiSuGBK" panose="02010604000000000000" pitchFamily="2" charset="-122"/>
                <a:ea typeface="CloudLiSuGBK" panose="02010604000000000000" pitchFamily="2" charset="-122"/>
              </a:rPr>
              <a:t>西面对神说「 主啊！如今可以照你的話，釋放僕人安然去世；」</a:t>
            </a:r>
            <a:endParaRPr lang="en-US" sz="2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6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ow Simeon can help us find peace amid the grief of loved ones lost at  Christmas - LDS Living">
            <a:extLst>
              <a:ext uri="{FF2B5EF4-FFF2-40B4-BE49-F238E27FC236}">
                <a16:creationId xmlns:a16="http://schemas.microsoft.com/office/drawing/2014/main" id="{DE33467F-45CA-F483-EB4A-66422452F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4031" b="-1"/>
          <a:stretch/>
        </p:blipFill>
        <p:spPr bwMode="auto">
          <a:xfrm>
            <a:off x="5145723" y="3223601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od Makes a Covenant With Abraham — Watchtower ONLINE LIBRARY">
            <a:extLst>
              <a:ext uri="{FF2B5EF4-FFF2-40B4-BE49-F238E27FC236}">
                <a16:creationId xmlns:a16="http://schemas.microsoft.com/office/drawing/2014/main" id="{16090ED9-6063-521E-B1A4-9DB207DA8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r="2" b="2"/>
          <a:stretch/>
        </p:blipFill>
        <p:spPr bwMode="auto">
          <a:xfrm>
            <a:off x="20" y="9"/>
            <a:ext cx="7323836" cy="3918848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181D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F7B68-0431-5425-875C-0338D7506907}"/>
              </a:ext>
            </a:extLst>
          </p:cNvPr>
          <p:cNvSpPr txBox="1"/>
          <p:nvPr/>
        </p:nvSpPr>
        <p:spPr>
          <a:xfrm>
            <a:off x="227400" y="4463437"/>
            <a:ext cx="46909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CloudLiSuGBK" panose="02010604000000000000" pitchFamily="2" charset="-122"/>
                <a:ea typeface="CloudLiSuGBK" panose="02010604000000000000" pitchFamily="2" charset="-122"/>
              </a:rPr>
              <a:t>神對亞伯拉罕說：</a:t>
            </a:r>
            <a:r>
              <a:rPr lang="en-US" altLang="zh-TW" sz="2800" dirty="0">
                <a:latin typeface="CloudLiSuGBK" panose="02010604000000000000" pitchFamily="2" charset="-122"/>
                <a:ea typeface="CloudLiSuGBK" panose="02010604000000000000" pitchFamily="2" charset="-122"/>
              </a:rPr>
              <a:t> </a:t>
            </a:r>
          </a:p>
          <a:p>
            <a:r>
              <a:rPr lang="zh-TW" altLang="en-US" sz="3200" dirty="0">
                <a:latin typeface="CloudLiSuGBK" panose="02010604000000000000" pitchFamily="2" charset="-122"/>
                <a:ea typeface="CloudLiSuGBK" panose="02010604000000000000" pitchFamily="2" charset="-122"/>
              </a:rPr>
              <a:t>「但你要享大壽數，平平安安地歸到你列祖那裏，被人埋葬。」</a:t>
            </a:r>
            <a:r>
              <a:rPr lang="en-US" altLang="zh-TW" sz="2400" dirty="0">
                <a:latin typeface="CloudLiSuGBK" panose="02010604000000000000" pitchFamily="2" charset="-122"/>
                <a:ea typeface="CloudLiSuGBK" panose="02010604000000000000" pitchFamily="2" charset="-122"/>
              </a:rPr>
              <a:t>(</a:t>
            </a:r>
            <a:r>
              <a:rPr lang="zh-TW" altLang="en-US" sz="2400" dirty="0">
                <a:latin typeface="CloudLiSuGBK" panose="02010604000000000000" pitchFamily="2" charset="-122"/>
                <a:ea typeface="CloudLiSuGBK" panose="02010604000000000000" pitchFamily="2" charset="-122"/>
              </a:rPr>
              <a:t>創世記 </a:t>
            </a:r>
            <a:r>
              <a:rPr lang="en-US" altLang="zh-TW" sz="2400" dirty="0">
                <a:latin typeface="CloudLiSuGBK" panose="02010604000000000000" pitchFamily="2" charset="-122"/>
                <a:ea typeface="CloudLiSuGBK" panose="02010604000000000000" pitchFamily="2" charset="-122"/>
              </a:rPr>
              <a:t>15:15)</a:t>
            </a:r>
            <a:endParaRPr lang="en-US" sz="2400" dirty="0"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33482-063B-1418-2C12-4100188D04A3}"/>
              </a:ext>
            </a:extLst>
          </p:cNvPr>
          <p:cNvSpPr txBox="1"/>
          <p:nvPr/>
        </p:nvSpPr>
        <p:spPr>
          <a:xfrm>
            <a:off x="7604508" y="700116"/>
            <a:ext cx="3538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0" i="0" u="none" strike="noStrike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CloudLiSuGBK" panose="02010604000000000000" pitchFamily="2" charset="-122"/>
                <a:ea typeface="CloudLiSuGBK" panose="02010604000000000000" pitchFamily="2" charset="-122"/>
              </a:rPr>
              <a:t>西面对神说「 主啊！如今可以照你的話，釋放僕人安然去世；」</a:t>
            </a:r>
            <a:endParaRPr lang="en-US" sz="2800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838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309FC7-7F67-21AC-A9F0-25C78CE7B313}"/>
              </a:ext>
            </a:extLst>
          </p:cNvPr>
          <p:cNvSpPr/>
          <p:nvPr/>
        </p:nvSpPr>
        <p:spPr>
          <a:xfrm>
            <a:off x="0" y="0"/>
            <a:ext cx="12191998" cy="6849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Slide Background">
            <a:extLst>
              <a:ext uri="{FF2B5EF4-FFF2-40B4-BE49-F238E27FC236}">
                <a16:creationId xmlns:a16="http://schemas.microsoft.com/office/drawing/2014/main" id="{4D327EF6-1201-4218-AA98-3DA5A0F4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9" name="Rectangle 9228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420664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31" name="Rectangle 9230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221573" y="242082"/>
            <a:ext cx="5652853" cy="2254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500" b="0" i="0" u="none" strike="noStrike" kern="1200" dirty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  <a:cs typeface="+mj-cs"/>
              </a:rPr>
              <a:t>一、耶穌是我們期待的救恩</a:t>
            </a:r>
            <a:endParaRPr lang="en-US" altLang="zh-TW" sz="3500" b="0" i="0" u="none" strike="noStrike" kern="1200" dirty="0">
              <a:solidFill>
                <a:schemeClr val="tx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  <a:cs typeface="+mj-cs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2800" kern="1200" dirty="0">
                <a:solidFill>
                  <a:schemeClr val="tx1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路</a:t>
            </a:r>
            <a:r>
              <a:rPr lang="en-US" altLang="zh-CN" sz="2800" kern="1200" dirty="0">
                <a:solidFill>
                  <a:schemeClr val="tx1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2:</a:t>
            </a:r>
            <a:r>
              <a:rPr lang="en-US" altLang="zh-TW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30</a:t>
            </a:r>
            <a:r>
              <a:rPr lang="zh-TW" altLang="en-US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因為我的眼睛已經看見你的救恩－</a:t>
            </a:r>
            <a:endParaRPr lang="en-US" altLang="zh-TW" sz="2800" b="0" kern="1200" dirty="0">
              <a:solidFill>
                <a:schemeClr val="tx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31</a:t>
            </a:r>
            <a:r>
              <a:rPr lang="zh-TW" altLang="en-US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就是你在萬民面前所預備的</a:t>
            </a:r>
            <a:endParaRPr lang="en-US" altLang="zh-TW" sz="2800" b="0" kern="1200" dirty="0">
              <a:solidFill>
                <a:schemeClr val="tx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8D096-09CC-DE1E-37DD-2C14E6873E05}"/>
              </a:ext>
            </a:extLst>
          </p:cNvPr>
          <p:cNvSpPr/>
          <p:nvPr/>
        </p:nvSpPr>
        <p:spPr>
          <a:xfrm>
            <a:off x="0" y="12487"/>
            <a:ext cx="12191998" cy="6849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90B459-4CD0-3455-0360-D1B23D783963}"/>
              </a:ext>
            </a:extLst>
          </p:cNvPr>
          <p:cNvSpPr txBox="1"/>
          <p:nvPr/>
        </p:nvSpPr>
        <p:spPr>
          <a:xfrm>
            <a:off x="223030" y="171893"/>
            <a:ext cx="5652853" cy="2254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500" b="0" i="0" u="none" strike="noStrike" kern="1200" dirty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  <a:cs typeface="+mj-cs"/>
              </a:rPr>
              <a:t>一、耶穌是我們期待的救恩</a:t>
            </a:r>
            <a:endParaRPr lang="en-US" altLang="zh-TW" sz="3500" b="0" i="0" u="none" strike="noStrike" kern="1200" dirty="0">
              <a:solidFill>
                <a:schemeClr val="tx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  <a:cs typeface="+mj-cs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2800" kern="1200" dirty="0">
                <a:solidFill>
                  <a:schemeClr val="tx1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路</a:t>
            </a:r>
            <a:r>
              <a:rPr lang="en-US" altLang="zh-CN" sz="2800" kern="1200" dirty="0">
                <a:solidFill>
                  <a:schemeClr val="tx1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2:</a:t>
            </a:r>
            <a:r>
              <a:rPr lang="en-US" altLang="zh-TW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30</a:t>
            </a:r>
            <a:r>
              <a:rPr lang="zh-TW" altLang="en-US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因為我的眼睛已經看見你的救恩－</a:t>
            </a:r>
            <a:endParaRPr lang="en-US" altLang="zh-TW" sz="2800" b="0" kern="1200" dirty="0">
              <a:solidFill>
                <a:schemeClr val="tx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31</a:t>
            </a:r>
            <a:r>
              <a:rPr lang="zh-TW" altLang="en-US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就是你在萬民面前所預備的</a:t>
            </a:r>
            <a:endParaRPr lang="en-US" altLang="zh-TW" sz="2800" b="0" kern="1200" dirty="0">
              <a:solidFill>
                <a:schemeClr val="tx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256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5" name="Slide Background">
            <a:extLst>
              <a:ext uri="{FF2B5EF4-FFF2-40B4-BE49-F238E27FC236}">
                <a16:creationId xmlns:a16="http://schemas.microsoft.com/office/drawing/2014/main" id="{4D327EF6-1201-4218-AA98-3DA5A0F48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9864AAEA-8DC4-4D15-864C-B53C5B4C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9" name="Rectangle 9228">
            <a:extLst>
              <a:ext uri="{FF2B5EF4-FFF2-40B4-BE49-F238E27FC236}">
                <a16:creationId xmlns:a16="http://schemas.microsoft.com/office/drawing/2014/main" id="{E82F361B-984A-43B6-AFE8-1F1439428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420664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223030" y="171893"/>
            <a:ext cx="5652853" cy="22543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500" b="0" i="0" u="none" strike="noStrike" kern="1200" dirty="0">
                <a:solidFill>
                  <a:schemeClr val="tx1"/>
                </a:solidFill>
                <a:effectLst/>
                <a:latin typeface="CloudLiSuGBK" panose="02010604000000000000" pitchFamily="2" charset="-122"/>
                <a:ea typeface="CloudLiSuGBK" panose="02010604000000000000" pitchFamily="2" charset="-122"/>
                <a:cs typeface="+mj-cs"/>
              </a:rPr>
              <a:t>一、耶穌是我們期待的救恩</a:t>
            </a:r>
            <a:endParaRPr lang="en-US" altLang="zh-TW" sz="3500" b="0" i="0" u="none" strike="noStrike" kern="1200" dirty="0">
              <a:solidFill>
                <a:schemeClr val="tx1"/>
              </a:solidFill>
              <a:effectLst/>
              <a:latin typeface="CloudLiSuGBK" panose="02010604000000000000" pitchFamily="2" charset="-122"/>
              <a:ea typeface="CloudLiSuGBK" panose="02010604000000000000" pitchFamily="2" charset="-122"/>
              <a:cs typeface="+mj-cs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2800" kern="1200" dirty="0">
                <a:solidFill>
                  <a:schemeClr val="tx1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路</a:t>
            </a:r>
            <a:r>
              <a:rPr lang="en-US" altLang="zh-CN" sz="2800" kern="1200" dirty="0">
                <a:solidFill>
                  <a:schemeClr val="tx1"/>
                </a:solidFill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2:</a:t>
            </a:r>
            <a:r>
              <a:rPr lang="en-US" altLang="zh-TW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30</a:t>
            </a:r>
            <a:r>
              <a:rPr lang="zh-TW" altLang="en-US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因為我的眼睛已經看見你的救恩－</a:t>
            </a:r>
            <a:endParaRPr lang="en-US" altLang="zh-TW" sz="2800" b="0" kern="1200" dirty="0">
              <a:solidFill>
                <a:schemeClr val="tx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31</a:t>
            </a:r>
            <a:r>
              <a:rPr lang="zh-TW" altLang="en-US" sz="2800" b="0" i="0" u="none" strike="noStrike" kern="1200" dirty="0">
                <a:solidFill>
                  <a:schemeClr val="tx1"/>
                </a:solidFill>
                <a:effectLst/>
                <a:latin typeface="FZKai-Z03" panose="03000509000000000000" pitchFamily="66" charset="-122"/>
                <a:ea typeface="FZKai-Z03" panose="03000509000000000000" pitchFamily="66" charset="-122"/>
                <a:cs typeface="+mj-cs"/>
              </a:rPr>
              <a:t>就是你在萬民面前所預備的</a:t>
            </a:r>
            <a:endParaRPr lang="en-US" altLang="zh-TW" sz="2800" b="0" kern="1200" dirty="0">
              <a:solidFill>
                <a:schemeClr val="tx1"/>
              </a:solidFill>
              <a:effectLst/>
              <a:latin typeface="FZKai-Z03" panose="03000509000000000000" pitchFamily="66" charset="-122"/>
              <a:ea typeface="FZKai-Z03" panose="03000509000000000000" pitchFamily="66" charset="-122"/>
              <a:cs typeface="+mj-cs"/>
            </a:endParaRPr>
          </a:p>
        </p:txBody>
      </p:sp>
      <p:sp useBgFill="1">
        <p:nvSpPr>
          <p:cNvPr id="9231" name="Rectangle 9230">
            <a:extLst>
              <a:ext uri="{FF2B5EF4-FFF2-40B4-BE49-F238E27FC236}">
                <a16:creationId xmlns:a16="http://schemas.microsoft.com/office/drawing/2014/main" id="{4F2A6A32-9ADF-4DD4-AEA5-0D1FF0F8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49700"/>
          </a:xfrm>
          <a:prstGeom prst="rect">
            <a:avLst/>
          </a:prstGeom>
          <a:ln>
            <a:noFill/>
          </a:ln>
          <a:effectLst>
            <a:outerShdw blurRad="596900" dist="317500" dir="8820000" sx="87000" sy="87000" algn="t" rotWithShape="0">
              <a:schemeClr val="tx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FD682005-2C0F-356E-FEEF-DFA291A9E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0" r="6173" b="2"/>
          <a:stretch/>
        </p:blipFill>
        <p:spPr bwMode="auto">
          <a:xfrm>
            <a:off x="6093082" y="10"/>
            <a:ext cx="6098917" cy="342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科学家根据考古发掘证明“摩西分红海”是真的！ - 每日头条">
            <a:extLst>
              <a:ext uri="{FF2B5EF4-FFF2-40B4-BE49-F238E27FC236}">
                <a16:creationId xmlns:a16="http://schemas.microsoft.com/office/drawing/2014/main" id="{43285A02-0A58-76CD-F8E7-FC07F7F4D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14" r="2" b="2"/>
          <a:stretch/>
        </p:blipFill>
        <p:spPr bwMode="auto">
          <a:xfrm>
            <a:off x="-1" y="3429254"/>
            <a:ext cx="6098917" cy="34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A73BDD-2029-FE49-3CD4-FB95D5530BB0}"/>
              </a:ext>
            </a:extLst>
          </p:cNvPr>
          <p:cNvSpPr txBox="1"/>
          <p:nvPr/>
        </p:nvSpPr>
        <p:spPr>
          <a:xfrm>
            <a:off x="6760942" y="3925455"/>
            <a:ext cx="4973858" cy="2261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zh-TW" altLang="en-US" sz="2800" b="0" i="0" u="none" strike="noStrike" dirty="0">
                <a:effectLst/>
                <a:latin typeface="CloudLiSuGBK" panose="02010604000000000000" pitchFamily="2" charset="-122"/>
                <a:ea typeface="CloudLiSuGBK" panose="02010604000000000000" pitchFamily="2" charset="-122"/>
              </a:rPr>
              <a:t>以色列人期待的救恩：</a:t>
            </a:r>
          </a:p>
          <a:p>
            <a:pPr marL="685800" lvl="1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神給列祖的恩典</a:t>
            </a:r>
          </a:p>
          <a:p>
            <a:pPr marL="685800" lvl="1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神帶領以色列人戰勝敵人</a:t>
            </a:r>
          </a:p>
          <a:p>
            <a:pPr marL="685800" lvl="1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b="0" i="0" u="none" strike="noStrike" dirty="0">
                <a:effectLst/>
                <a:latin typeface="FZKai-Z03" panose="03000509000000000000" pitchFamily="66" charset="-122"/>
                <a:ea typeface="FZKai-Z03" panose="03000509000000000000" pitchFamily="66" charset="-122"/>
              </a:rPr>
              <a:t>彌賽亞的到來</a:t>
            </a:r>
            <a:endParaRPr lang="zh-TW" altLang="en-US" sz="2000" b="0" dirty="0">
              <a:effectLst/>
              <a:latin typeface="FZKai-Z03" panose="03000509000000000000" pitchFamily="66" charset="-122"/>
              <a:ea typeface="FZKai-Z03" panose="03000509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11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E02985-0D70-F126-8012-B0763D8D9FF1}"/>
              </a:ext>
            </a:extLst>
          </p:cNvPr>
          <p:cNvSpPr txBox="1"/>
          <p:nvPr/>
        </p:nvSpPr>
        <p:spPr>
          <a:xfrm>
            <a:off x="511628" y="115705"/>
            <a:ext cx="1116874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0"/>
              </a:spcAft>
            </a:pPr>
            <a:r>
              <a:rPr lang="zh-TW" altLang="en-US" sz="4800" b="1" dirty="0">
                <a:solidFill>
                  <a:schemeClr val="bg1"/>
                </a:solidFill>
                <a:latin typeface="Source Han Sans SC" panose="020B0500000000000000" pitchFamily="34" charset="-128"/>
                <a:ea typeface="Source Han Sans SC" panose="020B0500000000000000" pitchFamily="34" charset="-128"/>
              </a:rPr>
              <a:t>與眾不同的</a:t>
            </a:r>
            <a:r>
              <a:rPr lang="zh-TW" altLang="en-US" sz="4800" b="1" i="0" strike="noStrike" dirty="0">
                <a:solidFill>
                  <a:schemeClr val="bg1"/>
                </a:solidFill>
                <a:effectLst/>
                <a:latin typeface="Source Han Sans SC" panose="020B0500000000000000" pitchFamily="34" charset="-128"/>
                <a:ea typeface="Source Han Sans SC" panose="020B0500000000000000" pitchFamily="34" charset="-128"/>
              </a:rPr>
              <a:t>耶穌</a:t>
            </a:r>
            <a:endParaRPr lang="en-US" altLang="zh-TW" sz="4800" b="1" i="0" strike="noStrike" dirty="0">
              <a:solidFill>
                <a:schemeClr val="bg1"/>
              </a:solidFill>
              <a:effectLst/>
              <a:latin typeface="Source Han Sans SC" panose="020B0500000000000000" pitchFamily="34" charset="-128"/>
              <a:ea typeface="Source Han Sans SC" panose="020B0500000000000000" pitchFamily="34" charset="-128"/>
            </a:endParaRP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r>
              <a:rPr lang="zh-TW" altLang="en-US" sz="3600" b="1" i="0" strike="noStrike" dirty="0">
                <a:effectLst/>
                <a:highlight>
                  <a:srgbClr val="C0C0C0"/>
                </a:highlight>
                <a:latin typeface="CloudLiBianGBK" panose="02010604000000000000" pitchFamily="2" charset="-122"/>
                <a:ea typeface="CloudLiBianGBK" panose="02010604000000000000" pitchFamily="2" charset="-122"/>
              </a:rPr>
              <a:t>从亙古就有，是昔在、今在、以後永在的</a:t>
            </a:r>
          </a:p>
          <a:p>
            <a:pPr marL="742950" lvl="1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「神从创世以前，在基督里拣选了我们」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弗</a:t>
            </a:r>
            <a:r>
              <a:rPr lang="en-US" altLang="zh-TW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1:4 )</a:t>
            </a:r>
          </a:p>
          <a:p>
            <a:pPr marL="742950" lvl="1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0" i="0" u="none" strike="noStrike" dirty="0">
                <a:solidFill>
                  <a:schemeClr val="bg1"/>
                </a:solidFill>
                <a:effectLst/>
                <a:latin typeface="CloudLiBianGBK" panose="02010604000000000000" pitchFamily="2" charset="-122"/>
                <a:ea typeface="CloudLiBianGBK" panose="02010604000000000000" pitchFamily="2" charset="-122"/>
              </a:rPr>
              <a:t>「基督在創世以前是預先被神知道的，卻在這末世才為你們顯現</a:t>
            </a:r>
            <a:r>
              <a:rPr lang="zh-TW" altLang="en-US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」</a:t>
            </a:r>
            <a:r>
              <a:rPr lang="en-US" altLang="zh-TW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(</a:t>
            </a:r>
            <a:r>
              <a:rPr lang="zh-TW" altLang="en-US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彼前</a:t>
            </a:r>
            <a:r>
              <a:rPr lang="en-US" altLang="zh-TW" sz="2800" dirty="0">
                <a:solidFill>
                  <a:schemeClr val="bg1"/>
                </a:solidFill>
                <a:latin typeface="CloudLiBianGBK" panose="02010604000000000000" pitchFamily="2" charset="-122"/>
                <a:ea typeface="CloudLiBianGBK" panose="02010604000000000000" pitchFamily="2" charset="-122"/>
              </a:rPr>
              <a:t>1:20)</a:t>
            </a:r>
            <a:endParaRPr lang="zh-TW" altLang="en-US" sz="3200" b="0" i="0" u="none" strike="noStrike" dirty="0">
              <a:solidFill>
                <a:schemeClr val="bg1"/>
              </a:solidFill>
              <a:effectLst/>
              <a:latin typeface="CloudLiBianGBK" panose="02010604000000000000" pitchFamily="2" charset="-122"/>
              <a:ea typeface="CloudLiBianGBK" panose="02010604000000000000" pitchFamily="2" charset="-122"/>
            </a:endParaRPr>
          </a:p>
          <a:p>
            <a:pPr rtl="0" fontAlgn="base">
              <a:spcBef>
                <a:spcPts val="2400"/>
              </a:spcBef>
              <a:spcAft>
                <a:spcPts val="0"/>
              </a:spcAft>
            </a:pPr>
            <a:br>
              <a:rPr lang="zh-TW" altLang="en-US" sz="2800" dirty="0">
                <a:solidFill>
                  <a:schemeClr val="bg1"/>
                </a:solidFill>
                <a:latin typeface="CloudLiSuGBK" panose="02010604000000000000" pitchFamily="2" charset="-122"/>
                <a:ea typeface="CloudLiSuGBK" panose="02010604000000000000" pitchFamily="2" charset="-122"/>
              </a:rPr>
            </a:br>
            <a:endParaRPr lang="en-US" sz="2800" dirty="0">
              <a:solidFill>
                <a:schemeClr val="bg1"/>
              </a:solidFill>
              <a:latin typeface="CloudLiSuGBK" panose="02010604000000000000" pitchFamily="2" charset="-122"/>
              <a:ea typeface="CloudLiSuGBK" panose="02010604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6365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1015</Words>
  <Application>Microsoft Macintosh PowerPoint</Application>
  <PresentationFormat>Widescreen</PresentationFormat>
  <Paragraphs>96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FZKai-Z03</vt:lpstr>
      <vt:lpstr>Wingdings</vt:lpstr>
      <vt:lpstr>Source Han Sans Old Style Heavy</vt:lpstr>
      <vt:lpstr>CloudLiBianGBK</vt:lpstr>
      <vt:lpstr>Calibri Light</vt:lpstr>
      <vt:lpstr>CloudLiSuGBK</vt:lpstr>
      <vt:lpstr>Source Han Sans SC</vt:lpstr>
      <vt:lpstr>Arial</vt:lpstr>
      <vt:lpstr>Source Han Serif CN</vt:lpstr>
      <vt:lpstr>Calibri</vt:lpstr>
      <vt:lpstr>Office Theme</vt:lpstr>
      <vt:lpstr>人生願望，心系耶穌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二、耶穌是我們當前的拯救</vt:lpstr>
      <vt:lpstr>三、耶穌是我們最終的盼望</vt:lpstr>
      <vt:lpstr>三、耶穌是我們最終的盼望</vt:lpstr>
      <vt:lpstr>三、耶穌是我們最終的盼望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Bucket List Bucket List</dc:title>
  <dc:creator>Michael X</dc:creator>
  <cp:lastModifiedBy>Michael X</cp:lastModifiedBy>
  <cp:revision>40</cp:revision>
  <dcterms:created xsi:type="dcterms:W3CDTF">2023-12-18T19:02:06Z</dcterms:created>
  <dcterms:modified xsi:type="dcterms:W3CDTF">2023-12-23T22:02:18Z</dcterms:modified>
</cp:coreProperties>
</file>