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0" r:id="rId4"/>
    <p:sldId id="281" r:id="rId5"/>
    <p:sldId id="271" r:id="rId6"/>
    <p:sldId id="272" r:id="rId7"/>
    <p:sldId id="282" r:id="rId8"/>
    <p:sldId id="283" r:id="rId9"/>
    <p:sldId id="279" r:id="rId10"/>
    <p:sldId id="278" r:id="rId11"/>
    <p:sldId id="284" r:id="rId12"/>
    <p:sldId id="285" r:id="rId13"/>
    <p:sldId id="258" r:id="rId14"/>
    <p:sldId id="260" r:id="rId15"/>
    <p:sldId id="259" r:id="rId16"/>
    <p:sldId id="262" r:id="rId17"/>
    <p:sldId id="261" r:id="rId18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66FFFF"/>
    <a:srgbClr val="00FF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0B18AB-6BAD-455A-9D2C-9333E9D7075F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EB408F-7E1B-47F8-84E1-DAFA2C1B4818}">
      <dgm:prSet phldrT="[Text]" custT="1"/>
      <dgm:spPr/>
      <dgm:t>
        <a:bodyPr/>
        <a:lstStyle/>
        <a:p>
          <a:r>
            <a:rPr lang="zh-TW" altLang="en-US" sz="28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向僑居地</a:t>
          </a:r>
          <a:r>
            <a:rPr lang="zh-TW" altLang="en-US" sz="2800" dirty="0">
              <a:solidFill>
                <a:srgbClr val="00FFFF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同文化</a:t>
          </a:r>
          <a:r>
            <a:rPr lang="zh-TW" altLang="en-US" sz="28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族群宣教</a:t>
          </a:r>
          <a:endParaRPr lang="en-US" sz="2800" dirty="0">
            <a:solidFill>
              <a:srgbClr val="FFFF00"/>
            </a:solidFill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8CCF6E26-3B36-4150-BE73-0FFC2FB8279A}" type="parTrans" cxnId="{30A45F61-6EFA-4B75-A4C6-2195982AA71D}">
      <dgm:prSet/>
      <dgm:spPr/>
      <dgm:t>
        <a:bodyPr/>
        <a:lstStyle/>
        <a:p>
          <a:endParaRPr lang="en-US"/>
        </a:p>
      </dgm:t>
    </dgm:pt>
    <dgm:pt modelId="{BB2D7DAD-B55D-4394-98E5-6363E1502351}" type="sibTrans" cxnId="{30A45F61-6EFA-4B75-A4C6-2195982AA71D}">
      <dgm:prSet/>
      <dgm:spPr/>
      <dgm:t>
        <a:bodyPr/>
        <a:lstStyle/>
        <a:p>
          <a:endParaRPr lang="en-US"/>
        </a:p>
      </dgm:t>
    </dgm:pt>
    <dgm:pt modelId="{3740EEFE-A8C7-457B-9A74-049BDAADEA12}">
      <dgm:prSet phldrT="[Text]" custT="1"/>
      <dgm:spPr/>
      <dgm:t>
        <a:bodyPr/>
        <a:lstStyle/>
        <a:p>
          <a:r>
            <a:rPr lang="zh-TW" altLang="en-US" sz="28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向外地</a:t>
          </a:r>
          <a:r>
            <a:rPr lang="zh-TW" altLang="en-US" sz="2800" dirty="0">
              <a:solidFill>
                <a:srgbClr val="00FFFF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同文化</a:t>
          </a:r>
          <a:r>
            <a:rPr lang="zh-TW" altLang="en-US" sz="28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族群宣教</a:t>
          </a:r>
          <a:endParaRPr lang="en-US" sz="2800" dirty="0">
            <a:solidFill>
              <a:srgbClr val="FFFF00"/>
            </a:solidFill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36DE59CC-BD2F-4D47-84E1-517B1EBBB129}" type="parTrans" cxnId="{0289D3BA-1F34-4F98-A54A-B2399E954197}">
      <dgm:prSet/>
      <dgm:spPr/>
      <dgm:t>
        <a:bodyPr/>
        <a:lstStyle/>
        <a:p>
          <a:endParaRPr lang="en-US"/>
        </a:p>
      </dgm:t>
    </dgm:pt>
    <dgm:pt modelId="{49EFF0BA-66DA-4A84-9985-4CEDDCD0F0C9}" type="sibTrans" cxnId="{0289D3BA-1F34-4F98-A54A-B2399E954197}">
      <dgm:prSet/>
      <dgm:spPr/>
      <dgm:t>
        <a:bodyPr/>
        <a:lstStyle/>
        <a:p>
          <a:endParaRPr lang="en-US"/>
        </a:p>
      </dgm:t>
    </dgm:pt>
    <dgm:pt modelId="{73DE0F9E-6C74-49A2-9EAC-6EBFCA386AF6}">
      <dgm:prSet phldrT="[Text]" custT="1"/>
      <dgm:spPr/>
      <dgm:t>
        <a:bodyPr/>
        <a:lstStyle/>
        <a:p>
          <a:r>
            <a:rPr lang="zh-TW" altLang="en-US" sz="2800" dirty="0">
              <a:latin typeface="DFKai-SB" panose="03000509000000000000" pitchFamily="65" charset="-120"/>
              <a:ea typeface="DFKai-SB" panose="03000509000000000000" pitchFamily="65" charset="-120"/>
            </a:rPr>
            <a:t>向僑居地</a:t>
          </a:r>
          <a:r>
            <a:rPr lang="zh-TW" altLang="en-US" sz="2800" dirty="0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異文化</a:t>
          </a:r>
          <a:r>
            <a:rPr lang="zh-TW" altLang="en-US" sz="2800" dirty="0">
              <a:latin typeface="DFKai-SB" panose="03000509000000000000" pitchFamily="65" charset="-120"/>
              <a:ea typeface="DFKai-SB" panose="03000509000000000000" pitchFamily="65" charset="-120"/>
            </a:rPr>
            <a:t>族群宣教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F515F605-E307-40DD-A630-7E0718810DF6}" type="parTrans" cxnId="{E35CC8EE-4DE7-48D0-8591-C3CB49C96D6F}">
      <dgm:prSet/>
      <dgm:spPr/>
      <dgm:t>
        <a:bodyPr/>
        <a:lstStyle/>
        <a:p>
          <a:endParaRPr lang="en-US"/>
        </a:p>
      </dgm:t>
    </dgm:pt>
    <dgm:pt modelId="{94A2DC46-17E7-45B2-95B1-397142BE20DD}" type="sibTrans" cxnId="{E35CC8EE-4DE7-48D0-8591-C3CB49C96D6F}">
      <dgm:prSet/>
      <dgm:spPr/>
      <dgm:t>
        <a:bodyPr/>
        <a:lstStyle/>
        <a:p>
          <a:endParaRPr lang="en-US"/>
        </a:p>
      </dgm:t>
    </dgm:pt>
    <dgm:pt modelId="{06F7CCF9-ADCD-40E9-90FA-80CB83C67320}">
      <dgm:prSet phldrT="[Text]" custT="1"/>
      <dgm:spPr/>
      <dgm:t>
        <a:bodyPr/>
        <a:lstStyle/>
        <a:p>
          <a:r>
            <a:rPr lang="zh-TW" altLang="en-US" sz="2800" dirty="0">
              <a:latin typeface="DFKai-SB" panose="03000509000000000000" pitchFamily="65" charset="-120"/>
              <a:ea typeface="DFKai-SB" panose="03000509000000000000" pitchFamily="65" charset="-120"/>
            </a:rPr>
            <a:t>向遠地</a:t>
          </a:r>
          <a:r>
            <a:rPr lang="zh-TW" altLang="en-US" sz="2800" dirty="0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異文化</a:t>
          </a:r>
          <a:r>
            <a:rPr lang="zh-TW" altLang="en-US" sz="2800" dirty="0">
              <a:latin typeface="DFKai-SB" panose="03000509000000000000" pitchFamily="65" charset="-120"/>
              <a:ea typeface="DFKai-SB" panose="03000509000000000000" pitchFamily="65" charset="-120"/>
            </a:rPr>
            <a:t>散聚之民宣教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37BB938C-BD97-4720-995A-FFEA96CFAB42}" type="parTrans" cxnId="{0557ACE6-CC8A-41E3-9285-FB60B51DFE96}">
      <dgm:prSet/>
      <dgm:spPr/>
      <dgm:t>
        <a:bodyPr/>
        <a:lstStyle/>
        <a:p>
          <a:endParaRPr lang="en-US"/>
        </a:p>
      </dgm:t>
    </dgm:pt>
    <dgm:pt modelId="{0007941E-41DA-4D77-A324-67007ACC43C3}" type="sibTrans" cxnId="{0557ACE6-CC8A-41E3-9285-FB60B51DFE96}">
      <dgm:prSet/>
      <dgm:spPr/>
      <dgm:t>
        <a:bodyPr/>
        <a:lstStyle/>
        <a:p>
          <a:endParaRPr lang="en-US"/>
        </a:p>
      </dgm:t>
    </dgm:pt>
    <dgm:pt modelId="{788849D4-AABB-4998-9017-3A7763FFC288}" type="pres">
      <dgm:prSet presAssocID="{320B18AB-6BAD-455A-9D2C-9333E9D7075F}" presName="matrix" presStyleCnt="0">
        <dgm:presLayoutVars>
          <dgm:chMax val="1"/>
          <dgm:dir/>
          <dgm:resizeHandles val="exact"/>
        </dgm:presLayoutVars>
      </dgm:prSet>
      <dgm:spPr/>
    </dgm:pt>
    <dgm:pt modelId="{73221422-D595-4A43-A5C1-163EF115B627}" type="pres">
      <dgm:prSet presAssocID="{320B18AB-6BAD-455A-9D2C-9333E9D7075F}" presName="axisShape" presStyleLbl="bgShp" presStyleIdx="0" presStyleCnt="1"/>
      <dgm:spPr/>
    </dgm:pt>
    <dgm:pt modelId="{72C34DB9-F1C7-4F2E-B69F-9207D66F64BE}" type="pres">
      <dgm:prSet presAssocID="{320B18AB-6BAD-455A-9D2C-9333E9D7075F}" presName="rect1" presStyleLbl="node1" presStyleIdx="0" presStyleCnt="4" custScaleX="102330" custScaleY="97507">
        <dgm:presLayoutVars>
          <dgm:chMax val="0"/>
          <dgm:chPref val="0"/>
          <dgm:bulletEnabled val="1"/>
        </dgm:presLayoutVars>
      </dgm:prSet>
      <dgm:spPr/>
    </dgm:pt>
    <dgm:pt modelId="{09B07254-4372-4CFD-81F0-8F29DE3BD72B}" type="pres">
      <dgm:prSet presAssocID="{320B18AB-6BAD-455A-9D2C-9333E9D7075F}" presName="rect2" presStyleLbl="node1" presStyleIdx="1" presStyleCnt="4" custLinFactNeighborX="-561" custLinFactNeighborY="561">
        <dgm:presLayoutVars>
          <dgm:chMax val="0"/>
          <dgm:chPref val="0"/>
          <dgm:bulletEnabled val="1"/>
        </dgm:presLayoutVars>
      </dgm:prSet>
      <dgm:spPr/>
    </dgm:pt>
    <dgm:pt modelId="{76DF3BFA-FF14-4B77-B037-0BD1AC85602D}" type="pres">
      <dgm:prSet presAssocID="{320B18AB-6BAD-455A-9D2C-9333E9D7075F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69A35B6-B92E-4CB6-98B5-7B3DF9CE5D10}" type="pres">
      <dgm:prSet presAssocID="{320B18AB-6BAD-455A-9D2C-9333E9D7075F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06B881E-22E7-42BE-B1AA-42402169D13E}" type="presOf" srcId="{3740EEFE-A8C7-457B-9A74-049BDAADEA12}" destId="{09B07254-4372-4CFD-81F0-8F29DE3BD72B}" srcOrd="0" destOrd="0" presId="urn:microsoft.com/office/officeart/2005/8/layout/matrix2"/>
    <dgm:cxn modelId="{07B1D13F-CA90-4D76-B9D8-4674511081DC}" type="presOf" srcId="{06F7CCF9-ADCD-40E9-90FA-80CB83C67320}" destId="{769A35B6-B92E-4CB6-98B5-7B3DF9CE5D10}" srcOrd="0" destOrd="0" presId="urn:microsoft.com/office/officeart/2005/8/layout/matrix2"/>
    <dgm:cxn modelId="{30A45F61-6EFA-4B75-A4C6-2195982AA71D}" srcId="{320B18AB-6BAD-455A-9D2C-9333E9D7075F}" destId="{FFEB408F-7E1B-47F8-84E1-DAFA2C1B4818}" srcOrd="0" destOrd="0" parTransId="{8CCF6E26-3B36-4150-BE73-0FFC2FB8279A}" sibTransId="{BB2D7DAD-B55D-4394-98E5-6363E1502351}"/>
    <dgm:cxn modelId="{723AA672-8CDD-4BEA-B39D-30DD012F8B05}" type="presOf" srcId="{320B18AB-6BAD-455A-9D2C-9333E9D7075F}" destId="{788849D4-AABB-4998-9017-3A7763FFC288}" srcOrd="0" destOrd="0" presId="urn:microsoft.com/office/officeart/2005/8/layout/matrix2"/>
    <dgm:cxn modelId="{0289D3BA-1F34-4F98-A54A-B2399E954197}" srcId="{320B18AB-6BAD-455A-9D2C-9333E9D7075F}" destId="{3740EEFE-A8C7-457B-9A74-049BDAADEA12}" srcOrd="1" destOrd="0" parTransId="{36DE59CC-BD2F-4D47-84E1-517B1EBBB129}" sibTransId="{49EFF0BA-66DA-4A84-9985-4CEDDCD0F0C9}"/>
    <dgm:cxn modelId="{0557ACE6-CC8A-41E3-9285-FB60B51DFE96}" srcId="{320B18AB-6BAD-455A-9D2C-9333E9D7075F}" destId="{06F7CCF9-ADCD-40E9-90FA-80CB83C67320}" srcOrd="3" destOrd="0" parTransId="{37BB938C-BD97-4720-995A-FFEA96CFAB42}" sibTransId="{0007941E-41DA-4D77-A324-67007ACC43C3}"/>
    <dgm:cxn modelId="{96AD51E8-BF85-4FC6-98EB-A965D3DF1B04}" type="presOf" srcId="{FFEB408F-7E1B-47F8-84E1-DAFA2C1B4818}" destId="{72C34DB9-F1C7-4F2E-B69F-9207D66F64BE}" srcOrd="0" destOrd="0" presId="urn:microsoft.com/office/officeart/2005/8/layout/matrix2"/>
    <dgm:cxn modelId="{E35CC8EE-4DE7-48D0-8591-C3CB49C96D6F}" srcId="{320B18AB-6BAD-455A-9D2C-9333E9D7075F}" destId="{73DE0F9E-6C74-49A2-9EAC-6EBFCA386AF6}" srcOrd="2" destOrd="0" parTransId="{F515F605-E307-40DD-A630-7E0718810DF6}" sibTransId="{94A2DC46-17E7-45B2-95B1-397142BE20DD}"/>
    <dgm:cxn modelId="{CC6504F1-667D-4F66-B953-F5762FDE5829}" type="presOf" srcId="{73DE0F9E-6C74-49A2-9EAC-6EBFCA386AF6}" destId="{76DF3BFA-FF14-4B77-B037-0BD1AC85602D}" srcOrd="0" destOrd="0" presId="urn:microsoft.com/office/officeart/2005/8/layout/matrix2"/>
    <dgm:cxn modelId="{E1BBFFA6-1458-40EC-ACC6-0DFFBF01798D}" type="presParOf" srcId="{788849D4-AABB-4998-9017-3A7763FFC288}" destId="{73221422-D595-4A43-A5C1-163EF115B627}" srcOrd="0" destOrd="0" presId="urn:microsoft.com/office/officeart/2005/8/layout/matrix2"/>
    <dgm:cxn modelId="{197AAC88-4904-4559-9C41-4A63EA4768D8}" type="presParOf" srcId="{788849D4-AABB-4998-9017-3A7763FFC288}" destId="{72C34DB9-F1C7-4F2E-B69F-9207D66F64BE}" srcOrd="1" destOrd="0" presId="urn:microsoft.com/office/officeart/2005/8/layout/matrix2"/>
    <dgm:cxn modelId="{D317E3C7-6D7C-449C-94D5-5F881A07BA19}" type="presParOf" srcId="{788849D4-AABB-4998-9017-3A7763FFC288}" destId="{09B07254-4372-4CFD-81F0-8F29DE3BD72B}" srcOrd="2" destOrd="0" presId="urn:microsoft.com/office/officeart/2005/8/layout/matrix2"/>
    <dgm:cxn modelId="{8B46A36C-91B1-4751-8F2C-74B36ADF0598}" type="presParOf" srcId="{788849D4-AABB-4998-9017-3A7763FFC288}" destId="{76DF3BFA-FF14-4B77-B037-0BD1AC85602D}" srcOrd="3" destOrd="0" presId="urn:microsoft.com/office/officeart/2005/8/layout/matrix2"/>
    <dgm:cxn modelId="{46BA01D7-1696-433A-9E4B-ED88BD4A44D1}" type="presParOf" srcId="{788849D4-AABB-4998-9017-3A7763FFC288}" destId="{769A35B6-B92E-4CB6-98B5-7B3DF9CE5D10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221422-D595-4A43-A5C1-163EF115B627}">
      <dsp:nvSpPr>
        <dsp:cNvPr id="0" name=""/>
        <dsp:cNvSpPr/>
      </dsp:nvSpPr>
      <dsp:spPr>
        <a:xfrm>
          <a:off x="3060081" y="0"/>
          <a:ext cx="4973443" cy="497344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C34DB9-F1C7-4F2E-B69F-9207D66F64BE}">
      <dsp:nvSpPr>
        <dsp:cNvPr id="0" name=""/>
        <dsp:cNvSpPr/>
      </dsp:nvSpPr>
      <dsp:spPr>
        <a:xfrm>
          <a:off x="3360178" y="348071"/>
          <a:ext cx="2035729" cy="1939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向僑居地</a:t>
          </a:r>
          <a:r>
            <a:rPr lang="zh-TW" altLang="en-US" sz="2800" kern="1200" dirty="0">
              <a:solidFill>
                <a:srgbClr val="00FFFF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同文化</a:t>
          </a:r>
          <a:r>
            <a:rPr lang="zh-TW" altLang="en-US" sz="2800" kern="12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族群宣教</a:t>
          </a:r>
          <a:endParaRPr lang="en-US" sz="2800" kern="1200" dirty="0">
            <a:solidFill>
              <a:srgbClr val="FFFF00"/>
            </a:solidFill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3454870" y="442763"/>
        <a:ext cx="1846345" cy="1750398"/>
      </dsp:txXfrm>
    </dsp:sp>
    <dsp:sp modelId="{09B07254-4372-4CFD-81F0-8F29DE3BD72B}">
      <dsp:nvSpPr>
        <dsp:cNvPr id="0" name=""/>
        <dsp:cNvSpPr/>
      </dsp:nvSpPr>
      <dsp:spPr>
        <a:xfrm>
          <a:off x="5709712" y="334434"/>
          <a:ext cx="1989377" cy="19893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向外地</a:t>
          </a:r>
          <a:r>
            <a:rPr lang="zh-TW" altLang="en-US" sz="2800" kern="1200" dirty="0">
              <a:solidFill>
                <a:srgbClr val="00FFFF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同文化</a:t>
          </a:r>
          <a:r>
            <a:rPr lang="zh-TW" altLang="en-US" sz="2800" kern="12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族群宣教</a:t>
          </a:r>
          <a:endParaRPr lang="en-US" sz="2800" kern="1200" dirty="0">
            <a:solidFill>
              <a:srgbClr val="FFFF00"/>
            </a:solidFill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5806825" y="431547"/>
        <a:ext cx="1795151" cy="1795151"/>
      </dsp:txXfrm>
    </dsp:sp>
    <dsp:sp modelId="{76DF3BFA-FF14-4B77-B037-0BD1AC85602D}">
      <dsp:nvSpPr>
        <dsp:cNvPr id="0" name=""/>
        <dsp:cNvSpPr/>
      </dsp:nvSpPr>
      <dsp:spPr>
        <a:xfrm>
          <a:off x="3383354" y="2660792"/>
          <a:ext cx="1989377" cy="19893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DFKai-SB" panose="03000509000000000000" pitchFamily="65" charset="-120"/>
              <a:ea typeface="DFKai-SB" panose="03000509000000000000" pitchFamily="65" charset="-120"/>
            </a:rPr>
            <a:t>向僑居地</a:t>
          </a:r>
          <a:r>
            <a:rPr lang="zh-TW" altLang="en-US" sz="2800" kern="1200" dirty="0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異文化</a:t>
          </a:r>
          <a:r>
            <a:rPr lang="zh-TW" altLang="en-US" sz="2800" kern="1200" dirty="0">
              <a:latin typeface="DFKai-SB" panose="03000509000000000000" pitchFamily="65" charset="-120"/>
              <a:ea typeface="DFKai-SB" panose="03000509000000000000" pitchFamily="65" charset="-120"/>
            </a:rPr>
            <a:t>族群宣教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3480467" y="2757905"/>
        <a:ext cx="1795151" cy="1795151"/>
      </dsp:txXfrm>
    </dsp:sp>
    <dsp:sp modelId="{769A35B6-B92E-4CB6-98B5-7B3DF9CE5D10}">
      <dsp:nvSpPr>
        <dsp:cNvPr id="0" name=""/>
        <dsp:cNvSpPr/>
      </dsp:nvSpPr>
      <dsp:spPr>
        <a:xfrm>
          <a:off x="5720873" y="2660792"/>
          <a:ext cx="1989377" cy="19893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DFKai-SB" panose="03000509000000000000" pitchFamily="65" charset="-120"/>
              <a:ea typeface="DFKai-SB" panose="03000509000000000000" pitchFamily="65" charset="-120"/>
            </a:rPr>
            <a:t>向遠地</a:t>
          </a:r>
          <a:r>
            <a:rPr lang="zh-TW" altLang="en-US" sz="2800" kern="1200" dirty="0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rPr>
            <a:t>異文化</a:t>
          </a:r>
          <a:r>
            <a:rPr lang="zh-TW" altLang="en-US" sz="2800" kern="1200" dirty="0">
              <a:latin typeface="DFKai-SB" panose="03000509000000000000" pitchFamily="65" charset="-120"/>
              <a:ea typeface="DFKai-SB" panose="03000509000000000000" pitchFamily="65" charset="-120"/>
            </a:rPr>
            <a:t>散聚之民宣教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5817986" y="2757905"/>
        <a:ext cx="1795151" cy="1795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215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896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0449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3002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946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6021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TW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TW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TW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2010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087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336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733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1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03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280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755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2808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494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29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A7A4E-054E-4705-8EDE-D5CCDBD116BC}" type="datetimeFigureOut">
              <a:rPr lang="zh-TW" altLang="en-US" smtClean="0"/>
              <a:t>2023/10/24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9C023-B98C-4318-AF37-89C6CF11B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48345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3A4B2-AA8F-4D6C-AAB5-220F62D28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068732"/>
            <a:ext cx="9448800" cy="2588868"/>
          </a:xfrm>
        </p:spPr>
        <p:txBody>
          <a:bodyPr>
            <a:normAutofit/>
          </a:bodyPr>
          <a:lstStyle/>
          <a:p>
            <a:pPr algn="ctr"/>
            <a:r>
              <a:rPr lang="zh-TW" altLang="en-US" sz="8800" dirty="0">
                <a:latin typeface="KaiTi" panose="02010609060101010101" pitchFamily="49" charset="-122"/>
                <a:ea typeface="KaiTi" panose="02010609060101010101" pitchFamily="49" charset="-122"/>
              </a:rPr>
              <a:t>宣教的新策略─</a:t>
            </a:r>
            <a:br>
              <a:rPr lang="en-US" altLang="zh-TW" sz="8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7200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散聚宣教與短宣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C3E750-2644-4104-8991-13B3E57D2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711178"/>
            <a:ext cx="9448800" cy="1078090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莊祖鯤 牧師</a:t>
            </a:r>
          </a:p>
        </p:txBody>
      </p:sp>
    </p:spTree>
    <p:extLst>
      <p:ext uri="{BB962C8B-B14F-4D97-AF65-F5344CB8AC3E}">
        <p14:creationId xmlns:p14="http://schemas.microsoft.com/office/powerpoint/2010/main" val="2298349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EDE1F-B099-4B54-814A-84CE3C7A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1710"/>
            <a:ext cx="10820400" cy="12930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成功的散聚事工範例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4682C-1306-46C3-B85C-30D39B38B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0990"/>
            <a:ext cx="10820400" cy="482427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北美的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查經班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→華人教會→海歸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+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宣教</a:t>
            </a:r>
            <a:endParaRPr lang="en-US" altLang="zh-TW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東馬沙巴和沙勞越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福音移民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→本地原住民事工</a:t>
            </a:r>
            <a:endParaRPr lang="en-US" altLang="zh-TW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美國巴西移民教會→巴西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海歸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3%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柬埔寨難民信主在美國建立百間教會→回國植堂</a:t>
            </a:r>
            <a:endParaRPr lang="en-US" altLang="zh-TW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1940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年代末期聚會處以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福音移民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至江西建立教會</a:t>
            </a:r>
            <a:endParaRPr lang="en-US" altLang="zh-TW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1950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年代有幾家基督徒從台灣移民至巴西建立教會。</a:t>
            </a:r>
          </a:p>
        </p:txBody>
      </p:sp>
    </p:spTree>
    <p:extLst>
      <p:ext uri="{BB962C8B-B14F-4D97-AF65-F5344CB8AC3E}">
        <p14:creationId xmlns:p14="http://schemas.microsoft.com/office/powerpoint/2010/main" val="403941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7BAF1-D3DE-FAE6-1977-69DFCED46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美國散聚事工的芻議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74053-6E29-33E2-31AD-4532D16FC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90000"/>
              <a:buFont typeface="Wingdings" panose="05000000000000000000" pitchFamily="2" charset="2"/>
              <a:buChar char="q"/>
            </a:pP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在</a:t>
            </a:r>
            <a:r>
              <a:rPr lang="zh-TW" alt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本地</a:t>
            </a:r>
            <a:r>
              <a:rPr lang="zh-TW" altLang="en-US" sz="3600" dirty="0">
                <a:solidFill>
                  <a:schemeClr val="accent2">
                    <a:lumMod val="40000"/>
                    <a:lumOff val="6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被動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地</a:t>
            </a:r>
            <a:r>
              <a:rPr lang="zh-TW" alt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接納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外來的新移民。在美國的韓國教會做得非常成功，值得借鏡。</a:t>
            </a:r>
            <a:endParaRPr lang="en-US" altLang="zh-TW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90000"/>
              <a:buFont typeface="Wingdings" panose="05000000000000000000" pitchFamily="2" charset="2"/>
              <a:buChar char="q"/>
            </a:pP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差派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短宣隊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到美國中西部，或歐洲華人社區和大學城宣教，但是最好能定點、定片，並與當地教會或機構建立長期夥伴關係。</a:t>
            </a:r>
            <a:endParaRPr lang="en-US" altLang="zh-TW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90000"/>
              <a:buFont typeface="Wingdings" panose="05000000000000000000" pitchFamily="2" charset="2"/>
              <a:buChar char="q"/>
            </a:pP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向本地其他族裔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猶太人、烏克蘭難民、穆斯林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宣教，但是要與其他教會及宣教機構配搭。</a:t>
            </a:r>
            <a:endParaRPr lang="en-US" altLang="zh-TW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90000"/>
              <a:buFont typeface="Wingdings" panose="05000000000000000000" pitchFamily="2" charset="2"/>
              <a:buChar char="q"/>
            </a:pPr>
            <a:endParaRPr lang="en-US" altLang="zh-TW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SzPct val="90000"/>
              <a:buFont typeface="Wingdings" panose="05000000000000000000" pitchFamily="2" charset="2"/>
              <a:buChar char="q"/>
            </a:pP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052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1653A-5475-4D60-8623-7A56FD5A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576" y="488800"/>
            <a:ext cx="8610600" cy="1293028"/>
          </a:xfrm>
        </p:spPr>
        <p:txBody>
          <a:bodyPr/>
          <a:lstStyle/>
          <a:p>
            <a:pPr algn="ctr"/>
            <a:r>
              <a:rPr lang="zh-TW" altLang="en-US" sz="6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短宣</a:t>
            </a:r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的大趨勢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84444-9E6B-4969-9D81-B3342546E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114" y="2286000"/>
            <a:ext cx="9946004" cy="457200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05000"/>
              </a:lnSpc>
              <a:spcBef>
                <a:spcPts val="600"/>
              </a:spcBef>
            </a:pP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短宣的計畫從</a:t>
            </a:r>
            <a:r>
              <a:rPr lang="en-US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1979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年的</a:t>
            </a:r>
            <a:r>
              <a:rPr lang="en-US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萬個，十年後增加到</a:t>
            </a:r>
            <a:r>
              <a:rPr lang="en-US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萬個；</a:t>
            </a:r>
            <a:r>
              <a:rPr lang="en-US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1992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年有</a:t>
            </a:r>
            <a:r>
              <a:rPr lang="en-US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萬人參加，</a:t>
            </a:r>
            <a:r>
              <a:rPr lang="en-US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1998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年增加到</a:t>
            </a:r>
            <a:r>
              <a:rPr lang="en-US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45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萬人，目前可能更超過</a:t>
            </a:r>
            <a:r>
              <a:rPr lang="en-US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200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萬人。</a:t>
            </a:r>
            <a:endParaRPr lang="en-US" altLang="zh-TW" sz="3600" dirty="0">
              <a:solidFill>
                <a:schemeClr val="tx1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5000"/>
              </a:lnSpc>
              <a:spcBef>
                <a:spcPts val="600"/>
              </a:spcBef>
            </a:pP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目前</a:t>
            </a:r>
            <a:r>
              <a:rPr lang="en-US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Operation Mobilization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(OM)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Youth With A Mission (YWAM)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是兩個最大的短宣差派機構，每年都有數以萬計的參與者。</a:t>
            </a:r>
            <a:endParaRPr lang="en-US" altLang="zh-TW" sz="3600" dirty="0">
              <a:solidFill>
                <a:schemeClr val="tx1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5000"/>
              </a:lnSpc>
              <a:spcBef>
                <a:spcPts val="600"/>
              </a:spcBef>
            </a:pP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現在幾乎每個宣教差會都有短宣計畫，否則將面臨宣教人員短缺的窘況。</a:t>
            </a:r>
          </a:p>
        </p:txBody>
      </p:sp>
    </p:spTree>
    <p:extLst>
      <p:ext uri="{BB962C8B-B14F-4D97-AF65-F5344CB8AC3E}">
        <p14:creationId xmlns:p14="http://schemas.microsoft.com/office/powerpoint/2010/main" val="384736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7DEFA-93C6-4204-853E-E410EF15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838200"/>
            <a:ext cx="8761413" cy="842432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宣教事工的爭議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C454B-C4E2-4091-B015-A099A54F8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0180" y="2355856"/>
            <a:ext cx="9845457" cy="4328641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</a:pPr>
            <a:r>
              <a:rPr lang="zh-TW" altLang="en-US" sz="40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目前對於宣教的最大爭議是：宣教是個</a:t>
            </a: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長期的過程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(long term </a:t>
            </a:r>
            <a:r>
              <a:rPr lang="en-US" altLang="zh-TW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process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),</a:t>
            </a:r>
            <a:r>
              <a: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還是一個個</a:t>
            </a:r>
            <a:r>
              <a:rPr lang="zh-TW" altLang="en-US" sz="4000" dirty="0">
                <a:solidFill>
                  <a:srgbClr val="00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短期的計畫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(short term </a:t>
            </a:r>
            <a:r>
              <a:rPr lang="en-US" altLang="zh-TW" sz="4000" dirty="0">
                <a:solidFill>
                  <a:srgbClr val="00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projects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？</a:t>
            </a:r>
            <a:endParaRPr lang="en-US" altLang="zh-TW" sz="4000" dirty="0">
              <a:solidFill>
                <a:schemeClr val="tx1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</a:pPr>
            <a:r>
              <a: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宣教應該更注重</a:t>
            </a: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盡快接觸</a:t>
            </a:r>
            <a:r>
              <a: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那些未得之民</a:t>
            </a:r>
            <a:r>
              <a:rPr lang="en-US" altLang="zh-TW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(unreached people)</a:t>
            </a:r>
            <a:r>
              <a: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？還是要</a:t>
            </a:r>
            <a:r>
              <a:rPr lang="zh-TW" altLang="en-US" sz="4000" dirty="0">
                <a:solidFill>
                  <a:srgbClr val="66FFFF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長期深耕</a:t>
            </a:r>
            <a:r>
              <a: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在那些已經建立新教會的族群？</a:t>
            </a:r>
            <a:endParaRPr lang="en-US" altLang="zh-TW" sz="4000" dirty="0">
              <a:solidFill>
                <a:schemeClr val="tx1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40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440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71389-C9C7-41B4-BDA1-6A973DD24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471" y="563957"/>
            <a:ext cx="8610600" cy="1293028"/>
          </a:xfrm>
        </p:spPr>
        <p:txBody>
          <a:bodyPr/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短宣的優點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B810D-7303-4452-8380-8ED383547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816" y="1947628"/>
            <a:ext cx="9795354" cy="455964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5000"/>
              </a:lnSpc>
              <a:spcBef>
                <a:spcPts val="600"/>
              </a:spcBef>
            </a:pP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短宣暫時不需要長期的委身和訓練，因此可以讓更多信徒可以親身經歷宣教的甘苦與挑戰，使他們對宣教產生負擔，也可能呼召一些人將來可以投身長期宣教。</a:t>
            </a:r>
            <a:endParaRPr lang="en-US" altLang="zh-TW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lnSpc>
                <a:spcPct val="95000"/>
              </a:lnSpc>
              <a:spcBef>
                <a:spcPts val="600"/>
              </a:spcBef>
            </a:pP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短宣隊對於駐在當地的長期宣教士可以提供人力及亟需的支援</a:t>
            </a:r>
            <a:r>
              <a:rPr lang="en-US" altLang="zh-TW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如醫療或青年營會</a:t>
            </a:r>
            <a:r>
              <a:rPr lang="en-US" altLang="zh-TW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，對於推展事工有助益。</a:t>
            </a:r>
            <a:endParaRPr lang="en-US" altLang="zh-TW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lnSpc>
                <a:spcPct val="95000"/>
              </a:lnSpc>
              <a:spcBef>
                <a:spcPts val="600"/>
              </a:spcBef>
            </a:pP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若短宣隊員可以自付旅費，整體開銷不高。</a:t>
            </a:r>
          </a:p>
        </p:txBody>
      </p:sp>
    </p:spTree>
    <p:extLst>
      <p:ext uri="{BB962C8B-B14F-4D97-AF65-F5344CB8AC3E}">
        <p14:creationId xmlns:p14="http://schemas.microsoft.com/office/powerpoint/2010/main" val="183969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E1928-2719-4920-AA98-1F37A3FC9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305" y="413644"/>
            <a:ext cx="9819390" cy="1293028"/>
          </a:xfrm>
        </p:spPr>
        <p:txBody>
          <a:bodyPr/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短宣的缺失</a:t>
            </a:r>
            <a:r>
              <a:rPr lang="en-US" altLang="zh-TW" sz="6000" dirty="0">
                <a:latin typeface="KaiTi" panose="02010609060101010101" pitchFamily="49" charset="-122"/>
                <a:ea typeface="KaiTi" panose="02010609060101010101" pitchFamily="49" charset="-122"/>
              </a:rPr>
              <a:t>(1)</a:t>
            </a:r>
            <a:endParaRPr lang="zh-TW" altLang="en-US" sz="6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1C873-203B-4A96-A118-9D55F6F78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304" y="1946497"/>
            <a:ext cx="9819391" cy="4497859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5000"/>
              </a:lnSpc>
              <a:spcBef>
                <a:spcPts val="600"/>
              </a:spcBef>
            </a:pP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因為短宣的宣教士不需要學習語言和神學，也不需要融入當地文化，因此算是</a:t>
            </a:r>
            <a:r>
              <a:rPr lang="zh-TW" altLang="en-US" sz="3600" dirty="0">
                <a:solidFill>
                  <a:srgbClr val="00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業餘的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宣教士，也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缺乏「道成肉身」的生命見證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lnSpc>
                <a:spcPct val="95000"/>
              </a:lnSpc>
              <a:spcBef>
                <a:spcPts val="600"/>
              </a:spcBef>
            </a:pP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短宣隊員多半來自於富裕國家，所傳的福音也往往很膚淺，而且帶有</a:t>
            </a:r>
            <a:r>
              <a:rPr lang="zh-TW" altLang="en-US" sz="3600" dirty="0">
                <a:solidFill>
                  <a:srgbClr val="00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成功神學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的色彩。</a:t>
            </a:r>
            <a:endParaRPr lang="en-US" altLang="zh-TW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lnSpc>
                <a:spcPct val="95000"/>
              </a:lnSpc>
              <a:spcBef>
                <a:spcPts val="600"/>
              </a:spcBef>
            </a:pP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很多教會往往越過宣教差會而自行設立短宣計畫，花費不貲，甚至縮減對差會和長期宣教士的支持，使差會感到危機重重。</a:t>
            </a:r>
            <a:endParaRPr lang="en-US" altLang="zh-TW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/>
            <a:endParaRPr lang="zh-TW" altLang="en-US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980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EA530-2CB3-4A94-B977-48933B2DD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695" y="689217"/>
            <a:ext cx="9492641" cy="1293028"/>
          </a:xfrm>
        </p:spPr>
        <p:txBody>
          <a:bodyPr/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短宣的缺失</a:t>
            </a:r>
            <a:r>
              <a:rPr lang="en-US" altLang="zh-TW" sz="6000" dirty="0">
                <a:latin typeface="KaiTi" panose="02010609060101010101" pitchFamily="49" charset="-122"/>
                <a:ea typeface="KaiTi" panose="02010609060101010101" pitchFamily="49" charset="-122"/>
              </a:rPr>
              <a:t>(2)</a:t>
            </a:r>
            <a:endParaRPr lang="zh-TW" alt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0D101-E758-47D8-BE82-A12DF72C3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695" y="1982245"/>
            <a:ext cx="9941954" cy="4521200"/>
          </a:xfrm>
        </p:spPr>
        <p:txBody>
          <a:bodyPr>
            <a:normAutofit/>
          </a:bodyPr>
          <a:lstStyle/>
          <a:p>
            <a:pPr marL="463550" indent="-463550">
              <a:spcBef>
                <a:spcPts val="600"/>
              </a:spcBef>
            </a:pP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因為短宣隊員缺乏對當地文化的了解，很容易</a:t>
            </a:r>
            <a:r>
              <a:rPr lang="zh-TW" altLang="en-US" sz="3600" dirty="0">
                <a:solidFill>
                  <a:srgbClr val="00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觸犯禁忌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，導致難以彌補的衝突，甚至使長期宣教士多年的心血付諸東流。</a:t>
            </a:r>
            <a:endParaRPr lang="en-US" altLang="zh-TW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63550" indent="-463550"/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短宣事工通常</a:t>
            </a:r>
            <a:r>
              <a:rPr lang="zh-TW" altLang="en-US" sz="3600" dirty="0">
                <a:solidFill>
                  <a:srgbClr val="00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沒有長期耕耘栽培的計畫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，有些是未曾撒種，卻急於收割；或撒種之後就棄之不顧，以至於成果終歸無有。</a:t>
            </a:r>
            <a:endParaRPr lang="en-US" altLang="zh-TW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63550" indent="-463550"/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短宣對於差異極大的跨文化宣教往往力有未逮，事倍功半。所以需要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仔細規劃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5426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72E1F-78EA-4F5B-AE9B-3EC49D61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700413"/>
            <a:ext cx="8761413" cy="842432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有果效的短宣事工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4A385-00FE-454B-BFC1-F94221A56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970" y="2023122"/>
            <a:ext cx="9482666" cy="458435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5000"/>
              </a:lnSpc>
              <a:spcBef>
                <a:spcPts val="600"/>
              </a:spcBef>
            </a:pP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短宣選擇的事奉地點最好是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定點、定片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TW" altLang="en-US" sz="3600" dirty="0">
                <a:solidFill>
                  <a:srgbClr val="00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近文化宣教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，與對方能建立</a:t>
            </a:r>
            <a:r>
              <a:rPr lang="zh-TW" altLang="en-US" sz="3600" dirty="0">
                <a:solidFill>
                  <a:srgbClr val="00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長期夥伴關係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/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合作配搭對象必須能承擔後續的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跟進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以及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門徒培訓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的事工，使事奉的果子得以長存。</a:t>
            </a:r>
            <a:endParaRPr lang="en-US" altLang="zh-TW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/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短宣隊員在出發前必須慎重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篩選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，並且經過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訓練，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並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建立團隊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禱告網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/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短宣應該與當地</a:t>
            </a:r>
            <a:r>
              <a:rPr lang="zh-TW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宣教差會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建立合作夥伴關係，</a:t>
            </a:r>
            <a:r>
              <a:rPr lang="zh-TW" altLang="en-US" sz="360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而不是由教會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獨行其是。</a:t>
            </a:r>
          </a:p>
        </p:txBody>
      </p:sp>
    </p:spTree>
    <p:extLst>
      <p:ext uri="{BB962C8B-B14F-4D97-AF65-F5344CB8AC3E}">
        <p14:creationId xmlns:p14="http://schemas.microsoft.com/office/powerpoint/2010/main" val="201158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BC78D-AD89-405D-B2A7-FABD363DD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09529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何為</a:t>
            </a:r>
            <a:r>
              <a:rPr lang="zh-TW" altLang="en-US" sz="6000" dirty="0">
                <a:solidFill>
                  <a:srgbClr val="00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散聚</a:t>
            </a:r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事工？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5C353-EB25-4725-9726-440665519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749844" cy="4578773"/>
          </a:xfrm>
        </p:spPr>
        <p:txBody>
          <a:bodyPr>
            <a:normAutofit/>
          </a:bodyPr>
          <a:lstStyle/>
          <a:p>
            <a:pPr marL="463550" indent="-4635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n"/>
            </a:pP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散聚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」</a:t>
            </a:r>
            <a:r>
              <a:rPr lang="en-US" altLang="zh-TW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希臘文</a:t>
            </a:r>
            <a:r>
              <a:rPr lang="en-US" altLang="zh-TW" sz="4000" i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diaspora</a:t>
            </a:r>
            <a:r>
              <a:rPr lang="en-US" altLang="zh-TW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聖經譯為「分散」</a:t>
            </a:r>
            <a:r>
              <a:rPr lang="en-US" altLang="zh-TW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彼前</a:t>
            </a:r>
            <a:r>
              <a:rPr lang="en-US" altLang="zh-TW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1:1)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，乃英文</a:t>
            </a:r>
            <a:r>
              <a:rPr lang="en-US" altLang="zh-TW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disperse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分散</a:t>
            </a:r>
            <a:r>
              <a:rPr lang="en-US" altLang="zh-TW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的字根。</a:t>
            </a:r>
            <a:endParaRPr lang="en-US" altLang="zh-TW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63550" indent="-4635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n"/>
            </a:pP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猶大國滅亡後，被擄的猶太人就在寄居之地形成猶太社區，並建立會堂。</a:t>
            </a:r>
            <a:endParaRPr lang="en-US" altLang="zh-TW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63550" indent="-4635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n"/>
            </a:pP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在第一世紀大部分的教會都建立在猶太人的寄居地，而且許多初期教會領袖也都來自猶太人會堂。所以這是最早的</a:t>
            </a: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散聚事工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1928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E7F36-7278-5F74-79FA-62F9B7BE0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903475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聖經中的人口遷移</a:t>
            </a:r>
            <a:endParaRPr lang="en-US" sz="6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94803-FFBD-0EFD-4B0D-0B6ED9592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07425"/>
            <a:ext cx="10820400" cy="3982720"/>
          </a:xfrm>
        </p:spPr>
        <p:txBody>
          <a:bodyPr>
            <a:normAutofit/>
          </a:bodyPr>
          <a:lstStyle/>
          <a:p>
            <a:pPr marL="466725" indent="-4667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懲罰性</a:t>
            </a:r>
            <a:r>
              <a:rPr lang="en-US" altLang="zh-TW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(Punitive)</a:t>
            </a: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遷移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：如猶太人被擄</a:t>
            </a:r>
            <a:endParaRPr lang="en-US" altLang="zh-TW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66725" indent="-4667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救贖性</a:t>
            </a:r>
            <a:r>
              <a:rPr lang="en-US" altLang="zh-TW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(Redemptive)</a:t>
            </a: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遷移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：如亞伯拉罕離開吾珥，摩西率領以色列人前往應許之地。</a:t>
            </a:r>
            <a:endParaRPr lang="en-US" altLang="zh-TW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66725" indent="-4667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這兩種人口遷移有時是重疊的。被擄的猶太人中的忠心</a:t>
            </a:r>
            <a:r>
              <a:rPr lang="zh-TW" altLang="en-US" sz="4000" dirty="0">
                <a:solidFill>
                  <a:srgbClr val="00FFFF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「餘民」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，是好的無花果</a:t>
            </a:r>
            <a:r>
              <a:rPr lang="en-US" altLang="zh-TW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</a:t>
            </a:r>
            <a:r>
              <a:rPr lang="en-US" altLang="zh-TW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24:4-7)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，他們將得到神的眷顧與祝福。</a:t>
            </a:r>
            <a:endParaRPr lang="en-US" altLang="zh-TW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66725" indent="-466725">
              <a:buFont typeface="Wingdings" panose="05000000000000000000" pitchFamily="2" charset="2"/>
              <a:buChar char="v"/>
            </a:pPr>
            <a:endParaRPr lang="en-US" altLang="zh-TW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66725" indent="-466725">
              <a:buFont typeface="Wingdings" panose="05000000000000000000" pitchFamily="2" charset="2"/>
              <a:buChar char="v"/>
            </a:pPr>
            <a:endParaRPr lang="en-US" sz="36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84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ABB68-12E6-1C80-BD10-9922A28A5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439253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散聚事工的特質</a:t>
            </a:r>
            <a:endParaRPr lang="en-US" sz="6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2A9D1-4496-61C7-4628-E7BF7BD6C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2281"/>
            <a:ext cx="10820400" cy="5125719"/>
          </a:xfrm>
        </p:spPr>
        <p:txBody>
          <a:bodyPr>
            <a:normAutofit/>
          </a:bodyPr>
          <a:lstStyle/>
          <a:p>
            <a:pPr marL="0" indent="1422400">
              <a:buNone/>
            </a:pPr>
            <a:r>
              <a:rPr lang="zh-TW" altLang="en-US" sz="3600" b="1" dirty="0">
                <a:solidFill>
                  <a:srgbClr val="FFFF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傳統宣教                               散聚宣教</a:t>
            </a:r>
            <a:endParaRPr lang="en-US" altLang="zh-TW" sz="3600" b="1" dirty="0">
              <a:solidFill>
                <a:srgbClr val="FFFF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由</a:t>
            </a:r>
            <a:r>
              <a:rPr lang="zh-TW" altLang="en-US" sz="36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此處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TW" altLang="en-US" sz="3600" dirty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彼處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TW" altLang="en-US" sz="36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本地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TW" altLang="en-US" sz="3600" dirty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全球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TW" altLang="en-US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全球</a:t>
            </a:r>
            <a:r>
              <a:rPr lang="en-US" altLang="zh-TW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TW" altLang="en-US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本地</a:t>
            </a:r>
            <a:r>
              <a:rPr lang="en-US" altLang="zh-TW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Glocal</a:t>
            </a:r>
            <a:r>
              <a:rPr lang="en-US" altLang="zh-TW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zh-TW" altLang="en-US" sz="36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本地宣教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zh-TW" altLang="en-US" sz="3600" dirty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國外宣教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zh-TW" altLang="en-US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家門口跨文化宣教</a:t>
            </a:r>
            <a:endParaRPr lang="en-US" altLang="zh-TW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福音使命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植堂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vs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文化使命       </a:t>
            </a:r>
            <a:r>
              <a:rPr lang="zh-TW" altLang="en-US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雙重使命</a:t>
            </a:r>
            <a:endParaRPr lang="en-US" altLang="zh-TW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差派方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600" dirty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接收方                        </a:t>
            </a:r>
            <a:r>
              <a:rPr lang="zh-TW" altLang="en-US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互惠性</a:t>
            </a:r>
            <a:r>
              <a:rPr lang="en-US" altLang="zh-TW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(Reciprocity)</a:t>
            </a:r>
          </a:p>
          <a:p>
            <a:pPr marL="0" indent="0">
              <a:buNone/>
            </a:pP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文化移植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本土化                    </a:t>
            </a:r>
            <a:r>
              <a:rPr lang="zh-TW" altLang="en-US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處境化</a:t>
            </a:r>
            <a:endParaRPr lang="en-US" altLang="zh-TW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需要專業宣教士                          </a:t>
            </a:r>
            <a:r>
              <a:rPr lang="zh-TW" altLang="en-US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眾信徒可以普遍參與</a:t>
            </a:r>
            <a:endParaRPr lang="en-US" altLang="zh-TW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支持遠方宣教經費龐大              </a:t>
            </a:r>
            <a:r>
              <a:rPr lang="zh-TW" altLang="en-US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經濟負擔較小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0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F9270-9BF0-445D-A4D1-AF2E01D9E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820817"/>
            <a:ext cx="10820399" cy="12930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散聚事工就是</a:t>
            </a:r>
            <a:r>
              <a:rPr lang="zh-TW" altLang="en-US" sz="6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僑居地</a:t>
            </a:r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事工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A212F-4AD3-49F9-8C2D-0DC22888A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556196"/>
          </a:xfrm>
        </p:spPr>
        <p:txBody>
          <a:bodyPr>
            <a:normAutofit/>
          </a:bodyPr>
          <a:lstStyle/>
          <a:p>
            <a:pPr marL="463550" indent="-463550">
              <a:buSzPct val="90000"/>
              <a:buFont typeface="Wingdings" panose="05000000000000000000" pitchFamily="2" charset="2"/>
              <a:buChar char="u"/>
            </a:pP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目前在東南亞及世界各地的華人教會，也都是從僑居地的華人社區中建立的。</a:t>
            </a:r>
            <a:endParaRPr lang="en-US" altLang="zh-TW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63550" indent="-463550">
              <a:buSzPct val="90000"/>
              <a:buFont typeface="Wingdings" panose="05000000000000000000" pitchFamily="2" charset="2"/>
              <a:buChar char="u"/>
            </a:pP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不僅如此，在世界各地的移民聚集區，也都有各族裔的教會被建立起來。</a:t>
            </a:r>
            <a:endParaRPr lang="en-US" altLang="zh-TW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63550" indent="-463550">
              <a:buSzPct val="90000"/>
              <a:buFont typeface="Wingdings" panose="05000000000000000000" pitchFamily="2" charset="2"/>
              <a:buChar char="u"/>
            </a:pP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新移民因為經歷各樣困難，往往對福音比較開放，也就成為</a:t>
            </a:r>
            <a:r>
              <a:rPr lang="zh-TW" altLang="en-US" sz="4000" dirty="0">
                <a:solidFill>
                  <a:srgbClr val="00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福音的沃土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。所以要掌握這傳福音的</a:t>
            </a:r>
            <a:r>
              <a:rPr lang="zh-TW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黃金時機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048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E320E-B93A-434D-8461-C80F16AB8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469982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二十世紀以來的大移民潮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8B5B7-963D-456F-835E-A58990620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9111"/>
            <a:ext cx="10820400" cy="4854221"/>
          </a:xfrm>
        </p:spPr>
        <p:txBody>
          <a:bodyPr>
            <a:normAutofit/>
          </a:bodyPr>
          <a:lstStyle/>
          <a:p>
            <a:pPr marL="463550" indent="-463550">
              <a:buSzPct val="90000"/>
              <a:buFont typeface="Wingdings" panose="05000000000000000000" pitchFamily="2" charset="2"/>
              <a:buChar char="u"/>
            </a:pP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十九世紀中，由於歐洲大飢荒，一百年間有超過五千萬人離開歐洲，其中三千多萬人來美國，其次是去加拿大。但是還都是由一個基督教國家移民到另一個基督教國家。</a:t>
            </a:r>
            <a:endParaRPr lang="en-US" altLang="zh-TW" sz="40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63550" indent="-463550">
              <a:buSzPct val="90000"/>
              <a:buFont typeface="Wingdings" panose="05000000000000000000" pitchFamily="2" charset="2"/>
              <a:buChar char="u"/>
            </a:pP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二十世紀全世界有超過二億人口離鄉背井，寄居他國。其中多數是從非基督教國家，移民至歐美等基督教國家。因此，這就成為一個宣教的最好契機。</a:t>
            </a:r>
          </a:p>
        </p:txBody>
      </p:sp>
    </p:spTree>
    <p:extLst>
      <p:ext uri="{BB962C8B-B14F-4D97-AF65-F5344CB8AC3E}">
        <p14:creationId xmlns:p14="http://schemas.microsoft.com/office/powerpoint/2010/main" val="50577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0DEFC-E577-F0C4-ECB3-762474FF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901532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四種散聚宣教類型</a:t>
            </a:r>
            <a:endParaRPr lang="en-US" sz="6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5C830-DFB0-A66D-D02A-A53614FD3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2397760"/>
            <a:ext cx="11181080" cy="382092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Mission 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to</a:t>
            </a:r>
            <a:r>
              <a:rPr 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the Diaspora </a:t>
            </a: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向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同文化移民宣教</a:t>
            </a:r>
            <a:endParaRPr lang="en-US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Mission 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through</a:t>
            </a:r>
            <a:r>
              <a:rPr 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the Diaspora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藉著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散聚之民宣教</a:t>
            </a:r>
            <a:endParaRPr lang="en-US" sz="40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Mission 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by and beyond </a:t>
            </a:r>
            <a:r>
              <a:rPr 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Diaspora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經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散聚之民之在本地進行</a:t>
            </a:r>
            <a:r>
              <a:rPr lang="zh-TW" altLang="en-US" sz="4000" dirty="0">
                <a:solidFill>
                  <a:srgbClr val="00FFFF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跨文化宣教</a:t>
            </a:r>
            <a:endParaRPr lang="en-US" sz="4000" dirty="0">
              <a:solidFill>
                <a:srgbClr val="00FFFF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Mission 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with</a:t>
            </a:r>
            <a:r>
              <a:rPr 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the Diaspora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與</a:t>
            </a:r>
            <a:r>
              <a:rPr lang="zh-TW" altLang="en-US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散聚之民向遠方</a:t>
            </a:r>
            <a:r>
              <a:rPr lang="zh-TW" altLang="en-US" sz="4000" dirty="0">
                <a:solidFill>
                  <a:srgbClr val="00FFFF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跨文化宣教</a:t>
            </a:r>
            <a:endParaRPr lang="en-US" sz="4000" dirty="0">
              <a:solidFill>
                <a:srgbClr val="00FFFF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0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4EF5C-27F8-A1A1-04DE-0FDAF9980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323386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四種散聚宣教類型</a:t>
            </a:r>
            <a:endParaRPr lang="en-US" sz="6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981F1F6-C965-DE71-83CF-7E15B4F3EC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702801"/>
              </p:ext>
            </p:extLst>
          </p:nvPr>
        </p:nvGraphicFramePr>
        <p:xfrm>
          <a:off x="624467" y="1635087"/>
          <a:ext cx="11093605" cy="4973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EE0CCEA-F9C6-2DEA-7E76-6FC0E5780D2F}"/>
              </a:ext>
            </a:extLst>
          </p:cNvPr>
          <p:cNvSpPr txBox="1"/>
          <p:nvPr/>
        </p:nvSpPr>
        <p:spPr>
          <a:xfrm>
            <a:off x="2609385" y="3967377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>
                <a:solidFill>
                  <a:srgbClr val="FF99FF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本地</a:t>
            </a:r>
            <a:endParaRPr lang="en-US" sz="3200" dirty="0">
              <a:solidFill>
                <a:srgbClr val="FF99FF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5E48F6-B34A-9FF4-D835-DE7A1DB3BE04}"/>
              </a:ext>
            </a:extLst>
          </p:cNvPr>
          <p:cNvSpPr txBox="1"/>
          <p:nvPr/>
        </p:nvSpPr>
        <p:spPr>
          <a:xfrm>
            <a:off x="8753707" y="3967377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>
                <a:solidFill>
                  <a:srgbClr val="00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遠地</a:t>
            </a:r>
            <a:endParaRPr lang="en-US" sz="3200" dirty="0">
              <a:solidFill>
                <a:srgbClr val="00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BCDB43-722A-6CB1-3E4B-E80CE3045AE7}"/>
              </a:ext>
            </a:extLst>
          </p:cNvPr>
          <p:cNvSpPr txBox="1"/>
          <p:nvPr/>
        </p:nvSpPr>
        <p:spPr>
          <a:xfrm>
            <a:off x="6410122" y="1373477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solidFill>
                  <a:srgbClr val="00FFFF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同文化</a:t>
            </a:r>
            <a:endParaRPr lang="en-US" sz="2800" dirty="0">
              <a:solidFill>
                <a:srgbClr val="00FFFF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96781F-4193-D193-5E28-BEDFC1CAF368}"/>
              </a:ext>
            </a:extLst>
          </p:cNvPr>
          <p:cNvSpPr txBox="1"/>
          <p:nvPr/>
        </p:nvSpPr>
        <p:spPr>
          <a:xfrm>
            <a:off x="6322741" y="6319486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異文化</a:t>
            </a:r>
            <a:endParaRPr lang="en-US" sz="28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091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88579-FD48-46EC-AC3D-A2BE6C5F9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4657"/>
            <a:ext cx="10820400" cy="12930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KaiTi" panose="02010609060101010101" pitchFamily="49" charset="-122"/>
                <a:ea typeface="KaiTi" panose="02010609060101010101" pitchFamily="49" charset="-122"/>
              </a:rPr>
              <a:t>散聚事工的契機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6838D-CEF5-43DD-81DA-FA4FBCB4D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7" y="1747685"/>
            <a:ext cx="11019503" cy="5110315"/>
          </a:xfrm>
        </p:spPr>
        <p:txBody>
          <a:bodyPr>
            <a:normAutofit/>
          </a:bodyPr>
          <a:lstStyle/>
          <a:p>
            <a:pPr marL="625475" indent="-625475">
              <a:buFont typeface="Wingdings" panose="05000000000000000000" pitchFamily="2" charset="2"/>
              <a:buChar char="u"/>
            </a:pP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神藉著各種因素將許多</a:t>
            </a:r>
            <a:r>
              <a:rPr lang="zh-TW" altLang="en-US" sz="4000" dirty="0">
                <a:solidFill>
                  <a:srgbClr val="00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福音未達之民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，送到教會的</a:t>
            </a:r>
            <a:r>
              <a:rPr lang="zh-TW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“前門”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。因此，這成為傳福音的</a:t>
            </a:r>
            <a:r>
              <a:rPr lang="zh-TW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新契機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，需要</a:t>
            </a:r>
            <a:r>
              <a:rPr lang="zh-TW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新的策略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625475" indent="-625475">
              <a:buFont typeface="Wingdings" panose="05000000000000000000" pitchFamily="2" charset="2"/>
              <a:buChar char="u"/>
            </a:pPr>
            <a:r>
              <a:rPr lang="zh-TW" altLang="en-US" sz="4000" dirty="0">
                <a:solidFill>
                  <a:srgbClr val="00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難民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是一項有戰略價值和意義的宣教事工，但是需要整合資源，並與國際宣教機構合作。</a:t>
            </a:r>
            <a:endParaRPr lang="en-US" altLang="zh-TW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625475" indent="-625475">
              <a:buFont typeface="Wingdings" panose="05000000000000000000" pitchFamily="2" charset="2"/>
              <a:buChar char="u"/>
            </a:pP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我們也可以主動規劃福音出擊，集體遷移到需要福音的地方建立教會─</a:t>
            </a:r>
            <a:r>
              <a:rPr lang="zh-TW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福音移民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262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393</TotalTime>
  <Words>1419</Words>
  <Application>Microsoft Office PowerPoint</Application>
  <PresentationFormat>Widescreen</PresentationFormat>
  <Paragraphs>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DengXian</vt:lpstr>
      <vt:lpstr>DFKai-SB</vt:lpstr>
      <vt:lpstr>KaiTi</vt:lpstr>
      <vt:lpstr>Arial</vt:lpstr>
      <vt:lpstr>Century Gothic</vt:lpstr>
      <vt:lpstr>Times New Roman</vt:lpstr>
      <vt:lpstr>Wingdings</vt:lpstr>
      <vt:lpstr>Vapor Trail</vt:lpstr>
      <vt:lpstr>宣教的新策略─ 散聚宣教與短宣</vt:lpstr>
      <vt:lpstr>何為散聚事工？</vt:lpstr>
      <vt:lpstr>聖經中的人口遷移</vt:lpstr>
      <vt:lpstr>散聚事工的特質</vt:lpstr>
      <vt:lpstr>散聚事工就是僑居地事工</vt:lpstr>
      <vt:lpstr>二十世紀以來的大移民潮</vt:lpstr>
      <vt:lpstr>四種散聚宣教類型</vt:lpstr>
      <vt:lpstr>四種散聚宣教類型</vt:lpstr>
      <vt:lpstr>散聚事工的契機</vt:lpstr>
      <vt:lpstr>成功的散聚事工範例</vt:lpstr>
      <vt:lpstr>美國散聚事工的芻議</vt:lpstr>
      <vt:lpstr>短宣的大趨勢</vt:lpstr>
      <vt:lpstr>宣教事工的爭議</vt:lpstr>
      <vt:lpstr>短宣的優點</vt:lpstr>
      <vt:lpstr>短宣的缺失(1)</vt:lpstr>
      <vt:lpstr>短宣的缺失(2)</vt:lpstr>
      <vt:lpstr>有果效的短宣事工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散聚宣教事工</dc:title>
  <dc:creator>Tsu-Kung Chuang</dc:creator>
  <cp:lastModifiedBy>Tsu-Kung Chuang</cp:lastModifiedBy>
  <cp:revision>19</cp:revision>
  <cp:lastPrinted>2023-09-09T12:46:13Z</cp:lastPrinted>
  <dcterms:created xsi:type="dcterms:W3CDTF">2021-06-10T02:14:07Z</dcterms:created>
  <dcterms:modified xsi:type="dcterms:W3CDTF">2023-10-24T11:54:00Z</dcterms:modified>
</cp:coreProperties>
</file>