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98F86-2B5B-4371-8C7B-D665F681CE1E}" v="8" dt="2023-10-17T01:55:26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310"/>
  </p:normalViewPr>
  <p:slideViewPr>
    <p:cSldViewPr snapToGrid="0">
      <p:cViewPr varScale="1">
        <p:scale>
          <a:sx n="63" d="100"/>
          <a:sy n="63" d="100"/>
        </p:scale>
        <p:origin x="7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C038-08AB-9145-8579-53F20410DA7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1460-4C6A-9C47-A8D2-E7205482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5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1606, </a:t>
            </a:r>
            <a:r>
              <a:rPr lang="en-US" dirty="0" err="1"/>
              <a:t>並非出自繪畫世家</a:t>
            </a:r>
            <a:r>
              <a:rPr lang="zh-TW" altLang="en-US" dirty="0"/>
              <a:t>。磨坊主的兒子。天才。</a:t>
            </a:r>
            <a:r>
              <a:rPr lang="en-US" altLang="zh-TW" dirty="0"/>
              <a:t>19</a:t>
            </a:r>
            <a:r>
              <a:rPr lang="zh-TW" altLang="en-US" dirty="0"/>
              <a:t>歲出師，成立自己的畫室。</a:t>
            </a:r>
            <a:r>
              <a:rPr lang="en-US" altLang="zh-TW" dirty="0"/>
              <a:t>25</a:t>
            </a:r>
            <a:r>
              <a:rPr lang="zh-TW" altLang="en-US" dirty="0"/>
              <a:t>歲來到阿姆斯特丹，他要征服世界了。自畫像可以看到他的自信，不羈，和野望。</a:t>
            </a:r>
            <a:r>
              <a:rPr lang="en-US" dirty="0" err="1"/>
              <a:t>新教荷蘭</a:t>
            </a:r>
            <a:r>
              <a:rPr lang="zh-TW" altLang="en-US" dirty="0"/>
              <a:t>，資助畫家的不是王公而是商人，不是教會而是政府。畫是讓人細細看的，不是瞻仰的。很快建立了出色肖像畫家的聲望。他的人物更有生氣。使用更真實的光，而非照相館裡均勻的照明。把部分畫面置於陰影當中，忽視一些細節使觀眾的注意力更集中在畫家要表現的地方：臉和動作，給人前所未有的真實感。合影不像畢業照，在一個真實的場景中 （構圖上一大進步，最後的晚餐）</a:t>
            </a:r>
            <a:r>
              <a:rPr lang="en-US" altLang="zh-CN" dirty="0"/>
              <a:t>28</a:t>
            </a:r>
            <a:r>
              <a:rPr lang="zh-CN" altLang="en-US" dirty="0"/>
              <a:t>岁结婚莎斯姬亚。买入豪宅。在群像中露一小脸就要</a:t>
            </a:r>
            <a:r>
              <a:rPr lang="en-US" altLang="zh-CN" dirty="0"/>
              <a:t>100</a:t>
            </a:r>
            <a:r>
              <a:rPr lang="zh-CN" altLang="en-US" dirty="0"/>
              <a:t>盾。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我見過第一張西方名畫。火枪手协会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。运动中的照片一般。富有戏剧性。副队长衣着的光泽，栩栩如生。构图上深付匠心。人物分成几组，互相呼应。取得平衡。但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未依照当时军人需依身份及军阶排列的不成文规定，因此造成民兵不满，要求重画，但林布兰没有答应，因此告上法庭，林布兰因此受到许多的攻击及疏远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同年妻子去世，无心接生意。收入锐减，挥霍买艺术品，最终破产，搬去犹太人贫民窟。三个孩子相继死去。新古典主义开始流行，他的作品风格不时髦了。和照顾他的女仆结婚，唯一的儿子去世，第二年也在孤独贫困中去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9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肖像不像</a:t>
            </a:r>
            <a:r>
              <a:rPr lang="zh-CN" altLang="en-US" dirty="0"/>
              <a:t>；不在意容貌俊美，姿态优雅；不是在描画理想化的人物和抽象的品格，在意的是亲临其境的真实感，戏剧性，情感。尤其</a:t>
            </a:r>
            <a:r>
              <a:rPr lang="en-US" altLang="zh-CN" dirty="0"/>
              <a:t>42</a:t>
            </a:r>
            <a:r>
              <a:rPr lang="zh-CN" altLang="en-US" dirty="0"/>
              <a:t>年后，着力刻画深沉的情感表达。顺境不塑造人的品格。在逆境中我们获得深度，我们更好的了解自己，了解世界，了解神。</a:t>
            </a:r>
            <a:endParaRPr lang="en-US" altLang="zh-CN" dirty="0"/>
          </a:p>
          <a:p>
            <a:r>
              <a:rPr lang="zh-CN" altLang="en-US" dirty="0"/>
              <a:t>献以撒</a:t>
            </a:r>
            <a:r>
              <a:rPr lang="en-US" altLang="zh-CN" dirty="0"/>
              <a:t>35</a:t>
            </a:r>
            <a:r>
              <a:rPr lang="zh-CN" altLang="en-US" dirty="0"/>
              <a:t>年</a:t>
            </a:r>
            <a:endParaRPr lang="en-US" altLang="zh-CN" dirty="0"/>
          </a:p>
          <a:p>
            <a:r>
              <a:rPr lang="zh-CN" altLang="en-US" dirty="0"/>
              <a:t>亚里士多德与荷马像</a:t>
            </a:r>
            <a:r>
              <a:rPr lang="en-US" altLang="zh-CN" dirty="0"/>
              <a:t>53</a:t>
            </a:r>
            <a:r>
              <a:rPr lang="zh-CN" altLang="en-US" dirty="0"/>
              <a:t>：沉思。富有成功的科学家，哲学家，面对一个瞎眼的游吟诗人。一只手抚摸头像，一只手握着亚历山大送他的金链子，财富和贫穷。使观众与他一起沉思。</a:t>
            </a:r>
            <a:endParaRPr lang="en-US" altLang="zh-CN" dirty="0"/>
          </a:p>
          <a:p>
            <a:r>
              <a:rPr lang="zh-CN" altLang="en-US" dirty="0"/>
              <a:t>犹太新娘 </a:t>
            </a:r>
            <a:r>
              <a:rPr lang="en-US" altLang="zh-CN" dirty="0"/>
              <a:t>65</a:t>
            </a:r>
            <a:r>
              <a:rPr lang="zh-CN" altLang="en-US" dirty="0"/>
              <a:t>：雅各拉结？以撒利百加？没给出线索，只有一个主题：夫妻在爱中的结合。他们的姿态显示着亲密，但两个人没有看彼此，也没有看向观众，二人完全沉浸在自己的私密世界中。梵高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最喜欢画自画像的画家</a:t>
            </a:r>
            <a:r>
              <a:rPr lang="zh-CN" altLang="en-US" dirty="0"/>
              <a:t>。</a:t>
            </a:r>
            <a:r>
              <a:rPr lang="en-US" altLang="zh-CN" dirty="0"/>
              <a:t>10%</a:t>
            </a:r>
            <a:r>
              <a:rPr lang="zh-CN" altLang="en-US" dirty="0"/>
              <a:t>以上是自画像。研究自己。年轻时喜欢画穿着奇装异服，夸张表情。</a:t>
            </a:r>
            <a:endParaRPr lang="en-US" altLang="zh-CN" dirty="0"/>
          </a:p>
          <a:p>
            <a:r>
              <a:rPr lang="zh-CN" altLang="en-US" dirty="0"/>
              <a:t>深深的眼睛紧紧盯着观众。</a:t>
            </a:r>
            <a:r>
              <a:rPr lang="en-US" altLang="zh-CN" dirty="0"/>
              <a:t>Intense</a:t>
            </a:r>
            <a:r>
              <a:rPr lang="zh-CN" altLang="en-US" dirty="0"/>
              <a:t>，关注，年龄和忧患在他脸上留下痕迹，但他仍很自信，没有放弃。</a:t>
            </a:r>
            <a:endParaRPr lang="en-US" altLang="zh-CN" dirty="0"/>
          </a:p>
          <a:p>
            <a:r>
              <a:rPr lang="en-US" dirty="0" err="1"/>
              <a:t>没有那么紧了</a:t>
            </a:r>
            <a:r>
              <a:rPr lang="zh-CN" altLang="en-US" dirty="0"/>
              <a:t>，放松了一些，眼神仍锐利，衰弱仍有尊严，他与他的创造者已经和解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100</a:t>
            </a:r>
            <a:r>
              <a:rPr lang="zh-CN" altLang="en-US" dirty="0"/>
              <a:t>盾版画：绝大多数复制品在一盾以下。耶稣散发光芒。面向怀抱婴孩的女子。无佳容美貌。不是英雄。祝福的手势。脚下患病的女子，跪着求告的人们，躺在小车上的病人。耶稣在医治病人，为孩子祝福。右侧更清晰的是有信心的人，左侧窃窃私语，背手不满的刻画的比较模糊。法利赛人，少年官</a:t>
            </a:r>
            <a:endParaRPr lang="en-US" dirty="0"/>
          </a:p>
          <a:p>
            <a:r>
              <a:rPr lang="en-US" dirty="0" err="1"/>
              <a:t>耶稣讲道</a:t>
            </a:r>
            <a:r>
              <a:rPr lang="zh-CN" altLang="en-US" dirty="0"/>
              <a:t>：法利赛和文士嫉妒他的受欢迎，也恼怒他揭露他们的伪善，骄傲富有的人觉得他的信息要求太高，只有贫穷的，软弱的最渴求他的声音。耶稣的注意力在右侧这些倾听的人身上。一人在沉思，一人身体前倾。耶稣柔和谦卑，好像在说：凡劳苦担重担的人。。。</a:t>
            </a:r>
            <a:endParaRPr lang="en-US" altLang="zh-CN" dirty="0"/>
          </a:p>
          <a:p>
            <a:r>
              <a:rPr lang="en-US" dirty="0" err="1"/>
              <a:t>三个十字架</a:t>
            </a:r>
            <a:r>
              <a:rPr lang="zh-CN" altLang="en-US" dirty="0"/>
              <a:t>：大光从天降下，玛丽亚，约翰，百夫长，罗马士兵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撒下</a:t>
            </a:r>
            <a:r>
              <a:rPr lang="en-US" altLang="zh-CN" dirty="0"/>
              <a:t>14:33</a:t>
            </a:r>
            <a:r>
              <a:rPr lang="zh-CN" altLang="en-US" dirty="0"/>
              <a:t> 押沙龙杀了暗嫩，逃走，大卫渐渐原谅了他，招他回来，终于见面。伤感的接纳，懊悔。只能看见大卫的眼睛，爱和原谅。没有强烈的戏剧性，感情很克制。激烈的情感在心中</a:t>
            </a:r>
            <a:endParaRPr lang="en-US" altLang="zh-CN" dirty="0"/>
          </a:p>
          <a:p>
            <a:r>
              <a:rPr lang="zh-CN" altLang="en-US" dirty="0"/>
              <a:t>浪子回家：浪费尽遗产后，贫穷饥饿的浪子回归，跪在父亲面前忏悔。父亲温柔的拥抱。大哥不满和论断的表情。一般人画杀牛，死而复生的庆祝，他画的是父子重逢的一瞬间。儿子的所作所为一定在两个人的心中都闪过，但只有叹息拥抱。伦勃朗很喜欢这个故事，画了很多素描。不是击鼓唱歌，寂静温柔。伦勃朗既是寓言中的大儿子，又是小儿子。两个人的迷失都对他来说都不陌生。两人都需要治愈和宽恕。两人都需要回家。两人都需要一个宽容的父亲的拥抱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3D00-C808-C47C-6051-DEF7A051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CFB7C-CA09-B720-3E1C-E73B3E3AF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43F1-8587-6535-D6F4-07931F36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9A53-FAE5-B9C4-4906-D727300F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14FD7-B95C-C19B-E47A-DF99FE3E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7BEF-A3DE-8A75-77E9-C5581519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C316F-772D-AEEA-38F2-6108A616A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5E541-96FD-967F-4C59-D49E93FB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8ED9-E843-4335-2365-0826EADC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5817-34BF-7F97-FECD-7D735793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9D657-C8D7-BBA7-926D-40AA3A4AC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7240A-9006-B189-7E19-474758CC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DBD2-1C7C-756E-4839-9B80C5F5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7409-4EA5-0E3E-11B7-C719389F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A29F-13AA-7CAD-75A0-8CFF0049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44B0-4F60-0364-1E72-70C1EC0E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949D-44A6-277C-93B9-183DA2EA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C0C3-88E6-4432-7732-097C7574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0BD5-0DB3-8652-E8B5-EE8AC326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3D80-A08B-C4E2-9A50-3572ADBB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AECE-E0FA-9E8A-DE6A-901A0A10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D5396-E4CE-A593-F234-A6B296E5A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E79D-7254-B9A4-6BA8-8C688F8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66B5-A125-8EE8-69A6-8599F3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605E2-26D4-1390-4729-8A0F39A5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1A18-A2CA-1009-7261-DEF9EF61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6574-D511-9BEA-9D17-E255552C5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3C6B3-CD82-5721-61D2-A7E6BEF3E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6CB3F-F5AA-226E-DE24-B51776AF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923F9-FAE7-1F0A-315C-C24ADAE3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E3375-A331-ADD5-C50D-F4C71CC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9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AF66-2BFF-4678-82B6-DEE91A96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62693-BAE1-AD15-7DED-5F8E926FF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52533-6A7E-E5CD-2AE8-DEF624E9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7A609-C7F7-2CFA-D8BC-FBF8F0FE3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897E9-4434-FFED-5C95-9F30BF862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8847F-BD88-53EE-37E9-E9CC984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F5618-4E8B-AF53-2C69-0442259F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1E29-44B7-40D4-D8DE-CEBC6D75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ABCD-7DD0-E2AC-0E59-B26628A9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46A84-6EB8-756B-0DB5-A1D80BF7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49416-1B1E-B958-C4AB-B4B303F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A97C-4008-B794-2BCA-C78978C0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08B5D-957D-77C2-C4CE-AB566DE9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C1C78-9B63-C9C3-A3BC-154D7709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0FBB-F348-0C12-1CE0-350C9BEE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B78-D26F-FAB3-9876-BA20A8E8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A9CD-5C6D-7F11-6A66-112AAFB7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6FF07-D90F-4B0D-4CC9-268E61333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51AF8-A722-F527-159C-64A82319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4E6B-F2C1-8B24-408B-10B2AFF3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D0AA-3C8C-2260-5726-A4F4E215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5C53-4D1B-DD90-624B-1EF73FA3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A570C-F973-AAAA-B73C-14E17E523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96001-8585-153E-FAD3-705047E42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CE040-00E7-1086-DE97-3EA92300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BF032-A501-B6DF-6426-51EDAC92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9DCD4-E223-28A0-7CFA-0BDD0FA7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0FDD5-847C-9565-E618-827E36F4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64AD-4827-B8A3-AFD3-838BD2D8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6632-BEEB-965D-2049-0BE63466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A81C-DD26-A654-AC72-95692E573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38C98-CD4E-EAD3-1450-598BF2D4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erson wearing a hat&#10;&#10;Description automatically generated">
            <a:extLst>
              <a:ext uri="{FF2B5EF4-FFF2-40B4-BE49-F238E27FC236}">
                <a16:creationId xmlns:a16="http://schemas.microsoft.com/office/drawing/2014/main" id="{6DE6FCFC-38C1-701A-F89B-4B91AA917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9" r="5870" b="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5EE53-5B95-CAE0-C1F0-817A77185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67" y="1584346"/>
            <a:ext cx="3161940" cy="2640247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伦勃朗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24CA0-2E99-6C51-C336-6961D13CF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461" y="4607852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順境與逆境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02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85876-808A-356C-54DF-92B22E9D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10646254" cy="164592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野心</a:t>
            </a:r>
            <a:r>
              <a:rPr lang="zh-TW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，才華，財富，婚姻</a:t>
            </a:r>
            <a:endParaRPr lang="en-US" sz="4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9" name="Picture 8" descr="A painting of a person holding a sword&#10;&#10;Description automatically generated">
            <a:extLst>
              <a:ext uri="{FF2B5EF4-FFF2-40B4-BE49-F238E27FC236}">
                <a16:creationId xmlns:a16="http://schemas.microsoft.com/office/drawing/2014/main" id="{CA753E51-75C5-E57B-0865-EE1B5952B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19070"/>
          <a:stretch/>
        </p:blipFill>
        <p:spPr>
          <a:xfrm>
            <a:off x="8204003" y="37194"/>
            <a:ext cx="3931900" cy="4005072"/>
          </a:xfrm>
          <a:prstGeom prst="rect">
            <a:avLst/>
          </a:prstGeom>
        </p:spPr>
      </p:pic>
      <p:pic>
        <p:nvPicPr>
          <p:cNvPr id="7" name="Picture 6" descr="A painting of a person lying on a person's body&#10;&#10;Description automatically generated">
            <a:extLst>
              <a:ext uri="{FF2B5EF4-FFF2-40B4-BE49-F238E27FC236}">
                <a16:creationId xmlns:a16="http://schemas.microsoft.com/office/drawing/2014/main" id="{B28476F9-03D0-E1A2-080C-09B1C1B6B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0" r="7894" b="-4"/>
          <a:stretch/>
        </p:blipFill>
        <p:spPr>
          <a:xfrm>
            <a:off x="3773867" y="39640"/>
            <a:ext cx="3931920" cy="40050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drawing of a person with long curly hair&#10;&#10;Description automatically generated">
            <a:extLst>
              <a:ext uri="{FF2B5EF4-FFF2-40B4-BE49-F238E27FC236}">
                <a16:creationId xmlns:a16="http://schemas.microsoft.com/office/drawing/2014/main" id="{DA2CB131-0F61-6087-348E-A8E2C3843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7" y="37194"/>
            <a:ext cx="3317927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394E-EF5D-F80B-BF29-6BCCFF46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65125"/>
            <a:ext cx="3686175" cy="6335713"/>
          </a:xfrm>
        </p:spPr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由盛轉衰</a:t>
            </a:r>
            <a:r>
              <a:rPr lang="zh-TW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：  失意，喪妻，破產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painting of a group of people in clothing&#10;&#10;Description automatically generated">
            <a:extLst>
              <a:ext uri="{FF2B5EF4-FFF2-40B4-BE49-F238E27FC236}">
                <a16:creationId xmlns:a16="http://schemas.microsoft.com/office/drawing/2014/main" id="{F3135402-F9F7-1190-D69F-D9FB81F33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5174" y="136495"/>
            <a:ext cx="8156826" cy="6721505"/>
          </a:xfrm>
        </p:spPr>
      </p:pic>
    </p:spTree>
    <p:extLst>
      <p:ext uri="{BB962C8B-B14F-4D97-AF65-F5344CB8AC3E}">
        <p14:creationId xmlns:p14="http://schemas.microsoft.com/office/powerpoint/2010/main" val="159545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ainting of two people&#10;&#10;Description automatically generated">
            <a:extLst>
              <a:ext uri="{FF2B5EF4-FFF2-40B4-BE49-F238E27FC236}">
                <a16:creationId xmlns:a16="http://schemas.microsoft.com/office/drawing/2014/main" id="{A2DA6521-E6E7-3C2B-803D-5B5AE274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8" y="773113"/>
            <a:ext cx="3143250" cy="2179638"/>
          </a:xfrm>
          <a:prstGeom prst="rect">
            <a:avLst/>
          </a:prstGeom>
        </p:spPr>
      </p:pic>
      <p:pic>
        <p:nvPicPr>
          <p:cNvPr id="5" name="Content Placeholder 4" descr="A painting of a person with a beard&#10;&#10;Description automatically generated">
            <a:extLst>
              <a:ext uri="{FF2B5EF4-FFF2-40B4-BE49-F238E27FC236}">
                <a16:creationId xmlns:a16="http://schemas.microsoft.com/office/drawing/2014/main" id="{E375AB53-D3BD-5EF7-189E-3FD73576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76788" y="3017838"/>
            <a:ext cx="3143250" cy="3062288"/>
          </a:xfrm>
        </p:spPr>
      </p:pic>
      <p:pic>
        <p:nvPicPr>
          <p:cNvPr id="7" name="Picture 6" descr="A painting of an old person and a child&#10;&#10;Description automatically generated">
            <a:extLst>
              <a:ext uri="{FF2B5EF4-FFF2-40B4-BE49-F238E27FC236}">
                <a16:creationId xmlns:a16="http://schemas.microsoft.com/office/drawing/2014/main" id="{2A86BA9E-F51A-A573-8EF9-D3A522CAB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125" y="773113"/>
            <a:ext cx="3571875" cy="5307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061DEC-F276-D067-8BA3-1467B6B8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人類靈魂的畫師</a:t>
            </a:r>
            <a:endParaRPr lang="en-US" sz="3600" kern="1200" dirty="0">
              <a:solidFill>
                <a:srgbClr val="FFFFFF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089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turban and a dog&#10;&#10;Description automatically generated">
            <a:extLst>
              <a:ext uri="{FF2B5EF4-FFF2-40B4-BE49-F238E27FC236}">
                <a16:creationId xmlns:a16="http://schemas.microsoft.com/office/drawing/2014/main" id="{012F7245-D6F8-06F0-2B93-B52F50ABF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6" r="11115"/>
          <a:stretch/>
        </p:blipFill>
        <p:spPr>
          <a:xfrm>
            <a:off x="20" y="-1"/>
            <a:ext cx="3936404" cy="630936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75397-16E3-79FD-8EE4-362F90ED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0" y="443668"/>
            <a:ext cx="7080179" cy="160934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自畫像</a:t>
            </a:r>
            <a:r>
              <a:rPr lang="en-US" dirty="0">
                <a:latin typeface="Kaiti TC" panose="02010600040101010101" pitchFamily="2" charset="-120"/>
                <a:ea typeface="Kaiti TC" panose="02010600040101010101" pitchFamily="2" charset="-120"/>
              </a:rPr>
              <a:t>: </a:t>
            </a:r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精神的演變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ainting of a person in a hat&#10;&#10;Description automatically generated">
            <a:extLst>
              <a:ext uri="{FF2B5EF4-FFF2-40B4-BE49-F238E27FC236}">
                <a16:creationId xmlns:a16="http://schemas.microsoft.com/office/drawing/2014/main" id="{2A0A261B-F9AF-0943-642D-1D561877A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22790"/>
          <a:stretch/>
        </p:blipFill>
        <p:spPr>
          <a:xfrm>
            <a:off x="4155702" y="2573434"/>
            <a:ext cx="3922776" cy="3735926"/>
          </a:xfrm>
          <a:prstGeom prst="rect">
            <a:avLst/>
          </a:prstGeom>
        </p:spPr>
      </p:pic>
      <p:pic>
        <p:nvPicPr>
          <p:cNvPr id="5" name="Content Placeholder 4" descr="A painting of a person&#10;&#10;Description automatically generated">
            <a:extLst>
              <a:ext uri="{FF2B5EF4-FFF2-40B4-BE49-F238E27FC236}">
                <a16:creationId xmlns:a16="http://schemas.microsoft.com/office/drawing/2014/main" id="{751C83A3-6588-4722-8302-89331F5C70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15" r="25016" b="2"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F4C2-DD60-7898-69BF-2B3AB956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214" y="365125"/>
            <a:ext cx="2238534" cy="3063875"/>
          </a:xfrm>
        </p:spPr>
        <p:txBody>
          <a:bodyPr/>
          <a:lstStyle/>
          <a:p>
            <a:pPr algn="ctr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耶穌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drawing of 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07C797A5-AD89-7013-9D78-8043ED6F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1748" y="79851"/>
            <a:ext cx="4810252" cy="3574098"/>
          </a:xfrm>
        </p:spPr>
      </p:pic>
      <p:pic>
        <p:nvPicPr>
          <p:cNvPr id="7" name="Picture 6" descr="A drawing of a person surrounded by people&#10;&#10;Description automatically generated">
            <a:extLst>
              <a:ext uri="{FF2B5EF4-FFF2-40B4-BE49-F238E27FC236}">
                <a16:creationId xmlns:a16="http://schemas.microsoft.com/office/drawing/2014/main" id="{73027C3A-4D4D-2D13-150D-F36C35DF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851"/>
            <a:ext cx="5143214" cy="3574098"/>
          </a:xfrm>
          <a:prstGeom prst="rect">
            <a:avLst/>
          </a:prstGeom>
        </p:spPr>
      </p:pic>
      <p:pic>
        <p:nvPicPr>
          <p:cNvPr id="11" name="Picture 10" descr="A drawing of a crucifixion&#10;&#10;Description automatically generated">
            <a:extLst>
              <a:ext uri="{FF2B5EF4-FFF2-40B4-BE49-F238E27FC236}">
                <a16:creationId xmlns:a16="http://schemas.microsoft.com/office/drawing/2014/main" id="{FA3DC0E4-324C-3192-5960-676EF9886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888" y="3653949"/>
            <a:ext cx="6115050" cy="32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E6F3-A7B7-6B6C-A462-6DA79F3E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5" y="365125"/>
            <a:ext cx="2600326" cy="1325563"/>
          </a:xfrm>
        </p:spPr>
        <p:txBody>
          <a:bodyPr/>
          <a:lstStyle/>
          <a:p>
            <a:pPr algn="ctr"/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和解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painting of a person kneeling on a person's lap&#10;&#10;Description automatically generated">
            <a:extLst>
              <a:ext uri="{FF2B5EF4-FFF2-40B4-BE49-F238E27FC236}">
                <a16:creationId xmlns:a16="http://schemas.microsoft.com/office/drawing/2014/main" id="{F12685EA-8D3F-EF39-5617-4B2C1EF81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5765" y="160335"/>
            <a:ext cx="4337196" cy="5711827"/>
          </a:xfrm>
        </p:spPr>
      </p:pic>
      <p:pic>
        <p:nvPicPr>
          <p:cNvPr id="7" name="Picture 6" descr="A painting of a person holding a sword&#10;&#10;Description automatically generated">
            <a:extLst>
              <a:ext uri="{FF2B5EF4-FFF2-40B4-BE49-F238E27FC236}">
                <a16:creationId xmlns:a16="http://schemas.microsoft.com/office/drawing/2014/main" id="{13FA856B-81E7-82B9-7E22-0FB49A7E8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4"/>
          <a:stretch/>
        </p:blipFill>
        <p:spPr>
          <a:xfrm>
            <a:off x="530945" y="166006"/>
            <a:ext cx="4307187" cy="57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1043</Words>
  <Application>Microsoft Office PowerPoint</Application>
  <PresentationFormat>Widescreen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Kaiti TC</vt:lpstr>
      <vt:lpstr>Arial</vt:lpstr>
      <vt:lpstr>Calibri</vt:lpstr>
      <vt:lpstr>Calibri Light</vt:lpstr>
      <vt:lpstr>Office Theme</vt:lpstr>
      <vt:lpstr>伦勃朗</vt:lpstr>
      <vt:lpstr>野心，才華，財富，婚姻</vt:lpstr>
      <vt:lpstr>由盛轉衰：  失意，喪妻，破產</vt:lpstr>
      <vt:lpstr>人類靈魂的畫師</vt:lpstr>
      <vt:lpstr>自畫像: 精神的演變</vt:lpstr>
      <vt:lpstr>耶穌</vt:lpstr>
      <vt:lpstr>和解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伦勃朗/林布蘭</dc:title>
  <dc:creator>office365</dc:creator>
  <cp:lastModifiedBy>Jiao, Nelson Dongjun</cp:lastModifiedBy>
  <cp:revision>7</cp:revision>
  <dcterms:created xsi:type="dcterms:W3CDTF">2023-10-10T14:51:25Z</dcterms:created>
  <dcterms:modified xsi:type="dcterms:W3CDTF">2023-10-17T02:49:07Z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2023-10-17T01:39:01Z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e6fbfe29-2dbb-4aa9-8449-ecacc7d7e387</vt:lpwstr>
  </property>
  <property fmtid="{D5CDD505-2E9C-101B-9397-08002B2CF9AE}" pid="8" name="MSIP_Label_dad3be33-4108-4738-9e07-d8656a181486_ContentBits">
    <vt:lpwstr>0</vt:lpwstr>
  </property>
</Properties>
</file>