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6197"/>
  </p:normalViewPr>
  <p:slideViewPr>
    <p:cSldViewPr snapToGrid="0">
      <p:cViewPr varScale="1">
        <p:scale>
          <a:sx n="76" d="100"/>
          <a:sy n="76" d="100"/>
        </p:scale>
        <p:origin x="278" y="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iao, Nelson Dongjun" userId="650d7c4a-3d5a-4d85-bd05-5c9ce1a6ab3a" providerId="ADAL" clId="{745022ED-8535-4F87-AAB5-E5BF5FEF1316}"/>
    <pc:docChg chg="mod">
      <pc:chgData name="Jiao, Nelson Dongjun" userId="650d7c4a-3d5a-4d85-bd05-5c9ce1a6ab3a" providerId="ADAL" clId="{745022ED-8535-4F87-AAB5-E5BF5FEF1316}" dt="2023-09-25T01:32:32.052" v="0" actId="33475"/>
      <pc:docMkLst>
        <pc:docMk/>
      </pc:docMkLst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028DFD-21D8-634D-A766-346118601369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29CB0F-44F1-AF49-AAF0-EC82CB3E4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0478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29CB0F-44F1-AF49-AAF0-EC82CB3E4AB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5194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29CB0F-44F1-AF49-AAF0-EC82CB3E4AB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854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29CB0F-44F1-AF49-AAF0-EC82CB3E4AB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5622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29CB0F-44F1-AF49-AAF0-EC82CB3E4AB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8245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29CB0F-44F1-AF49-AAF0-EC82CB3E4AB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5142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29CB0F-44F1-AF49-AAF0-EC82CB3E4AB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7572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29CB0F-44F1-AF49-AAF0-EC82CB3E4AB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8107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29CB0F-44F1-AF49-AAF0-EC82CB3E4AB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9005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29CB0F-44F1-AF49-AAF0-EC82CB3E4AB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394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29CB0F-44F1-AF49-AAF0-EC82CB3E4AB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0339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29CB0F-44F1-AF49-AAF0-EC82CB3E4AB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181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7C012-BF69-6048-DB99-EF99A1BE32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3BA7D1-D15D-140D-0E6E-FE8CB38EC7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EB48B4-2845-F840-36BF-704C45A53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38CF5-EA8A-394C-B973-E8300C5B2307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E43505-3F48-93E3-5344-2BFA20BAA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5E2B4B-0CA8-D0E0-F15B-0CD27AAC7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2FBCB-CC03-CE47-90DD-5CCFEFB69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660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7A4ED-AE5F-58D6-CF68-2AF23CCD0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8B85F9-C743-8C30-B0E2-E1FEEBF8BB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5C96CF-9E2C-9CCA-1A44-690EF7A8D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38CF5-EA8A-394C-B973-E8300C5B2307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E10F46-E30A-3D75-600D-7EA7A7CBB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2A9B1E-6CCD-3315-2980-77874C32D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2FBCB-CC03-CE47-90DD-5CCFEFB69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561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D0B1BC-1D11-1957-CE7A-5E744447D7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328419-0B4D-90A6-9C76-4EAD8C72CC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433DB8-1B21-2318-6399-D8D85DDB5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38CF5-EA8A-394C-B973-E8300C5B2307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4AC9F0-23AD-9BA8-9BED-662691EAC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4AC215-BB76-7946-4E41-C57116B5D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2FBCB-CC03-CE47-90DD-5CCFEFB69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354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2855A-9765-403C-D3E7-BD526AECB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B6C9D7-9A52-F0C1-E5C5-9A4BFEAAB4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5B7CC3-E664-0AE9-ABB2-07B3B90B9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38CF5-EA8A-394C-B973-E8300C5B2307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D59622-739C-9F1D-174E-1E731ABF6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D55D3E-7881-D0E0-F8DB-68BB45A50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2FBCB-CC03-CE47-90DD-5CCFEFB69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156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AFA8B-A4C8-F2BE-D57E-372F9F219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1BE4E7-0A52-F976-09B6-726C30C5C2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CEDBFA-C5C6-D01E-7FE6-404BE5DBF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38CF5-EA8A-394C-B973-E8300C5B2307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16E989-FA5E-17F6-81E5-6E9C14962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36389B-36F5-8635-E688-E67D32988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2FBCB-CC03-CE47-90DD-5CCFEFB69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292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B9AFB-A5CF-A51B-AABC-DDABD7E75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4AE3C3-EFAA-680A-7F3F-529FB42846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31C6AA-D0AD-77BD-E32F-258E49F9A2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2787D3-ECE7-1446-E369-978BAD58C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38CF5-EA8A-394C-B973-E8300C5B2307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8694A8-DFCD-8669-8B65-27D915E4A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2158BE-5016-EE20-0700-A51E49AE8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2FBCB-CC03-CE47-90DD-5CCFEFB69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90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7B0E0-5351-F597-94E7-5A5E9F9DB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070703-D5EE-95CC-78D5-2A375B23D2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697C4C-47C9-BFB3-5477-5F31162CBC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5FEA9A-607E-7F40-DD27-69FD9063B4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53F7B2-EFC9-E599-1302-6FB69AFBD0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035CFD-B700-EF70-D659-AAAB92756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38CF5-EA8A-394C-B973-E8300C5B2307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3E4E9B-4CB1-7A4C-5ED2-D5203805E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53FBC50-98B8-7D6F-3D9A-B0B53F13A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2FBCB-CC03-CE47-90DD-5CCFEFB69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382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59136-7A6A-95D5-B23C-A51BB3E30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3ECEE4-6E73-EFBB-3C8D-7516BCF9D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38CF5-EA8A-394C-B973-E8300C5B2307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C94754-5518-9C12-71C0-6D9A9BED2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67FCCF-6C31-34EE-D7FB-7FD7F5664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2FBCB-CC03-CE47-90DD-5CCFEFB69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795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45AA9D-8C40-7A5F-D1B1-14CE986C2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38CF5-EA8A-394C-B973-E8300C5B2307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52A262-3532-53E7-16EB-3891C0033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FC50F0-8A0C-B93A-45CF-368CB0662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2FBCB-CC03-CE47-90DD-5CCFEFB69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58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74E34-B1C8-991E-8A3B-194EEDB63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AC3A4F-FE8B-10CD-1202-700BDF1C3D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4326B1-3757-63E0-E7AB-1E137F76C5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DE005B-7E39-9166-9BA0-CE75CAEA5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38CF5-EA8A-394C-B973-E8300C5B2307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487F7E-615F-F0AA-B939-C3D4E8C81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AE399D-50C6-A4F6-535B-644658D41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2FBCB-CC03-CE47-90DD-5CCFEFB69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345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FF901-6D0B-53B2-7F8E-54DE0F90E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26C3E9-6E86-AFC1-8AA8-84D9647AC9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B1D67B-2BE7-FFF1-0C24-E8A50EB598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579CE5-B660-B80C-B8F3-F7D18635A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38CF5-EA8A-394C-B973-E8300C5B2307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B18AFC-734D-2149-C33F-3ECF21C64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B0693E-0A64-10D2-6F33-99D8EB623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2FBCB-CC03-CE47-90DD-5CCFEFB69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92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D40B5F-0C79-FB07-F336-B5BA223EF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C7716C-4C5A-ABE1-E20D-3ED5BAC70D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D1EFDC-141E-8DEF-4F4C-8B17F9B46A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238CF5-EA8A-394C-B973-E8300C5B2307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A40942-9A5D-AB2C-9590-D8CBC6C502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924305-4829-08AE-1E1A-9420FC19F0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42FBCB-CC03-CE47-90DD-5CCFEFB69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198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youtu.be/Zv0LyOBX8XQ?si=QojCeSxQxGK5B1l7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ring with writing on it&#10;&#10;Description automatically generated">
            <a:extLst>
              <a:ext uri="{FF2B5EF4-FFF2-40B4-BE49-F238E27FC236}">
                <a16:creationId xmlns:a16="http://schemas.microsoft.com/office/drawing/2014/main" id="{10087D5C-8343-FE87-62AE-A8EEAF4450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00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62E575-64F0-6194-1F2E-5C64F89CB2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 dirty="0" err="1">
                <a:solidFill>
                  <a:srgbClr val="FFFFFF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魔戒三部曲</a:t>
            </a:r>
            <a:endParaRPr lang="en-US" sz="5200" dirty="0">
              <a:solidFill>
                <a:srgbClr val="FFFFFF"/>
              </a:solidFill>
              <a:latin typeface="PMingLiU" panose="02020500000000000000" pitchFamily="18" charset="-120"/>
              <a:ea typeface="PMingLiU" panose="02020500000000000000" pitchFamily="18" charset="-12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B06016-4C55-B841-472F-4F5B09919F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altLang="zh-TW">
                <a:solidFill>
                  <a:srgbClr val="FFFFFF"/>
                </a:solidFill>
              </a:rPr>
              <a:t>9.24.2023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9775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A439C3-D995-A825-7B13-8B9DAAF36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en-US" sz="5400" dirty="0" err="1">
                <a:latin typeface="PMingLiU" panose="02020500000000000000" pitchFamily="18" charset="-120"/>
                <a:ea typeface="PMingLiU" panose="02020500000000000000" pitchFamily="18" charset="-120"/>
              </a:rPr>
              <a:t>勇氣</a:t>
            </a:r>
            <a:endParaRPr lang="en-US" sz="5400" dirty="0">
              <a:latin typeface="PMingLiU" panose="02020500000000000000" pitchFamily="18" charset="-120"/>
              <a:ea typeface="PMingLiU" panose="02020500000000000000" pitchFamily="18" charset="-12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883C24-799F-2043-E0A8-43966945CC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6" r="50496" b="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2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8C4A2-9EE7-DB7D-D2E2-413F43F13C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/>
          </a:bodyPr>
          <a:lstStyle/>
          <a:p>
            <a:r>
              <a:rPr lang="zh-TW" altLang="en-US" sz="2400" dirty="0">
                <a:effectLst/>
                <a:latin typeface="PMingLiU" panose="02020500000000000000" pitchFamily="18" charset="-120"/>
                <a:ea typeface="PMingLiU" panose="02020500000000000000" pitchFamily="18" charset="-120"/>
              </a:rPr>
              <a:t>法罗米尔认识到有些事是不能做的，哪怕牺牲自己的性命，哪怕代价是接受失败。</a:t>
            </a:r>
          </a:p>
          <a:p>
            <a:r>
              <a:rPr lang="zh-TW" altLang="en-US" sz="2400" dirty="0">
                <a:effectLst/>
                <a:latin typeface="PMingLiU" panose="02020500000000000000" pitchFamily="18" charset="-120"/>
                <a:ea typeface="PMingLiU" panose="02020500000000000000" pitchFamily="18" charset="-120"/>
              </a:rPr>
              <a:t>有哪些原则是我们寧願失敗也要持守的？有哪些原则是我们為了取勝爾不惜犧牲的？</a:t>
            </a: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8270875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17D0B1-BCDD-030B-72E5-8CC23E978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US" sz="5400" dirty="0" err="1">
                <a:latin typeface="PMingLiU" panose="02020500000000000000" pitchFamily="18" charset="-120"/>
                <a:ea typeface="PMingLiU" panose="02020500000000000000" pitchFamily="18" charset="-120"/>
              </a:rPr>
              <a:t>誘惑</a:t>
            </a:r>
            <a:endParaRPr lang="en-US" sz="5400" dirty="0">
              <a:latin typeface="PMingLiU" panose="02020500000000000000" pitchFamily="18" charset="-120"/>
              <a:ea typeface="PMingLiU" panose="02020500000000000000" pitchFamily="18" charset="-120"/>
            </a:endParaRP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1751148-76D0-E434-0949-49378B4F50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5827014" cy="3410712"/>
          </a:xfrm>
        </p:spPr>
        <p:txBody>
          <a:bodyPr anchor="t">
            <a:normAutofit/>
          </a:bodyPr>
          <a:lstStyle/>
          <a:p>
            <a:r>
              <a:rPr lang="zh-TW" altLang="en-US" sz="2400" dirty="0">
                <a:effectLst/>
                <a:latin typeface="PMingLiU" panose="02020500000000000000" pitchFamily="18" charset="-120"/>
                <a:ea typeface="PMingLiU" panose="02020500000000000000" pitchFamily="18" charset="-120"/>
              </a:rPr>
              <a:t>要做正确的选择我们需要自由。魔戒夺去的正是人的自由。</a:t>
            </a:r>
          </a:p>
          <a:p>
            <a:r>
              <a:rPr lang="zh-TW" altLang="en-US" sz="2400" dirty="0">
                <a:effectLst/>
                <a:latin typeface="PMingLiU" panose="02020500000000000000" pitchFamily="18" charset="-120"/>
                <a:ea typeface="PMingLiU" panose="02020500000000000000" pitchFamily="18" charset="-120"/>
              </a:rPr>
              <a:t>魔戒使人隐身，</a:t>
            </a:r>
            <a:r>
              <a:rPr lang="zh-TW" altLang="en-US" sz="2400" dirty="0">
                <a:latin typeface="PMingLiU" panose="02020500000000000000" pitchFamily="18" charset="-120"/>
                <a:ea typeface="PMingLiU" panose="02020500000000000000" pitchFamily="18" charset="-120"/>
              </a:rPr>
              <a:t>它</a:t>
            </a:r>
            <a:r>
              <a:rPr lang="zh-TW" altLang="en-US" sz="2400" dirty="0">
                <a:effectLst/>
                <a:latin typeface="PMingLiU" panose="02020500000000000000" pitchFamily="18" charset="-120"/>
                <a:ea typeface="PMingLiU" panose="02020500000000000000" pitchFamily="18" charset="-120"/>
              </a:rPr>
              <a:t>切断而不是建立联系，它的能力在于秘密，在暗处，使我们与朋友也与爱分离。</a:t>
            </a:r>
          </a:p>
          <a:p>
            <a:r>
              <a:rPr lang="en-US" sz="2400" dirty="0" err="1">
                <a:latin typeface="PMingLiU" panose="02020500000000000000" pitchFamily="18" charset="-120"/>
                <a:ea typeface="PMingLiU" panose="02020500000000000000" pitchFamily="18" charset="-120"/>
              </a:rPr>
              <a:t>強大的力量奴役我們</a:t>
            </a:r>
            <a:r>
              <a:rPr lang="zh-TW" altLang="en-US" sz="2400" dirty="0">
                <a:latin typeface="PMingLiU" panose="02020500000000000000" pitchFamily="18" charset="-120"/>
                <a:ea typeface="PMingLiU" panose="02020500000000000000" pitchFamily="18" charset="-120"/>
              </a:rPr>
              <a:t>，正是因為它除去了我們慾望四周的限制</a:t>
            </a:r>
            <a:endParaRPr lang="en-US" sz="2400" dirty="0">
              <a:latin typeface="PMingLiU" panose="02020500000000000000" pitchFamily="18" charset="-120"/>
              <a:ea typeface="PMingLiU" panose="02020500000000000000" pitchFamily="18" charset="-120"/>
            </a:endParaRPr>
          </a:p>
        </p:txBody>
      </p:sp>
      <p:pic>
        <p:nvPicPr>
          <p:cNvPr id="5" name="Content Placeholder 4" descr="A gold ring with writing on it&#10;&#10;Description automatically generated">
            <a:extLst>
              <a:ext uri="{FF2B5EF4-FFF2-40B4-BE49-F238E27FC236}">
                <a16:creationId xmlns:a16="http://schemas.microsoft.com/office/drawing/2014/main" id="{0DE9B87B-FB3E-1CE5-C158-AC3EAA9C51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1765" y="639520"/>
            <a:ext cx="5271958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6404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35037-0CE9-FFA2-6F2D-817DFE67C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756" y="3752850"/>
            <a:ext cx="3290887" cy="2452687"/>
          </a:xfrm>
        </p:spPr>
        <p:txBody>
          <a:bodyPr anchor="ctr">
            <a:normAutofit/>
          </a:bodyPr>
          <a:lstStyle/>
          <a:p>
            <a:r>
              <a:rPr lang="en-US" sz="5400" dirty="0" err="1">
                <a:latin typeface="PMingLiU" panose="02020500000000000000" pitchFamily="18" charset="-120"/>
                <a:ea typeface="PMingLiU" panose="02020500000000000000" pitchFamily="18" charset="-120"/>
              </a:rPr>
              <a:t>命運</a:t>
            </a:r>
            <a:endParaRPr lang="en-US" sz="5400" dirty="0">
              <a:latin typeface="PMingLiU" panose="02020500000000000000" pitchFamily="18" charset="-120"/>
              <a:ea typeface="PMingLiU" panose="02020500000000000000" pitchFamily="18" charset="-120"/>
            </a:endParaRPr>
          </a:p>
        </p:txBody>
      </p:sp>
      <p:pic>
        <p:nvPicPr>
          <p:cNvPr id="5" name="Content Placeholder 4" descr="A group of people walking in a line&#10;&#10;Description automatically generated">
            <a:extLst>
              <a:ext uri="{FF2B5EF4-FFF2-40B4-BE49-F238E27FC236}">
                <a16:creationId xmlns:a16="http://schemas.microsoft.com/office/drawing/2014/main" id="{C825826E-9B06-72DF-FB09-F5225D3B21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219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1D58051-9950-BFDD-7FE5-B77DC5E765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0250" y="3752850"/>
            <a:ext cx="9709145" cy="2452687"/>
          </a:xfrm>
        </p:spPr>
        <p:txBody>
          <a:bodyPr anchor="t">
            <a:normAutofit/>
          </a:bodyPr>
          <a:lstStyle/>
          <a:p>
            <a:r>
              <a:rPr lang="en-US" sz="2400" dirty="0" err="1">
                <a:latin typeface="PMingLiU" panose="02020500000000000000" pitchFamily="18" charset="-120"/>
                <a:ea typeface="PMingLiU" panose="02020500000000000000" pitchFamily="18" charset="-120"/>
              </a:rPr>
              <a:t>神的手常常是隱藏的</a:t>
            </a:r>
            <a:r>
              <a:rPr lang="zh-TW" altLang="en-US" sz="2400" dirty="0">
                <a:latin typeface="PMingLiU" panose="02020500000000000000" pitchFamily="18" charset="-120"/>
                <a:ea typeface="PMingLiU" panose="02020500000000000000" pitchFamily="18" charset="-120"/>
              </a:rPr>
              <a:t>，但不是不可知的。</a:t>
            </a:r>
            <a:endParaRPr lang="en-US" altLang="zh-TW" sz="2400" dirty="0"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r>
              <a:rPr lang="zh-TW" altLang="en-US" sz="2400" dirty="0">
                <a:latin typeface="PMingLiU" panose="02020500000000000000" pitchFamily="18" charset="-120"/>
                <a:ea typeface="PMingLiU" panose="02020500000000000000" pitchFamily="18" charset="-120"/>
              </a:rPr>
              <a:t>“這世上還有些看不見的力量在工作，這是個給人安慰的想法”</a:t>
            </a:r>
            <a:endParaRPr lang="en-US" altLang="zh-TW" sz="2400" dirty="0"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r>
              <a:rPr lang="zh-TW" altLang="en-US" sz="2400" dirty="0">
                <a:latin typeface="PMingLiU" panose="02020500000000000000" pitchFamily="18" charset="-120"/>
                <a:ea typeface="PMingLiU" panose="02020500000000000000" pitchFamily="18" charset="-120"/>
              </a:rPr>
              <a:t>神決定最終的結果，你我只決定每一步我們要做的選擇。</a:t>
            </a:r>
            <a:endParaRPr lang="en-US" altLang="zh-TW" sz="2400" dirty="0"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r>
              <a:rPr lang="zh-TW" altLang="en-US" sz="2400" dirty="0">
                <a:latin typeface="PMingLiU" panose="02020500000000000000" pitchFamily="18" charset="-120"/>
                <a:ea typeface="PMingLiU" panose="02020500000000000000" pitchFamily="18" charset="-120"/>
                <a:hlinkClick r:id="rId4"/>
              </a:rPr>
              <a:t>山姆的獨白</a:t>
            </a:r>
            <a:endParaRPr lang="en-US" sz="2400" dirty="0"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endParaRPr lang="en-US" sz="2400" dirty="0">
              <a:latin typeface="PMingLiU" panose="02020500000000000000" pitchFamily="18" charset="-120"/>
              <a:ea typeface="PMingLiU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95572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standing on barrel with a group of people watching&#10;&#10;Description automatically generated">
            <a:extLst>
              <a:ext uri="{FF2B5EF4-FFF2-40B4-BE49-F238E27FC236}">
                <a16:creationId xmlns:a16="http://schemas.microsoft.com/office/drawing/2014/main" id="{3F9BA84A-82D2-9ACF-E813-396140D084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630379" y="146051"/>
            <a:ext cx="4317146" cy="2885016"/>
          </a:xfrm>
        </p:spPr>
      </p:pic>
      <p:pic>
        <p:nvPicPr>
          <p:cNvPr id="7" name="Picture 6" descr="A green house with a green door and a bench&#10;&#10;Description automatically generated">
            <a:extLst>
              <a:ext uri="{FF2B5EF4-FFF2-40B4-BE49-F238E27FC236}">
                <a16:creationId xmlns:a16="http://schemas.microsoft.com/office/drawing/2014/main" id="{770AB04F-2776-8D63-CD42-E8FAEA9978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475" y="146050"/>
            <a:ext cx="4327526" cy="2885017"/>
          </a:xfrm>
          <a:prstGeom prst="rect">
            <a:avLst/>
          </a:prstGeom>
        </p:spPr>
      </p:pic>
      <p:pic>
        <p:nvPicPr>
          <p:cNvPr id="9" name="Picture 8" descr="A person smiling next to a young person&#10;&#10;Description automatically generated">
            <a:extLst>
              <a:ext uri="{FF2B5EF4-FFF2-40B4-BE49-F238E27FC236}">
                <a16:creationId xmlns:a16="http://schemas.microsoft.com/office/drawing/2014/main" id="{CBD4E26E-9762-C307-A541-5078414428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475" y="4278521"/>
            <a:ext cx="4331596" cy="2433429"/>
          </a:xfrm>
          <a:prstGeom prst="rect">
            <a:avLst/>
          </a:prstGeom>
        </p:spPr>
      </p:pic>
      <p:pic>
        <p:nvPicPr>
          <p:cNvPr id="13" name="Picture 12" descr="A volcano erupting with lava&#10;&#10;Description automatically generated">
            <a:extLst>
              <a:ext uri="{FF2B5EF4-FFF2-40B4-BE49-F238E27FC236}">
                <a16:creationId xmlns:a16="http://schemas.microsoft.com/office/drawing/2014/main" id="{6AECB3AD-4DD5-152C-65C7-BE3D0173B8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3375" y="1971158"/>
            <a:ext cx="4071938" cy="3040134"/>
          </a:xfrm>
          <a:prstGeom prst="rect">
            <a:avLst/>
          </a:prstGeom>
        </p:spPr>
      </p:pic>
      <p:pic>
        <p:nvPicPr>
          <p:cNvPr id="15" name="Picture 14" descr="A person with long white hair and a beard holding a wand&#10;&#10;Description automatically generated">
            <a:extLst>
              <a:ext uri="{FF2B5EF4-FFF2-40B4-BE49-F238E27FC236}">
                <a16:creationId xmlns:a16="http://schemas.microsoft.com/office/drawing/2014/main" id="{ACB922CC-7992-D755-DC31-F4108DE528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84206" y="3968749"/>
            <a:ext cx="41783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82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men in clothing&#10;&#10;Description automatically generated">
            <a:extLst>
              <a:ext uri="{FF2B5EF4-FFF2-40B4-BE49-F238E27FC236}">
                <a16:creationId xmlns:a16="http://schemas.microsoft.com/office/drawing/2014/main" id="{8E126E35-95F5-F1C0-9BE4-F4194F0C20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2992" y="401700"/>
            <a:ext cx="4617603" cy="2881179"/>
          </a:xfrm>
        </p:spPr>
      </p:pic>
      <p:pic>
        <p:nvPicPr>
          <p:cNvPr id="7" name="Picture 6" descr="A large fire monster with a long horn&#10;&#10;Description automatically generated with medium confidence">
            <a:extLst>
              <a:ext uri="{FF2B5EF4-FFF2-40B4-BE49-F238E27FC236}">
                <a16:creationId xmlns:a16="http://schemas.microsoft.com/office/drawing/2014/main" id="{9F8A4283-D145-F37E-7421-ED7F22165B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8546"/>
          <a:stretch/>
        </p:blipFill>
        <p:spPr>
          <a:xfrm>
            <a:off x="6060185" y="401700"/>
            <a:ext cx="6027747" cy="2881178"/>
          </a:xfrm>
          <a:prstGeom prst="rect">
            <a:avLst/>
          </a:prstGeom>
        </p:spPr>
      </p:pic>
      <p:pic>
        <p:nvPicPr>
          <p:cNvPr id="9" name="Picture 8" descr="A person in a garment holding a chain&#10;&#10;Description automatically generated">
            <a:extLst>
              <a:ext uri="{FF2B5EF4-FFF2-40B4-BE49-F238E27FC236}">
                <a16:creationId xmlns:a16="http://schemas.microsoft.com/office/drawing/2014/main" id="{920F774F-B8F6-A816-7D55-8CD4789716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663" y="3700292"/>
            <a:ext cx="3021548" cy="2894203"/>
          </a:xfrm>
          <a:prstGeom prst="rect">
            <a:avLst/>
          </a:prstGeom>
        </p:spPr>
      </p:pic>
      <p:pic>
        <p:nvPicPr>
          <p:cNvPr id="11" name="Picture 10" descr="A person in a garment with arrows&#10;&#10;Description automatically generated">
            <a:extLst>
              <a:ext uri="{FF2B5EF4-FFF2-40B4-BE49-F238E27FC236}">
                <a16:creationId xmlns:a16="http://schemas.microsoft.com/office/drawing/2014/main" id="{C3B9DF91-B671-9B62-033C-C2B2A698BD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9136" y="3690163"/>
            <a:ext cx="3339212" cy="2881179"/>
          </a:xfrm>
          <a:prstGeom prst="rect">
            <a:avLst/>
          </a:prstGeom>
        </p:spPr>
      </p:pic>
      <p:pic>
        <p:nvPicPr>
          <p:cNvPr id="13" name="Picture 12" descr="A person in a boat holding a pole&#10;&#10;Description automatically generated">
            <a:extLst>
              <a:ext uri="{FF2B5EF4-FFF2-40B4-BE49-F238E27FC236}">
                <a16:creationId xmlns:a16="http://schemas.microsoft.com/office/drawing/2014/main" id="{9C07DCFD-686B-CF49-529E-AE7E59EDA2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3353" y="3736205"/>
            <a:ext cx="3704579" cy="2847895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82EECDFE-8D21-6006-BA3A-9D9BD3809945}"/>
              </a:ext>
            </a:extLst>
          </p:cNvPr>
          <p:cNvSpPr txBox="1">
            <a:spLocks/>
          </p:cNvSpPr>
          <p:nvPr/>
        </p:nvSpPr>
        <p:spPr>
          <a:xfrm>
            <a:off x="3833040" y="401700"/>
            <a:ext cx="3314701" cy="3170148"/>
          </a:xfrm>
          <a:prstGeom prst="rect">
            <a:avLst/>
          </a:prstGeom>
        </p:spPr>
        <p:txBody>
          <a:bodyPr vert="wordArtVert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>
                <a:latin typeface="PMingLiU" panose="02020500000000000000" pitchFamily="18" charset="-120"/>
                <a:ea typeface="PMingLiU" panose="02020500000000000000" pitchFamily="18" charset="-120"/>
              </a:rPr>
              <a:t>護戒使者</a:t>
            </a:r>
            <a:endParaRPr lang="en-US" dirty="0">
              <a:latin typeface="PMingLiU" panose="02020500000000000000" pitchFamily="18" charset="-120"/>
              <a:ea typeface="PMingLiU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500144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FDA40-E93A-9B42-C7F7-89A1E433A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6255" y="386017"/>
            <a:ext cx="3314701" cy="2882286"/>
          </a:xfrm>
        </p:spPr>
        <p:txBody>
          <a:bodyPr vert="wordArtVert"/>
          <a:lstStyle/>
          <a:p>
            <a:r>
              <a:rPr lang="en-US" dirty="0" err="1">
                <a:latin typeface="PMingLiU" panose="02020500000000000000" pitchFamily="18" charset="-120"/>
                <a:ea typeface="PMingLiU" panose="02020500000000000000" pitchFamily="18" charset="-120"/>
              </a:rPr>
              <a:t>雙塔記</a:t>
            </a:r>
            <a:endParaRPr lang="en-US" dirty="0">
              <a:latin typeface="PMingLiU" panose="02020500000000000000" pitchFamily="18" charset="-120"/>
              <a:ea typeface="PMingLiU" panose="02020500000000000000" pitchFamily="18" charset="-120"/>
            </a:endParaRPr>
          </a:p>
        </p:txBody>
      </p:sp>
      <p:pic>
        <p:nvPicPr>
          <p:cNvPr id="5" name="Content Placeholder 4" descr="A child lying on the ground&#10;&#10;Description automatically generated">
            <a:extLst>
              <a:ext uri="{FF2B5EF4-FFF2-40B4-BE49-F238E27FC236}">
                <a16:creationId xmlns:a16="http://schemas.microsoft.com/office/drawing/2014/main" id="{AFEC3D6F-84EC-B3EE-6EC5-A35F64B57C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9549" y="365124"/>
            <a:ext cx="4654549" cy="2681633"/>
          </a:xfrm>
        </p:spPr>
      </p:pic>
      <p:pic>
        <p:nvPicPr>
          <p:cNvPr id="7" name="Picture 6" descr="A group of men in clothing&#10;&#10;Description automatically generated">
            <a:extLst>
              <a:ext uri="{FF2B5EF4-FFF2-40B4-BE49-F238E27FC236}">
                <a16:creationId xmlns:a16="http://schemas.microsoft.com/office/drawing/2014/main" id="{92F84225-2C47-01B5-CBC5-898B978B26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549" y="3428999"/>
            <a:ext cx="4629838" cy="2900363"/>
          </a:xfrm>
          <a:prstGeom prst="rect">
            <a:avLst/>
          </a:prstGeom>
        </p:spPr>
      </p:pic>
      <p:pic>
        <p:nvPicPr>
          <p:cNvPr id="11" name="Picture 10" descr="A snow covered field with a path&#10;&#10;Description automatically generated with medium confidence">
            <a:extLst>
              <a:ext uri="{FF2B5EF4-FFF2-40B4-BE49-F238E27FC236}">
                <a16:creationId xmlns:a16="http://schemas.microsoft.com/office/drawing/2014/main" id="{FBC82E06-229B-BDA8-5C71-F3B0F33626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3113" y="3489849"/>
            <a:ext cx="4654550" cy="2840880"/>
          </a:xfrm>
          <a:prstGeom prst="rect">
            <a:avLst/>
          </a:prstGeom>
        </p:spPr>
      </p:pic>
      <p:pic>
        <p:nvPicPr>
          <p:cNvPr id="13" name="Picture 12" descr="A person in a white robe holding a sword&#10;&#10;Description automatically generated">
            <a:extLst>
              <a:ext uri="{FF2B5EF4-FFF2-40B4-BE49-F238E27FC236}">
                <a16:creationId xmlns:a16="http://schemas.microsoft.com/office/drawing/2014/main" id="{2E2483D7-99D7-00C7-CA1B-DD93F6A9839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081"/>
          <a:stretch/>
        </p:blipFill>
        <p:spPr>
          <a:xfrm>
            <a:off x="7123112" y="365124"/>
            <a:ext cx="4654549" cy="2681632"/>
          </a:xfrm>
          <a:prstGeom prst="rect">
            <a:avLst/>
          </a:prstGeom>
        </p:spPr>
      </p:pic>
      <p:pic>
        <p:nvPicPr>
          <p:cNvPr id="4" name="Picture 3" descr="A poster for a movie&#10;&#10;Description automatically generated">
            <a:extLst>
              <a:ext uri="{FF2B5EF4-FFF2-40B4-BE49-F238E27FC236}">
                <a16:creationId xmlns:a16="http://schemas.microsoft.com/office/drawing/2014/main" id="{2B279082-CCE1-9CB3-40D9-5F611AEF8B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1361" y="2803346"/>
            <a:ext cx="2489200" cy="181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1585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EA941-CD93-87DE-3835-AD7C5AA05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large group of people in a field&#10;&#10;Description automatically generated">
            <a:extLst>
              <a:ext uri="{FF2B5EF4-FFF2-40B4-BE49-F238E27FC236}">
                <a16:creationId xmlns:a16="http://schemas.microsoft.com/office/drawing/2014/main" id="{A96A3A3F-E217-99F5-224E-667993225E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3524" y="202405"/>
            <a:ext cx="4444695" cy="2852801"/>
          </a:xfrm>
        </p:spPr>
      </p:pic>
      <p:pic>
        <p:nvPicPr>
          <p:cNvPr id="9" name="Picture 8" descr="A person holding a sword&#10;&#10;Description automatically generated">
            <a:extLst>
              <a:ext uri="{FF2B5EF4-FFF2-40B4-BE49-F238E27FC236}">
                <a16:creationId xmlns:a16="http://schemas.microsoft.com/office/drawing/2014/main" id="{A59DFE5A-F3C5-B285-E08A-AB2E317E65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524" y="3546475"/>
            <a:ext cx="4494920" cy="2582182"/>
          </a:xfrm>
          <a:prstGeom prst="rect">
            <a:avLst/>
          </a:prstGeom>
        </p:spPr>
      </p:pic>
      <p:pic>
        <p:nvPicPr>
          <p:cNvPr id="11" name="Picture 10" descr="A person hugging another person&#10;&#10;Description automatically generated">
            <a:extLst>
              <a:ext uri="{FF2B5EF4-FFF2-40B4-BE49-F238E27FC236}">
                <a16:creationId xmlns:a16="http://schemas.microsoft.com/office/drawing/2014/main" id="{B0D66F7E-01AC-4B02-5D6D-10BE4080FF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8668" y="202405"/>
            <a:ext cx="4444695" cy="2852801"/>
          </a:xfrm>
          <a:prstGeom prst="rect">
            <a:avLst/>
          </a:prstGeom>
        </p:spPr>
      </p:pic>
      <p:pic>
        <p:nvPicPr>
          <p:cNvPr id="13" name="Picture 12" descr="A person holding a ring&#10;&#10;Description automatically generated">
            <a:extLst>
              <a:ext uri="{FF2B5EF4-FFF2-40B4-BE49-F238E27FC236}">
                <a16:creationId xmlns:a16="http://schemas.microsoft.com/office/drawing/2014/main" id="{8E06216D-D236-9905-7D38-7AD8A202BE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1441" y="3543497"/>
            <a:ext cx="4494487" cy="2843784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7366E91F-95B9-2EC5-07A0-904EA4EB4AA8}"/>
              </a:ext>
            </a:extLst>
          </p:cNvPr>
          <p:cNvSpPr txBox="1">
            <a:spLocks/>
          </p:cNvSpPr>
          <p:nvPr/>
        </p:nvSpPr>
        <p:spPr>
          <a:xfrm>
            <a:off x="4219305" y="1256649"/>
            <a:ext cx="3314701" cy="3747802"/>
          </a:xfrm>
          <a:prstGeom prst="rect">
            <a:avLst/>
          </a:prstGeom>
        </p:spPr>
        <p:txBody>
          <a:bodyPr vert="wordArtVert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latin typeface="PMingLiU" panose="02020500000000000000" pitchFamily="18" charset="-120"/>
                <a:ea typeface="PMingLiU" panose="02020500000000000000" pitchFamily="18" charset="-120"/>
              </a:rPr>
              <a:t>王者歸來</a:t>
            </a:r>
            <a:endParaRPr lang="en-US" dirty="0">
              <a:latin typeface="PMingLiU" panose="02020500000000000000" pitchFamily="18" charset="-120"/>
              <a:ea typeface="PMingLiU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346692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7BA315-C577-A95A-3E24-C5026A61F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en-US" sz="5400" dirty="0" err="1">
                <a:latin typeface="PMingLiU" panose="02020500000000000000" pitchFamily="18" charset="-120"/>
                <a:ea typeface="PMingLiU" panose="02020500000000000000" pitchFamily="18" charset="-120"/>
              </a:rPr>
              <a:t>小人物</a:t>
            </a:r>
            <a:endParaRPr lang="en-US" sz="5400" dirty="0">
              <a:latin typeface="PMingLiU" panose="02020500000000000000" pitchFamily="18" charset="-120"/>
              <a:ea typeface="PMingLiU" panose="02020500000000000000" pitchFamily="18" charset="-120"/>
            </a:endParaRPr>
          </a:p>
        </p:txBody>
      </p:sp>
      <p:pic>
        <p:nvPicPr>
          <p:cNvPr id="6" name="Picture 5" descr="A pair of men walking through a field&#10;&#10;Description automatically generated">
            <a:extLst>
              <a:ext uri="{FF2B5EF4-FFF2-40B4-BE49-F238E27FC236}">
                <a16:creationId xmlns:a16="http://schemas.microsoft.com/office/drawing/2014/main" id="{78A43069-86EC-0267-0935-DCE1595044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52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8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890BC6-4A0B-446B-561F-DACBB37925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/>
          </a:bodyPr>
          <a:lstStyle/>
          <a:p>
            <a:r>
              <a:rPr lang="zh-TW" altLang="en-US" sz="2400" dirty="0">
                <a:latin typeface="PMingLiU" panose="02020500000000000000" pitchFamily="18" charset="-120"/>
                <a:ea typeface="PMingLiU" panose="02020500000000000000" pitchFamily="18" charset="-120"/>
              </a:rPr>
              <a:t>友誼勝過才幹，忠誠比聰明更重要</a:t>
            </a:r>
            <a:endParaRPr lang="en-US" altLang="zh-TW" sz="2400" dirty="0"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r>
              <a:rPr lang="zh-TW" altLang="en-US" sz="2400" dirty="0">
                <a:latin typeface="PMingLiU" panose="02020500000000000000" pitchFamily="18" charset="-120"/>
                <a:ea typeface="PMingLiU" panose="02020500000000000000" pitchFamily="18" charset="-120"/>
              </a:rPr>
              <a:t>最大的英雄：山姆</a:t>
            </a:r>
            <a:endParaRPr lang="en-US" altLang="zh-TW" sz="2400" dirty="0"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r>
              <a:rPr lang="zh-TW" altLang="en-US" sz="2400" dirty="0">
                <a:latin typeface="PMingLiU" panose="02020500000000000000" pitchFamily="18" charset="-120"/>
                <a:ea typeface="PMingLiU" panose="02020500000000000000" pitchFamily="18" charset="-120"/>
              </a:rPr>
              <a:t>重要的不是大或小，而是品格。</a:t>
            </a:r>
            <a:endParaRPr lang="en-US" altLang="zh-TW" sz="2400" dirty="0"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r>
              <a:rPr lang="zh-TW" altLang="en-US" sz="2400" dirty="0">
                <a:latin typeface="PMingLiU" panose="02020500000000000000" pitchFamily="18" charset="-120"/>
                <a:ea typeface="PMingLiU" panose="02020500000000000000" pitchFamily="18" charset="-120"/>
              </a:rPr>
              <a:t>肩负拯救世界使命者，自己也需要被拯救。</a:t>
            </a:r>
            <a:endParaRPr lang="en-US" altLang="zh-TW" sz="2400" dirty="0"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pPr marL="0" indent="0">
              <a:buNone/>
            </a:pPr>
            <a:endParaRPr lang="en-US" sz="2400" dirty="0">
              <a:latin typeface="PMingLiU" panose="02020500000000000000" pitchFamily="18" charset="-120"/>
              <a:ea typeface="PMingLiU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733280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3C0622-FAD8-CC0F-0A92-9DC3A652B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 dirty="0" err="1">
                <a:latin typeface="PMingLiU" panose="02020500000000000000" pitchFamily="18" charset="-120"/>
                <a:ea typeface="PMingLiU" panose="02020500000000000000" pitchFamily="18" charset="-120"/>
              </a:rPr>
              <a:t>謙卑</a:t>
            </a:r>
            <a:endParaRPr lang="en-US" sz="5400" dirty="0">
              <a:latin typeface="PMingLiU" panose="02020500000000000000" pitchFamily="18" charset="-120"/>
              <a:ea typeface="PMingLiU" panose="02020500000000000000" pitchFamily="18" charset="-120"/>
            </a:endParaRP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25AF07-650B-A962-C54B-FC16334802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2400" dirty="0" err="1">
                <a:latin typeface="PMingLiU" panose="02020500000000000000" pitchFamily="18" charset="-120"/>
                <a:ea typeface="PMingLiU" panose="02020500000000000000" pitchFamily="18" charset="-120"/>
              </a:rPr>
              <a:t>書中強調的美德是謙卑</a:t>
            </a:r>
            <a:r>
              <a:rPr lang="zh-TW" altLang="en-US" sz="2400" dirty="0">
                <a:latin typeface="PMingLiU" panose="02020500000000000000" pitchFamily="18" charset="-120"/>
                <a:ea typeface="PMingLiU" panose="02020500000000000000" pitchFamily="18" charset="-120"/>
              </a:rPr>
              <a:t>，單純和弱小</a:t>
            </a:r>
            <a:endParaRPr lang="en-US" altLang="zh-TW" sz="2400" dirty="0"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r>
              <a:rPr lang="zh-TW" altLang="en-US" sz="2400" dirty="0">
                <a:latin typeface="PMingLiU" panose="02020500000000000000" pitchFamily="18" charset="-120"/>
                <a:ea typeface="PMingLiU" panose="02020500000000000000" pitchFamily="18" charset="-120"/>
              </a:rPr>
              <a:t>霍比特人被揀選是因為他們沒有野心。他們珍愛的是自然，友誼，不是權力，榮耀</a:t>
            </a:r>
            <a:endParaRPr lang="en-US" sz="2400" dirty="0">
              <a:latin typeface="PMingLiU" panose="02020500000000000000" pitchFamily="18" charset="-120"/>
              <a:ea typeface="PMingLiU" panose="02020500000000000000" pitchFamily="18" charset="-120"/>
            </a:endParaRPr>
          </a:p>
        </p:txBody>
      </p:sp>
      <p:pic>
        <p:nvPicPr>
          <p:cNvPr id="5" name="Picture 4" descr="A group of men in vests&#10;&#10;Description automatically generated">
            <a:extLst>
              <a:ext uri="{FF2B5EF4-FFF2-40B4-BE49-F238E27FC236}">
                <a16:creationId xmlns:a16="http://schemas.microsoft.com/office/drawing/2014/main" id="{706E2CA3-C061-9BFA-9C42-6F6AD9CF3B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6338" b="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801910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9746B3-89AE-3EAD-AC10-79DB21A02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US" sz="5400" dirty="0" err="1">
                <a:latin typeface="PMingLiU" panose="02020500000000000000" pitchFamily="18" charset="-120"/>
                <a:ea typeface="PMingLiU" panose="02020500000000000000" pitchFamily="18" charset="-120"/>
              </a:rPr>
              <a:t>憐憫</a:t>
            </a:r>
            <a:endParaRPr lang="en-US" sz="5400" dirty="0">
              <a:latin typeface="PMingLiU" panose="02020500000000000000" pitchFamily="18" charset="-120"/>
              <a:ea typeface="PMingLiU" panose="02020500000000000000" pitchFamily="18" charset="-120"/>
            </a:endParaRP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581BBD-48D8-5F7A-AC09-FCBC6A1B6D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5193030" cy="3410712"/>
          </a:xfrm>
        </p:spPr>
        <p:txBody>
          <a:bodyPr anchor="t">
            <a:normAutofit/>
          </a:bodyPr>
          <a:lstStyle/>
          <a:p>
            <a:r>
              <a:rPr lang="en-US" sz="2400" dirty="0" err="1">
                <a:latin typeface="PMingLiU" panose="02020500000000000000" pitchFamily="18" charset="-120"/>
                <a:ea typeface="PMingLiU" panose="02020500000000000000" pitchFamily="18" charset="-120"/>
              </a:rPr>
              <a:t>憐憫是普世價值</a:t>
            </a:r>
            <a:r>
              <a:rPr lang="zh-TW" altLang="en-US" sz="2400" dirty="0">
                <a:latin typeface="PMingLiU" panose="02020500000000000000" pitchFamily="18" charset="-120"/>
                <a:ea typeface="PMingLiU" panose="02020500000000000000" pitchFamily="18" charset="-120"/>
              </a:rPr>
              <a:t>，但憐憫敵人是基督教信仰獨有的</a:t>
            </a:r>
            <a:endParaRPr lang="en-US" altLang="zh-TW" sz="2400" dirty="0"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r>
              <a:rPr lang="zh-TW" altLang="en-US" sz="2400" dirty="0">
                <a:latin typeface="PMingLiU" panose="02020500000000000000" pitchFamily="18" charset="-120"/>
                <a:ea typeface="PMingLiU" panose="02020500000000000000" pitchFamily="18" charset="-120"/>
              </a:rPr>
              <a:t>憐憫敵人是愚蠢的嗎？弗羅多憐憫咕嚕姆，後者最終還是反咬一口。</a:t>
            </a:r>
            <a:endParaRPr lang="en-US" altLang="zh-TW" sz="2400" dirty="0"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r>
              <a:rPr lang="zh-TW" altLang="en-US" sz="2400" dirty="0">
                <a:effectLst/>
                <a:latin typeface="PMingLiU" panose="02020500000000000000" pitchFamily="18" charset="-120"/>
                <a:ea typeface="PMingLiU" panose="02020500000000000000" pitchFamily="18" charset="-120"/>
              </a:rPr>
              <a:t>怜悯和慷慨的道德价值不在于你这样做一般会有好报，而是因为它们是正确的。</a:t>
            </a:r>
          </a:p>
          <a:p>
            <a:endParaRPr lang="en-US" sz="2400" dirty="0">
              <a:latin typeface="PMingLiU" panose="02020500000000000000" pitchFamily="18" charset="-120"/>
              <a:ea typeface="PMingLiU" panose="02020500000000000000" pitchFamily="18" charset="-120"/>
            </a:endParaRPr>
          </a:p>
        </p:txBody>
      </p:sp>
      <p:pic>
        <p:nvPicPr>
          <p:cNvPr id="5" name="Picture 4" descr="A person holding a sword next to a child&#10;&#10;Description automatically generated">
            <a:extLst>
              <a:ext uri="{FF2B5EF4-FFF2-40B4-BE49-F238E27FC236}">
                <a16:creationId xmlns:a16="http://schemas.microsoft.com/office/drawing/2014/main" id="{26B99F4C-D0F2-76EB-D622-6F8FE68ED3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1683754"/>
            <a:ext cx="6128766" cy="4290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8469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B56043-0407-A693-82F2-68547C508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 dirty="0" err="1">
                <a:latin typeface="PMingLiU" panose="02020500000000000000" pitchFamily="18" charset="-120"/>
                <a:ea typeface="PMingLiU" panose="02020500000000000000" pitchFamily="18" charset="-120"/>
              </a:rPr>
              <a:t>勝利</a:t>
            </a:r>
            <a:endParaRPr lang="en-US" sz="5400" dirty="0">
              <a:latin typeface="PMingLiU" panose="02020500000000000000" pitchFamily="18" charset="-120"/>
              <a:ea typeface="PMingLiU" panose="02020500000000000000" pitchFamily="18" charset="-120"/>
            </a:endParaRP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704EE0-93DE-F94F-E70F-CFDBF7639B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2400" dirty="0" err="1">
                <a:latin typeface="PMingLiU" panose="02020500000000000000" pitchFamily="18" charset="-120"/>
                <a:ea typeface="PMingLiU" panose="02020500000000000000" pitchFamily="18" charset="-120"/>
              </a:rPr>
              <a:t>兩場大戰</a:t>
            </a:r>
            <a:r>
              <a:rPr lang="zh-TW" altLang="en-US" sz="2400" dirty="0">
                <a:latin typeface="PMingLiU" panose="02020500000000000000" pitchFamily="18" charset="-120"/>
                <a:ea typeface="PMingLiU" panose="02020500000000000000" pitchFamily="18" charset="-120"/>
              </a:rPr>
              <a:t>，兩次衝鋒</a:t>
            </a:r>
            <a:endParaRPr lang="en-US" altLang="zh-TW" sz="2400" dirty="0"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r>
              <a:rPr lang="zh-TW" altLang="en-US" sz="2400" dirty="0">
                <a:latin typeface="PMingLiU" panose="02020500000000000000" pitchFamily="18" charset="-120"/>
                <a:ea typeface="PMingLiU" panose="02020500000000000000" pitchFamily="18" charset="-120"/>
              </a:rPr>
              <a:t>死亡與榮耀 </a:t>
            </a:r>
            <a:r>
              <a:rPr lang="en-US" altLang="zh-TW" sz="2400" dirty="0">
                <a:latin typeface="PMingLiU" panose="02020500000000000000" pitchFamily="18" charset="-120"/>
                <a:ea typeface="PMingLiU" panose="02020500000000000000" pitchFamily="18" charset="-120"/>
              </a:rPr>
              <a:t>(Death and Glory)</a:t>
            </a:r>
            <a:r>
              <a:rPr lang="zh-TW" altLang="en-US" sz="2400" dirty="0">
                <a:latin typeface="PMingLiU" panose="02020500000000000000" pitchFamily="18" charset="-120"/>
                <a:ea typeface="PMingLiU" panose="02020500000000000000" pitchFamily="18" charset="-120"/>
              </a:rPr>
              <a:t>  責任與榮譽</a:t>
            </a:r>
            <a:r>
              <a:rPr lang="en-US" altLang="zh-TW" sz="2400" dirty="0">
                <a:latin typeface="PMingLiU" panose="02020500000000000000" pitchFamily="18" charset="-120"/>
                <a:ea typeface="PMingLiU" panose="02020500000000000000" pitchFamily="18" charset="-120"/>
              </a:rPr>
              <a:t> (Duty and Honor)</a:t>
            </a:r>
          </a:p>
          <a:p>
            <a:r>
              <a:rPr lang="zh-TW" altLang="en-US" sz="2400" dirty="0">
                <a:latin typeface="PMingLiU" panose="02020500000000000000" pitchFamily="18" charset="-120"/>
                <a:ea typeface="PMingLiU" panose="02020500000000000000" pitchFamily="18" charset="-120"/>
              </a:rPr>
              <a:t>最終的勝利是道義的勝利</a:t>
            </a:r>
            <a:endParaRPr lang="en-US" altLang="zh-TW" sz="2400" dirty="0"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r>
              <a:rPr lang="zh-TW" altLang="en-US" sz="2400" dirty="0">
                <a:latin typeface="PMingLiU" panose="02020500000000000000" pitchFamily="18" charset="-120"/>
                <a:ea typeface="PMingLiU" panose="02020500000000000000" pitchFamily="18" charset="-120"/>
              </a:rPr>
              <a:t>最終的榮耀並非來自我們事業的結果而是源於我們在事業中的選擇</a:t>
            </a:r>
            <a:endParaRPr lang="en-US" sz="2400" dirty="0">
              <a:latin typeface="PMingLiU" panose="02020500000000000000" pitchFamily="18" charset="-120"/>
              <a:ea typeface="PMingLiU" panose="02020500000000000000" pitchFamily="18" charset="-120"/>
            </a:endParaRPr>
          </a:p>
        </p:txBody>
      </p:sp>
      <p:pic>
        <p:nvPicPr>
          <p:cNvPr id="5" name="Picture 4" descr="A person in a garment&#10;&#10;Description automatically generated">
            <a:extLst>
              <a:ext uri="{FF2B5EF4-FFF2-40B4-BE49-F238E27FC236}">
                <a16:creationId xmlns:a16="http://schemas.microsoft.com/office/drawing/2014/main" id="{4BB1F00B-B9F8-C961-5122-DE33BB591A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23" r="20936" b="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686672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3324</TotalTime>
  <Words>213</Words>
  <Application>Microsoft Office PowerPoint</Application>
  <PresentationFormat>Widescreen</PresentationFormat>
  <Paragraphs>45</Paragraphs>
  <Slides>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PMingLiU</vt:lpstr>
      <vt:lpstr>Arial</vt:lpstr>
      <vt:lpstr>Calibri</vt:lpstr>
      <vt:lpstr>Calibri Light</vt:lpstr>
      <vt:lpstr>Office Theme</vt:lpstr>
      <vt:lpstr>魔戒三部曲</vt:lpstr>
      <vt:lpstr>PowerPoint Presentation</vt:lpstr>
      <vt:lpstr>PowerPoint Presentation</vt:lpstr>
      <vt:lpstr>雙塔記</vt:lpstr>
      <vt:lpstr>PowerPoint Presentation</vt:lpstr>
      <vt:lpstr>小人物</vt:lpstr>
      <vt:lpstr>謙卑</vt:lpstr>
      <vt:lpstr>憐憫</vt:lpstr>
      <vt:lpstr>勝利</vt:lpstr>
      <vt:lpstr>勇氣</vt:lpstr>
      <vt:lpstr>誘惑</vt:lpstr>
      <vt:lpstr>命運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魔戒三部曲</dc:title>
  <dc:creator>office365</dc:creator>
  <cp:lastModifiedBy>Jiao, Nelson Dongjun</cp:lastModifiedBy>
  <cp:revision>7</cp:revision>
  <dcterms:created xsi:type="dcterms:W3CDTF">2023-09-21T01:23:42Z</dcterms:created>
  <dcterms:modified xsi:type="dcterms:W3CDTF">2023-09-25T01:32:41Z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ad3be33-4108-4738-9e07-d8656a181486_Enabled">
    <vt:lpwstr>true</vt:lpwstr>
  </property>
  <property fmtid="{D5CDD505-2E9C-101B-9397-08002B2CF9AE}" pid="3" name="MSIP_Label_dad3be33-4108-4738-9e07-d8656a181486_SetDate">
    <vt:lpwstr>2023-09-25T01:32:32Z</vt:lpwstr>
  </property>
  <property fmtid="{D5CDD505-2E9C-101B-9397-08002B2CF9AE}" pid="4" name="MSIP_Label_dad3be33-4108-4738-9e07-d8656a181486_Method">
    <vt:lpwstr>Privileged</vt:lpwstr>
  </property>
  <property fmtid="{D5CDD505-2E9C-101B-9397-08002B2CF9AE}" pid="5" name="MSIP_Label_dad3be33-4108-4738-9e07-d8656a181486_Name">
    <vt:lpwstr>Public No Visual Label</vt:lpwstr>
  </property>
  <property fmtid="{D5CDD505-2E9C-101B-9397-08002B2CF9AE}" pid="6" name="MSIP_Label_dad3be33-4108-4738-9e07-d8656a181486_SiteId">
    <vt:lpwstr>945c199a-83a2-4e80-9f8c-5a91be5752dd</vt:lpwstr>
  </property>
  <property fmtid="{D5CDD505-2E9C-101B-9397-08002B2CF9AE}" pid="7" name="MSIP_Label_dad3be33-4108-4738-9e07-d8656a181486_ActionId">
    <vt:lpwstr>276cce90-7ceb-491e-a170-7090bb66af3f</vt:lpwstr>
  </property>
  <property fmtid="{D5CDD505-2E9C-101B-9397-08002B2CF9AE}" pid="8" name="MSIP_Label_dad3be33-4108-4738-9e07-d8656a181486_ContentBits">
    <vt:lpwstr>0</vt:lpwstr>
  </property>
</Properties>
</file>