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4011" r:id="rId6"/>
    <p:sldMasterId id="2147484023" r:id="rId7"/>
    <p:sldMasterId id="2147484035" r:id="rId8"/>
  </p:sldMasterIdLst>
  <p:sldIdLst>
    <p:sldId id="556" r:id="rId9"/>
    <p:sldId id="687" r:id="rId10"/>
    <p:sldId id="287" r:id="rId11"/>
    <p:sldId id="331" r:id="rId12"/>
    <p:sldId id="632" r:id="rId13"/>
    <p:sldId id="333" r:id="rId14"/>
    <p:sldId id="604" r:id="rId15"/>
    <p:sldId id="4003" r:id="rId16"/>
    <p:sldId id="586" r:id="rId17"/>
    <p:sldId id="587" r:id="rId18"/>
    <p:sldId id="633" r:id="rId19"/>
    <p:sldId id="588" r:id="rId20"/>
    <p:sldId id="527" r:id="rId21"/>
    <p:sldId id="4004" r:id="rId22"/>
    <p:sldId id="3997" r:id="rId23"/>
    <p:sldId id="3998" r:id="rId24"/>
    <p:sldId id="590" r:id="rId25"/>
    <p:sldId id="3963" r:id="rId26"/>
    <p:sldId id="4005" r:id="rId27"/>
    <p:sldId id="4006" r:id="rId28"/>
    <p:sldId id="593" r:id="rId29"/>
    <p:sldId id="591" r:id="rId30"/>
    <p:sldId id="4007" r:id="rId31"/>
    <p:sldId id="3980" r:id="rId32"/>
    <p:sldId id="566" r:id="rId33"/>
    <p:sldId id="472" r:id="rId34"/>
    <p:sldId id="560" r:id="rId35"/>
    <p:sldId id="592" r:id="rId36"/>
    <p:sldId id="636" r:id="rId37"/>
    <p:sldId id="637" r:id="rId38"/>
    <p:sldId id="4000" r:id="rId39"/>
    <p:sldId id="562" r:id="rId40"/>
    <p:sldId id="638" r:id="rId41"/>
    <p:sldId id="3981" r:id="rId42"/>
    <p:sldId id="610" r:id="rId43"/>
    <p:sldId id="3982" r:id="rId44"/>
    <p:sldId id="568" r:id="rId45"/>
    <p:sldId id="662" r:id="rId46"/>
    <p:sldId id="3983" r:id="rId47"/>
    <p:sldId id="572" r:id="rId48"/>
    <p:sldId id="569" r:id="rId49"/>
    <p:sldId id="611" r:id="rId50"/>
    <p:sldId id="656" r:id="rId51"/>
    <p:sldId id="4001" r:id="rId52"/>
    <p:sldId id="3984" r:id="rId53"/>
    <p:sldId id="658" r:id="rId54"/>
    <p:sldId id="3989" r:id="rId55"/>
    <p:sldId id="576" r:id="rId56"/>
    <p:sldId id="660" r:id="rId57"/>
    <p:sldId id="659" r:id="rId58"/>
    <p:sldId id="661" r:id="rId59"/>
    <p:sldId id="619" r:id="rId60"/>
    <p:sldId id="663" r:id="rId61"/>
    <p:sldId id="441" r:id="rId62"/>
    <p:sldId id="570" r:id="rId63"/>
    <p:sldId id="577" r:id="rId64"/>
    <p:sldId id="4015" r:id="rId65"/>
    <p:sldId id="4009" r:id="rId66"/>
    <p:sldId id="4008" r:id="rId67"/>
    <p:sldId id="4010" r:id="rId68"/>
    <p:sldId id="4011" r:id="rId69"/>
    <p:sldId id="4012" r:id="rId70"/>
    <p:sldId id="4013" r:id="rId71"/>
    <p:sldId id="4014" r:id="rId72"/>
    <p:sldId id="626" r:id="rId73"/>
    <p:sldId id="4017" r:id="rId74"/>
    <p:sldId id="4018" r:id="rId75"/>
    <p:sldId id="428" r:id="rId76"/>
    <p:sldId id="4019" r:id="rId77"/>
    <p:sldId id="4020" r:id="rId78"/>
    <p:sldId id="4021" r:id="rId79"/>
    <p:sldId id="4016" r:id="rId80"/>
    <p:sldId id="3993" r:id="rId81"/>
    <p:sldId id="641" r:id="rId82"/>
    <p:sldId id="657" r:id="rId83"/>
    <p:sldId id="481" r:id="rId84"/>
    <p:sldId id="496" r:id="rId85"/>
    <p:sldId id="583" r:id="rId86"/>
    <p:sldId id="499" r:id="rId87"/>
    <p:sldId id="3994" r:id="rId88"/>
    <p:sldId id="4022" r:id="rId89"/>
    <p:sldId id="631" r:id="rId90"/>
    <p:sldId id="3986" r:id="rId91"/>
    <p:sldId id="582" r:id="rId92"/>
    <p:sldId id="3988" r:id="rId93"/>
    <p:sldId id="541" r:id="rId94"/>
    <p:sldId id="4023" r:id="rId95"/>
    <p:sldId id="3987" r:id="rId96"/>
    <p:sldId id="526" r:id="rId97"/>
    <p:sldId id="319" r:id="rId9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B4BFF"/>
    <a:srgbClr val="2D051A"/>
    <a:srgbClr val="00002A"/>
    <a:srgbClr val="3A001D"/>
    <a:srgbClr val="00008A"/>
    <a:srgbClr val="D1FFD1"/>
    <a:srgbClr val="FFFFCC"/>
    <a:srgbClr val="CCFFFF"/>
    <a:srgbClr val="19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EA33B-A246-4E92-B0C5-430802D56AF2}" v="508" dt="2023-07-27T15:59:51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100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2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95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6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6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18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5336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781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7384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13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217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8656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54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055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122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54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83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07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92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07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3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811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10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876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756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254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0537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666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8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710FEA-5A36-4FE2-B5D6-E9F11D9264C2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0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500743" y="4722210"/>
            <a:ext cx="4528457" cy="114916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我是阿拉法，我是俄梅戛；我是首先的，我是末後的；我是初，我是終。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14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那些洗淨自己衣服的有福了！可得權柄能到生命樹那裡，也能從門進城。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城外有那些犬類、行邪術的、淫亂的、殺人的、拜偶像的，並一切喜好說謊言、編造虛謊的。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我耶穌差遣我的使者為眾教會將這些事向你們證明。我是大衛的根，又是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的後裔，我是明亮的晨星。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17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聖靈和新婦都說：「來！」聽見的人也該說：「來！」口渴的人也當來，願意的都可以白白取生命的水喝。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9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43601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我向一切聽見這書上預言的作見證：若有人在這預言上加添什麼，神必將寫在這書上的災禍加在他身上；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這書上的預言，若有人刪去什麼，神必從這書上所寫的生命樹和聖城刪去他的份。 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22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87967" cy="5963055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證明這事的說：「是了，我必快來！」阿們！主耶穌啊，我願你來！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願主耶穌的恩惠常與眾聖徒同在！阿們。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49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04F4-26C1-1E28-7857-D33C9CC6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85801"/>
            <a:ext cx="7475220" cy="298059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7200" dirty="0">
                <a:latin typeface="Candara" panose="020E0502030303020204" pitchFamily="34" charset="0"/>
                <a:ea typeface="DFPWeiBei-B5" panose="03000700000000000000" pitchFamily="66" charset="-120"/>
              </a:rPr>
              <a:t>新耶路撒冷 </a:t>
            </a:r>
            <a:br>
              <a:rPr lang="en-US" altLang="zh-CN" sz="7200" dirty="0">
                <a:latin typeface="Candara" panose="020E0502030303020204" pitchFamily="34" charset="0"/>
                <a:ea typeface="DFPWeiBei-B5" panose="03000700000000000000" pitchFamily="66" charset="-120"/>
              </a:rPr>
            </a:br>
            <a:r>
              <a:rPr lang="en-US" altLang="zh-CN" sz="6000" dirty="0"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6000" dirty="0">
                <a:latin typeface="Candara" panose="020E0502030303020204" pitchFamily="34" charset="0"/>
                <a:ea typeface="DFPWeiBei-B5" panose="03000700000000000000" pitchFamily="66" charset="-120"/>
              </a:rPr>
              <a:t>終極的伊甸園 </a:t>
            </a:r>
            <a:r>
              <a:rPr lang="en-US" altLang="zh-CN" sz="6000" dirty="0">
                <a:latin typeface="Candara" panose="020E0502030303020204" pitchFamily="34" charset="0"/>
                <a:ea typeface="DFPWeiBei-B5" panose="03000700000000000000" pitchFamily="66" charset="-120"/>
              </a:rPr>
              <a:t>(1-5)</a:t>
            </a:r>
            <a:endParaRPr lang="en-US" sz="72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29AF4-3ABF-2FE0-63E2-61A919361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008" y="4237892"/>
            <a:ext cx="7798777" cy="2224454"/>
          </a:xfrm>
        </p:spPr>
        <p:txBody>
          <a:bodyPr anchor="ctr">
            <a:normAutofit/>
          </a:bodyPr>
          <a:lstStyle/>
          <a:p>
            <a:pPr marL="0" marR="0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5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從精金與寶石的城，到生命水的河與生命樹</a:t>
            </a:r>
            <a:endParaRPr lang="en-US" sz="54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839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78769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天使又指示我在城內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街道當中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一道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生命水的河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，明亮如水晶，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從神和羔羊的寶座流出來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在河這邊與那邊有生命樹，結十二樣果子，每月都結果子，樹上的葉子乃為醫治萬民。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015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52392"/>
          </a:xfrm>
        </p:spPr>
        <p:txBody>
          <a:bodyPr>
            <a:normAutofit lnSpcReduction="10000"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以後再沒有咒詛。在城裡有神和羔羊的寶座，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的僕人都要侍奉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 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也要見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的面。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的名字必寫在他們的額上。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不再有黑夜，他們也不用燈光、日光，因為主神要光照他們。他們要做王，直到永永遠遠。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203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8408" y="465992"/>
            <a:ext cx="8203223" cy="59260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DFYuanMedium-B5" panose="020F0509000000000000" pitchFamily="49" charset="-120"/>
                <a:ea typeface="DFYuanMedium-B5" panose="020F0509000000000000" pitchFamily="49" charset="-120"/>
              </a:rPr>
              <a:t>以西結書</a:t>
            </a: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47:8 </a:t>
            </a:r>
            <a:r>
              <a:rPr lang="zh-TW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他對我說：這水往東方流去，必下到亞拉巴，直到海，所發出來的水，必流入鹽海，使水</a:t>
            </a:r>
            <a:r>
              <a:rPr lang="zh-TW" altLang="en-US" sz="40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變甜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[</a:t>
            </a:r>
            <a:r>
              <a:rPr lang="zh-TW" altLang="en-US" sz="3200" u="sng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得醫治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]</a:t>
            </a:r>
            <a:r>
              <a:rPr lang="en-US" altLang="zh-TW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zh-TW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這河水所到之處，凡滋生的動物，都必</a:t>
            </a:r>
            <a:r>
              <a:rPr lang="zh-TW" altLang="en-US" sz="40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生活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活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有生命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，並且因這流來的水，必有極多的魚，海水也變甜了，這河水所到之處，百物都必</a:t>
            </a:r>
            <a:r>
              <a:rPr lang="zh-TW" altLang="en-US" sz="4000" u="sng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生活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活</a:t>
            </a:r>
            <a:r>
              <a:rPr lang="en-US" altLang="zh-CN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/</a:t>
            </a:r>
            <a:r>
              <a:rPr lang="zh-CN" altLang="en-US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有生命</a:t>
            </a:r>
            <a:r>
              <a:rPr lang="en-US" altLang="zh-TW" sz="32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52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6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生命水的河</a:t>
            </a:r>
            <a:endParaRPr lang="en-US" sz="66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7:17 </a:t>
            </a:r>
            <a:r>
              <a:rPr lang="zh-TW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因為寶座中的羔羊必牧養他們、領他們到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生命水的泉源</a:t>
            </a:r>
            <a:r>
              <a:rPr lang="zh-TW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．神也必擦去他們一切的眼淚。</a:t>
            </a:r>
            <a:endParaRPr lang="en-US" sz="4800" dirty="0">
              <a:solidFill>
                <a:srgbClr val="3A001D"/>
              </a:solidFill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16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2" y="465992"/>
            <a:ext cx="8220808" cy="6051489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創世記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耶和華神使各樣的樹從地裏長出來、可以悅人的眼目、其上的果子好作食物．園子當中又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有生命樹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分別善惡的樹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 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有河從伊甸流出來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滋潤那園子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、從那裏分為四道。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90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9" y="863364"/>
            <a:ext cx="5272711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6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6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22:1-21 </a:t>
            </a:r>
            <a:b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sz="6000" dirty="0">
                <a:solidFill>
                  <a:srgbClr val="00008A"/>
                </a:solidFill>
                <a:effectLst/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看哪、我必快來！</a:t>
            </a:r>
            <a:r>
              <a:rPr lang="en-US" sz="6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”</a:t>
            </a:r>
            <a:endParaRPr lang="en-US" kern="1200" cap="all" baseline="0" dirty="0">
              <a:solidFill>
                <a:srgbClr val="00008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6568-D956-FAE3-5821-BFD725CC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705" y="1600199"/>
            <a:ext cx="2312240" cy="319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07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27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202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3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2" y="483577"/>
            <a:ext cx="8238393" cy="593480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詩篇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36:8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他們必因你殿裏的肥甘、得以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飽足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．你也必叫他們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喝你樂河的水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因為在你那裏、有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生命的源頭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．在你的光中、我們必得見光。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53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3" y="447675"/>
            <a:ext cx="8206520" cy="596265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撒迦利亞書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14:8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那日、必有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活水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耶路撒冷出來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、一半往東海流、一半往西海流．冬夏都是如此。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耶和華必作全地的王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、那日耶和華必為獨一無二的．他的名也是獨一無二的。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1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3577" y="447675"/>
            <a:ext cx="8203223" cy="596265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約翰福音 </a:t>
            </a:r>
            <a:r>
              <a:rPr lang="en-US" alt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4:13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耶穌回答說：凡喝這水的，還要再渴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人若喝我所賜的水就永遠不渴，我所賜的水，要在他裡頭成為泉源，直湧到永生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7:38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信我的人、就如經上所說、從他腹中要流出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活水的江河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來。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3577" y="447675"/>
            <a:ext cx="8203223" cy="5962650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約翰福音 </a:t>
            </a:r>
            <a:r>
              <a:rPr lang="en-US" sz="44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7:37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節期的末日，就是最大之日，耶穌站著高聲說：人若渴了，可以到我這裡來喝。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38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信我的人，就如經上所說：從他腹中要流出活水的江河來。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耶穌這話是指著信他之人，要受聖靈說的，那時還沒有賜下聖靈來，因為耶穌尚未得著榮耀。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7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亞當，夏娃及全人類都不可以吃生命樹的果子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創世記 </a:t>
            </a: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3:22 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耶和華神說：那人已經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與我們相似</a:t>
            </a:r>
            <a:r>
              <a:rPr lang="zh-TW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能知道善惡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，現在恐怕他伸手又摘生命樹的果子吃，就永遠活著。</a:t>
            </a:r>
            <a:endParaRPr lang="en-US" altLang="zh-TW" sz="48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0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6385" y="447675"/>
            <a:ext cx="6858000" cy="5953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chemeClr val="bg2">
                    <a:lumMod val="1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因著亞當的緣故，</a:t>
            </a:r>
            <a:endParaRPr lang="en-US" altLang="zh-CN" sz="5400" dirty="0">
              <a:solidFill>
                <a:schemeClr val="bg2">
                  <a:lumMod val="10000"/>
                </a:schemeClr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chemeClr val="bg2">
                    <a:lumMod val="1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人從</a:t>
            </a:r>
            <a:r>
              <a:rPr lang="en-US" altLang="zh-CN" sz="5400" dirty="0">
                <a:solidFill>
                  <a:schemeClr val="bg2">
                    <a:lumMod val="1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5400" dirty="0">
                <a:solidFill>
                  <a:srgbClr val="0000FF"/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代表上帝</a:t>
            </a:r>
            <a:r>
              <a:rPr lang="zh-CN" altLang="en-US" sz="5400" dirty="0">
                <a:solidFill>
                  <a:schemeClr val="bg2">
                    <a:lumMod val="10000"/>
                  </a:schemeClr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來治理世界</a:t>
            </a:r>
            <a:r>
              <a:rPr lang="en-US" altLang="zh-CN" sz="5400" dirty="0">
                <a:solidFill>
                  <a:schemeClr val="bg2">
                    <a:lumMod val="1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chemeClr val="bg2">
                    <a:lumMod val="1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自我提升到</a:t>
            </a:r>
            <a:r>
              <a:rPr lang="en-US" altLang="zh-CN" sz="5400" dirty="0">
                <a:solidFill>
                  <a:schemeClr val="bg2">
                    <a:lumMod val="10000"/>
                  </a:schemeClr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5400" dirty="0">
                <a:solidFill>
                  <a:srgbClr val="C00000"/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代替上帝</a:t>
            </a:r>
            <a:r>
              <a:rPr lang="zh-CN" altLang="en-US" sz="5400" dirty="0">
                <a:solidFill>
                  <a:schemeClr val="bg2">
                    <a:lumMod val="10000"/>
                  </a:schemeClr>
                </a:solidFill>
                <a:latin typeface="DFYaYiW6-B5" panose="040B0609000000000000" pitchFamily="81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來治理世界</a:t>
            </a:r>
            <a:r>
              <a:rPr lang="en-US" altLang="zh-CN" sz="5400" dirty="0"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endParaRPr lang="en-US" sz="5400" dirty="0"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65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ACE0-AD2D-0C1C-939A-DD5FB3B4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134208"/>
            <a:ext cx="6923545" cy="3018692"/>
          </a:xfrm>
        </p:spPr>
        <p:txBody>
          <a:bodyPr/>
          <a:lstStyle/>
          <a:p>
            <a:pPr algn="ctr"/>
            <a:r>
              <a:rPr lang="zh-TW" altLang="en-US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新耶路撒冷是重新得著的，更美好的伊甸園</a:t>
            </a:r>
            <a:endParaRPr lang="en-US" sz="6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3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A85EC26-4010-C09C-F974-7A54B28D8EB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81465268"/>
              </p:ext>
            </p:extLst>
          </p:nvPr>
        </p:nvGraphicFramePr>
        <p:xfrm>
          <a:off x="459632" y="498056"/>
          <a:ext cx="8224736" cy="5861887"/>
        </p:xfrm>
        <a:graphic>
          <a:graphicData uri="http://schemas.openxmlformats.org/drawingml/2006/table">
            <a:tbl>
              <a:tblPr firstRow="1" firstCol="1" bandRow="1"/>
              <a:tblGrid>
                <a:gridCol w="3664632">
                  <a:extLst>
                    <a:ext uri="{9D8B030D-6E8A-4147-A177-3AD203B41FA5}">
                      <a16:colId xmlns:a16="http://schemas.microsoft.com/office/drawing/2014/main" val="864945286"/>
                    </a:ext>
                  </a:extLst>
                </a:gridCol>
                <a:gridCol w="4560104">
                  <a:extLst>
                    <a:ext uri="{9D8B030D-6E8A-4147-A177-3AD203B41FA5}">
                      <a16:colId xmlns:a16="http://schemas.microsoft.com/office/drawing/2014/main" val="3686317856"/>
                    </a:ext>
                  </a:extLst>
                </a:gridCol>
              </a:tblGrid>
              <a:tr h="915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4000" dirty="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失落的伊甸園</a:t>
                      </a:r>
                      <a:endParaRPr lang="en-US" sz="3600" dirty="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4000" dirty="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新耶路撒冷</a:t>
                      </a:r>
                      <a:endParaRPr lang="en-US" sz="3600" dirty="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68022"/>
                  </a:ext>
                </a:extLst>
              </a:tr>
              <a:tr h="494596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創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2:12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那地的</a:t>
                      </a:r>
                      <a:r>
                        <a:rPr lang="zh-CN" sz="3600" u="sng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金子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是好的；在那裡又有</a:t>
                      </a:r>
                      <a:r>
                        <a:rPr lang="zh-CN" sz="3600" u="sng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珍珠</a:t>
                      </a:r>
                      <a:r>
                        <a:rPr lang="zh-CN" sz="3600" dirty="0">
                          <a:effectLst/>
                          <a:latin typeface="Candara" panose="020E0502030303020204" pitchFamily="34" charset="0"/>
                          <a:ea typeface="DFYuanLight-B5" panose="020F0309000000000000" pitchFamily="49" charset="-120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zh-CN" sz="3600" u="sng" dirty="0">
                          <a:solidFill>
                            <a:srgbClr val="C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紅瑪瑙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啟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21:20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第五是紅瑪瑙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… 21 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十二個門是十二顆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珍珠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，每門是一顆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珍珠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。城內的街道是</a:t>
                      </a:r>
                      <a:r>
                        <a:rPr lang="zh-TW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精金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，好像明透的玻璃。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39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8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6A66A89-68B3-B7A4-CE8F-D4F308EC995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65901392"/>
              </p:ext>
            </p:extLst>
          </p:nvPr>
        </p:nvGraphicFramePr>
        <p:xfrm>
          <a:off x="447472" y="457200"/>
          <a:ext cx="8249056" cy="6001453"/>
        </p:xfrm>
        <a:graphic>
          <a:graphicData uri="http://schemas.openxmlformats.org/drawingml/2006/table">
            <a:tbl>
              <a:tblPr firstRow="1" firstCol="1" bandRow="1"/>
              <a:tblGrid>
                <a:gridCol w="4019020">
                  <a:extLst>
                    <a:ext uri="{9D8B030D-6E8A-4147-A177-3AD203B41FA5}">
                      <a16:colId xmlns:a16="http://schemas.microsoft.com/office/drawing/2014/main" val="2528087141"/>
                    </a:ext>
                  </a:extLst>
                </a:gridCol>
                <a:gridCol w="4230036">
                  <a:extLst>
                    <a:ext uri="{9D8B030D-6E8A-4147-A177-3AD203B41FA5}">
                      <a16:colId xmlns:a16="http://schemas.microsoft.com/office/drawing/2014/main" val="366080038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4000" dirty="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失落的伊甸園</a:t>
                      </a:r>
                      <a:endParaRPr lang="en-US" sz="3600" dirty="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4000" dirty="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新耶路撒冷</a:t>
                      </a:r>
                      <a:endParaRPr lang="en-US" sz="3600" dirty="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43201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36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有河從伊甸流出來；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河水</a:t>
                      </a:r>
                      <a:r>
                        <a:rPr lang="zh-CN" sz="360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滋潤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伊甸園</a:t>
                      </a:r>
                      <a:r>
                        <a:rPr lang="en-US" alt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創二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有一道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生命水</a:t>
                      </a:r>
                      <a:r>
                        <a:rPr lang="zh-CN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的河，</a:t>
                      </a:r>
                      <a:r>
                        <a:rPr lang="zh-CN" sz="36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從神和羔羊的寶座流出來</a:t>
                      </a:r>
                      <a:r>
                        <a:rPr lang="en-US" altLang="zh-CN" sz="3600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啟廿二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739712"/>
                  </a:ext>
                </a:extLst>
              </a:tr>
              <a:tr h="2945833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耶和華神便打發他出伊甸園去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禁止他吃生命樹的果子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創三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22-24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有生命樹，結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十二樣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樣果子，生命樹的葉子</a:t>
                      </a:r>
                      <a:r>
                        <a:rPr lang="zh-TW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乃為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醫治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萬民</a:t>
                      </a:r>
                      <a:r>
                        <a:rPr lang="en-US" altLang="zh-TW" sz="32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啟廿二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389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7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6A66A89-68B3-B7A4-CE8F-D4F308EC995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13197204"/>
              </p:ext>
            </p:extLst>
          </p:nvPr>
        </p:nvGraphicFramePr>
        <p:xfrm>
          <a:off x="447472" y="457200"/>
          <a:ext cx="8249056" cy="5943600"/>
        </p:xfrm>
        <a:graphic>
          <a:graphicData uri="http://schemas.openxmlformats.org/drawingml/2006/table">
            <a:tbl>
              <a:tblPr firstRow="1" firstCol="1" bandRow="1"/>
              <a:tblGrid>
                <a:gridCol w="3677056">
                  <a:extLst>
                    <a:ext uri="{9D8B030D-6E8A-4147-A177-3AD203B41FA5}">
                      <a16:colId xmlns:a16="http://schemas.microsoft.com/office/drawing/2014/main" val="252808714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66080038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400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失落的伊甸園</a:t>
                      </a:r>
                      <a:endParaRPr lang="en-US" sz="360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4000" dirty="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新耶路撒冷</a:t>
                      </a:r>
                      <a:endParaRPr lang="en-US" sz="3600" dirty="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43201"/>
                  </a:ext>
                </a:extLst>
              </a:tr>
              <a:tr h="164592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被咒詛</a:t>
                      </a:r>
                      <a:r>
                        <a:rPr lang="en-US" altLang="zh-CN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創三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14-19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沒有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咒詛</a:t>
                      </a:r>
                      <a:r>
                        <a:rPr lang="en-US" altLang="zh-CN" sz="3600" u="none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啟廿二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3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126760"/>
                  </a:ext>
                </a:extLst>
              </a:tr>
              <a:tr h="338328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躲避神的面</a:t>
                      </a:r>
                      <a:r>
                        <a:rPr lang="en-US" altLang="zh-CN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創三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8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神的僕人都要事奉祂，也要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見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神的面，</a:t>
                      </a:r>
                      <a:r>
                        <a:rPr lang="zh-CN" sz="36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祂的名字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必寫在他們的額上</a:t>
                      </a:r>
                      <a:r>
                        <a:rPr lang="en-US" altLang="zh-TW" sz="36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啟廿二</a:t>
                      </a:r>
                      <a:r>
                        <a:rPr lang="zh-TW" sz="3200" dirty="0">
                          <a:effectLst/>
                          <a:latin typeface="Candara" panose="020E0502030303020204" pitchFamily="34" charset="0"/>
                          <a:ea typeface="Candara" panose="020E05020303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en-US" sz="32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216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2266545"/>
          </a:xfr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9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en-US" sz="49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 </a:t>
            </a:r>
            <a:r>
              <a:rPr lang="zh-TW" sz="49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9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900" b="1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21:1-27 </a:t>
            </a:r>
            <a:br>
              <a:rPr lang="en-US" sz="4800" b="1" dirty="0"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“</a:t>
            </a:r>
            <a:r>
              <a:rPr lang="zh-TW" sz="4800" b="1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新天新地和聖城新耶路撒冷</a:t>
            </a:r>
            <a:r>
              <a:rPr lang="en-US" sz="4800" b="1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”</a:t>
            </a:r>
            <a:endParaRPr lang="en-US" sz="4800" dirty="0">
              <a:solidFill>
                <a:srgbClr val="CCFF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與主永遠同住是每一個基督徒最榮耀的產業。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6A66A89-68B3-B7A4-CE8F-D4F308EC995D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49741824"/>
              </p:ext>
            </p:extLst>
          </p:nvPr>
        </p:nvGraphicFramePr>
        <p:xfrm>
          <a:off x="447472" y="457200"/>
          <a:ext cx="8249056" cy="5943600"/>
        </p:xfrm>
        <a:graphic>
          <a:graphicData uri="http://schemas.openxmlformats.org/drawingml/2006/table">
            <a:tbl>
              <a:tblPr firstRow="1" firstCol="1" bandRow="1"/>
              <a:tblGrid>
                <a:gridCol w="3677056">
                  <a:extLst>
                    <a:ext uri="{9D8B030D-6E8A-4147-A177-3AD203B41FA5}">
                      <a16:colId xmlns:a16="http://schemas.microsoft.com/office/drawing/2014/main" val="2528087141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66080038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4000" dirty="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失落的伊甸園</a:t>
                      </a:r>
                      <a:endParaRPr lang="en-US" sz="3600" dirty="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zh-CN" sz="4000" dirty="0">
                          <a:solidFill>
                            <a:srgbClr val="00008A"/>
                          </a:solidFill>
                          <a:effectLst/>
                          <a:latin typeface="DFPYuanBold-B5" panose="020F0700000000000000" pitchFamily="34" charset="-12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新耶路撒冷</a:t>
                      </a:r>
                      <a:endParaRPr lang="en-US" sz="3600" dirty="0">
                        <a:solidFill>
                          <a:srgbClr val="00008A"/>
                        </a:solidFill>
                        <a:effectLst/>
                        <a:latin typeface="DFPYuanBold-B5" panose="020F0700000000000000" pitchFamily="34" charset="-12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43201"/>
                  </a:ext>
                </a:extLst>
              </a:tr>
              <a:tr h="50292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你必汗流滿面纔得糊口、直到你歸了土</a:t>
                      </a:r>
                      <a:r>
                        <a:rPr lang="en-US" sz="40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zh-TW" sz="40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被趕出伊甸園</a:t>
                      </a:r>
                      <a:r>
                        <a:rPr lang="en-US" altLang="zh-TW" sz="40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創三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Candara" panose="020E0502030303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19, 24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他們要</a:t>
                      </a:r>
                      <a:r>
                        <a:rPr lang="zh-CN" sz="4000" u="sng" dirty="0">
                          <a:solidFill>
                            <a:srgbClr val="0000D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作王</a:t>
                      </a:r>
                      <a:r>
                        <a:rPr lang="zh-TW" sz="4000" dirty="0"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Times New Roman" panose="02020603050405020304" pitchFamily="18" charset="0"/>
                        </a:rPr>
                        <a:t>，直到永永遠遠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啟廿二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3600" dirty="0">
                          <a:effectLst/>
                          <a:latin typeface="Candara" panose="020E0502030303020204" pitchFamily="34" charset="0"/>
                          <a:ea typeface="DFYuanMedium-B5" panose="020F0509000000000000" pitchFamily="49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effectLst/>
                        <a:latin typeface="Candara" panose="020E0502030303020204" pitchFamily="34" charset="0"/>
                        <a:ea typeface="DFPYuanBold-B5" panose="020F0700000000000000" pitchFamily="34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4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6ACE0-AD2D-0C1C-939A-DD5FB3B40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134208"/>
            <a:ext cx="7143352" cy="3200400"/>
          </a:xfrm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zh-TW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在新耶路撒冷中有生命樹，卻不再有那棵分別善惡的樹</a:t>
            </a:r>
            <a:r>
              <a:rPr lang="en-US" altLang="zh-TW" sz="6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  <a:endParaRPr lang="en-US" sz="60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8462" y="439614"/>
            <a:ext cx="8347075" cy="5926017"/>
          </a:xfrm>
        </p:spPr>
        <p:txBody>
          <a:bodyPr anchor="ctr">
            <a:normAutofit lnSpcReduction="10000"/>
          </a:bodyPr>
          <a:lstStyle/>
          <a:p>
            <a:pPr marL="0" marR="0" indent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猶太傳統認為，生命樹的果子就是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智慧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，也就是耶和華神的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律法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chemeClr val="tx2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箴言 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3:13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得智慧，得聰明的，這人便為有福</a:t>
            </a:r>
            <a:r>
              <a:rPr lang="en-US" alt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智慧</a:t>
            </a:r>
            <a:r>
              <a:rPr lang="en-US" altLang="zh-TW" sz="3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右手有長壽，左手有富貴。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 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他的道是安樂，他的路全是平安。</a:t>
            </a:r>
            <a:r>
              <a:rPr 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 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他與持守他的作生命樹，持定他的俱各有福。</a:t>
            </a:r>
            <a:endParaRPr lang="en-US" sz="96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5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229600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分辨善惡的樹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善惡之知識的樹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所扮演的角色是</a:t>
            </a:r>
            <a:r>
              <a:rPr lang="en-US" altLang="zh-CN" sz="4800" dirty="0">
                <a:solidFill>
                  <a:srgbClr val="3A001D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聖約約定</a:t>
            </a:r>
            <a:r>
              <a:rPr lang="en-US" altLang="zh-CN" sz="4800" dirty="0">
                <a:solidFill>
                  <a:srgbClr val="3A001D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其作用已經被各各他山上的十字架所取代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。這也就是為什麼在啟示錄中，提到主耶穌基督，還是稱祂為</a:t>
            </a:r>
            <a:r>
              <a:rPr lang="en-US" altLang="zh-CN" sz="4800" dirty="0">
                <a:solidFill>
                  <a:srgbClr val="3A001D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羔羊</a:t>
            </a:r>
            <a:r>
              <a:rPr lang="en-US" altLang="zh-CN" sz="4800" dirty="0">
                <a:solidFill>
                  <a:srgbClr val="3A001D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rgbClr val="3A001D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1842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誰可以吃生命樹所結的果子</a:t>
            </a:r>
            <a:r>
              <a:rPr lang="en-US" alt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596054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啟示錄 </a:t>
            </a:r>
            <a:r>
              <a:rPr lang="en-US" altLang="zh-CN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:7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聖靈向眾教會所說的話、凡有耳的、就應當聽。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得勝的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、我必將神樂園中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生命樹的果子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賜給他喫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07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712177"/>
            <a:ext cx="8229600" cy="5477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22:14 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那些</a:t>
            </a:r>
            <a:r>
              <a:rPr lang="zh-TW" sz="5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洗淨</a:t>
            </a:r>
            <a:r>
              <a:rPr lang="zh-TW" sz="54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自己衣服的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有福了、可得權柄能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到生命樹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那裏、也能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從門進城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5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557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主神要</a:t>
            </a:r>
            <a:r>
              <a:rPr lang="zh-TW" sz="5400" b="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光照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他們，他們要</a:t>
            </a:r>
            <a:r>
              <a:rPr lang="zh-TW" sz="5400" b="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作王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，直到永永遠遠。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751991"/>
            <a:ext cx="8229600" cy="3894993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哥林多前書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6:2 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豈不知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聖徒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要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審判世界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麼．若世界為你們所審、難道你們不配審判這最小的事麼。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 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豈不知我們要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審判天使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麼、何況今生的事呢。</a:t>
            </a:r>
            <a:endParaRPr lang="en-US" sz="11500" dirty="0">
              <a:solidFill>
                <a:srgbClr val="480048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466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725" y="457201"/>
            <a:ext cx="8229803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1919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</a:t>
            </a:r>
            <a:r>
              <a:rPr lang="en-US" altLang="zh-CN" sz="4800" dirty="0">
                <a:solidFill>
                  <a:srgbClr val="1919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6-21</a:t>
            </a:r>
            <a:r>
              <a:rPr lang="zh-CN" altLang="en-US" sz="4800" dirty="0">
                <a:solidFill>
                  <a:srgbClr val="1919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節是啟示錄的結語。</a:t>
            </a:r>
            <a:r>
              <a:rPr lang="en-US" alt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試比較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</a:t>
            </a:r>
            <a:r>
              <a:rPr lang="zh-CN" alt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啟示錄開頭語 </a:t>
            </a:r>
            <a:r>
              <a:rPr lang="en-US" altLang="zh-CN" sz="3600" b="1" i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1:1-8 </a:t>
            </a:r>
            <a:r>
              <a:rPr lang="zh-CN" alt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的相似之處</a:t>
            </a:r>
            <a:r>
              <a:rPr lang="en-US" alt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CN" alt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US" sz="4400" dirty="0">
                <a:solidFill>
                  <a:srgbClr val="3A001D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天使又對我說：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「這些話是真實可信的。主，就是眾先知被感之靈的神，差遣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的使者，將那必要快成的事指示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僕人。」</a:t>
            </a:r>
            <a:endParaRPr lang="en-US" sz="4400" dirty="0">
              <a:solidFill>
                <a:srgbClr val="2D051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51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6250" y="457201"/>
            <a:ext cx="8220278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比較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對應的開頭語 </a:t>
            </a:r>
            <a:r>
              <a:rPr lang="en-US" altLang="zh-CN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</a:t>
            </a:r>
            <a:endParaRPr lang="en-US" altLang="zh-CN" sz="48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耶穌基督的啟示，就是神賜給祂，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叫祂將必要快成的事指示祂的眾僕人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，祂就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差遣使者，曉諭祂的僕人約翰</a:t>
            </a:r>
            <a:r>
              <a:rPr lang="en-US" altLang="zh-TW" sz="4400" dirty="0"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看哪，祂駕雲降臨，眾目要看見祂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這話是真實的。阿們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60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約翰的驚惶</a:t>
            </a:r>
            <a:br>
              <a:rPr lang="en-US" altLang="zh-CN" sz="6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</a:br>
            <a:r>
              <a:rPr lang="zh-CN" altLang="en-US" sz="6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與天使的警告</a:t>
            </a:r>
            <a:endParaRPr lang="en-US" sz="60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US" sz="4800" dirty="0">
                <a:solidFill>
                  <a:srgbClr val="00002A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這些事是我約翰所聽見、所看見的，我既聽見、看見了，就在指示我的天使腳前俯伏要拜他。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87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5" y="1614792"/>
            <a:ext cx="7485512" cy="4805464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上帝最終極的計劃是與祂的百姓面對面同住。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上帝無盡的榮美與尊貴使天堂展現出無以倫比的神奇。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上帝所賜永恆完美的家園促使我們堅持忍耐與罪相爭。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2" y="667512"/>
            <a:ext cx="8251764" cy="5486400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US" sz="48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他對我說：「千萬不可！我與你，和你的弟兄眾先知，並那些守這書上言語的人，同是做僕人的。你要敬拜神！」</a:t>
            </a:r>
            <a:endParaRPr lang="en-US" altLang="zh-CN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685800" marR="0" indent="-68580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TW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約翰之前也犯過同樣的錯誤</a:t>
            </a:r>
            <a:endParaRPr lang="en-US" sz="4800" dirty="0">
              <a:solidFill>
                <a:srgbClr val="4B4BFF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9593" y="493776"/>
            <a:ext cx="8024813" cy="58978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19:9 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天使吩咐我說：你要寫上</a:t>
            </a:r>
            <a:r>
              <a:rPr lang="en-US" alt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 </a:t>
            </a: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CN" sz="48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我就俯伏在他腳前要拜他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。他說：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千萬不可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，我和你並你那些為耶穌作見證的弟兄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同是作僕人的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，你要敬拜神，因為豫言中的靈意，乃是為耶穌作見證。</a:t>
            </a:r>
            <a:endParaRPr lang="en-US" sz="4800" dirty="0">
              <a:solidFill>
                <a:srgbClr val="00002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0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2369" y="672306"/>
            <a:ext cx="8168054" cy="5513387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當我們看到一位大有能力或大有成就的人時，往往會覺得他是不可缺的。然而真正不可缺的只有一位，就是主。其他的人，不論是有多大的能力與智慧，都是僕人。</a:t>
            </a:r>
            <a:endParaRPr lang="en-US" sz="48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2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199"/>
            <a:ext cx="8229600" cy="5943601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路加福音</a:t>
            </a:r>
            <a:r>
              <a:rPr lang="zh-CN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Microsoft YaHei" panose="020B0503020204020204" pitchFamily="34" charset="-122"/>
              </a:rPr>
              <a:t> </a:t>
            </a:r>
            <a:r>
              <a:rPr lang="en-US" sz="48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17:6-10</a:t>
            </a: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主說：</a:t>
            </a:r>
            <a:r>
              <a:rPr lang="zh-CN" sz="4400" dirty="0">
                <a:solidFill>
                  <a:srgbClr val="1919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你們若有信心像一粒芥菜種，就是對這棵桑樹說：你要拔起根來，栽在海裡，他也必聽從你們。</a:t>
            </a:r>
            <a:r>
              <a:rPr lang="zh-CN" sz="44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你們誰有僕人耕地或是放羊，從田裡回來，就對他說：你快來坐下吃飯呢</a:t>
            </a:r>
            <a:r>
              <a:rPr lang="en-US" altLang="zh-CN" sz="4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?</a:t>
            </a:r>
            <a:r>
              <a:rPr lang="zh-CN" altLang="en-US" sz="4400" dirty="0">
                <a:solidFill>
                  <a:srgbClr val="00005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 </a:t>
            </a:r>
            <a:endParaRPr lang="en-US" sz="4400" dirty="0"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74784"/>
            <a:ext cx="8229600" cy="5952393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豈不對他說：你給我預備晚飯，束上帶子伺候我，等我吃喝完了，你才可以吃喝嗎</a:t>
            </a:r>
            <a:r>
              <a:rPr lang="en-US" altLang="zh-CN" sz="44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? 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僕人照所吩咐的去做，主人還謝謝他嗎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? </a:t>
            </a:r>
            <a:r>
              <a:rPr lang="zh-CN" sz="4400" dirty="0">
                <a:solidFill>
                  <a:srgbClr val="00005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這樣，你們做完了一切所吩咐的，只當說：</a:t>
            </a:r>
            <a:r>
              <a:rPr lang="zh-CN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我們是無用的僕人，所做的本是我們應分做的。</a:t>
            </a:r>
            <a:endParaRPr lang="en-US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不可封了這書上的預言，因為日期近了。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en-US" altLang="zh-TW" sz="4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(v.10)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596054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4800" dirty="0">
                <a:solidFill>
                  <a:srgbClr val="0000FF"/>
                </a:solidFill>
                <a:ea typeface="DFYuanMedium-B5" panose="020F0509000000000000" pitchFamily="49" charset="-120"/>
                <a:cs typeface="Arial" panose="020B0604020202020204" pitchFamily="34" charset="0"/>
              </a:rPr>
              <a:t>這裡是重述</a:t>
            </a:r>
            <a:r>
              <a:rPr lang="en-US" altLang="zh-TW" sz="4800" dirty="0">
                <a:solidFill>
                  <a:srgbClr val="0000FF"/>
                </a:solidFill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1:3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，</a:t>
            </a:r>
            <a:r>
              <a:rPr lang="en-US" altLang="zh-CN" sz="4800" dirty="0">
                <a:solidFill>
                  <a:srgbClr val="3A001D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『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唸這書上豫言的，和那些聽見又遵守其中所記載的，都是有福的，因為</a:t>
            </a:r>
            <a:r>
              <a:rPr lang="zh-CN" altLang="en-US" sz="4800" u="sng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日期近了</a:t>
            </a:r>
            <a:r>
              <a:rPr lang="zh-CN" altLang="en-US" sz="48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800" dirty="0">
                <a:solidFill>
                  <a:srgbClr val="3A001D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Arial" panose="020B0604020202020204" pitchFamily="34" charset="0"/>
              </a:rPr>
              <a:t>』</a:t>
            </a:r>
            <a:endParaRPr lang="en-US" altLang="zh-TW" sz="4800" dirty="0">
              <a:solidFill>
                <a:srgbClr val="3A001D"/>
              </a:solidFill>
              <a:latin typeface="DFPYuanBold-B5" panose="020F0700000000000000" pitchFamily="34" charset="-120"/>
              <a:ea typeface="HanWangYenLight" panose="020203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40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800" y="685799"/>
            <a:ext cx="8009792" cy="55127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比較</a:t>
            </a:r>
            <a:r>
              <a:rPr lang="en-US" alt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– 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但以理書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12:4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91440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但以理阿，你要隱藏這話，封閉這書，直到末時，必有多人來往奔跑，</a:t>
            </a:r>
            <a:r>
              <a:rPr lang="en-US" altLang="zh-CN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〔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或作切心研究</a:t>
            </a:r>
            <a:r>
              <a:rPr lang="en-US" altLang="zh-CN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〕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知識就必增長。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1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54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一個值得深思的事實</a:t>
            </a:r>
            <a:endParaRPr lang="en-US" sz="54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919046"/>
            <a:ext cx="8229600" cy="36576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altLang="zh-TW" sz="4800" dirty="0">
                <a:solidFill>
                  <a:srgbClr val="0000D0"/>
                </a:solidFill>
                <a:latin typeface="DFPYuanBold-B5" panose="020F0700000000000000" pitchFamily="34" charset="-120"/>
                <a:ea typeface="HanWangYenLight" panose="02020300000000000000" pitchFamily="18" charset="-120"/>
                <a:cs typeface="Arial" panose="020B0604020202020204" pitchFamily="34" charset="0"/>
              </a:rPr>
              <a:t>『</a:t>
            </a:r>
            <a:r>
              <a:rPr lang="en-US" sz="4800" dirty="0">
                <a:solidFill>
                  <a:srgbClr val="0000D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US" sz="4800" dirty="0">
                <a:solidFill>
                  <a:srgbClr val="0000D0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4800" dirty="0">
                <a:solidFill>
                  <a:srgbClr val="0000D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不義的，叫他仍舊不義；汙穢的，叫他仍舊汙穢；為義的，叫他仍舊為義；聖潔的，叫他仍舊聖潔。</a:t>
            </a:r>
            <a:r>
              <a:rPr lang="en-US" altLang="zh-TW" sz="4800" dirty="0">
                <a:solidFill>
                  <a:srgbClr val="0000D0"/>
                </a:solidFill>
                <a:latin typeface="DFPYuanBold-B5" panose="020F0700000000000000" pitchFamily="34" charset="-120"/>
                <a:ea typeface="HanWangYenLight" panose="02020300000000000000" pitchFamily="18" charset="-120"/>
                <a:cs typeface="Arial" panose="020B0604020202020204" pitchFamily="34" charset="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283456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386" y="461962"/>
            <a:ext cx="7737230" cy="5934075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追求公義聖潔的，終究能被稱義，被潔淨；</a:t>
            </a:r>
            <a:endParaRPr lang="en-US" altLang="zh-CN" sz="48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拒絕公義聖潔的，就任憑他們污穢不義。</a:t>
            </a:r>
            <a:endParaRPr lang="en-US" sz="4800" dirty="0">
              <a:solidFill>
                <a:srgbClr val="2D051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437" y="461962"/>
            <a:ext cx="8239125" cy="5934075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1919FF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比較舊約背景：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 </a:t>
            </a:r>
            <a:r>
              <a:rPr lang="en-GB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6:9 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說：你去告訴這百姓說：你們聽是要聽見，卻不明白，看是要看見，卻不曉得。</a:t>
            </a:r>
            <a:r>
              <a:rPr lang="en-GB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要使這百姓心蒙脂油，耳朵發沉，眼睛昏迷，恐怕眼睛看見，耳朵聽見，心裡明白，回轉過來，便得醫治。</a:t>
            </a:r>
            <a:endParaRPr lang="en-US" sz="4400" dirty="0">
              <a:solidFill>
                <a:srgbClr val="3A001D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44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4360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天使又指示我在城內街道當中一道生命水的河，明亮如水晶，從神和羔羊的寶座流出來。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在河這邊與那邊有生命樹，結十二樣果子，每月都結果子，樹上的葉子乃為醫治萬民。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85105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437" y="461962"/>
            <a:ext cx="8239125" cy="5934075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1919FF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比較舊約背景：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他說：但以理阿，你只管去，因為這話已經隱藏封閉，直到末時。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必有許多人使自己清淨潔白，且被熬煉，但惡人仍必行惡，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一切惡人都不明白，惟獨智慧人能明白。</a:t>
            </a:r>
            <a:r>
              <a:rPr lang="en-US" alt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但以理 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12:9-10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4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9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04812" y="461962"/>
            <a:ext cx="8334375" cy="593407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1919FF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主耶穌的話</a:t>
            </a:r>
            <a:r>
              <a:rPr lang="zh-CN" sz="4800" dirty="0">
                <a:solidFill>
                  <a:srgbClr val="1919FF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耶穌對他們說：神國的奧秘，只叫你們知道，若是對外人講，凡事就用比喻。叫他們看是看見，卻不曉得，聽是聽見，卻不明白，恐怕他們回轉過來，就得赦</a:t>
            </a:r>
            <a:r>
              <a:rPr lang="zh-TW" altLang="en-US" sz="44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免。</a:t>
            </a:r>
            <a:r>
              <a:rPr lang="en-US" altLang="zh-TW" sz="44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馬可福音</a:t>
            </a:r>
            <a:r>
              <a:rPr lang="en-US" sz="44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4:1</a:t>
            </a:r>
            <a:r>
              <a:rPr lang="en-US" altLang="zh-CN" sz="44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1-12</a:t>
            </a:r>
            <a:r>
              <a:rPr lang="en-US" sz="4400" dirty="0">
                <a:solidFill>
                  <a:srgbClr val="3A001D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3A001D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10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7675" y="466725"/>
            <a:ext cx="8248650" cy="5924550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000" dirty="0">
                <a:solidFill>
                  <a:srgbClr val="0000D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US" sz="5000" dirty="0">
                <a:solidFill>
                  <a:srgbClr val="0000D0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5000" dirty="0">
                <a:solidFill>
                  <a:srgbClr val="0000D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「看哪，我必快來！賞罰在我，要</a:t>
            </a:r>
            <a:r>
              <a:rPr lang="zh-CN" sz="5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照各人所行的報應他</a:t>
            </a:r>
            <a:r>
              <a:rPr lang="zh-CN" sz="5000" dirty="0">
                <a:solidFill>
                  <a:srgbClr val="0000D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5000" dirty="0">
                <a:solidFill>
                  <a:srgbClr val="0000D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000" dirty="0">
                <a:solidFill>
                  <a:srgbClr val="0000D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US" sz="5000" dirty="0">
                <a:solidFill>
                  <a:srgbClr val="0000D0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5000" dirty="0">
                <a:solidFill>
                  <a:srgbClr val="0000D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我是阿拉法，我是俄梅戛；我是首先的，我是末後的；我是初，我是終。</a:t>
            </a:r>
            <a:endParaRPr lang="en-US" sz="50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26073" y="466725"/>
            <a:ext cx="8248650" cy="5924550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應驗以賽亞先知的預言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：『</a:t>
            </a:r>
            <a:r>
              <a:rPr lang="zh-TW" sz="48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看哪，耶和華曾宣告到地極，對錫安的居民</a:t>
            </a:r>
            <a:r>
              <a:rPr lang="zh-TW" sz="32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〔原文作女子〕</a:t>
            </a:r>
            <a:r>
              <a:rPr lang="zh-TW" sz="48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說：你的拯救者來到，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的賞賜在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那裡，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的報應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在祂</a:t>
            </a:r>
            <a:r>
              <a:rPr lang="zh-TW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</a:t>
            </a:r>
            <a:r>
              <a:rPr lang="zh-TW" sz="48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』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(</a:t>
            </a:r>
            <a:r>
              <a:rPr lang="zh-CN" altLang="en-US" sz="4800" dirty="0">
                <a:solidFill>
                  <a:srgbClr val="00002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62:11)</a:t>
            </a:r>
            <a:endParaRPr lang="en-US" sz="48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46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47675"/>
            <a:ext cx="8220075" cy="596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太</a:t>
            </a:r>
            <a:r>
              <a:rPr lang="en-US" altLang="zh-CN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16:27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人子要在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父的榮耀裏、同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眾使者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降臨．那時候、</a:t>
            </a:r>
            <a:r>
              <a:rPr lang="zh-CN" alt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照各人的行為報應各人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羅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你竟任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HanWangYenLight" panose="02020300000000000000" pitchFamily="18" charset="-120"/>
              </a:rPr>
              <a:t>你剛硬不悔改的心、為自己積蓄忿怒、以致神震怒、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顯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公義審判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的日子來到。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 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必照各人的行為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報應各人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08781"/>
            <a:ext cx="8229600" cy="60404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啟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1:8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主神說、我是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阿拉法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、我是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俄梅戛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昔在今在以後永在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全能者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賽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44:6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耶和華以色列的君、以色列的救贖主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萬軍之耶和華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如此說、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我是首先的、我是末後的、除我以外、再沒有真神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97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西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1:17 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萬有之先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．萬有也靠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而立。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 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也是教會全體之首．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是元始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、是從死裏首先復生的、使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可以在凡事上居首位。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963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那些洗淨自己衣服的有福了！可得權柄能到生命樹那裡，也能從門進城。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城外有那些犬類、行邪術的、淫亂的、殺人的、拜偶像的，並一切喜好說謊言、編造虛謊的。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2198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啟示錄中的七福 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1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1"/>
            <a:ext cx="8229600" cy="366639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</a:t>
            </a: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唸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這書上豫言的，和那些聽見又遵守其中所記載的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，都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是有福的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，因為日期近了。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453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啟示錄中的七福 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2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1"/>
            <a:ext cx="8229600" cy="366639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14:13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我聽見從天上有聲音說：你要寫下，從今以後，</a:t>
            </a:r>
            <a:r>
              <a:rPr lang="zh-TW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在主裡面而死的人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有福了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，聖靈說：是的，他們息了自己的勞苦，作工的果效也隨著他們。</a:t>
            </a:r>
            <a:endParaRPr lang="en-US" sz="44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5972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53328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以後再沒有咒詛。在城裡有神和羔羊的寶座，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的僕人都要侍奉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也要見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的面。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的名字必寫在他們的額上。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不再有黑夜，他們也不用燈光、日光，因為主神要光照他們。他們要做王，直到永永遠遠。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啟示錄中的七福 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3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1"/>
            <a:ext cx="8229600" cy="366639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16:15</a:t>
            </a:r>
            <a:r>
              <a:rPr lang="en-GB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 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看哪，我來像賊一樣。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那儆醒，看守衣服，免得赤身而行，叫人見他羞恥的，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有福了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293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啟示錄中的七福 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4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1"/>
            <a:ext cx="8229600" cy="366639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19:9 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天使吩咐我說：你要寫上，凡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被請赴羔羊之婚筵的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有福了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。又對我說：這是神真實的話。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846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啟示錄中的七福 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5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1"/>
            <a:ext cx="8229600" cy="366639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20:6 </a:t>
            </a:r>
            <a:r>
              <a:rPr lang="zh-TW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在頭一次復活有分的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有福了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，聖潔了，第二次的死在他們身上沒有權柄，他們必作神和基督的祭司，並要與基督一同作王一千年。</a:t>
            </a:r>
            <a:endParaRPr lang="en-US" sz="44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022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啟示錄中的七福 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6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1"/>
            <a:ext cx="8229600" cy="366639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22: 7 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看哪，我必快來。凡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遵守這書上豫言的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有福了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1779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啟示錄中的七福 </a:t>
            </a:r>
            <a:r>
              <a:rPr lang="en-US" altLang="zh-CN" sz="6000" b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– 2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1"/>
            <a:ext cx="8229600" cy="3666393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22:</a:t>
            </a:r>
            <a:r>
              <a:rPr lang="en-GB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那些</a:t>
            </a:r>
            <a:r>
              <a:rPr lang="en-US" sz="36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持續</a:t>
            </a:r>
            <a:r>
              <a:rPr lang="en-US" sz="36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洗淨自己衣服的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有福了</a:t>
            </a:r>
            <a:r>
              <a:rPr lang="zh-TW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！可得權柄能到生命樹那裡，也能從門進城。</a:t>
            </a:r>
            <a:endParaRPr lang="en-US" altLang="zh-TW" sz="48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68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42423" cy="5943600"/>
          </a:xfrm>
        </p:spPr>
        <p:txBody>
          <a:bodyPr anchor="t">
            <a:normAutofit/>
          </a:bodyPr>
          <a:lstStyle/>
          <a:p>
            <a:pPr marL="0" marR="0" indent="0" latin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比較 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</a:p>
          <a:p>
            <a:pPr marL="0" marR="0" indent="0" latin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3: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然而在撒狄你還有幾名是未曾污穢自己衣服的，他們要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穿白衣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與我同行，因為他們是配得過的。</a:t>
            </a:r>
            <a:endParaRPr lang="en-US" altLang="zh-TW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latin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我對他說：我主，你知道，他向我說：這些人是從大患難中出來的，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曾用羔羊的血，把衣裳洗白淨了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2D051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4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687A20-961D-DE03-F483-E8A24B1AF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703384"/>
            <a:ext cx="7095392" cy="5697415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r>
              <a:rPr lang="zh-CN" altLang="en-US" sz="5400" dirty="0">
                <a:solidFill>
                  <a:schemeClr val="bg2">
                    <a:lumMod val="10000"/>
                  </a:schemeClr>
                </a:solidFill>
                <a:latin typeface="HanWangLiSuMedium" panose="02000500000000000000" pitchFamily="2" charset="-120"/>
                <a:ea typeface="HanWangLiSuMedium" panose="02000500000000000000" pitchFamily="2" charset="-120"/>
              </a:rPr>
              <a:t>這七福的共同必要條件就是持續地信靠順服主，遵行祂的吩咐，乃至於在祂所賜的復活與永生中有份。</a:t>
            </a:r>
            <a:endParaRPr lang="en-US" sz="5400" dirty="0">
              <a:solidFill>
                <a:schemeClr val="bg2">
                  <a:lumMod val="10000"/>
                </a:schemeClr>
              </a:solidFill>
              <a:latin typeface="HanWangLiSuMedium" panose="02000500000000000000" pitchFamily="2" charset="-120"/>
              <a:ea typeface="HanWangLiSuMedium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28072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81806"/>
            <a:ext cx="8239125" cy="5894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以賽亞書 </a:t>
            </a:r>
            <a:r>
              <a:rPr lang="en-US" sz="4400" dirty="0"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62:10 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你們當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從門經過經過</a:t>
            </a:r>
            <a:r>
              <a:rPr lang="en-US" altLang="zh-TW" sz="32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Go through! Go through the gate</a:t>
            </a:r>
            <a:r>
              <a:rPr lang="en-US" altLang="zh-TW" sz="32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，豫備百姓的路，修築修築大道</a:t>
            </a:r>
            <a:r>
              <a:rPr lang="en-US" altLang="zh-TW" sz="3200" dirty="0">
                <a:solidFill>
                  <a:srgbClr val="00002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00002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Build up! Build up the highway</a:t>
            </a:r>
            <a:r>
              <a:rPr lang="en-US" altLang="zh-TW" sz="3200" dirty="0">
                <a:solidFill>
                  <a:srgbClr val="00002A"/>
                </a:solidFill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，撿去石頭，</a:t>
            </a:r>
            <a:r>
              <a:rPr lang="zh-TW" sz="4400" u="sng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為萬民豎立大旗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11 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看哪，耶和華曾宣告到地極，對錫安的居民說：你的拯救者來到，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的賞賜在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那裡，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的報應在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面前。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90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81806"/>
            <a:ext cx="8239125" cy="5894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GB" sz="4400" dirty="0">
                <a:solidFill>
                  <a:srgbClr val="4B4BFF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城外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有那些犬類、行邪術的、淫亂的、殺人的、拜偶像的，並一切喜好說謊言、編造虛謊的。</a:t>
            </a:r>
            <a:endParaRPr lang="en-US" sz="4400" dirty="0">
              <a:solidFill>
                <a:srgbClr val="4B4BFF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Cf. 21:</a:t>
            </a:r>
            <a:r>
              <a:rPr 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8 </a:t>
            </a:r>
            <a:r>
              <a:rPr lang="zh-TW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惟有膽怯的，不信的，可憎的，殺人的，淫亂的，行邪術的，拜偶像的，和一切說謊話的，他們的分就在燒著硫磺的火湖裡，這是第二次的死。</a:t>
            </a:r>
            <a:endParaRPr lang="en-US" sz="4000" dirty="0">
              <a:solidFill>
                <a:srgbClr val="3A001D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3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351692"/>
            <a:ext cx="8239125" cy="616340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indent="0" algn="ctr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solidFill>
                  <a:srgbClr val="0000FF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『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城外</a:t>
            </a:r>
            <a:r>
              <a:rPr lang="en-US" altLang="zh-CN" sz="4800" dirty="0">
                <a:solidFill>
                  <a:srgbClr val="0000FF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』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 </a:t>
            </a:r>
            <a:r>
              <a:rPr lang="en-US" altLang="zh-CN" sz="4800" dirty="0">
                <a:solidFill>
                  <a:srgbClr val="0000FF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– 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YuanBold-B5" panose="020F0709000000000000" pitchFamily="49" charset="-120"/>
              </a:rPr>
              <a:t>受咒詛的地方</a:t>
            </a:r>
            <a:endParaRPr lang="en-US" altLang="zh-CN" sz="4800" dirty="0">
              <a:solidFill>
                <a:srgbClr val="0000FF"/>
              </a:solidFill>
              <a:latin typeface="Candara" panose="020E0502030303020204" pitchFamily="34" charset="0"/>
              <a:ea typeface="DFYuanBold-B5" panose="020F07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原來牲畜的血，被大祭司帶入聖所作贖罪祭，牲畜的身子，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被燒在營外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。所以耶穌，要用自己的血叫百姓成聖，也就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在城門外受苦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。這樣，我們也當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出到營外就了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去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，忍受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所受的凌辱。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”</a:t>
            </a: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latin typeface="DFXingKaiW5-B5" panose="03000509000000000000" pitchFamily="65" charset="-120"/>
                <a:ea typeface="DFXingKaiW5-B5" panose="03000509000000000000" pitchFamily="65" charset="-120"/>
                <a:cs typeface="Times New Roman" panose="02020603050405020304" pitchFamily="18" charset="0"/>
              </a:rPr>
              <a:t>希伯來書</a:t>
            </a:r>
            <a:r>
              <a:rPr lang="zh-CN" altLang="en-US" sz="4000" dirty="0">
                <a:latin typeface="Candara" panose="020E0502030303020204" pitchFamily="34" charset="0"/>
                <a:ea typeface="DFXingKaiW5-B5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13:11 -13</a:t>
            </a:r>
            <a:endParaRPr lang="en-US" sz="4400" dirty="0"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98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3"/>
            <a:ext cx="8229600" cy="5953328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天使又對我說：「這些話是真實可信的。主，就是眾先知被感之靈的神，差遣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的使者，將那必要快成的事指示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祂的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僕人。」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7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「看哪，我必快來！凡遵守這書上預言的有福了！」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0">
              <a:spcBef>
                <a:spcPts val="60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29134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351692"/>
            <a:ext cx="8239125" cy="6163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latin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犬類</a:t>
            </a:r>
            <a:r>
              <a:rPr lang="en-US" altLang="zh-CN" sz="40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：以賽亞書 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56</a:t>
            </a:r>
            <a:r>
              <a:rPr 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:10 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他看守的人是瞎眼的，都沒有知識，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都是啞吧狗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，不能叫喚，但知作夢，躺臥，貪睡。</a:t>
            </a:r>
            <a:r>
              <a:rPr 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11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這些狗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貪食，不知飽足，這些牧人不能明白，各人偏行己路，各從各方求自己的利益。</a:t>
            </a:r>
            <a:endParaRPr lang="en-US" altLang="zh-TW" sz="4000" dirty="0">
              <a:solidFill>
                <a:schemeClr val="tx2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  <a:cs typeface="Times New Roman" panose="02020603050405020304" pitchFamily="18" charset="0"/>
            </a:endParaRPr>
          </a:p>
          <a:p>
            <a:pPr marL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箴言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26</a:t>
            </a:r>
            <a:r>
              <a:rPr lang="en-US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:11 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愚昧人行愚妄事，行了又行，就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如狗轉過來吃牠所吐的</a:t>
            </a:r>
            <a:r>
              <a:rPr lang="zh-TW" sz="40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chemeClr val="tx2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2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437" y="481806"/>
            <a:ext cx="8239125" cy="58943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GB" sz="48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城外有那些犬類、行邪術的、淫亂的、殺人的、拜偶像的，並</a:t>
            </a:r>
            <a:r>
              <a:rPr lang="zh-TW" sz="48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一切喜好說謊言、編造虛謊的</a:t>
            </a:r>
            <a:r>
              <a:rPr lang="en-US" altLang="zh-TW" sz="3600" b="1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solidFill>
                  <a:srgbClr val="4B4BFF"/>
                </a:solidFill>
                <a:latin typeface="Candara" panose="020E0502030303020204" pitchFamily="34" charset="0"/>
              </a:rPr>
              <a:t>everyone who loves and practices lying</a:t>
            </a:r>
            <a:r>
              <a:rPr lang="en-US" sz="3600" b="1" dirty="0">
                <a:solidFill>
                  <a:srgbClr val="4B4BFF"/>
                </a:solidFill>
                <a:latin typeface="Candara" panose="020E0502030303020204" pitchFamily="34" charset="0"/>
              </a:rPr>
              <a:t>)</a:t>
            </a:r>
            <a:r>
              <a:rPr lang="en-US" alt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400" b="0" i="1" u="none" strike="noStrike" baseline="0" dirty="0">
                <a:solidFill>
                  <a:srgbClr val="0000FF"/>
                </a:solidFill>
                <a:latin typeface="Candara" panose="020E0502030303020204" pitchFamily="34" charset="0"/>
              </a:rPr>
              <a:t>– </a:t>
            </a:r>
            <a:r>
              <a:rPr lang="zh-CN" altLang="en-US" sz="4400" b="0" u="none" strike="noStrike" baseline="0" dirty="0">
                <a:solidFill>
                  <a:srgbClr val="2D051A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很可能是指那些稱自己是基督徒，卻不是真相信的假基督徒 </a:t>
            </a:r>
            <a:r>
              <a:rPr lang="en-US" altLang="zh-CN" sz="4400" b="0" u="none" strike="noStrike" baseline="0" dirty="0">
                <a:solidFill>
                  <a:srgbClr val="2D051A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– </a:t>
            </a:r>
            <a:r>
              <a:rPr lang="zh-CN" altLang="en-US" sz="4400" b="0" u="none" strike="noStrike" baseline="0" dirty="0">
                <a:solidFill>
                  <a:srgbClr val="2D051A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主耶穌比喻中的</a:t>
            </a:r>
            <a:r>
              <a:rPr lang="en-US" altLang="zh-CN" sz="4400" b="0" u="none" strike="noStrike" baseline="0" dirty="0">
                <a:solidFill>
                  <a:srgbClr val="2D051A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『</a:t>
            </a:r>
            <a:r>
              <a:rPr lang="zh-CN" altLang="en-US" sz="4400" b="0" u="none" strike="noStrike" baseline="0" dirty="0">
                <a:solidFill>
                  <a:srgbClr val="2D051A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稗子</a:t>
            </a:r>
            <a:r>
              <a:rPr lang="en-US" altLang="zh-CN" sz="4400" b="0" u="none" strike="noStrike" baseline="0" dirty="0">
                <a:solidFill>
                  <a:srgbClr val="2D051A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』</a:t>
            </a:r>
            <a:r>
              <a:rPr lang="zh-CN" altLang="en-US" sz="4400" b="0" u="none" strike="noStrike" baseline="0" dirty="0">
                <a:solidFill>
                  <a:srgbClr val="2D051A"/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。</a:t>
            </a:r>
            <a:endParaRPr lang="en-US" sz="4400" b="0" i="0" u="none" strike="noStrike" baseline="0" dirty="0">
              <a:solidFill>
                <a:srgbClr val="2D051A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我耶穌差遣我的使者為眾教會將這些事向你們證明。我是大衛的根，又是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的後裔，我是明亮的晨星。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26598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130188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我耶穌差遣我的使者為眾教會將這些事</a:t>
            </a:r>
            <a:r>
              <a:rPr lang="zh-TW" sz="54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向你們</a:t>
            </a:r>
            <a:r>
              <a:rPr lang="zh-TW" sz="5400" b="0" u="sng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證明</a:t>
            </a:r>
            <a:r>
              <a:rPr lang="zh-TW" sz="5400" b="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84" y="2980591"/>
            <a:ext cx="8220808" cy="3429001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6000" b="1" dirty="0" err="1">
                <a:solidFill>
                  <a:srgbClr val="C00000"/>
                </a:solidFill>
                <a:latin typeface="Bwgrkn" panose="02020603050405020304" pitchFamily="18" charset="0"/>
              </a:rPr>
              <a:t>marture,w</a:t>
            </a:r>
            <a:r>
              <a:rPr lang="en-US" sz="6000" dirty="0">
                <a:solidFill>
                  <a:srgbClr val="00008A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4400" b="1" i="1" dirty="0">
                <a:solidFill>
                  <a:srgbClr val="00008A"/>
                </a:solidFill>
                <a:latin typeface="Candara" panose="020E0502030303020204" pitchFamily="34" charset="0"/>
              </a:rPr>
              <a:t>– </a:t>
            </a:r>
            <a:r>
              <a:rPr lang="en-US" sz="4400" b="1" i="1" dirty="0">
                <a:solidFill>
                  <a:srgbClr val="00008A"/>
                </a:solidFill>
                <a:latin typeface="Candara" panose="020E0502030303020204" pitchFamily="34" charset="0"/>
              </a:rPr>
              <a:t>to bear witness, testify</a:t>
            </a:r>
            <a:r>
              <a:rPr lang="zh-CN" altLang="en-US" sz="4400" b="1" dirty="0">
                <a:solidFill>
                  <a:srgbClr val="00008A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4400" b="1" dirty="0">
                <a:solidFill>
                  <a:srgbClr val="00008A"/>
                </a:solidFill>
                <a:latin typeface="Candara" panose="020E0502030303020204" pitchFamily="34" charset="0"/>
              </a:rPr>
              <a:t>– </a:t>
            </a:r>
            <a:r>
              <a:rPr lang="en-US" altLang="zh-CN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證明</a:t>
            </a:r>
            <a:r>
              <a:rPr lang="en-US" altLang="zh-CN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或</a:t>
            </a:r>
            <a:r>
              <a:rPr lang="en-US" altLang="zh-CN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做見證</a:t>
            </a:r>
            <a:r>
              <a:rPr lang="en-US" altLang="zh-CN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是</a:t>
            </a:r>
            <a:r>
              <a:rPr lang="zh-CN" altLang="en-US" sz="4800" u="sng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的核心重點。</a:t>
            </a:r>
            <a:endParaRPr lang="en-US" sz="4800" dirty="0">
              <a:solidFill>
                <a:srgbClr val="00008A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771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65992"/>
            <a:ext cx="8220075" cy="59260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1:1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耶穌基督的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，就是神賜給</a:t>
            </a: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叫祂將必要快成的事指示他的眾僕人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，祂就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差遣使者，曉諭</a:t>
            </a:r>
            <a:r>
              <a:rPr lang="zh-CN" altLang="en-US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的僕人約翰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800" b="1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約翰便將神的道，和耶穌基督的見證，</a:t>
            </a:r>
            <a:r>
              <a:rPr lang="zh-TW" sz="4800" dirty="0">
                <a:solidFill>
                  <a:srgbClr val="1919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凡自己所看見的，都證明出來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2849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65992"/>
            <a:ext cx="8220075" cy="59260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</a:t>
            </a:r>
            <a:r>
              <a:rPr lang="en-US" altLang="zh-CN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天使又對我說：「</a:t>
            </a:r>
            <a:r>
              <a:rPr lang="zh-CN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這些話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是真實可信的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。主，就是眾先知被感之靈的神，差遣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的使者，將那</a:t>
            </a:r>
            <a:r>
              <a:rPr lang="zh-CN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必要快成的事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指示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祂的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僕人。」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…8</a:t>
            </a:r>
            <a:r>
              <a:rPr lang="en-US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CN" sz="4400" u="sng" dirty="0">
                <a:solidFill>
                  <a:srgbClr val="1919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這些事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是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我約翰所聽見、所看見的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，我既聽見、看見了，就在指示我的天使腳前俯伏要拜他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8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958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199"/>
            <a:ext cx="8229600" cy="59602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2057400" algn="l"/>
              </a:tabLst>
            </a:pPr>
            <a:r>
              <a:rPr 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US" sz="4800" dirty="0">
                <a:solidFill>
                  <a:srgbClr val="4B4BFF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</a:t>
            </a:r>
            <a:r>
              <a:rPr 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我是大衛的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根</a:t>
            </a:r>
            <a:r>
              <a:rPr lang="en-US" alt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3600" i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root</a:t>
            </a:r>
            <a:r>
              <a:rPr lang="en-US" alt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，又是他的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後裔</a:t>
            </a:r>
            <a:r>
              <a:rPr lang="en-US" alt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3600" i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offspring</a:t>
            </a:r>
            <a:r>
              <a:rPr lang="en-US" alt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；我是明亮的晨星</a:t>
            </a:r>
            <a:r>
              <a:rPr lang="en-US" alt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3600" i="1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bright morning star</a:t>
            </a:r>
            <a:r>
              <a:rPr lang="en-US" alt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。」</a:t>
            </a:r>
            <a:endParaRPr lang="en-US" sz="4800" dirty="0">
              <a:solidFill>
                <a:srgbClr val="4B4B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tabLst>
                <a:tab pos="2057400" algn="l"/>
              </a:tabLst>
            </a:pP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啟</a:t>
            </a:r>
            <a:r>
              <a:rPr lang="en-US" alt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5:5 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長老中有一位對我說、不要哭．看哪、猶大支派中的獅子、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大衛的</a:t>
            </a:r>
            <a:r>
              <a:rPr lang="zh-CN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根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、他已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得勝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、能以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展開那書卷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</a:t>
            </a:r>
            <a:r>
              <a:rPr lang="zh-CN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揭開那七印</a:t>
            </a:r>
            <a:r>
              <a:rPr lang="zh-CN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4800" dirty="0">
              <a:solidFill>
                <a:srgbClr val="1D2F2F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086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太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22:42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論到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基督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、你們的意見如何．他是誰的子孫呢。他們回答說、是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大衛的子孫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耶穌說、這樣、大衛被聖靈感動、怎麼還稱他為主．說、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44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『主對我主說、你坐在我的右邊、等我把你仇敵、放在你的腳下。』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57200"/>
            <a:ext cx="8220075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5400" dirty="0">
                <a:solidFill>
                  <a:srgbClr val="0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賽</a:t>
            </a:r>
            <a:r>
              <a:rPr lang="en-US" alt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60:3 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萬國要來就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你的光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、君王要來就你發現的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光輝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5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25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43601"/>
          </a:xfrm>
        </p:spPr>
        <p:txBody>
          <a:bodyPr anchor="ctr">
            <a:normAutofit/>
          </a:bodyPr>
          <a:lstStyle/>
          <a:p>
            <a:pPr marL="0" marR="0" indent="0" latinLnBrk="1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聖靈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新婦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都說：「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來！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聽見的人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也該說：「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來！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口渴的人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也當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來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8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願意的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都可以白白取生命的水喝。</a:t>
            </a:r>
            <a:endParaRPr lang="en-US" altLang="zh-TW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914400" marR="0" indent="-914400" latinLnBrk="1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對聽見</a:t>
            </a:r>
            <a:r>
              <a:rPr lang="zh-CN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之人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要傳揚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及口渴之人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要願意</a:t>
            </a:r>
            <a:r>
              <a:rPr lang="en-US" altLang="zh-CN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)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的呼召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5979705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這些事是我約翰所聽見、所看見的，我既聽見、看見了，就在指示我的天使腳前俯伏要拜他。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9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他對我說：「千萬不可！我與你，和你的弟兄眾先知，並那些守這書上言語的人，同是做僕人的。你要敬拜神！」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0">
              <a:spcBef>
                <a:spcPts val="600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28657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127738"/>
          </a:xfrm>
        </p:spPr>
        <p:txBody>
          <a:bodyPr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新婦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聽見的人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br>
              <a:rPr lang="en-US" alt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</a:br>
            <a:r>
              <a:rPr lang="en-US" altLang="zh-CN" sz="44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A Call from the future</a:t>
            </a:r>
            <a:endParaRPr lang="en-US" sz="6000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596054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TW" sz="48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新婦</a:t>
            </a:r>
            <a:r>
              <a:rPr lang="en-US" altLang="zh-CN" sz="48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CN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zh-CN" altLang="en-US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指進入聖城新耶路撒冷的教會</a:t>
            </a:r>
            <a:r>
              <a:rPr lang="en-US" altLang="zh-CN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zh-CN" altLang="en-US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眾聖徒</a:t>
            </a:r>
            <a:endParaRPr lang="en-US" altLang="zh-CN" sz="4000" dirty="0">
              <a:solidFill>
                <a:schemeClr val="tx1"/>
              </a:solidFill>
              <a:latin typeface="DFYuanMedium-B5" panose="020F0509000000000000" pitchFamily="49" charset="-120"/>
              <a:ea typeface="DFYuanMedium-B5" panose="020F0509000000000000" pitchFamily="49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聽見的人</a:t>
            </a:r>
            <a:r>
              <a:rPr lang="en-US" altLang="zh-TW" sz="48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zh-CN" altLang="en-US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指當前尚在地上的教會</a:t>
            </a:r>
            <a:r>
              <a:rPr lang="en-US" altLang="zh-CN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/</a:t>
            </a:r>
            <a:r>
              <a:rPr lang="zh-CN" altLang="en-US" sz="40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  <a:sym typeface="Wingdings" panose="05000000000000000000" pitchFamily="2" charset="2"/>
              </a:rPr>
              <a:t>基督徒。</a:t>
            </a:r>
            <a:endParaRPr lang="en-US" altLang="zh-CN" sz="4000" dirty="0">
              <a:solidFill>
                <a:schemeClr val="tx1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0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口渴的人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42:</a:t>
            </a:r>
            <a:r>
              <a:rPr lang="en-US" altLang="zh-CN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 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可拉後裔的訓誨詩，交與伶長。 神啊，我的心切慕你，如鹿切慕溪水。</a:t>
            </a:r>
            <a:r>
              <a:rPr lang="en-US" altLang="zh-TW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2 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我的心渴想神，就是永生神；我幾時得朝見神呢 ？</a:t>
            </a:r>
          </a:p>
        </p:txBody>
      </p:sp>
    </p:spTree>
    <p:extLst>
      <p:ext uri="{BB962C8B-B14F-4D97-AF65-F5344CB8AC3E}">
        <p14:creationId xmlns:p14="http://schemas.microsoft.com/office/powerpoint/2010/main" val="148129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342900"/>
            <a:ext cx="8219872" cy="6189785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詩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84:2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我羨慕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渴想耶和華的院宇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．我的心腸、我的肉體、向永生神呼籲。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詩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119:81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我心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渴想你的救恩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、仰望你的應許。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太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5:6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飢渴慕義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的人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有福了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．因為他們必得飽足。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1114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「願意的，都可以白白取生命的水喝。」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596054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</a:pPr>
            <a:r>
              <a:rPr lang="zh-CN" altLang="en-US" sz="4800" dirty="0">
                <a:solidFill>
                  <a:srgbClr val="C00000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然而多數人的反應：</a:t>
            </a:r>
            <a:r>
              <a:rPr lang="en-US" altLang="zh-CN" sz="48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他本國的人卻恨他、打發使者隨後去說、我們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不願意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這個人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作我們的王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altLang="zh-CN" sz="4800" dirty="0">
                <a:solidFill>
                  <a:schemeClr val="tx1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altLang="zh-CN" sz="4800" dirty="0">
                <a:solidFill>
                  <a:schemeClr val="tx1"/>
                </a:solidFill>
                <a:latin typeface="Candara" panose="020E0502030303020204" pitchFamily="34" charset="0"/>
                <a:ea typeface="PMingLiU" panose="02020500000000000000" pitchFamily="18" charset="-120"/>
              </a:rPr>
              <a:t>(</a:t>
            </a: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路加福音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19:14) </a:t>
            </a:r>
            <a:endParaRPr lang="en-US" sz="4800" dirty="0">
              <a:solidFill>
                <a:schemeClr val="tx1"/>
              </a:solidFill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593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856" y="461962"/>
            <a:ext cx="8142288" cy="593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u="sng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路加福音</a:t>
            </a:r>
            <a:r>
              <a:rPr lang="zh-CN" alt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13:34 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耶路撒冷阿、耶路撒冷阿、你常殺害先知、又用石頭打死那奉差遣到你這裏來的人．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我多次願意聚集你的兒女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、好像母雞把小雞聚集在翅膀底下、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只是你們不願意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63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對假先知，假師傅的嚴厲警告</a:t>
            </a:r>
            <a:endParaRPr lang="en-US" sz="60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5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我向一切聽見這書上預言的作見證</a:t>
            </a:r>
            <a:r>
              <a:rPr lang="en-US" altLang="zh-CN" sz="5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5400" dirty="0">
              <a:solidFill>
                <a:schemeClr val="tx1"/>
              </a:solidFill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0490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1962"/>
            <a:ext cx="8229600" cy="593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若有人在這預言上加添什麼，神必將寫在這書上的災禍加在他身上；</a:t>
            </a:r>
            <a:r>
              <a:rPr lang="en-US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</a:t>
            </a:r>
            <a:r>
              <a:rPr lang="en-US" sz="5400" dirty="0">
                <a:effectLst/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這書上的預言，若有人刪去什麼，神必從這書上所寫的生命樹和聖城刪去他的份。</a:t>
            </a:r>
            <a:endParaRPr lang="en-US" sz="5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F5289-35AB-4654-46BF-0577B43E3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92" y="536331"/>
            <a:ext cx="8229599" cy="5978769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申命記 </a:t>
            </a:r>
            <a:r>
              <a:rPr 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4:1 </a:t>
            </a:r>
            <a:r>
              <a:rPr lang="zh-TW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以色列人哪，現在我所教訓你們的律例，典章，你們要聽從遵行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…</a:t>
            </a:r>
            <a:r>
              <a:rPr lang="en-US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所吩咐你們的話，你們不可加添，也不可刪減，</a:t>
            </a:r>
            <a:r>
              <a:rPr lang="zh-TW" sz="4800" dirty="0">
                <a:effectLst/>
                <a:latin typeface="Candara" panose="020E0502030303020204" pitchFamily="34" charset="0"/>
                <a:ea typeface="DFWeiBei-B5" panose="03000709000000000000" pitchFamily="65" charset="-120"/>
                <a:cs typeface="Times New Roman" panose="02020603050405020304" pitchFamily="18" charset="0"/>
              </a:rPr>
              <a:t>好叫你們遵守我所吩咐的，就是耶和華你們神的命令。</a:t>
            </a:r>
            <a:endParaRPr lang="en-US" sz="4800" dirty="0"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67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最後的話語</a:t>
            </a:r>
            <a:endParaRPr lang="en-US" sz="60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5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證明這事的說：「是了，我必快來！」阿們！主耶穌啊，我願你來！</a:t>
            </a:r>
            <a:endParaRPr lang="en-US" sz="5400" dirty="0">
              <a:solidFill>
                <a:schemeClr val="tx1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2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391" y="437744"/>
            <a:ext cx="7938986" cy="483464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  <a:tabLst>
                <a:tab pos="2286000" algn="l"/>
                <a:tab pos="5943600" algn="l"/>
              </a:tabLst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看哪，我必快來！賞罰在我，要照各人所行的報應他。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Impact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我是阿拉法，我是俄梅戛；我是首先的，我是末後的；我是初，我是終。那些洗淨自己衣服的有福了！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22:12-14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rgbClr val="CCFF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5914418"/>
          </a:xfrm>
        </p:spPr>
        <p:txBody>
          <a:bodyPr>
            <a:normAutofit/>
          </a:bodyPr>
          <a:lstStyle/>
          <a:p>
            <a:pPr marL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他又對我說：「不可封了這書上的預言，因為日期近了。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不義的，叫他仍舊不義；汙穢的，叫他仍舊汙穢；為義的，叫他仍舊為義；聖潔的，叫他仍舊聖潔。」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12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「看哪，我必快來！賞罰在我，要照各人所行的報應他。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664" y="449343"/>
            <a:ext cx="7772400" cy="318270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US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altLang="en-US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證明這事的說：「是了，我必快來！」阿們！主耶穌啊，我願你來！</a:t>
            </a:r>
            <a:endParaRPr lang="en-US" sz="5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7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9984</TotalTime>
  <Words>6331</Words>
  <Application>Microsoft Office PowerPoint</Application>
  <PresentationFormat>On-screen Show (4:3)</PresentationFormat>
  <Paragraphs>158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90</vt:i4>
      </vt:variant>
    </vt:vector>
  </HeadingPairs>
  <TitlesOfParts>
    <vt:vector size="123" baseType="lpstr">
      <vt:lpstr>DFPWeiBei-B5</vt:lpstr>
      <vt:lpstr>DFPYuanBold-B5</vt:lpstr>
      <vt:lpstr>DFWeiBei-B5</vt:lpstr>
      <vt:lpstr>DFXingKaiW5-B5</vt:lpstr>
      <vt:lpstr>DFYaYiW6-B5</vt:lpstr>
      <vt:lpstr>DFYuanBold-B5</vt:lpstr>
      <vt:lpstr>DFYuanMedium-B5</vt:lpstr>
      <vt:lpstr>HanWangLiSuMedium</vt:lpstr>
      <vt:lpstr>Arial</vt:lpstr>
      <vt:lpstr>Arial Nova Cond</vt:lpstr>
      <vt:lpstr>Arial Rounded MT Bold</vt:lpstr>
      <vt:lpstr>Bwgrkn</vt:lpstr>
      <vt:lpstr>Candara</vt:lpstr>
      <vt:lpstr>Century Gothic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Symbol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1_Basis</vt:lpstr>
      <vt:lpstr>RJH2</vt:lpstr>
      <vt:lpstr>Wisp</vt:lpstr>
      <vt:lpstr>PowerPoint Presentation</vt:lpstr>
      <vt:lpstr>啟示錄 22:1-21   “看哪、我必快來！”</vt:lpstr>
      <vt:lpstr>複習: 啟示錄 21:1-27  “新天新地和聖城新耶路撒冷”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新耶路撒冷  – 終極的伊甸園 (1-5)</vt:lpstr>
      <vt:lpstr>PowerPoint Presentation</vt:lpstr>
      <vt:lpstr>PowerPoint Presentation</vt:lpstr>
      <vt:lpstr>PowerPoint Presentation</vt:lpstr>
      <vt:lpstr>生命水的河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亞當，夏娃及全人類都不可以吃生命樹的果子</vt:lpstr>
      <vt:lpstr>PowerPoint Presentation</vt:lpstr>
      <vt:lpstr>新耶路撒冷是重新得著的，更美好的伊甸園</vt:lpstr>
      <vt:lpstr>PowerPoint Presentation</vt:lpstr>
      <vt:lpstr>PowerPoint Presentation</vt:lpstr>
      <vt:lpstr>PowerPoint Presentation</vt:lpstr>
      <vt:lpstr>PowerPoint Presentation</vt:lpstr>
      <vt:lpstr>在新耶路撒冷中有生命樹，卻不再有那棵分別善惡的樹?</vt:lpstr>
      <vt:lpstr>PowerPoint Presentation</vt:lpstr>
      <vt:lpstr>PowerPoint Presentation</vt:lpstr>
      <vt:lpstr>誰可以吃生命樹所結的果子?</vt:lpstr>
      <vt:lpstr>PowerPoint Presentation</vt:lpstr>
      <vt:lpstr>“主神要光照他們，他們要作王，直到永永遠遠。”</vt:lpstr>
      <vt:lpstr>PowerPoint Presentation</vt:lpstr>
      <vt:lpstr>PowerPoint Presentation</vt:lpstr>
      <vt:lpstr>約翰的驚惶 與天使的警告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『不可封了這書上的預言，因為日期近了。』(v.10)</vt:lpstr>
      <vt:lpstr>PowerPoint Presentation</vt:lpstr>
      <vt:lpstr>一個值得深思的事實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啟示錄中的七福 – 1</vt:lpstr>
      <vt:lpstr>啟示錄中的七福 – 2</vt:lpstr>
      <vt:lpstr>啟示錄中的七福 – 3</vt:lpstr>
      <vt:lpstr>啟示錄中的七福 – 4</vt:lpstr>
      <vt:lpstr>啟示錄中的七福 – 5</vt:lpstr>
      <vt:lpstr>啟示錄中的七福 – 6</vt:lpstr>
      <vt:lpstr>啟示錄中的七福 –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我耶穌差遣我的使者為眾教會將這些事向你們證明。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『新婦』與『聽見的人』 A Call from the future</vt:lpstr>
      <vt:lpstr>『口渴的人』</vt:lpstr>
      <vt:lpstr>PowerPoint Presentation</vt:lpstr>
      <vt:lpstr>「願意的，都可以白白取生命的水喝。」</vt:lpstr>
      <vt:lpstr>PowerPoint Presentation</vt:lpstr>
      <vt:lpstr>對假先知，假師傅的嚴厲警告</vt:lpstr>
      <vt:lpstr>PowerPoint Presentation</vt:lpstr>
      <vt:lpstr>PowerPoint Presentation</vt:lpstr>
      <vt:lpstr>最後的話語</vt:lpstr>
      <vt:lpstr>看哪，我必快來！賞罰在我，要照各人所行的報應他。 我是阿拉法，我是俄梅戛；我是首先的，我是末後的；我是初，我是終。那些洗淨自己衣服的有福了！(啟22:12-14)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87</cp:revision>
  <cp:lastPrinted>2022-04-07T14:54:09Z</cp:lastPrinted>
  <dcterms:created xsi:type="dcterms:W3CDTF">2021-08-10T05:01:00Z</dcterms:created>
  <dcterms:modified xsi:type="dcterms:W3CDTF">2023-07-27T16:00:55Z</dcterms:modified>
</cp:coreProperties>
</file>