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89" r:id="rId2"/>
    <p:sldMasterId id="2147483802" r:id="rId3"/>
    <p:sldMasterId id="2147483843" r:id="rId4"/>
    <p:sldMasterId id="2147483939" r:id="rId5"/>
    <p:sldMasterId id="2147483951" r:id="rId6"/>
  </p:sldMasterIdLst>
  <p:sldIdLst>
    <p:sldId id="556" r:id="rId7"/>
    <p:sldId id="687" r:id="rId8"/>
    <p:sldId id="287" r:id="rId9"/>
    <p:sldId id="331" r:id="rId10"/>
    <p:sldId id="333" r:id="rId11"/>
    <p:sldId id="3995" r:id="rId12"/>
    <p:sldId id="632" r:id="rId13"/>
    <p:sldId id="633" r:id="rId14"/>
    <p:sldId id="604" r:id="rId15"/>
    <p:sldId id="634" r:id="rId16"/>
    <p:sldId id="3996" r:id="rId17"/>
    <p:sldId id="586" r:id="rId18"/>
    <p:sldId id="587" r:id="rId19"/>
    <p:sldId id="635" r:id="rId20"/>
    <p:sldId id="588" r:id="rId21"/>
    <p:sldId id="4001" r:id="rId22"/>
    <p:sldId id="3963" r:id="rId23"/>
    <p:sldId id="636" r:id="rId24"/>
    <p:sldId id="589" r:id="rId25"/>
    <p:sldId id="439" r:id="rId26"/>
    <p:sldId id="4002" r:id="rId27"/>
    <p:sldId id="3970" r:id="rId28"/>
    <p:sldId id="590" r:id="rId29"/>
    <p:sldId id="3971" r:id="rId30"/>
    <p:sldId id="612" r:id="rId31"/>
    <p:sldId id="611" r:id="rId32"/>
    <p:sldId id="3994" r:id="rId33"/>
    <p:sldId id="613" r:id="rId34"/>
    <p:sldId id="3972" r:id="rId35"/>
    <p:sldId id="591" r:id="rId36"/>
    <p:sldId id="3973" r:id="rId37"/>
    <p:sldId id="619" r:id="rId38"/>
    <p:sldId id="592" r:id="rId39"/>
    <p:sldId id="637" r:id="rId40"/>
    <p:sldId id="677" r:id="rId41"/>
    <p:sldId id="614" r:id="rId42"/>
    <p:sldId id="615" r:id="rId43"/>
    <p:sldId id="3974" r:id="rId44"/>
    <p:sldId id="496" r:id="rId45"/>
    <p:sldId id="658" r:id="rId46"/>
    <p:sldId id="563" r:id="rId47"/>
    <p:sldId id="572" r:id="rId48"/>
    <p:sldId id="641" r:id="rId49"/>
    <p:sldId id="3975" r:id="rId50"/>
    <p:sldId id="567" r:id="rId51"/>
    <p:sldId id="654" r:id="rId52"/>
    <p:sldId id="568" r:id="rId53"/>
    <p:sldId id="446" r:id="rId54"/>
    <p:sldId id="441" r:id="rId55"/>
    <p:sldId id="660" r:id="rId56"/>
    <p:sldId id="570" r:id="rId57"/>
    <p:sldId id="640" r:id="rId58"/>
    <p:sldId id="3976" r:id="rId59"/>
    <p:sldId id="580" r:id="rId60"/>
    <p:sldId id="655" r:id="rId61"/>
    <p:sldId id="656" r:id="rId62"/>
    <p:sldId id="657" r:id="rId63"/>
    <p:sldId id="3977" r:id="rId64"/>
    <p:sldId id="564" r:id="rId65"/>
    <p:sldId id="579" r:id="rId66"/>
    <p:sldId id="3979" r:id="rId67"/>
    <p:sldId id="670" r:id="rId68"/>
    <p:sldId id="3997" r:id="rId69"/>
    <p:sldId id="667" r:id="rId70"/>
    <p:sldId id="601" r:id="rId71"/>
    <p:sldId id="669" r:id="rId72"/>
    <p:sldId id="3978" r:id="rId73"/>
    <p:sldId id="585" r:id="rId74"/>
    <p:sldId id="3981" r:id="rId75"/>
    <p:sldId id="668" r:id="rId76"/>
    <p:sldId id="661" r:id="rId77"/>
    <p:sldId id="3982" r:id="rId78"/>
    <p:sldId id="663" r:id="rId79"/>
    <p:sldId id="499" r:id="rId80"/>
    <p:sldId id="644" r:id="rId81"/>
    <p:sldId id="664" r:id="rId82"/>
    <p:sldId id="3980" r:id="rId83"/>
    <p:sldId id="666" r:id="rId84"/>
    <p:sldId id="3998" r:id="rId85"/>
    <p:sldId id="662" r:id="rId86"/>
    <p:sldId id="672" r:id="rId87"/>
    <p:sldId id="671" r:id="rId88"/>
    <p:sldId id="3983" r:id="rId89"/>
    <p:sldId id="652" r:id="rId90"/>
    <p:sldId id="584" r:id="rId91"/>
    <p:sldId id="3984" r:id="rId92"/>
    <p:sldId id="600" r:id="rId93"/>
    <p:sldId id="674" r:id="rId94"/>
    <p:sldId id="631" r:id="rId95"/>
    <p:sldId id="598" r:id="rId96"/>
    <p:sldId id="3985" r:id="rId97"/>
    <p:sldId id="673" r:id="rId98"/>
    <p:sldId id="675" r:id="rId99"/>
    <p:sldId id="3986" r:id="rId100"/>
    <p:sldId id="602" r:id="rId101"/>
    <p:sldId id="650" r:id="rId102"/>
    <p:sldId id="3987" r:id="rId103"/>
    <p:sldId id="603" r:id="rId104"/>
    <p:sldId id="676" r:id="rId105"/>
    <p:sldId id="599" r:id="rId106"/>
    <p:sldId id="3988" r:id="rId107"/>
    <p:sldId id="659" r:id="rId108"/>
    <p:sldId id="3999" r:id="rId109"/>
    <p:sldId id="526" r:id="rId110"/>
    <p:sldId id="319" r:id="rId11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8A"/>
    <a:srgbClr val="EE6B1A"/>
    <a:srgbClr val="00002A"/>
    <a:srgbClr val="2D051A"/>
    <a:srgbClr val="4B4BFF"/>
    <a:srgbClr val="009A00"/>
    <a:srgbClr val="FEEFCA"/>
    <a:srgbClr val="480048"/>
    <a:srgbClr val="D1F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727" autoAdjust="0"/>
    <p:restoredTop sz="95581" autoAdjust="0"/>
  </p:normalViewPr>
  <p:slideViewPr>
    <p:cSldViewPr snapToGrid="0">
      <p:cViewPr varScale="1">
        <p:scale>
          <a:sx n="87" d="100"/>
          <a:sy n="87" d="100"/>
        </p:scale>
        <p:origin x="91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55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presProps" Target="presProps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viewProps" Target="viewProps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theme" Target="theme/theme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tableStyles" Target="tableStyles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5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0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30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1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8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892" indent="0" algn="ctr">
              <a:buNone/>
            </a:lvl2pPr>
            <a:lvl3pPr marL="685783" indent="0" algn="ctr">
              <a:buNone/>
            </a:lvl3pPr>
            <a:lvl4pPr marL="1028675" indent="0" algn="ctr">
              <a:buNone/>
            </a:lvl4pPr>
            <a:lvl5pPr marL="1371566" indent="0" algn="ctr">
              <a:buNone/>
            </a:lvl5pPr>
            <a:lvl6pPr marL="1714457" indent="0" algn="ctr">
              <a:buNone/>
            </a:lvl6pPr>
            <a:lvl7pPr marL="2057348" indent="0" algn="ctr">
              <a:buNone/>
            </a:lvl7pPr>
            <a:lvl8pPr marL="2400240" indent="0" algn="ctr">
              <a:buNone/>
            </a:lvl8pPr>
            <a:lvl9pPr marL="2743132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8" y="1449306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Rectangle 9"/>
          <p:cNvSpPr/>
          <p:nvPr/>
        </p:nvSpPr>
        <p:spPr>
          <a:xfrm>
            <a:off x="62938" y="1396725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2938" y="2976653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4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7638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24447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5" y="6976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3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48"/>
            <a:ext cx="7772400" cy="1338263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21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Rectangle 7"/>
          <p:cNvSpPr/>
          <p:nvPr/>
        </p:nvSpPr>
        <p:spPr>
          <a:xfrm>
            <a:off x="69159" y="234148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Rectangle 8"/>
          <p:cNvSpPr/>
          <p:nvPr/>
        </p:nvSpPr>
        <p:spPr>
          <a:xfrm>
            <a:off x="68319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31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1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8257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1329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9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24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8063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Rectangle 11"/>
          <p:cNvSpPr/>
          <p:nvPr/>
        </p:nvSpPr>
        <p:spPr>
          <a:xfrm>
            <a:off x="68522" y="4650485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Rectangle 12"/>
          <p:cNvSpPr/>
          <p:nvPr/>
        </p:nvSpPr>
        <p:spPr>
          <a:xfrm>
            <a:off x="68523" y="477323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22" y="66678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07283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130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889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524000"/>
            <a:ext cx="8001000" cy="198596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3810000"/>
            <a:ext cx="8000999" cy="19859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7095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4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30351"/>
            <a:ext cx="8001000" cy="227965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589464"/>
            <a:ext cx="8001000" cy="1183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940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52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048000"/>
            <a:ext cx="3429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126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38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45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868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3048000"/>
            <a:ext cx="8001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18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1524000"/>
            <a:ext cx="2028825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500" y="1524000"/>
            <a:ext cx="5715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91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16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8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7048"/>
            <a:ext cx="8001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286000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3059114"/>
            <a:ext cx="3429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499" y="2286001"/>
            <a:ext cx="3429001" cy="761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3059114"/>
            <a:ext cx="3428999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573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1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1097280"/>
            <a:ext cx="3909060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9489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1069847"/>
            <a:ext cx="4574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9489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6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619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182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694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6858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61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495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4780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8846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8455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01692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83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1984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16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0"/>
            <a:ext cx="2865835" cy="1524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0" y="1524000"/>
            <a:ext cx="4572000" cy="3810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3048000"/>
            <a:ext cx="2865835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1" y="1524000"/>
            <a:ext cx="2857500" cy="15240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00500" y="1524000"/>
            <a:ext cx="4571999" cy="3810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1" y="3048000"/>
            <a:ext cx="2857500" cy="3048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7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692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29" r:id="rId4"/>
    <p:sldLayoutId id="2147483730" r:id="rId5"/>
    <p:sldLayoutId id="2147483731" r:id="rId6"/>
    <p:sldLayoutId id="2147483736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61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10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6191251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95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5" indent="-205735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0" indent="-171446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04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40" indent="-171446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indent="-171446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09" indent="-171446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44" indent="-171446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9" indent="-171446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14" indent="-171446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524001"/>
            <a:ext cx="6858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3048000"/>
            <a:ext cx="8001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" y="401595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0" y="6096001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01594"/>
            <a:ext cx="17145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243841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7/13/2023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6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tx1"/>
        </a:buClr>
        <a:buSzPct val="80000"/>
        <a:buFont typeface="Corbel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7710FEA-5A36-4FE2-B5D6-E9F11D9264C2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ED24598-6101-4302-B955-7A20C767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>
            <a:extLst>
              <a:ext uri="{FF2B5EF4-FFF2-40B4-BE49-F238E27FC236}">
                <a16:creationId xmlns:a16="http://schemas.microsoft.com/office/drawing/2014/main" id="{B05F1281-29B6-639C-602E-3765E629D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3" r="-2" b="8543"/>
          <a:stretch/>
        </p:blipFill>
        <p:spPr>
          <a:xfrm>
            <a:off x="185056" y="268154"/>
            <a:ext cx="8773887" cy="6361245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31793-04BE-9F28-6E3F-2CC929671273}"/>
              </a:ext>
            </a:extLst>
          </p:cNvPr>
          <p:cNvSpPr txBox="1"/>
          <p:nvPr/>
        </p:nvSpPr>
        <p:spPr>
          <a:xfrm>
            <a:off x="500743" y="4722210"/>
            <a:ext cx="4528457" cy="114916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DFPWeiBei-B5" panose="03000700000000000000" pitchFamily="66" charset="-120"/>
                <a:cs typeface="+mn-cs"/>
              </a:rPr>
              <a:t>啟示錄查經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5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47472"/>
            <a:ext cx="8229600" cy="6011695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城中有神的榮耀，城的光輝如同極貴的寶石，好像碧玉，明如水晶。 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有高大的牆，有十二個門，門上有十二位天使，門上又寫著以色列十二個支派的名字。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13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東邊有三門，北邊有三門，南邊有三門，西邊有三門。</a:t>
            </a:r>
            <a:endParaRPr lang="en-US" sz="44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469262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4356" y="694592"/>
            <a:ext cx="8015288" cy="54951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詩篇</a:t>
            </a:r>
            <a:r>
              <a:rPr lang="en-US" alt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119:105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你的話是我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腳前的燈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、是我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路上的光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8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  <a:p>
            <a:pPr marL="0" marR="0" indent="0" latinLnBrk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約翰福音</a:t>
            </a:r>
            <a:r>
              <a:rPr lang="en-US" alt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8:12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耶穌又對眾人說、我是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世界的光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．跟從我的、就不在黑暗裏走、必要得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生命的光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zh-TW" altLang="en-US" sz="4800" dirty="0">
              <a:solidFill>
                <a:srgbClr val="0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6895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上帝永恆國度的本質及其國民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en-GB" sz="54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24</a:t>
            </a:r>
            <a:r>
              <a:rPr lang="en-GB" sz="5400" dirty="0">
                <a:solidFill>
                  <a:srgbClr val="00008A"/>
                </a:solidFill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54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列國要在城的光裡行走，地上的君王必將自己的榮耀歸於那城。</a:t>
            </a:r>
            <a:endParaRPr lang="en-US" sz="5400" dirty="0">
              <a:solidFill>
                <a:srgbClr val="1D2F2F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5874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32003"/>
          </a:xfrm>
        </p:spPr>
        <p:txBody>
          <a:bodyPr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25</a:t>
            </a:r>
            <a:r>
              <a:rPr lang="en-GB" sz="48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城門白晝總不關閉，在那裡原沒有黑夜。</a:t>
            </a:r>
            <a:r>
              <a:rPr lang="en-GB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26</a:t>
            </a:r>
            <a:r>
              <a:rPr lang="en-GB" sz="48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人必將列國的榮耀、尊貴歸於那城。</a:t>
            </a:r>
            <a:r>
              <a:rPr lang="en-GB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27</a:t>
            </a:r>
            <a:r>
              <a:rPr lang="en-GB" sz="48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凡不潔淨的，並那行可憎與虛謊之事的，總不得進那城，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只有名字寫在羔羊生命冊上的才得進去。</a:t>
            </a:r>
            <a:endParaRPr lang="en-US" sz="4800" dirty="0">
              <a:solidFill>
                <a:srgbClr val="C00000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040030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F048-500C-6234-9BC0-1B87DE37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89258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城外還有人嗎</a:t>
            </a:r>
            <a:r>
              <a:rPr lang="en-US" altLang="zh-CN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94000-C408-F017-F0A7-A28ACCD1F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馬太福音 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25:26 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主人回答說：你這又惡又懶的僕人，你既知道我沒有種的地方要收割，沒有散的地方要聚斂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…30 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把這無用的僕人，</a:t>
            </a:r>
            <a:r>
              <a:rPr lang="zh-CN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丟在外面黑暗裡，在那裡必要哀哭切齒了</a:t>
            </a: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altLang="zh-CN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啟示錄的主旨之一是警告</a:t>
            </a:r>
            <a:r>
              <a:rPr lang="en-US" altLang="zh-CN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endParaRPr lang="en-US" sz="80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130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reeform: Shape 6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8">
            <a:extLst>
              <a:ext uri="{FF2B5EF4-FFF2-40B4-BE49-F238E27FC236}">
                <a16:creationId xmlns:a16="http://schemas.microsoft.com/office/drawing/2014/main" id="{1E12D6AD-7096-45BB-9C02-468B2704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953252-97DE-4766-B2F6-E4FDA2FDA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8" y="3296010"/>
            <a:ext cx="9143592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133" y="437744"/>
            <a:ext cx="8229600" cy="4834647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marR="245745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YuanBold-B5" panose="020F0700000000000000" pitchFamily="34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我聽見有大聲音從寶座出來說、看哪、神的帳幕在人間．</a:t>
            </a:r>
            <a:r>
              <a:rPr lang="zh-CN" alt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YuanBold-B5" panose="020F0700000000000000" pitchFamily="34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YuanBold-B5" panose="020F0700000000000000" pitchFamily="34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要與人同住、他們要作</a:t>
            </a:r>
            <a:r>
              <a:rPr lang="zh-CN" altLang="en-US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YuanBold-B5" panose="020F0700000000000000" pitchFamily="34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YuanBold-B5" panose="020F0700000000000000" pitchFamily="34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的子民、神要親自與他們同在、作他們的神</a:t>
            </a:r>
            <a:r>
              <a:rPr lang="zh-TW" sz="4400" dirty="0">
                <a:solidFill>
                  <a:srgbClr val="D1FF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r>
              <a:rPr lang="en-US" sz="4400" dirty="0">
                <a:solidFill>
                  <a:srgbClr val="FEE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4400" dirty="0">
                <a:solidFill>
                  <a:srgbClr val="FEE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啟示錄 </a:t>
            </a:r>
            <a:r>
              <a:rPr lang="en-US" sz="4400" dirty="0">
                <a:solidFill>
                  <a:srgbClr val="FEE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21:3)</a:t>
            </a:r>
            <a:endParaRPr lang="en-US" sz="4400" dirty="0">
              <a:solidFill>
                <a:srgbClr val="FEEF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0245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 descr="Glory to God in the Highest, and Peace on Earth - Meaning of Luke 2:14  Explained">
            <a:extLst>
              <a:ext uri="{FF2B5EF4-FFF2-40B4-BE49-F238E27FC236}">
                <a16:creationId xmlns:a16="http://schemas.microsoft.com/office/drawing/2014/main" id="{AA3F7F98-3FFB-E423-9F41-CF4751CAF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" b="16953"/>
          <a:stretch/>
        </p:blipFill>
        <p:spPr bwMode="auto">
          <a:xfrm>
            <a:off x="357" y="-33773"/>
            <a:ext cx="9143643" cy="3820944"/>
          </a:xfrm>
          <a:custGeom>
            <a:avLst/>
            <a:gdLst/>
            <a:ahLst/>
            <a:cxnLst/>
            <a:rect l="l" t="t" r="r" b="b"/>
            <a:pathLst>
              <a:path w="12191524" h="3820944">
                <a:moveTo>
                  <a:pt x="0" y="0"/>
                </a:moveTo>
                <a:lnTo>
                  <a:pt x="12191524" y="0"/>
                </a:lnTo>
                <a:lnTo>
                  <a:pt x="12191524" y="999522"/>
                </a:lnTo>
                <a:lnTo>
                  <a:pt x="12191524" y="1442807"/>
                </a:lnTo>
                <a:lnTo>
                  <a:pt x="12122577" y="1473667"/>
                </a:lnTo>
                <a:cubicBezTo>
                  <a:pt x="12109137" y="1479237"/>
                  <a:pt x="12094348" y="1482309"/>
                  <a:pt x="12082252" y="1489797"/>
                </a:cubicBezTo>
                <a:cubicBezTo>
                  <a:pt x="12026558" y="1523980"/>
                  <a:pt x="11972595" y="1560851"/>
                  <a:pt x="11916137" y="1593691"/>
                </a:cubicBezTo>
                <a:cubicBezTo>
                  <a:pt x="11857951" y="1627681"/>
                  <a:pt x="11805909" y="1667816"/>
                  <a:pt x="11765771" y="1722164"/>
                </a:cubicBezTo>
                <a:cubicBezTo>
                  <a:pt x="11728516" y="1772670"/>
                  <a:pt x="11692413" y="1823942"/>
                  <a:pt x="11655351" y="1874640"/>
                </a:cubicBezTo>
                <a:cubicBezTo>
                  <a:pt x="11645941" y="1887507"/>
                  <a:pt x="11637298" y="1902679"/>
                  <a:pt x="11624432" y="1910938"/>
                </a:cubicBezTo>
                <a:cubicBezTo>
                  <a:pt x="11597739" y="1928220"/>
                  <a:pt x="11568548" y="1942239"/>
                  <a:pt x="11539935" y="1956449"/>
                </a:cubicBezTo>
                <a:cubicBezTo>
                  <a:pt x="11515354" y="1968548"/>
                  <a:pt x="11489237" y="1977572"/>
                  <a:pt x="11465234" y="1990631"/>
                </a:cubicBezTo>
                <a:cubicBezTo>
                  <a:pt x="11446031" y="2001003"/>
                  <a:pt x="11428938" y="2015406"/>
                  <a:pt x="11411078" y="2028464"/>
                </a:cubicBezTo>
                <a:cubicBezTo>
                  <a:pt x="11395523" y="2039793"/>
                  <a:pt x="11378432" y="2049587"/>
                  <a:pt x="11365374" y="2063224"/>
                </a:cubicBezTo>
                <a:cubicBezTo>
                  <a:pt x="11333494" y="2096253"/>
                  <a:pt x="11301423" y="2128708"/>
                  <a:pt x="11261864" y="2153097"/>
                </a:cubicBezTo>
                <a:cubicBezTo>
                  <a:pt x="11222880" y="2177292"/>
                  <a:pt x="11186009" y="2204371"/>
                  <a:pt x="11147219" y="2228952"/>
                </a:cubicBezTo>
                <a:cubicBezTo>
                  <a:pt x="11109194" y="2252957"/>
                  <a:pt x="11074820" y="2279264"/>
                  <a:pt x="11055040" y="2321898"/>
                </a:cubicBezTo>
                <a:cubicBezTo>
                  <a:pt x="11046207" y="2340716"/>
                  <a:pt x="11033723" y="2361265"/>
                  <a:pt x="11017016" y="2372212"/>
                </a:cubicBezTo>
                <a:cubicBezTo>
                  <a:pt x="10993203" y="2387766"/>
                  <a:pt x="10963054" y="2393336"/>
                  <a:pt x="10937127" y="2406587"/>
                </a:cubicBezTo>
                <a:cubicBezTo>
                  <a:pt x="10906594" y="2422142"/>
                  <a:pt x="10871260" y="2435584"/>
                  <a:pt x="10850520" y="2460357"/>
                </a:cubicBezTo>
                <a:cubicBezTo>
                  <a:pt x="10832083" y="2482442"/>
                  <a:pt x="10813456" y="2499725"/>
                  <a:pt x="10789065" y="2513743"/>
                </a:cubicBezTo>
                <a:cubicBezTo>
                  <a:pt x="10771977" y="2523538"/>
                  <a:pt x="10759302" y="2541396"/>
                  <a:pt x="10741635" y="2549463"/>
                </a:cubicBezTo>
                <a:cubicBezTo>
                  <a:pt x="10718398" y="2560217"/>
                  <a:pt x="10694970" y="2568667"/>
                  <a:pt x="10674613" y="2585374"/>
                </a:cubicBezTo>
                <a:cubicBezTo>
                  <a:pt x="10653488" y="2602657"/>
                  <a:pt x="10629485" y="2616291"/>
                  <a:pt x="10607400" y="2632424"/>
                </a:cubicBezTo>
                <a:cubicBezTo>
                  <a:pt x="10595686" y="2641064"/>
                  <a:pt x="10586083" y="2652395"/>
                  <a:pt x="10574755" y="2661421"/>
                </a:cubicBezTo>
                <a:cubicBezTo>
                  <a:pt x="10554014" y="2677936"/>
                  <a:pt x="10532889" y="2694066"/>
                  <a:pt x="10511572" y="2709621"/>
                </a:cubicBezTo>
                <a:cubicBezTo>
                  <a:pt x="10490258" y="2725177"/>
                  <a:pt x="10469901" y="2743228"/>
                  <a:pt x="10446472" y="2754559"/>
                </a:cubicBezTo>
                <a:cubicBezTo>
                  <a:pt x="10406530" y="2773763"/>
                  <a:pt x="10362937" y="2785286"/>
                  <a:pt x="10324143" y="2806024"/>
                </a:cubicBezTo>
                <a:cubicBezTo>
                  <a:pt x="10284778" y="2827147"/>
                  <a:pt x="10247712" y="2853650"/>
                  <a:pt x="10212763" y="2881687"/>
                </a:cubicBezTo>
                <a:cubicBezTo>
                  <a:pt x="10185110" y="2903772"/>
                  <a:pt x="10159185" y="2925665"/>
                  <a:pt x="10124423" y="2936993"/>
                </a:cubicBezTo>
                <a:cubicBezTo>
                  <a:pt x="10105029" y="2943332"/>
                  <a:pt x="10084674" y="2957158"/>
                  <a:pt x="10072957" y="2973291"/>
                </a:cubicBezTo>
                <a:cubicBezTo>
                  <a:pt x="10047608" y="3008432"/>
                  <a:pt x="10015155" y="3033205"/>
                  <a:pt x="9978476" y="3054330"/>
                </a:cubicBezTo>
                <a:cubicBezTo>
                  <a:pt x="9929506" y="3082751"/>
                  <a:pt x="9881112" y="3111748"/>
                  <a:pt x="9831950" y="3139593"/>
                </a:cubicBezTo>
                <a:cubicBezTo>
                  <a:pt x="9802955" y="3156110"/>
                  <a:pt x="9774150" y="3173585"/>
                  <a:pt x="9743420" y="3185683"/>
                </a:cubicBezTo>
                <a:cubicBezTo>
                  <a:pt x="9680626" y="3210648"/>
                  <a:pt x="9616293" y="3231963"/>
                  <a:pt x="9552921" y="3255202"/>
                </a:cubicBezTo>
                <a:cubicBezTo>
                  <a:pt x="9532180" y="3262690"/>
                  <a:pt x="9512591" y="3273445"/>
                  <a:pt x="9491467" y="3279975"/>
                </a:cubicBezTo>
                <a:cubicBezTo>
                  <a:pt x="9468614" y="3287079"/>
                  <a:pt x="9444037" y="3289191"/>
                  <a:pt x="9421184" y="3296297"/>
                </a:cubicBezTo>
                <a:cubicBezTo>
                  <a:pt x="9383158" y="3308010"/>
                  <a:pt x="9346287" y="3322991"/>
                  <a:pt x="9308263" y="3334897"/>
                </a:cubicBezTo>
                <a:cubicBezTo>
                  <a:pt x="9234905" y="3357750"/>
                  <a:pt x="9161354" y="3379643"/>
                  <a:pt x="9087805" y="3401342"/>
                </a:cubicBezTo>
                <a:cubicBezTo>
                  <a:pt x="9072058" y="3405952"/>
                  <a:pt x="9054966" y="3406528"/>
                  <a:pt x="9039413" y="3411520"/>
                </a:cubicBezTo>
                <a:cubicBezTo>
                  <a:pt x="8998123" y="3424963"/>
                  <a:pt x="8957026" y="3439557"/>
                  <a:pt x="8916122" y="3454344"/>
                </a:cubicBezTo>
                <a:cubicBezTo>
                  <a:pt x="8891351" y="3463370"/>
                  <a:pt x="8867152" y="3474508"/>
                  <a:pt x="8842189" y="3483149"/>
                </a:cubicBezTo>
                <a:cubicBezTo>
                  <a:pt x="8822216" y="3490063"/>
                  <a:pt x="8801668" y="3495439"/>
                  <a:pt x="8780927" y="3499665"/>
                </a:cubicBezTo>
                <a:cubicBezTo>
                  <a:pt x="8763068" y="3503316"/>
                  <a:pt x="8744441" y="3502930"/>
                  <a:pt x="8726773" y="3507348"/>
                </a:cubicBezTo>
                <a:cubicBezTo>
                  <a:pt x="8678955" y="3519252"/>
                  <a:pt x="8631715" y="3532697"/>
                  <a:pt x="8584281" y="3545369"/>
                </a:cubicBezTo>
                <a:cubicBezTo>
                  <a:pt x="8565270" y="3550363"/>
                  <a:pt x="8545874" y="3554014"/>
                  <a:pt x="8527437" y="3560350"/>
                </a:cubicBezTo>
                <a:cubicBezTo>
                  <a:pt x="8478083" y="3577056"/>
                  <a:pt x="8429499" y="3596067"/>
                  <a:pt x="8379953" y="3611816"/>
                </a:cubicBezTo>
                <a:cubicBezTo>
                  <a:pt x="8338858" y="3624874"/>
                  <a:pt x="8296608" y="3634283"/>
                  <a:pt x="8254935" y="3645805"/>
                </a:cubicBezTo>
                <a:cubicBezTo>
                  <a:pt x="8237268" y="3650799"/>
                  <a:pt x="8220369" y="3657906"/>
                  <a:pt x="8202705" y="3662128"/>
                </a:cubicBezTo>
                <a:cubicBezTo>
                  <a:pt x="8163143" y="3671732"/>
                  <a:pt x="8123007" y="3679796"/>
                  <a:pt x="8083256" y="3689399"/>
                </a:cubicBezTo>
                <a:cubicBezTo>
                  <a:pt x="8060593" y="3694967"/>
                  <a:pt x="8038702" y="3704953"/>
                  <a:pt x="8015657" y="3708604"/>
                </a:cubicBezTo>
                <a:cubicBezTo>
                  <a:pt x="7960927" y="3717244"/>
                  <a:pt x="7905813" y="3723388"/>
                  <a:pt x="7850697" y="3730302"/>
                </a:cubicBezTo>
                <a:cubicBezTo>
                  <a:pt x="7793857" y="3737407"/>
                  <a:pt x="7737204" y="3744897"/>
                  <a:pt x="7680358" y="3751233"/>
                </a:cubicBezTo>
                <a:cubicBezTo>
                  <a:pt x="7649249" y="3754499"/>
                  <a:pt x="7617946" y="3755075"/>
                  <a:pt x="7586836" y="3758148"/>
                </a:cubicBezTo>
                <a:cubicBezTo>
                  <a:pt x="7559567" y="3760838"/>
                  <a:pt x="7532490" y="3765830"/>
                  <a:pt x="7505221" y="3769096"/>
                </a:cubicBezTo>
                <a:cubicBezTo>
                  <a:pt x="7481600" y="3771782"/>
                  <a:pt x="7457787" y="3773318"/>
                  <a:pt x="7434167" y="3776008"/>
                </a:cubicBezTo>
                <a:cubicBezTo>
                  <a:pt x="7396337" y="3780424"/>
                  <a:pt x="7358696" y="3785419"/>
                  <a:pt x="7321059" y="3790027"/>
                </a:cubicBezTo>
                <a:cubicBezTo>
                  <a:pt x="7305312" y="3791755"/>
                  <a:pt x="7288795" y="3796555"/>
                  <a:pt x="7274008" y="3793677"/>
                </a:cubicBezTo>
                <a:cubicBezTo>
                  <a:pt x="7236753" y="3786377"/>
                  <a:pt x="7200073" y="3788491"/>
                  <a:pt x="7163010" y="3793483"/>
                </a:cubicBezTo>
                <a:cubicBezTo>
                  <a:pt x="7150336" y="3795213"/>
                  <a:pt x="7136701" y="3794827"/>
                  <a:pt x="7124411" y="3791563"/>
                </a:cubicBezTo>
                <a:cubicBezTo>
                  <a:pt x="7099253" y="3785033"/>
                  <a:pt x="7074865" y="3775814"/>
                  <a:pt x="7050092" y="3767750"/>
                </a:cubicBezTo>
                <a:cubicBezTo>
                  <a:pt x="7047401" y="3766790"/>
                  <a:pt x="7044138" y="3766598"/>
                  <a:pt x="7041259" y="3766022"/>
                </a:cubicBezTo>
                <a:cubicBezTo>
                  <a:pt x="7024935" y="3762756"/>
                  <a:pt x="7008806" y="3759492"/>
                  <a:pt x="6992479" y="3756611"/>
                </a:cubicBezTo>
                <a:cubicBezTo>
                  <a:pt x="6983647" y="3755075"/>
                  <a:pt x="6974621" y="3754883"/>
                  <a:pt x="6965786" y="3753539"/>
                </a:cubicBezTo>
                <a:cubicBezTo>
                  <a:pt x="6931605" y="3748161"/>
                  <a:pt x="6893965" y="3757188"/>
                  <a:pt x="6864390" y="3733953"/>
                </a:cubicBezTo>
                <a:cubicBezTo>
                  <a:pt x="6845188" y="3718972"/>
                  <a:pt x="6826559" y="3722430"/>
                  <a:pt x="6806012" y="3724734"/>
                </a:cubicBezTo>
                <a:cubicBezTo>
                  <a:pt x="6790457" y="3726462"/>
                  <a:pt x="6774517" y="3725884"/>
                  <a:pt x="6758771" y="3726078"/>
                </a:cubicBezTo>
                <a:cubicBezTo>
                  <a:pt x="6731118" y="3726652"/>
                  <a:pt x="6703464" y="3726846"/>
                  <a:pt x="6675809" y="3727806"/>
                </a:cubicBezTo>
                <a:cubicBezTo>
                  <a:pt x="6666975" y="3728190"/>
                  <a:pt x="6657953" y="3732993"/>
                  <a:pt x="6649308" y="3732225"/>
                </a:cubicBezTo>
                <a:cubicBezTo>
                  <a:pt x="6609365" y="3728574"/>
                  <a:pt x="6569421" y="3722812"/>
                  <a:pt x="6529475" y="3719548"/>
                </a:cubicBezTo>
                <a:cubicBezTo>
                  <a:pt x="6506816" y="3717630"/>
                  <a:pt x="6483579" y="3721276"/>
                  <a:pt x="6461111" y="3718588"/>
                </a:cubicBezTo>
                <a:cubicBezTo>
                  <a:pt x="6435188" y="3715516"/>
                  <a:pt x="6409839" y="3707644"/>
                  <a:pt x="6384104" y="3702841"/>
                </a:cubicBezTo>
                <a:cubicBezTo>
                  <a:pt x="6377000" y="3701497"/>
                  <a:pt x="6369125" y="3703225"/>
                  <a:pt x="6361637" y="3703609"/>
                </a:cubicBezTo>
                <a:cubicBezTo>
                  <a:pt x="6353187" y="3703993"/>
                  <a:pt x="6344928" y="3704761"/>
                  <a:pt x="6336480" y="3704953"/>
                </a:cubicBezTo>
                <a:cubicBezTo>
                  <a:pt x="6310745" y="3705339"/>
                  <a:pt x="6285014" y="3704761"/>
                  <a:pt x="6259279" y="3706108"/>
                </a:cubicBezTo>
                <a:cubicBezTo>
                  <a:pt x="6243533" y="3706876"/>
                  <a:pt x="6227020" y="3714748"/>
                  <a:pt x="6212421" y="3711868"/>
                </a:cubicBezTo>
                <a:cubicBezTo>
                  <a:pt x="6182658" y="3706298"/>
                  <a:pt x="6152891" y="3718780"/>
                  <a:pt x="6123127" y="3708412"/>
                </a:cubicBezTo>
                <a:cubicBezTo>
                  <a:pt x="6113907" y="3705339"/>
                  <a:pt x="6101232" y="3713020"/>
                  <a:pt x="6090095" y="3713404"/>
                </a:cubicBezTo>
                <a:cubicBezTo>
                  <a:pt x="6062249" y="3714364"/>
                  <a:pt x="6034404" y="3714172"/>
                  <a:pt x="6006559" y="3713980"/>
                </a:cubicBezTo>
                <a:cubicBezTo>
                  <a:pt x="5981594" y="3713788"/>
                  <a:pt x="5955667" y="3716476"/>
                  <a:pt x="5931664" y="3711100"/>
                </a:cubicBezTo>
                <a:cubicBezTo>
                  <a:pt x="5906505" y="3705339"/>
                  <a:pt x="5883846" y="3706108"/>
                  <a:pt x="5859457" y="3712636"/>
                </a:cubicBezTo>
                <a:cubicBezTo>
                  <a:pt x="5842749" y="3717052"/>
                  <a:pt x="5825082" y="3717630"/>
                  <a:pt x="5807800" y="3718972"/>
                </a:cubicBezTo>
                <a:cubicBezTo>
                  <a:pt x="5789173" y="3720508"/>
                  <a:pt x="5768624" y="3716476"/>
                  <a:pt x="5751725" y="3722812"/>
                </a:cubicBezTo>
                <a:cubicBezTo>
                  <a:pt x="5701409" y="3741633"/>
                  <a:pt x="5649751" y="3745665"/>
                  <a:pt x="5597135" y="3745665"/>
                </a:cubicBezTo>
                <a:cubicBezTo>
                  <a:pt x="5587530" y="3745665"/>
                  <a:pt x="5577737" y="3742979"/>
                  <a:pt x="5568522" y="3740097"/>
                </a:cubicBezTo>
                <a:cubicBezTo>
                  <a:pt x="5514748" y="3722812"/>
                  <a:pt x="5460785" y="3724348"/>
                  <a:pt x="5406055" y="3734911"/>
                </a:cubicBezTo>
                <a:cubicBezTo>
                  <a:pt x="5394725" y="3737217"/>
                  <a:pt x="5382052" y="3737601"/>
                  <a:pt x="5370722" y="3735297"/>
                </a:cubicBezTo>
                <a:cubicBezTo>
                  <a:pt x="5338843" y="3728574"/>
                  <a:pt x="5307923" y="3717436"/>
                  <a:pt x="5275854" y="3712636"/>
                </a:cubicBezTo>
                <a:cubicBezTo>
                  <a:pt x="5222853" y="3704761"/>
                  <a:pt x="5176956" y="3731262"/>
                  <a:pt x="5129523" y="3748547"/>
                </a:cubicBezTo>
                <a:cubicBezTo>
                  <a:pt x="5084393" y="3764870"/>
                  <a:pt x="5045986" y="3801741"/>
                  <a:pt x="4992598" y="3793483"/>
                </a:cubicBezTo>
                <a:cubicBezTo>
                  <a:pt x="4987223" y="3792715"/>
                  <a:pt x="4981269" y="3797899"/>
                  <a:pt x="4975315" y="3799245"/>
                </a:cubicBezTo>
                <a:cubicBezTo>
                  <a:pt x="4958992" y="3802893"/>
                  <a:pt x="4942670" y="3807309"/>
                  <a:pt x="4926153" y="3809040"/>
                </a:cubicBezTo>
                <a:cubicBezTo>
                  <a:pt x="4905990" y="3811344"/>
                  <a:pt x="4885441" y="3810576"/>
                  <a:pt x="4865279" y="3812496"/>
                </a:cubicBezTo>
                <a:cubicBezTo>
                  <a:pt x="4839352" y="3814800"/>
                  <a:pt x="4813813" y="3820944"/>
                  <a:pt x="4788077" y="3820944"/>
                </a:cubicBezTo>
                <a:cubicBezTo>
                  <a:pt x="4767337" y="3820944"/>
                  <a:pt x="4746790" y="3813840"/>
                  <a:pt x="4726243" y="3810382"/>
                </a:cubicBezTo>
                <a:cubicBezTo>
                  <a:pt x="4697244" y="3805581"/>
                  <a:pt x="4665364" y="3806925"/>
                  <a:pt x="4639824" y="3794635"/>
                </a:cubicBezTo>
                <a:cubicBezTo>
                  <a:pt x="4612556" y="3781576"/>
                  <a:pt x="4586629" y="3775624"/>
                  <a:pt x="4558401" y="3779656"/>
                </a:cubicBezTo>
                <a:cubicBezTo>
                  <a:pt x="4548990" y="3781000"/>
                  <a:pt x="4536892" y="3789067"/>
                  <a:pt x="4532667" y="3797323"/>
                </a:cubicBezTo>
                <a:cubicBezTo>
                  <a:pt x="4523257" y="3815760"/>
                  <a:pt x="4510393" y="3819026"/>
                  <a:pt x="4492916" y="3812686"/>
                </a:cubicBezTo>
                <a:cubicBezTo>
                  <a:pt x="4477745" y="3807309"/>
                  <a:pt x="4459117" y="3804621"/>
                  <a:pt x="4448748" y="3794251"/>
                </a:cubicBezTo>
                <a:cubicBezTo>
                  <a:pt x="4419365" y="3764870"/>
                  <a:pt x="4381917" y="3763910"/>
                  <a:pt x="4345430" y="3756037"/>
                </a:cubicBezTo>
                <a:cubicBezTo>
                  <a:pt x="4323158" y="3751233"/>
                  <a:pt x="4302414" y="3751043"/>
                  <a:pt x="4280138" y="3754307"/>
                </a:cubicBezTo>
                <a:cubicBezTo>
                  <a:pt x="4231745" y="3761606"/>
                  <a:pt x="4184696" y="3751233"/>
                  <a:pt x="4138222" y="3737985"/>
                </a:cubicBezTo>
                <a:cubicBezTo>
                  <a:pt x="4107495" y="3729150"/>
                  <a:pt x="4076002" y="3723774"/>
                  <a:pt x="4045468" y="3714748"/>
                </a:cubicBezTo>
                <a:cubicBezTo>
                  <a:pt x="4022615" y="3707836"/>
                  <a:pt x="3999765" y="3699577"/>
                  <a:pt x="3978834" y="3688439"/>
                </a:cubicBezTo>
                <a:cubicBezTo>
                  <a:pt x="3948489" y="3672114"/>
                  <a:pt x="3921990" y="3647533"/>
                  <a:pt x="3883388" y="3654063"/>
                </a:cubicBezTo>
                <a:cubicBezTo>
                  <a:pt x="3849397" y="3659824"/>
                  <a:pt x="3818673" y="3647727"/>
                  <a:pt x="3787562" y="3636205"/>
                </a:cubicBezTo>
                <a:cubicBezTo>
                  <a:pt x="3764709" y="3627754"/>
                  <a:pt x="3741860" y="3619112"/>
                  <a:pt x="3718236" y="3613736"/>
                </a:cubicBezTo>
                <a:cubicBezTo>
                  <a:pt x="3690198" y="3607398"/>
                  <a:pt x="3658511" y="3610088"/>
                  <a:pt x="3633546" y="3598371"/>
                </a:cubicBezTo>
                <a:cubicBezTo>
                  <a:pt x="3607429" y="3586081"/>
                  <a:pt x="3585730" y="3594339"/>
                  <a:pt x="3562493" y="3597797"/>
                </a:cubicBezTo>
                <a:cubicBezTo>
                  <a:pt x="3525430" y="3603173"/>
                  <a:pt x="3488557" y="3613160"/>
                  <a:pt x="3451111" y="3600485"/>
                </a:cubicBezTo>
                <a:cubicBezTo>
                  <a:pt x="3405599" y="3585123"/>
                  <a:pt x="3360470" y="3568608"/>
                  <a:pt x="3314766" y="3554014"/>
                </a:cubicBezTo>
                <a:cubicBezTo>
                  <a:pt x="3297095" y="3548441"/>
                  <a:pt x="3278088" y="3546137"/>
                  <a:pt x="3259650" y="3543641"/>
                </a:cubicBezTo>
                <a:cubicBezTo>
                  <a:pt x="3242177" y="3541529"/>
                  <a:pt x="3221244" y="3546905"/>
                  <a:pt x="3207800" y="3538841"/>
                </a:cubicBezTo>
                <a:cubicBezTo>
                  <a:pt x="3173232" y="3518102"/>
                  <a:pt x="3137707" y="3507924"/>
                  <a:pt x="3097761" y="3507924"/>
                </a:cubicBezTo>
                <a:cubicBezTo>
                  <a:pt x="3082781" y="3507924"/>
                  <a:pt x="3068186" y="3499281"/>
                  <a:pt x="3053018" y="3497743"/>
                </a:cubicBezTo>
                <a:cubicBezTo>
                  <a:pt x="3032275" y="3495825"/>
                  <a:pt x="3008462" y="3490639"/>
                  <a:pt x="2990411" y="3497937"/>
                </a:cubicBezTo>
                <a:cubicBezTo>
                  <a:pt x="2947971" y="3515220"/>
                  <a:pt x="2913598" y="3500817"/>
                  <a:pt x="2876535" y="3483727"/>
                </a:cubicBezTo>
                <a:cubicBezTo>
                  <a:pt x="2840045" y="3466826"/>
                  <a:pt x="2801638" y="3453386"/>
                  <a:pt x="2762848" y="3442245"/>
                </a:cubicBezTo>
                <a:cubicBezTo>
                  <a:pt x="2748254" y="3438213"/>
                  <a:pt x="2730779" y="3444935"/>
                  <a:pt x="2714647" y="3446277"/>
                </a:cubicBezTo>
                <a:cubicBezTo>
                  <a:pt x="2708884" y="3446663"/>
                  <a:pt x="2702546" y="3447239"/>
                  <a:pt x="2697364" y="3445319"/>
                </a:cubicBezTo>
                <a:cubicBezTo>
                  <a:pt x="2647242" y="3426883"/>
                  <a:pt x="2596350" y="3412864"/>
                  <a:pt x="2542006" y="3422464"/>
                </a:cubicBezTo>
                <a:cubicBezTo>
                  <a:pt x="2537013" y="3423426"/>
                  <a:pt x="2531443" y="3421314"/>
                  <a:pt x="2526449" y="3419970"/>
                </a:cubicBezTo>
                <a:cubicBezTo>
                  <a:pt x="2502060" y="3413056"/>
                  <a:pt x="2478247" y="3402110"/>
                  <a:pt x="2453476" y="3399614"/>
                </a:cubicBezTo>
                <a:cubicBezTo>
                  <a:pt x="2392408" y="3393469"/>
                  <a:pt x="2330957" y="3390971"/>
                  <a:pt x="2269501" y="3386939"/>
                </a:cubicBezTo>
                <a:cubicBezTo>
                  <a:pt x="2265661" y="3386747"/>
                  <a:pt x="2261629" y="3386747"/>
                  <a:pt x="2258173" y="3385403"/>
                </a:cubicBezTo>
                <a:cubicBezTo>
                  <a:pt x="2235512" y="3377145"/>
                  <a:pt x="2215733" y="3379835"/>
                  <a:pt x="2196526" y="3395579"/>
                </a:cubicBezTo>
                <a:cubicBezTo>
                  <a:pt x="2188078" y="3402494"/>
                  <a:pt x="2176555" y="3406142"/>
                  <a:pt x="2165995" y="3409984"/>
                </a:cubicBezTo>
                <a:cubicBezTo>
                  <a:pt x="2150438" y="3415746"/>
                  <a:pt x="2134500" y="3421314"/>
                  <a:pt x="2118369" y="3424963"/>
                </a:cubicBezTo>
                <a:cubicBezTo>
                  <a:pt x="2102428" y="3428419"/>
                  <a:pt x="2085338" y="3433219"/>
                  <a:pt x="2069975" y="3430533"/>
                </a:cubicBezTo>
                <a:cubicBezTo>
                  <a:pt x="2042322" y="3425731"/>
                  <a:pt x="2016011" y="3414978"/>
                  <a:pt x="1988742" y="3407870"/>
                </a:cubicBezTo>
                <a:cubicBezTo>
                  <a:pt x="1979334" y="3405374"/>
                  <a:pt x="1968961" y="3405760"/>
                  <a:pt x="1959169" y="3405566"/>
                </a:cubicBezTo>
                <a:cubicBezTo>
                  <a:pt x="1936700" y="3404992"/>
                  <a:pt x="1913655" y="3410560"/>
                  <a:pt x="1893300" y="3394621"/>
                </a:cubicBezTo>
                <a:cubicBezTo>
                  <a:pt x="1874482" y="3379643"/>
                  <a:pt x="1855467" y="3384057"/>
                  <a:pt x="1835688" y="3395389"/>
                </a:cubicBezTo>
                <a:cubicBezTo>
                  <a:pt x="1821477" y="3403456"/>
                  <a:pt x="1805349" y="3409792"/>
                  <a:pt x="1789408" y="3412864"/>
                </a:cubicBezTo>
                <a:cubicBezTo>
                  <a:pt x="1767515" y="3417088"/>
                  <a:pt x="1745815" y="3418818"/>
                  <a:pt x="1722194" y="3416320"/>
                </a:cubicBezTo>
                <a:cubicBezTo>
                  <a:pt x="1705487" y="3414592"/>
                  <a:pt x="1691850" y="3413824"/>
                  <a:pt x="1678792" y="3403646"/>
                </a:cubicBezTo>
                <a:cubicBezTo>
                  <a:pt x="1676682" y="3402110"/>
                  <a:pt x="1672842" y="3401726"/>
                  <a:pt x="1669960" y="3401920"/>
                </a:cubicBezTo>
                <a:cubicBezTo>
                  <a:pt x="1632128" y="3405184"/>
                  <a:pt x="1594681" y="3403456"/>
                  <a:pt x="1556465" y="3401150"/>
                </a:cubicBezTo>
                <a:cubicBezTo>
                  <a:pt x="1507881" y="3398077"/>
                  <a:pt x="1456797" y="3407102"/>
                  <a:pt x="1414742" y="3439365"/>
                </a:cubicBezTo>
                <a:cubicBezTo>
                  <a:pt x="1408597" y="3444167"/>
                  <a:pt x="1399379" y="3446277"/>
                  <a:pt x="1391313" y="3447431"/>
                </a:cubicBezTo>
                <a:cubicBezTo>
                  <a:pt x="1353289" y="3452424"/>
                  <a:pt x="1315074" y="3455882"/>
                  <a:pt x="1277050" y="3461450"/>
                </a:cubicBezTo>
                <a:cubicBezTo>
                  <a:pt x="1256309" y="3464522"/>
                  <a:pt x="1234609" y="3467212"/>
                  <a:pt x="1215792" y="3475661"/>
                </a:cubicBezTo>
                <a:cubicBezTo>
                  <a:pt x="1197357" y="3483917"/>
                  <a:pt x="1182567" y="3493711"/>
                  <a:pt x="1171622" y="3476429"/>
                </a:cubicBezTo>
                <a:cubicBezTo>
                  <a:pt x="1152035" y="3485647"/>
                  <a:pt x="1134940" y="3493329"/>
                  <a:pt x="1118238" y="3501586"/>
                </a:cubicBezTo>
                <a:cubicBezTo>
                  <a:pt x="1112090" y="3504658"/>
                  <a:pt x="1106906" y="3509652"/>
                  <a:pt x="1100759" y="3512532"/>
                </a:cubicBezTo>
                <a:cubicBezTo>
                  <a:pt x="1094229" y="3515606"/>
                  <a:pt x="1086933" y="3517524"/>
                  <a:pt x="1079829" y="3519060"/>
                </a:cubicBezTo>
                <a:cubicBezTo>
                  <a:pt x="1048141" y="3525974"/>
                  <a:pt x="1016454" y="3532311"/>
                  <a:pt x="984963" y="3539801"/>
                </a:cubicBezTo>
                <a:cubicBezTo>
                  <a:pt x="978814" y="3541337"/>
                  <a:pt x="973630" y="3547483"/>
                  <a:pt x="968060" y="3551515"/>
                </a:cubicBezTo>
                <a:cubicBezTo>
                  <a:pt x="964412" y="3554204"/>
                  <a:pt x="960764" y="3558236"/>
                  <a:pt x="956730" y="3558814"/>
                </a:cubicBezTo>
                <a:cubicBezTo>
                  <a:pt x="926004" y="3563422"/>
                  <a:pt x="895471" y="3568800"/>
                  <a:pt x="864554" y="3571104"/>
                </a:cubicBezTo>
                <a:cubicBezTo>
                  <a:pt x="838629" y="3573022"/>
                  <a:pt x="813662" y="3572448"/>
                  <a:pt x="806942" y="3605862"/>
                </a:cubicBezTo>
                <a:cubicBezTo>
                  <a:pt x="805790" y="3611624"/>
                  <a:pt x="797532" y="3617770"/>
                  <a:pt x="791197" y="3620648"/>
                </a:cubicBezTo>
                <a:cubicBezTo>
                  <a:pt x="773144" y="3628906"/>
                  <a:pt x="753938" y="3634475"/>
                  <a:pt x="736079" y="3642925"/>
                </a:cubicBezTo>
                <a:cubicBezTo>
                  <a:pt x="677509" y="3671154"/>
                  <a:pt x="616250" y="3689015"/>
                  <a:pt x="550764" y="3685751"/>
                </a:cubicBezTo>
                <a:cubicBezTo>
                  <a:pt x="530409" y="3684791"/>
                  <a:pt x="510628" y="3674418"/>
                  <a:pt x="497762" y="3670578"/>
                </a:cubicBezTo>
                <a:cubicBezTo>
                  <a:pt x="460700" y="3685751"/>
                  <a:pt x="429589" y="3700345"/>
                  <a:pt x="397134" y="3711290"/>
                </a:cubicBezTo>
                <a:cubicBezTo>
                  <a:pt x="368521" y="3721084"/>
                  <a:pt x="338562" y="3727230"/>
                  <a:pt x="309178" y="3734335"/>
                </a:cubicBezTo>
                <a:cubicBezTo>
                  <a:pt x="298424" y="3737025"/>
                  <a:pt x="287479" y="3738561"/>
                  <a:pt x="276533" y="3739905"/>
                </a:cubicBezTo>
                <a:cubicBezTo>
                  <a:pt x="242352" y="3744129"/>
                  <a:pt x="206632" y="3733953"/>
                  <a:pt x="173219" y="3750083"/>
                </a:cubicBezTo>
                <a:cubicBezTo>
                  <a:pt x="155742" y="3758534"/>
                  <a:pt x="138458" y="3768710"/>
                  <a:pt x="120023" y="3773128"/>
                </a:cubicBezTo>
                <a:cubicBezTo>
                  <a:pt x="100244" y="3777928"/>
                  <a:pt x="80895" y="3785419"/>
                  <a:pt x="61139" y="3790771"/>
                </a:cubicBezTo>
                <a:lnTo>
                  <a:pt x="0" y="3795581"/>
                </a:lnTo>
                <a:lnTo>
                  <a:pt x="0" y="3082393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A027D562-8F7E-478A-942E-D959A950C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" y="965747"/>
            <a:ext cx="9143643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48A28C56-2619-47F0-B448-9D145309B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" y="965747"/>
            <a:ext cx="9143643" cy="2821422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894C7B-DDB8-4EE4-A54F-2B2208CA1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7" y="3903134"/>
            <a:ext cx="7323666" cy="27178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defTabSz="91440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加油！</a:t>
            </a:r>
            <a:endParaRPr lang="en-US" altLang="zh-CN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0" indent="0" algn="r" defTabSz="914400">
              <a:lnSpc>
                <a:spcPct val="110000"/>
              </a:lnSpc>
              <a:spcBef>
                <a:spcPts val="0"/>
              </a:spcBef>
              <a:buNone/>
            </a:pPr>
            <a:r>
              <a:rPr lang="zh-CN" altLang="en-US" sz="8000" dirty="0">
                <a:solidFill>
                  <a:srgbClr val="FEEFC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結語</a:t>
            </a:r>
            <a:endParaRPr lang="en-US" sz="8000" dirty="0">
              <a:solidFill>
                <a:srgbClr val="FEEFCA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0" indent="0" defTabSz="914400">
              <a:lnSpc>
                <a:spcPct val="110000"/>
              </a:lnSpc>
              <a:spcBef>
                <a:spcPts val="0"/>
              </a:spcBef>
              <a:buNone/>
            </a:pP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747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47472"/>
            <a:ext cx="8229600" cy="5979705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城牆有十二根基，根基上有羔羊十二使徒的名字。</a:t>
            </a:r>
            <a:endParaRPr lang="en-US" altLang="zh-TW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15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對我說話的，拿著金葦子當尺，要量那城和城門、城牆。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16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城是四方的，長寬一樣。天使用葦子量那城，共有四千里，長、寬、高都是一樣。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473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3"/>
            <a:ext cx="8229600" cy="5914418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又量了城牆，按著人的尺寸，就是天使的尺寸，共有一百四十四肘。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18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牆是碧玉造的，城是精金的，如同明淨的玻璃。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19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城牆的根基是用各樣寶石修飾的：第一根基是碧玉，第二是藍寶石，第三是綠瑪瑙，第四是綠寶石，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0701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82511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20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第五是紅瑪瑙，第六是紅寶石，第七是黃璧璽，第八是水蒼玉，第九是紅璧璽，第十是翡翠，第十一是紫瑪瑙，第十二是紫晶。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21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十二個門是十二顆珍珠，每門是一顆珍珠。城內的街道是精金，好像明透的玻璃。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7601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82511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22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我未見城內有殿，因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主神全能者和羔羊為城的殿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23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那城內又不用日月光照，因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有神的榮耀光照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，又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有羔羊為城的燈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24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列國要在城的光裡行走，地上的君王必將自己的榮耀歸於那城。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8898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86382"/>
            <a:ext cx="8229600" cy="5943601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25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城門白晝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總不關閉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，在那裡原沒有黑夜。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26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人必將列國的榮耀、尊貴歸於那城。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27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凡不潔淨的，並那行可憎與虛謊之事的，總不得進那城，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只有名字寫在羔羊生命冊上的才得進去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solidFill>
                <a:srgbClr val="00008A"/>
              </a:solidFill>
              <a:effectLst/>
              <a:latin typeface="Candara" panose="020E0502030303020204" pitchFamily="34" charset="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522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57200"/>
            <a:ext cx="8210146" cy="5926015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</a:t>
            </a:r>
            <a:r>
              <a:rPr lang="en-GB" sz="48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我又看見一個新天新地，因為先前的天地已經過去了，海也不再有了。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</a:t>
            </a:r>
            <a:r>
              <a:rPr lang="en-GB" sz="48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聖城新耶路撒冷由神那裡從天而降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，預備好了，就如新婦裝飾整齊等候丈夫。</a:t>
            </a:r>
            <a:endParaRPr lang="en-US" sz="48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7857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013438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5400" b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將會過去的第一個天地</a:t>
            </a:r>
            <a:endParaRPr lang="en-US" sz="5400" b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彼得後書 </a:t>
            </a:r>
            <a:r>
              <a:rPr 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3:10 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但主的日子要像賊來到一樣．那日天必大有響聲廢去、</a:t>
            </a:r>
            <a:r>
              <a:rPr lang="zh-TW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有形質的都要被烈火銷化、地和其上的物都要燒盡了</a:t>
            </a:r>
            <a:r>
              <a:rPr lang="zh-TW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3162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47472"/>
            <a:ext cx="8210146" cy="5953328"/>
          </a:xfrm>
        </p:spPr>
        <p:txBody>
          <a:bodyPr anchor="t">
            <a:normAutofit/>
          </a:bodyPr>
          <a:lstStyle/>
          <a:p>
            <a:pPr marL="22865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希伯來書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1:10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又說、『主阿、你起初立了地的根基、天也是你手所造的．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11 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天地都要滅沒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、你卻要長存．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天地都要像衣服漸漸舊了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12 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你要將天地捲起來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、像一件外衣、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天地就都改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變了．惟有你永不改變、你的年數沒有窮盡。』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4010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47472"/>
            <a:ext cx="8210146" cy="5953328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羅馬書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8:20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因為受造之物服在虛空之下、不是自己願意、乃是因那叫他如此的。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21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但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受造之物仍然指望脫離敗壞的轄制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、得享神兒女自由的榮耀。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  <a:p>
            <a:pPr marL="0" marR="0" indent="0" hangingPunc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馬可福音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13:31 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天地要廢去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．我的話卻不能廢去。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54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A7992F3A-302F-47CA-BADD-CDE438085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20">
            <a:extLst>
              <a:ext uri="{FF2B5EF4-FFF2-40B4-BE49-F238E27FC236}">
                <a16:creationId xmlns:a16="http://schemas.microsoft.com/office/drawing/2014/main" id="{C66864FA-1731-4EE6-AC97-3A689D688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84379C-A5C5-403F-BAF1-93FA04746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0256F1-4052-4858-AFB0-B9A09DC09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49" y="863364"/>
            <a:ext cx="5272711" cy="5126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tabLst>
                <a:tab pos="2286000" algn="l"/>
                <a:tab pos="5486400" algn="l"/>
              </a:tabLst>
            </a:pPr>
            <a:r>
              <a:rPr lang="zh-TW" sz="5400" dirty="0"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啟示錄</a:t>
            </a:r>
            <a:r>
              <a:rPr lang="en-US" altLang="zh-TW" sz="5400" dirty="0">
                <a:latin typeface="Candara" panose="020E0502030303020204" pitchFamily="34" charset="0"/>
                <a:ea typeface="DFYuanBold-B5" panose="020F07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21:1-27</a:t>
            </a:r>
            <a:br>
              <a:rPr lang="en-US" sz="4800" b="1" dirty="0"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</a:br>
            <a:r>
              <a:rPr lang="en-US" sz="4800" b="1" dirty="0"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 </a:t>
            </a:r>
            <a:br>
              <a:rPr lang="en-US" sz="4400" dirty="0"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</a:br>
            <a:r>
              <a:rPr lang="en-US" sz="5400" dirty="0"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“</a:t>
            </a:r>
            <a:r>
              <a:rPr lang="zh-TW" sz="5400" dirty="0"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新天新地和聖城新耶路撒冷</a:t>
            </a:r>
            <a:r>
              <a:rPr lang="en-US" sz="5400" dirty="0">
                <a:latin typeface="Candara" panose="020E0502030303020204" pitchFamily="34" charset="0"/>
                <a:ea typeface="DFPYuanBold-B5" panose="020F0700000000000000" pitchFamily="34" charset="-120"/>
                <a:cs typeface="Times New Roman" panose="02020603050405020304" pitchFamily="18" charset="0"/>
              </a:rPr>
              <a:t>”</a:t>
            </a:r>
            <a:endParaRPr lang="en-US" kern="1200" cap="all" baseline="0" dirty="0"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B6568-D956-FAE3-5821-BFD725CC5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64705" y="1600199"/>
            <a:ext cx="2312240" cy="31978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07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.</a:t>
            </a: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13</a:t>
            </a: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.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202</a:t>
            </a: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 panose="020E0502030303020204" pitchFamily="34" charset="0"/>
              </a:rPr>
              <a:t>3</a:t>
            </a:r>
            <a:endParaRPr 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AB99B93-2513-4A3B-9E37-2A97C85B0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970932" y="2054826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5993" y="457200"/>
            <a:ext cx="8247184" cy="59348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00002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『新』的觀念是一個強烈的觀念</a:t>
            </a:r>
            <a:r>
              <a:rPr lang="zh-CN" sz="4400" dirty="0">
                <a:solidFill>
                  <a:srgbClr val="00002A"/>
                </a:solidFill>
                <a:effectLst/>
                <a:ea typeface="DFYuanMedium-B5" panose="020F0509000000000000" pitchFamily="49" charset="-120"/>
                <a:cs typeface="Times New Roman" panose="02020603050405020304" pitchFamily="18" charset="0"/>
              </a:rPr>
              <a:t>，帶出與『舊』的強烈對比：</a:t>
            </a:r>
            <a:r>
              <a:rPr lang="zh-CN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參考『</a:t>
            </a:r>
            <a:r>
              <a:rPr lang="zh-CN" sz="4400" dirty="0">
                <a:solidFill>
                  <a:srgbClr val="00002A"/>
                </a:solidFill>
                <a:effectLst/>
                <a:ea typeface="DFPWeiBei-B5" panose="03000700000000000000" pitchFamily="66" charset="-120"/>
                <a:cs typeface="Times New Roman" panose="02020603050405020304" pitchFamily="18" charset="0"/>
              </a:rPr>
              <a:t>若有人在基督裡，他就是新造的人，</a:t>
            </a:r>
            <a:r>
              <a:rPr lang="zh-CN" sz="4400" dirty="0">
                <a:solidFill>
                  <a:srgbClr val="C00000"/>
                </a:solidFill>
                <a:effectLst/>
                <a:ea typeface="DFPWeiBei-B5" panose="03000700000000000000" pitchFamily="66" charset="-120"/>
                <a:cs typeface="Times New Roman" panose="02020603050405020304" pitchFamily="18" charset="0"/>
              </a:rPr>
              <a:t>舊事已過，</a:t>
            </a:r>
            <a:r>
              <a:rPr lang="zh-CN" sz="4400" u="sng" dirty="0">
                <a:solidFill>
                  <a:srgbClr val="C00000"/>
                </a:solidFill>
                <a:effectLst/>
                <a:ea typeface="DFPWeiBei-B5" panose="03000700000000000000" pitchFamily="66" charset="-120"/>
                <a:cs typeface="Times New Roman" panose="02020603050405020304" pitchFamily="18" charset="0"/>
              </a:rPr>
              <a:t>都變成新</a:t>
            </a:r>
            <a:r>
              <a:rPr lang="zh-CN" sz="4400" dirty="0">
                <a:solidFill>
                  <a:srgbClr val="C00000"/>
                </a:solidFill>
                <a:effectLst/>
                <a:ea typeface="DFPWeiBei-B5" panose="03000700000000000000" pitchFamily="66" charset="-120"/>
                <a:cs typeface="Times New Roman" panose="02020603050405020304" pitchFamily="18" charset="0"/>
              </a:rPr>
              <a:t>的了</a:t>
            </a:r>
            <a:r>
              <a:rPr lang="zh-CN" sz="4400" dirty="0">
                <a:solidFill>
                  <a:srgbClr val="00002A"/>
                </a:solidFill>
                <a:effectLst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CN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00002A"/>
                </a:solidFill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哥林多後書 </a:t>
            </a:r>
            <a:r>
              <a:rPr 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5:17)  </a:t>
            </a:r>
            <a:r>
              <a:rPr lang="zh-CN" sz="4400" dirty="0">
                <a:solidFill>
                  <a:srgbClr val="00002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換句話說，在新天新地裡沒有遺留任何</a:t>
            </a:r>
            <a:r>
              <a:rPr lang="zh-CN" altLang="en-US" sz="4400" dirty="0">
                <a:solidFill>
                  <a:srgbClr val="00002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殘餘的</a:t>
            </a:r>
            <a:r>
              <a:rPr lang="zh-CN" sz="4400" dirty="0">
                <a:solidFill>
                  <a:srgbClr val="00002A"/>
                </a:solidFill>
                <a:effectLst/>
                <a:ea typeface="DFYuanMedium-B5" panose="020F0509000000000000" pitchFamily="49" charset="-120"/>
                <a:cs typeface="Times New Roman" panose="02020603050405020304" pitchFamily="18" charset="0"/>
              </a:rPr>
              <a:t>『舊天地的缺陷。』</a:t>
            </a:r>
            <a:endParaRPr lang="en-US" sz="8800" dirty="0">
              <a:solidFill>
                <a:srgbClr val="00002A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69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57200"/>
            <a:ext cx="8326877" cy="6057900"/>
          </a:xfrm>
        </p:spPr>
        <p:txBody>
          <a:bodyPr>
            <a:normAutofit lnSpcReduction="10000"/>
          </a:bodyPr>
          <a:lstStyle/>
          <a:p>
            <a:pPr marL="0" marR="0" indent="0" latinLnBrk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我聽見有大聲音從寶座出來說：「看哪，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神的帳幕在人間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！</a:t>
            </a:r>
            <a:r>
              <a:rPr lang="zh-CN" altLang="en-US" sz="44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要與人同住，他們要做</a:t>
            </a:r>
            <a:r>
              <a:rPr lang="zh-CN" altLang="en-US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的子民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，神要親自與他們同在，做他們的神。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4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神要擦去他們一切的眼淚，不再有死亡，也不再有悲哀、哭號、疼痛，因為以前的事都過去了。」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3633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6000" b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神的帳幕在人間</a:t>
            </a:r>
            <a:endParaRPr lang="en-US" sz="6000" b="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en-US" altLang="zh-TW" sz="4800" dirty="0">
                <a:solidFill>
                  <a:srgbClr val="00008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神的帳幕在人間，祂要與人同住</a:t>
            </a:r>
            <a:r>
              <a:rPr lang="en-US" altLang="zh-TW" sz="4800" dirty="0">
                <a:solidFill>
                  <a:srgbClr val="00008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TW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是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應驗聖約的應許</a:t>
            </a:r>
            <a:r>
              <a:rPr lang="zh-TW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：</a:t>
            </a:r>
            <a:endParaRPr lang="en-US" sz="4800" dirty="0">
              <a:solidFill>
                <a:srgbClr val="1D2F2F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4367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4785" y="457200"/>
            <a:ext cx="8220807" cy="60459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en-US" altLang="zh-TW" sz="48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alt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你們若遵行我的律例，謹守我的誡命</a:t>
            </a: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zh-TW" alt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我要</a:t>
            </a:r>
            <a:r>
              <a:rPr lang="zh-TW" altLang="en-US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在你們中間立我的帳幕</a:t>
            </a:r>
            <a:r>
              <a:rPr lang="zh-TW" alt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，我的心也不厭惡你們。我要在你們中間行走，我要作你們的神，你們要作我的子民。</a:t>
            </a:r>
            <a:r>
              <a:rPr lang="en-US" altLang="zh-TW" sz="48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en-US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利未記</a:t>
            </a:r>
            <a:r>
              <a:rPr lang="en-US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26:3, 11-12)</a:t>
            </a:r>
          </a:p>
        </p:txBody>
      </p:sp>
    </p:spTree>
    <p:extLst>
      <p:ext uri="{BB962C8B-B14F-4D97-AF65-F5344CB8AC3E}">
        <p14:creationId xmlns:p14="http://schemas.microsoft.com/office/powerpoint/2010/main" val="1915235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過去上帝怎樣與祂的子民同住</a:t>
            </a:r>
            <a:r>
              <a:rPr 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? </a:t>
            </a:r>
            <a:endParaRPr lang="en-US" sz="48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zh-CN" altLang="en-US" sz="5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利未記</a:t>
            </a:r>
            <a:r>
              <a:rPr lang="en-US" altLang="zh-TW" sz="5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26:11 </a:t>
            </a:r>
            <a:r>
              <a:rPr lang="zh-TW" altLang="en-US" sz="54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我要在你們中間立我的帳幕</a:t>
            </a:r>
            <a:r>
              <a:rPr lang="zh-TW" altLang="en-US" sz="5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、我的心也不厭惡你們。</a:t>
            </a:r>
            <a:endParaRPr lang="en-US" sz="5400" dirty="0">
              <a:solidFill>
                <a:srgbClr val="1D2F2F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3613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5992" y="447675"/>
            <a:ext cx="8229599" cy="5962650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12 </a:t>
            </a:r>
            <a:r>
              <a:rPr lang="zh-TW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我要在你們中間行走．我要作你們的神、你們要作我的子民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13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我是耶和華你們的神、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曾將你們從埃及地領出來、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使你們不作埃及人的奴僕、我也折斷你們所負的軛．叫你們挺身而走。</a:t>
            </a:r>
            <a:endParaRPr lang="en-US" sz="48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3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47675"/>
            <a:ext cx="8220075" cy="5962650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出</a:t>
            </a: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埃及記</a:t>
            </a:r>
            <a:r>
              <a:rPr lang="en-US" alt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25:8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又當為我造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聖所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、使我可以</a:t>
            </a:r>
            <a:r>
              <a:rPr lang="zh-TW" sz="4800" u="sng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住在他們中間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9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製造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帳幕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和其中的一切器具、都要照我所指示你的樣式。</a:t>
            </a:r>
            <a:endParaRPr lang="en-US" sz="48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425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47675"/>
            <a:ext cx="8220075" cy="5962650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歷代志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下</a:t>
            </a:r>
            <a:r>
              <a:rPr lang="en-US" alt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7:1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所羅門祈禱已畢、就有火從天上降下來、燒盡燔祭和別的祭．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耶和華的榮光充滿了殿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2 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因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耶和華的榮光充滿了耶和華殿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、所以祭司不能進殿</a:t>
            </a:r>
            <a:r>
              <a:rPr lang="en-US" altLang="zh-TW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endParaRPr lang="en-US" sz="48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003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46881" y="448408"/>
            <a:ext cx="8250237" cy="6073836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14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這稱為我名下的子民、若是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自卑、禱告、尋求我的面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、轉離他們的惡行．我必從天上垂聽、赦免他們的罪醫治他們的地。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15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我必睜眼看、側耳聽、在此處所獻的禱告。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16 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現在我已選擇這殿、分別為聖、使我的名永在其中．我的眼我的心也必常在那裏。</a:t>
            </a:r>
            <a:endParaRPr lang="en-US" sz="4400" dirty="0">
              <a:solidFill>
                <a:srgbClr val="4B4BFF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359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Arial" panose="020B0604020202020204" pitchFamily="34" charset="0"/>
              </a:rPr>
              <a:t>今天上帝又怎樣與祂的子民同住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zh-CN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約翰福音</a:t>
            </a:r>
            <a:r>
              <a:rPr lang="en-US" altLang="zh-TW" sz="48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1:14 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道成了肉身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住在我們中間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、充充滿滿的有恩典有真理。我們也見過他的榮光、正是父獨生子的榮光。</a:t>
            </a:r>
            <a:endParaRPr lang="en-US" sz="4800" dirty="0"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5205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33464"/>
            <a:ext cx="8000999" cy="2266545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複習</a:t>
            </a:r>
            <a:r>
              <a:rPr lang="en-US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: </a:t>
            </a:r>
            <a:r>
              <a:rPr lang="zh-TW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啟示錄</a:t>
            </a:r>
            <a:r>
              <a:rPr lang="en-US" altLang="zh-TW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CCFF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20:1-15</a:t>
            </a:r>
            <a:br>
              <a:rPr 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</a:br>
            <a:r>
              <a:rPr 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“</a:t>
            </a:r>
            <a:r>
              <a:rPr lang="zh-TW" sz="4800" dirty="0">
                <a:solidFill>
                  <a:srgbClr val="D1FFD1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  <a:cs typeface="Times New Roman" panose="02020603050405020304" pitchFamily="18" charset="0"/>
              </a:rPr>
              <a:t>基督作王一千年和大審判</a:t>
            </a:r>
            <a:r>
              <a:rPr lang="en-US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”</a:t>
            </a:r>
            <a:endParaRPr lang="en-US" sz="4000" dirty="0">
              <a:solidFill>
                <a:srgbClr val="CCFFFF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19" y="3299198"/>
            <a:ext cx="7762672" cy="3101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基本真理：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WeiBei-B5" panose="03000709000000000000" pitchFamily="65" charset="-120"/>
                <a:ea typeface="DFWeiBei-B5" panose="03000709000000000000" pitchFamily="65" charset="-120"/>
              </a:rPr>
              <a:t>耶穌基督掌握所有歷史的結局，是終極的得勝者與掌權者。</a:t>
            </a:r>
            <a:endParaRPr 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WeiBei-B5" panose="03000709000000000000" pitchFamily="65" charset="-120"/>
              <a:ea typeface="DFWeiBei-B5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3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01500C-A1A5-4375-A2D5-17B9940C8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8E1F8CE-D0B9-46E1-9994-B0EB7F220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5800" y="658368"/>
            <a:ext cx="7808976" cy="54376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以弗所書</a:t>
            </a:r>
            <a:r>
              <a:rPr lang="en-US" altLang="zh-CN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2:21 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各房靠祂聯絡得合式、漸漸成為主的聖殿．</a:t>
            </a: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22 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你們也靠祂同被建造成為神藉著聖靈居住的所在。</a:t>
            </a:r>
            <a:endParaRPr lang="en-US" sz="48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11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將來上帝又會怎樣與祂的子民同住</a:t>
            </a:r>
            <a:r>
              <a:rPr 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3 </a:t>
            </a:r>
            <a:r>
              <a:rPr lang="zh-CN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我聽見有大聲音從寶座出來說：「看哪，神的帳幕在人間</a:t>
            </a:r>
            <a:r>
              <a:rPr lang="en-US" altLang="zh-CN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(</a:t>
            </a:r>
            <a:r>
              <a:rPr lang="zh-CN" altLang="en-US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神的帳幕與人同在</a:t>
            </a:r>
            <a:r>
              <a:rPr lang="en-US" altLang="zh-CN" sz="36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)</a:t>
            </a:r>
            <a:r>
              <a:rPr 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zh-CN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」</a:t>
            </a:r>
            <a:endParaRPr lang="en-US" sz="4800" dirty="0">
              <a:solidFill>
                <a:srgbClr val="00002A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1825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47675" y="466725"/>
            <a:ext cx="8248650" cy="5924550"/>
          </a:xfrm>
        </p:spPr>
        <p:txBody>
          <a:bodyPr anchor="ctr">
            <a:normAutofit/>
          </a:bodyPr>
          <a:lstStyle/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None/>
            </a:pPr>
            <a:r>
              <a:rPr lang="zh-TW" sz="5400" dirty="0">
                <a:solidFill>
                  <a:srgbClr val="4B4BFF"/>
                </a:solidFill>
                <a:effectLst/>
                <a:latin typeface="Courier New" panose="02070309020205020404" pitchFamily="49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sz="5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神的帳幕在人間，</a:t>
            </a:r>
            <a:r>
              <a:rPr lang="zh-TW" sz="5400" dirty="0">
                <a:solidFill>
                  <a:srgbClr val="4B4BFF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</a:rPr>
              <a:t>祂</a:t>
            </a:r>
            <a:r>
              <a:rPr lang="zh-TW" sz="5400" dirty="0">
                <a:solidFill>
                  <a:srgbClr val="4B4BFF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要</a:t>
            </a:r>
            <a:r>
              <a:rPr lang="zh-TW" sz="5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與人同住</a:t>
            </a:r>
            <a:r>
              <a:rPr lang="zh-TW" sz="5400" dirty="0">
                <a:solidFill>
                  <a:srgbClr val="4B4BFF"/>
                </a:solidFill>
                <a:effectLst/>
                <a:latin typeface="Courier New" panose="02070309020205020404" pitchFamily="49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r>
              <a:rPr lang="zh-TW" sz="48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所帶來的改變和祝福：</a:t>
            </a:r>
            <a:endParaRPr lang="en-US" sz="48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690563" indent="-6905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arenR"/>
            </a:pPr>
            <a:r>
              <a:rPr lang="zh-TW" sz="48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神要擦去他們一切的眼淚</a:t>
            </a:r>
            <a:endParaRPr lang="en-US" sz="4800" dirty="0">
              <a:solidFill>
                <a:srgbClr val="480048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690563" indent="-69056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arenR"/>
            </a:pPr>
            <a:r>
              <a:rPr lang="zh-TW" sz="48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不再有悲哀，哭號，疼痛</a:t>
            </a:r>
            <a:endParaRPr lang="en-US" sz="4400" dirty="0">
              <a:solidFill>
                <a:srgbClr val="480048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7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4C273-F4FD-3A2E-41D4-45C2CDFA8A8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785" y="694592"/>
            <a:ext cx="8212015" cy="547760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回應羅馬書</a:t>
            </a:r>
            <a:r>
              <a:rPr lang="en-US" altLang="zh-CN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GB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8:22-23</a:t>
            </a:r>
            <a:r>
              <a:rPr lang="zh-CN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，『</a:t>
            </a:r>
            <a:r>
              <a:rPr lang="zh-TW" sz="4800" dirty="0">
                <a:solidFill>
                  <a:srgbClr val="00002A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我們知道</a:t>
            </a:r>
            <a:r>
              <a:rPr lang="zh-TW" sz="4800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一切受造之物，一同歎息勞苦</a:t>
            </a:r>
            <a:r>
              <a:rPr lang="zh-TW" sz="4800" dirty="0">
                <a:solidFill>
                  <a:srgbClr val="00002A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，直到如今。不但如此，就是我們這有聖靈初結果子的，</a:t>
            </a:r>
            <a:r>
              <a:rPr lang="zh-TW" sz="4800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也是自己心裡歎息</a:t>
            </a:r>
            <a:r>
              <a:rPr lang="zh-TW" sz="4800" dirty="0">
                <a:solidFill>
                  <a:srgbClr val="00002A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，等候得著兒子的名分，乃是我們的身體得贖。</a:t>
            </a:r>
            <a:r>
              <a:rPr lang="zh-CN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endParaRPr lang="en-US" sz="4800" dirty="0">
              <a:solidFill>
                <a:srgbClr val="00002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87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8D36-E904-9969-03CB-3AC3AC0A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47" y="689998"/>
            <a:ext cx="7475220" cy="292608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sz="5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信徒將來在新天新地與祂同住時，會跟以前有什麼不一樣</a:t>
            </a:r>
            <a:r>
              <a:rPr lang="en-US" sz="5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 </a:t>
            </a:r>
            <a:endParaRPr lang="en-US" dirty="0">
              <a:solidFill>
                <a:srgbClr val="00008A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9A907-B62A-357D-9ADC-7C7435034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3247" y="4123592"/>
            <a:ext cx="7475220" cy="2303585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</a:t>
            </a:r>
            <a:r>
              <a:rPr lang="en-GB" sz="40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0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神要擦去他們一切的眼淚，不再有死亡，也不再有悲哀、哭號、疼痛，因為以前的事都過去了。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00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448408"/>
            <a:ext cx="8238392" cy="5961184"/>
          </a:xfrm>
        </p:spPr>
        <p:txBody>
          <a:bodyPr anchor="ctr"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坐寶座的說：「看哪，我將一切都更新了！」又說：「你要寫上，因這些話是可信的，是真實的。」</a:t>
            </a:r>
            <a:r>
              <a:rPr lang="en-GB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</a:t>
            </a:r>
            <a:r>
              <a:rPr lang="en-GB" sz="4400" dirty="0"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他又對我說：「都成了！我是阿拉法，我是俄梅戛；我是初，我是終。我要將生命泉的水白白賜給那口渴的人喝。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304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685800"/>
            <a:ext cx="8224837" cy="5729287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希伯來書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7:23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那些成為祭司的、數目本來多、是因為有死阻隔不能長久．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24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這位既是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永遠常存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的、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祭司的職任、就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長久不更換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25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凡靠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DFPWeiBei-B5" panose="03000700000000000000" pitchFamily="66" charset="-120"/>
              </a:rPr>
              <a:t>進到神面前的人、</a:t>
            </a: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DFPWeiBei-B5" panose="03000700000000000000" pitchFamily="66" charset="-120"/>
              </a:rPr>
              <a:t>都能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拯救到底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．因為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長遠活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、替他們祈求。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215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685799"/>
            <a:ext cx="8229600" cy="5724525"/>
          </a:xfrm>
        </p:spPr>
        <p:txBody>
          <a:bodyPr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約翰一書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3:2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親愛的弟兄阿、我們現在是神的兒女、將來如何、還未顯明．但我們知道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主若顯現、我們必要像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因為必得見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的真體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凡向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有這指望的、就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潔淨自己、像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潔淨一樣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56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第</a:t>
            </a:r>
            <a:r>
              <a:rPr 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6 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節</a:t>
            </a:r>
            <a:r>
              <a:rPr lang="zh-CN" alt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中的</a:t>
            </a:r>
            <a:r>
              <a:rPr 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都成了</a:t>
            </a:r>
            <a:r>
              <a:rPr 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en-US" altLang="zh-TW" sz="4800" dirty="0">
                <a:solidFill>
                  <a:schemeClr val="tx1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8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都成了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！</a:t>
            </a:r>
            <a:r>
              <a:rPr lang="zh-TW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我是阿拉法，我是俄梅戛；我是初，我是終。我要將生命泉的水白白賜給那口渴的人喝。 </a:t>
            </a:r>
            <a:r>
              <a:rPr lang="en-US" altLang="zh-TW" sz="4800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altLang="zh-TW" sz="4800" b="1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en-US" sz="4800" b="1" dirty="0">
                <a:latin typeface="Candara" panose="020E050203030302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21:6</a:t>
            </a:r>
            <a:r>
              <a:rPr lang="en-US" altLang="zh-TW" sz="4800" b="1" dirty="0"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22087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685800"/>
            <a:ext cx="8220075" cy="5495192"/>
          </a:xfrm>
        </p:spPr>
        <p:txBody>
          <a:bodyPr anchor="ctr"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從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次序上來看，這裡是跟著</a:t>
            </a:r>
            <a:r>
              <a:rPr lang="zh-TW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第七位天使把碗倒在空中，就有大聲音從殿中的寶座上出來，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說：成了。</a:t>
            </a:r>
            <a:r>
              <a:rPr lang="zh-TW" sz="48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sz="4800" dirty="0"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(16:</a:t>
            </a: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17)</a:t>
            </a:r>
            <a:endParaRPr lang="en-US" sz="48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237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EAE6-F84A-4111-BDC4-1CDBCC7F2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latin typeface="DFYuanBold-B5" panose="020F0709000000000000" pitchFamily="49" charset="-120"/>
                <a:ea typeface="DFYuanBold-B5" panose="020F0709000000000000" pitchFamily="49" charset="-120"/>
              </a:rPr>
              <a:t>屬靈原則：</a:t>
            </a:r>
            <a:endParaRPr lang="en-US" sz="4400" dirty="0">
              <a:solidFill>
                <a:schemeClr val="bg1"/>
              </a:solidFill>
              <a:latin typeface="DFYuanBold-B5" panose="020F0709000000000000" pitchFamily="49" charset="-120"/>
              <a:ea typeface="DFYuanBold-B5" panose="020F0709000000000000" pitchFamily="49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7891-B6F7-429B-922D-540D6EF72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777" y="1614792"/>
            <a:ext cx="7235400" cy="4805464"/>
          </a:xfrm>
        </p:spPr>
        <p:txBody>
          <a:bodyPr anchor="t">
            <a:noAutofit/>
          </a:bodyPr>
          <a:lstStyle/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zh-TW" altLang="en-US" sz="4000" dirty="0">
                <a:solidFill>
                  <a:srgbClr val="00002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上帝的主權顯明撒旦迷惑人的手段終究是徒勞無功。</a:t>
            </a:r>
            <a:endParaRPr lang="en-US" sz="4000" dirty="0">
              <a:solidFill>
                <a:srgbClr val="00002A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zh-TW" altLang="en-US" sz="4000" dirty="0">
                <a:solidFill>
                  <a:srgbClr val="00002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上帝為我們所預備的乃是稱義和在基督裡的得勝生命。</a:t>
            </a:r>
            <a:endParaRPr lang="en-US" sz="4000" dirty="0">
              <a:solidFill>
                <a:srgbClr val="00002A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  <a:p>
            <a:pPr marL="457200" lvl="0" indent="-4572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·"/>
            </a:pPr>
            <a:r>
              <a:rPr lang="zh-TW" altLang="en-US" sz="4000" dirty="0">
                <a:solidFill>
                  <a:srgbClr val="00002A"/>
                </a:solidFill>
                <a:latin typeface="DFPWeiBei-B5" panose="03000700000000000000" pitchFamily="66" charset="-120"/>
                <a:ea typeface="DFPWeiBei-B5" panose="03000700000000000000" pitchFamily="66" charset="-120"/>
              </a:rPr>
              <a:t>上帝必然永遠除滅撒旦和牠的跟隨者；並審判所有死去的人。</a:t>
            </a:r>
            <a:endParaRPr lang="en-US" sz="4000" dirty="0">
              <a:solidFill>
                <a:srgbClr val="00002A"/>
              </a:solidFill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87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350043"/>
            <a:ext cx="8220075" cy="6157913"/>
          </a:xfrm>
        </p:spPr>
        <p:txBody>
          <a:bodyPr>
            <a:normAutofit/>
          </a:bodyPr>
          <a:lstStyle/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4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拿著七個金碗，盛滿末後七災的七位天使中，有一位來對我說：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你到這裡來，我要將</a:t>
            </a:r>
            <a:r>
              <a:rPr lang="zh-TW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新婦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，就是羔羊的妻，指給你看</a:t>
            </a:r>
            <a:r>
              <a:rPr lang="zh-TW" sz="44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sz="4400" dirty="0">
                <a:effectLst/>
                <a:latin typeface="Candara" panose="020E0502030303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(21:9)</a:t>
            </a:r>
            <a:r>
              <a:rPr lang="en-US" sz="4400" dirty="0">
                <a:effectLst/>
                <a:latin typeface="DFYuanMedium-B5" panose="020F0509000000000000" pitchFamily="49" charset="-12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44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對照『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拿著七碗的七位天使中，有一位前來對我說：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你到這裡來，我將坐在眾水上的</a:t>
            </a:r>
            <a:r>
              <a:rPr lang="zh-TW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大淫婦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所要受的刑罰指給你看。</a:t>
            </a:r>
            <a:r>
              <a:rPr lang="zh-TW" sz="4400" dirty="0"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en-US" sz="4400" dirty="0">
                <a:effectLst/>
                <a:latin typeface="DFYuanMedium-B5" panose="020F0509000000000000" pitchFamily="49" charset="-120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17:1)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444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" y="455612"/>
            <a:ext cx="8229600" cy="5946775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創世記</a:t>
            </a:r>
            <a:r>
              <a:rPr lang="en-US" alt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2:1 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天地萬物都造齊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了。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到第七日、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神造物的工已經完畢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、就在第七日歇了</a:t>
            </a:r>
            <a:r>
              <a:rPr lang="zh-CN" alt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一切的工、安息了。</a:t>
            </a:r>
            <a:r>
              <a:rPr lang="en-US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 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神賜福給第七日、定為聖日、因為在這日神歇了</a:t>
            </a:r>
            <a:r>
              <a:rPr lang="zh-CN" altLang="en-US" sz="40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一切創造的工</a:t>
            </a:r>
            <a:r>
              <a:rPr lang="zh-TW" sz="40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、就安息了。</a:t>
            </a:r>
            <a:endParaRPr lang="en-US" altLang="zh-TW" sz="4000" dirty="0">
              <a:solidFill>
                <a:srgbClr val="0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1143000" marR="0" indent="-11430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==》	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這裡是敘述主耶和華第一次創造的工作告一段落。</a:t>
            </a:r>
            <a:endParaRPr lang="en-US" sz="4400" dirty="0">
              <a:solidFill>
                <a:srgbClr val="00008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68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26244" y="694592"/>
            <a:ext cx="8291512" cy="5715000"/>
          </a:xfrm>
        </p:spPr>
        <p:txBody>
          <a:bodyPr>
            <a:no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zh-CN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約翰福音</a:t>
            </a:r>
            <a:r>
              <a:rPr lang="en-US" altLang="zh-TW" sz="48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19:30 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耶穌嘗了那醋、就說、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成了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．便低下頭、將靈魂交付神了。</a:t>
            </a:r>
            <a:endParaRPr lang="en-US" sz="4800" dirty="0">
              <a:latin typeface="Candara" panose="020E0502030303020204" pitchFamily="34" charset="0"/>
              <a:ea typeface="PMingLiU" panose="02020500000000000000" pitchFamily="18" charset="-120"/>
            </a:endParaRPr>
          </a:p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zh-CN" altLang="en-US" sz="48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救贖的工作 </a:t>
            </a:r>
            <a:r>
              <a:rPr lang="en-US" altLang="zh-CN" sz="48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==》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第二次創造所必須做的預備工作乃是耶穌基督在十字架上完成的。</a:t>
            </a:r>
            <a:r>
              <a:rPr lang="zh-CN" altLang="en-US" sz="4400" dirty="0">
                <a:solidFill>
                  <a:srgbClr val="00008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聖接著靈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在屬基督的人身上開始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新的創造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！</a:t>
            </a:r>
            <a:endParaRPr lang="en-US" altLang="zh-CN" sz="4800" dirty="0">
              <a:solidFill>
                <a:srgbClr val="00008A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601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96BE-5ACB-1B39-858B-ACE00F18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8" y="76200"/>
            <a:ext cx="8229600" cy="1052209"/>
          </a:xfrm>
        </p:spPr>
        <p:txBody>
          <a:bodyPr>
            <a:normAutofit/>
          </a:bodyPr>
          <a:lstStyle/>
          <a:p>
            <a:r>
              <a:rPr lang="en-US" altLang="zh-CN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坐寶座的說</a:t>
            </a:r>
            <a:r>
              <a:rPr lang="en-US" altLang="zh-TW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…</a:t>
            </a:r>
            <a:r>
              <a:rPr lang="en-US" altLang="zh-CN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有五個要素：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4" y="1478604"/>
            <a:ext cx="7867853" cy="5145932"/>
          </a:xfrm>
        </p:spPr>
        <p:txBody>
          <a:bodyPr>
            <a:normAutofit/>
          </a:bodyPr>
          <a:lstStyle/>
          <a:p>
            <a:pPr marL="690563" indent="-6905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CN" alt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我將一切都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更新</a:t>
            </a:r>
            <a:r>
              <a:rPr lang="zh-CN" alt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了</a:t>
            </a:r>
            <a:r>
              <a:rPr lang="en-US" altLang="zh-CN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  <a:r>
              <a:rPr lang="zh-CN" alt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endParaRPr lang="en-US" altLang="zh-CN" sz="3600" dirty="0">
              <a:solidFill>
                <a:srgbClr val="00008A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690563" indent="-6905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CN" alt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你要寫上，因這些話是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可信</a:t>
            </a:r>
            <a:r>
              <a:rPr lang="zh-CN" alt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的，是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真實</a:t>
            </a:r>
            <a:r>
              <a:rPr lang="zh-CN" alt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的。</a:t>
            </a:r>
            <a:r>
              <a:rPr 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” </a:t>
            </a:r>
          </a:p>
          <a:p>
            <a:pPr marL="690563" indent="-6905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CN" alt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都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成了</a:t>
            </a:r>
            <a:r>
              <a:rPr lang="zh-CN" alt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</a:p>
          <a:p>
            <a:pPr marL="690563" indent="-6905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CN" alt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我是阿拉法，我是俄梅戛，我是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初</a:t>
            </a:r>
            <a:r>
              <a:rPr lang="zh-CN" alt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，我是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終</a:t>
            </a:r>
            <a:r>
              <a:rPr lang="zh-CN" alt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r>
              <a:rPr 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</a:p>
          <a:p>
            <a:pPr marL="690563" indent="-6905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+mj-lt"/>
              <a:buAutoNum type="arabicPeriod"/>
            </a:pPr>
            <a:r>
              <a:rPr 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“</a:t>
            </a:r>
            <a:r>
              <a:rPr lang="zh-CN" alt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我要將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生命泉的水</a:t>
            </a:r>
            <a:r>
              <a:rPr lang="zh-CN" alt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白白賜給那口渴的人喝。</a:t>
            </a:r>
            <a:r>
              <a:rPr lang="en-US" sz="36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34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得勝的必</a:t>
            </a:r>
            <a:r>
              <a:rPr 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承受這些為業</a:t>
            </a:r>
            <a:r>
              <a:rPr 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400" y="2980592"/>
            <a:ext cx="7784592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加拉太書</a:t>
            </a:r>
            <a:r>
              <a:rPr lang="en-US" altLang="zh-TW" sz="48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3:29 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你們既屬乎基督、就是亞伯拉罕的後裔、是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照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DFPWeiBei-B5" panose="03000700000000000000" pitchFamily="66" charset="-120"/>
              </a:rPr>
              <a:t>應許承受產業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的了。</a:t>
            </a:r>
            <a:endParaRPr lang="en-US" sz="4800" dirty="0"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2181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928" y="457201"/>
            <a:ext cx="8229599" cy="5943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羅</a:t>
            </a:r>
            <a:r>
              <a:rPr lang="en-US" altLang="zh-CN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8:17 </a:t>
            </a:r>
            <a:r>
              <a:rPr lang="zh-CN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既是</a:t>
            </a:r>
            <a:r>
              <a:rPr lang="zh-CN" sz="5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兒女</a:t>
            </a:r>
            <a:r>
              <a:rPr lang="zh-CN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、便是</a:t>
            </a:r>
            <a:r>
              <a:rPr lang="zh-CN" sz="5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後嗣</a:t>
            </a:r>
            <a:r>
              <a:rPr lang="zh-CN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、就是神的後嗣、和基督同作後嗣．如果我們和</a:t>
            </a:r>
            <a:r>
              <a:rPr lang="zh-CN" altLang="en-US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祂</a:t>
            </a:r>
            <a:r>
              <a:rPr lang="zh-CN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一同受苦、也必和</a:t>
            </a:r>
            <a:r>
              <a:rPr lang="zh-CN" altLang="en-US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祂</a:t>
            </a:r>
            <a:r>
              <a:rPr lang="zh-CN" sz="5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一同得榮耀</a:t>
            </a:r>
            <a:r>
              <a:rPr lang="zh-CN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。</a:t>
            </a:r>
            <a:endParaRPr lang="en-US" sz="5400" dirty="0">
              <a:effectLst/>
              <a:latin typeface="Candara" panose="020E0502030303020204" pitchFamily="34" charset="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271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96BE-5ACB-1B39-858B-ACE00F18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28" y="76200"/>
            <a:ext cx="8229600" cy="1052209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應驗末日的預言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390" y="1595336"/>
            <a:ext cx="7996137" cy="482491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None/>
            </a:pPr>
            <a:r>
              <a:rPr lang="zh-CN" altLang="en-US" sz="40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以賽亞書</a:t>
            </a:r>
            <a:r>
              <a:rPr lang="en-US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55:1</a:t>
            </a:r>
            <a:r>
              <a:rPr lang="zh-TW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</a:t>
            </a:r>
            <a:r>
              <a:rPr lang="en-US" altLang="zh-TW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CN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你們一切乾渴的都當就近水來，沒有銀錢的也可以來，你們都來，買了吃，不用銀錢，不用價值，也來買酒和奶。</a:t>
            </a:r>
            <a:r>
              <a:rPr lang="en-US" altLang="zh-TW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r>
              <a:rPr lang="zh-TW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；</a:t>
            </a:r>
            <a:endParaRPr lang="en-US" altLang="zh-TW" sz="4000" dirty="0">
              <a:solidFill>
                <a:srgbClr val="2D051A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None/>
            </a:pPr>
            <a:r>
              <a:rPr lang="zh-TW" altLang="en-US" sz="4000" dirty="0">
                <a:solidFill>
                  <a:srgbClr val="2D051A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約翰福音</a:t>
            </a:r>
            <a:r>
              <a:rPr lang="en-US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7:37</a:t>
            </a:r>
            <a:r>
              <a:rPr lang="zh-TW" altLang="en-US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， </a:t>
            </a:r>
            <a:r>
              <a:rPr lang="en-US" altLang="zh-TW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『</a:t>
            </a:r>
            <a:r>
              <a:rPr lang="zh-CN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節期的末日，就是最大之日，耶穌站著高聲說：人若渴了，可以到我這裡來喝。</a:t>
            </a:r>
            <a:r>
              <a:rPr lang="en-US" altLang="zh-CN" sz="40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』</a:t>
            </a:r>
            <a:endParaRPr lang="en-US" sz="7200" dirty="0">
              <a:solidFill>
                <a:srgbClr val="2D051A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410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97584" y="457201"/>
            <a:ext cx="7998944" cy="594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選擇：要作一個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『得勝者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/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征服者』還是要作一個『膽怯者』</a:t>
            </a:r>
            <a:r>
              <a:rPr lang="en-US" alt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?</a:t>
            </a:r>
          </a:p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12:</a:t>
            </a:r>
            <a:r>
              <a:rPr 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 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弟兄勝過他，是因羔羊的血，和自己所見證的道，他們雖至於死，也不愛惜性命。</a:t>
            </a:r>
            <a:endParaRPr lang="en-US" altLang="zh-TW" sz="4400" dirty="0">
              <a:solidFill>
                <a:srgbClr val="C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對得勝者的呼召明顯是對七個教會的勉勵。</a:t>
            </a:r>
            <a:endParaRPr lang="en-US" sz="4400" dirty="0">
              <a:solidFill>
                <a:srgbClr val="0000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34A1D01-C18F-4657-BDAE-89FE355E5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09261" y="0"/>
            <a:ext cx="534739" cy="6858000"/>
            <a:chOff x="11479015" y="0"/>
            <a:chExt cx="712985" cy="6858000"/>
          </a:xfrm>
          <a:effectLst>
            <a:outerShdw blurRad="381000" dist="152400" dir="10800000" algn="ctr" rotWithShape="0">
              <a:schemeClr val="bg1">
                <a:alpha val="10000"/>
              </a:schemeClr>
            </a:outerShdw>
          </a:effectLst>
        </p:grpSpPr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07616EA-DBB8-4D00-85D9-7DF86696E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8" y="0"/>
              <a:ext cx="712982" cy="6858000"/>
            </a:xfrm>
            <a:custGeom>
              <a:avLst/>
              <a:gdLst>
                <a:gd name="connsiteX0" fmla="*/ 280560 w 712982"/>
                <a:gd name="connsiteY0" fmla="*/ 0 h 6858000"/>
                <a:gd name="connsiteX1" fmla="*/ 712982 w 712982"/>
                <a:gd name="connsiteY1" fmla="*/ 0 h 6858000"/>
                <a:gd name="connsiteX2" fmla="*/ 712982 w 712982"/>
                <a:gd name="connsiteY2" fmla="*/ 6858000 h 6858000"/>
                <a:gd name="connsiteX3" fmla="*/ 372527 w 712982"/>
                <a:gd name="connsiteY3" fmla="*/ 6858000 h 6858000"/>
                <a:gd name="connsiteX4" fmla="*/ 372901 w 712982"/>
                <a:gd name="connsiteY4" fmla="*/ 6835810 h 6858000"/>
                <a:gd name="connsiteX5" fmla="*/ 363017 w 712982"/>
                <a:gd name="connsiteY5" fmla="*/ 6518145 h 6858000"/>
                <a:gd name="connsiteX6" fmla="*/ 310498 w 712982"/>
                <a:gd name="connsiteY6" fmla="*/ 6393936 h 6858000"/>
                <a:gd name="connsiteX7" fmla="*/ 305420 w 712982"/>
                <a:gd name="connsiteY7" fmla="*/ 6355564 h 6858000"/>
                <a:gd name="connsiteX8" fmla="*/ 311030 w 712982"/>
                <a:gd name="connsiteY8" fmla="*/ 6267729 h 6858000"/>
                <a:gd name="connsiteX9" fmla="*/ 281440 w 712982"/>
                <a:gd name="connsiteY9" fmla="*/ 6090959 h 6858000"/>
                <a:gd name="connsiteX10" fmla="*/ 258928 w 712982"/>
                <a:gd name="connsiteY10" fmla="*/ 6026981 h 6858000"/>
                <a:gd name="connsiteX11" fmla="*/ 245105 w 712982"/>
                <a:gd name="connsiteY11" fmla="*/ 5991615 h 6858000"/>
                <a:gd name="connsiteX12" fmla="*/ 197441 w 712982"/>
                <a:gd name="connsiteY12" fmla="*/ 5807458 h 6858000"/>
                <a:gd name="connsiteX13" fmla="*/ 159115 w 712982"/>
                <a:gd name="connsiteY13" fmla="*/ 5727356 h 6858000"/>
                <a:gd name="connsiteX14" fmla="*/ 152306 w 712982"/>
                <a:gd name="connsiteY14" fmla="*/ 5705270 h 6858000"/>
                <a:gd name="connsiteX15" fmla="*/ 150939 w 712982"/>
                <a:gd name="connsiteY15" fmla="*/ 5580441 h 6858000"/>
                <a:gd name="connsiteX16" fmla="*/ 187956 w 712982"/>
                <a:gd name="connsiteY16" fmla="*/ 5482729 h 6858000"/>
                <a:gd name="connsiteX17" fmla="*/ 201902 w 712982"/>
                <a:gd name="connsiteY17" fmla="*/ 5463053 h 6858000"/>
                <a:gd name="connsiteX18" fmla="*/ 168174 w 712982"/>
                <a:gd name="connsiteY18" fmla="*/ 5205662 h 6858000"/>
                <a:gd name="connsiteX19" fmla="*/ 157186 w 712982"/>
                <a:gd name="connsiteY19" fmla="*/ 5166766 h 6858000"/>
                <a:gd name="connsiteX20" fmla="*/ 163999 w 712982"/>
                <a:gd name="connsiteY20" fmla="*/ 4972256 h 6858000"/>
                <a:gd name="connsiteX21" fmla="*/ 163388 w 712982"/>
                <a:gd name="connsiteY21" fmla="*/ 4915833 h 6858000"/>
                <a:gd name="connsiteX22" fmla="*/ 166361 w 712982"/>
                <a:gd name="connsiteY22" fmla="*/ 4712964 h 6858000"/>
                <a:gd name="connsiteX23" fmla="*/ 140122 w 712982"/>
                <a:gd name="connsiteY23" fmla="*/ 4687152 h 6858000"/>
                <a:gd name="connsiteX24" fmla="*/ 73058 w 712982"/>
                <a:gd name="connsiteY24" fmla="*/ 4611951 h 6858000"/>
                <a:gd name="connsiteX25" fmla="*/ 3979 w 712982"/>
                <a:gd name="connsiteY25" fmla="*/ 4456771 h 6858000"/>
                <a:gd name="connsiteX26" fmla="*/ 2091 w 712982"/>
                <a:gd name="connsiteY26" fmla="*/ 4412781 h 6858000"/>
                <a:gd name="connsiteX27" fmla="*/ 75905 w 712982"/>
                <a:gd name="connsiteY27" fmla="*/ 4292897 h 6858000"/>
                <a:gd name="connsiteX28" fmla="*/ 104434 w 712982"/>
                <a:gd name="connsiteY28" fmla="*/ 4235333 h 6858000"/>
                <a:gd name="connsiteX29" fmla="*/ 151065 w 712982"/>
                <a:gd name="connsiteY29" fmla="*/ 4075686 h 6858000"/>
                <a:gd name="connsiteX30" fmla="*/ 161243 w 712982"/>
                <a:gd name="connsiteY30" fmla="*/ 4061695 h 6858000"/>
                <a:gd name="connsiteX31" fmla="*/ 286285 w 712982"/>
                <a:gd name="connsiteY31" fmla="*/ 3933862 h 6858000"/>
                <a:gd name="connsiteX32" fmla="*/ 306926 w 712982"/>
                <a:gd name="connsiteY32" fmla="*/ 3905847 h 6858000"/>
                <a:gd name="connsiteX33" fmla="*/ 340015 w 712982"/>
                <a:gd name="connsiteY33" fmla="*/ 3871199 h 6858000"/>
                <a:gd name="connsiteX34" fmla="*/ 400111 w 712982"/>
                <a:gd name="connsiteY34" fmla="*/ 3767743 h 6858000"/>
                <a:gd name="connsiteX35" fmla="*/ 409694 w 712982"/>
                <a:gd name="connsiteY35" fmla="*/ 3646690 h 6858000"/>
                <a:gd name="connsiteX36" fmla="*/ 428447 w 712982"/>
                <a:gd name="connsiteY36" fmla="*/ 3499752 h 6858000"/>
                <a:gd name="connsiteX37" fmla="*/ 445033 w 712982"/>
                <a:gd name="connsiteY37" fmla="*/ 3437349 h 6858000"/>
                <a:gd name="connsiteX38" fmla="*/ 471431 w 712982"/>
                <a:gd name="connsiteY38" fmla="*/ 3272018 h 6858000"/>
                <a:gd name="connsiteX39" fmla="*/ 495919 w 712982"/>
                <a:gd name="connsiteY39" fmla="*/ 3153432 h 6858000"/>
                <a:gd name="connsiteX40" fmla="*/ 499541 w 712982"/>
                <a:gd name="connsiteY40" fmla="*/ 2985907 h 6858000"/>
                <a:gd name="connsiteX41" fmla="*/ 491640 w 712982"/>
                <a:gd name="connsiteY41" fmla="*/ 2905697 h 6858000"/>
                <a:gd name="connsiteX42" fmla="*/ 586592 w 712982"/>
                <a:gd name="connsiteY42" fmla="*/ 2746325 h 6858000"/>
                <a:gd name="connsiteX43" fmla="*/ 647211 w 712982"/>
                <a:gd name="connsiteY43" fmla="*/ 2620857 h 6858000"/>
                <a:gd name="connsiteX44" fmla="*/ 598120 w 712982"/>
                <a:gd name="connsiteY44" fmla="*/ 2501248 h 6858000"/>
                <a:gd name="connsiteX45" fmla="*/ 560897 w 712982"/>
                <a:gd name="connsiteY45" fmla="*/ 2471368 h 6858000"/>
                <a:gd name="connsiteX46" fmla="*/ 506928 w 712982"/>
                <a:gd name="connsiteY46" fmla="*/ 2272389 h 6858000"/>
                <a:gd name="connsiteX47" fmla="*/ 474122 w 712982"/>
                <a:gd name="connsiteY47" fmla="*/ 1983284 h 6858000"/>
                <a:gd name="connsiteX48" fmla="*/ 349180 w 712982"/>
                <a:gd name="connsiteY48" fmla="*/ 1510207 h 6858000"/>
                <a:gd name="connsiteX49" fmla="*/ 306451 w 712982"/>
                <a:gd name="connsiteY49" fmla="*/ 1430003 h 6858000"/>
                <a:gd name="connsiteX50" fmla="*/ 287747 w 712982"/>
                <a:gd name="connsiteY50" fmla="*/ 1336633 h 6858000"/>
                <a:gd name="connsiteX51" fmla="*/ 304326 w 712982"/>
                <a:gd name="connsiteY51" fmla="*/ 1298229 h 6858000"/>
                <a:gd name="connsiteX52" fmla="*/ 317671 w 712982"/>
                <a:gd name="connsiteY52" fmla="*/ 1136667 h 6858000"/>
                <a:gd name="connsiteX53" fmla="*/ 314959 w 712982"/>
                <a:gd name="connsiteY53" fmla="*/ 1106522 h 6858000"/>
                <a:gd name="connsiteX54" fmla="*/ 290675 w 712982"/>
                <a:gd name="connsiteY54" fmla="*/ 1004980 h 6858000"/>
                <a:gd name="connsiteX55" fmla="*/ 272712 w 712982"/>
                <a:gd name="connsiteY55" fmla="*/ 910357 h 6858000"/>
                <a:gd name="connsiteX56" fmla="*/ 270963 w 712982"/>
                <a:gd name="connsiteY56" fmla="*/ 667028 h 6858000"/>
                <a:gd name="connsiteX57" fmla="*/ 244986 w 712982"/>
                <a:gd name="connsiteY57" fmla="*/ 483131 h 6858000"/>
                <a:gd name="connsiteX58" fmla="*/ 241465 w 712982"/>
                <a:gd name="connsiteY58" fmla="*/ 397465 h 6858000"/>
                <a:gd name="connsiteX59" fmla="*/ 244890 w 712982"/>
                <a:gd name="connsiteY59" fmla="*/ 348507 h 6858000"/>
                <a:gd name="connsiteX60" fmla="*/ 293439 w 712982"/>
                <a:gd name="connsiteY60" fmla="*/ 233141 h 6858000"/>
                <a:gd name="connsiteX61" fmla="*/ 300513 w 712982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2" h="685800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11">
              <a:extLst>
                <a:ext uri="{FF2B5EF4-FFF2-40B4-BE49-F238E27FC236}">
                  <a16:creationId xmlns:a16="http://schemas.microsoft.com/office/drawing/2014/main" id="{D4848B5A-6A10-4545-9A0D-BF3F95BCFC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79015" y="0"/>
              <a:ext cx="712985" cy="6858000"/>
            </a:xfrm>
            <a:custGeom>
              <a:avLst/>
              <a:gdLst>
                <a:gd name="connsiteX0" fmla="*/ 280560 w 712985"/>
                <a:gd name="connsiteY0" fmla="*/ 0 h 6858000"/>
                <a:gd name="connsiteX1" fmla="*/ 712985 w 712985"/>
                <a:gd name="connsiteY1" fmla="*/ 0 h 6858000"/>
                <a:gd name="connsiteX2" fmla="*/ 712985 w 712985"/>
                <a:gd name="connsiteY2" fmla="*/ 6858000 h 6858000"/>
                <a:gd name="connsiteX3" fmla="*/ 372527 w 712985"/>
                <a:gd name="connsiteY3" fmla="*/ 6858000 h 6858000"/>
                <a:gd name="connsiteX4" fmla="*/ 372901 w 712985"/>
                <a:gd name="connsiteY4" fmla="*/ 6835810 h 6858000"/>
                <a:gd name="connsiteX5" fmla="*/ 363017 w 712985"/>
                <a:gd name="connsiteY5" fmla="*/ 6518145 h 6858000"/>
                <a:gd name="connsiteX6" fmla="*/ 310498 w 712985"/>
                <a:gd name="connsiteY6" fmla="*/ 6393936 h 6858000"/>
                <a:gd name="connsiteX7" fmla="*/ 305420 w 712985"/>
                <a:gd name="connsiteY7" fmla="*/ 6355564 h 6858000"/>
                <a:gd name="connsiteX8" fmla="*/ 311030 w 712985"/>
                <a:gd name="connsiteY8" fmla="*/ 6267729 h 6858000"/>
                <a:gd name="connsiteX9" fmla="*/ 281440 w 712985"/>
                <a:gd name="connsiteY9" fmla="*/ 6090959 h 6858000"/>
                <a:gd name="connsiteX10" fmla="*/ 258928 w 712985"/>
                <a:gd name="connsiteY10" fmla="*/ 6026981 h 6858000"/>
                <a:gd name="connsiteX11" fmla="*/ 245105 w 712985"/>
                <a:gd name="connsiteY11" fmla="*/ 5991615 h 6858000"/>
                <a:gd name="connsiteX12" fmla="*/ 197441 w 712985"/>
                <a:gd name="connsiteY12" fmla="*/ 5807458 h 6858000"/>
                <a:gd name="connsiteX13" fmla="*/ 159115 w 712985"/>
                <a:gd name="connsiteY13" fmla="*/ 5727356 h 6858000"/>
                <a:gd name="connsiteX14" fmla="*/ 152306 w 712985"/>
                <a:gd name="connsiteY14" fmla="*/ 5705270 h 6858000"/>
                <a:gd name="connsiteX15" fmla="*/ 150939 w 712985"/>
                <a:gd name="connsiteY15" fmla="*/ 5580441 h 6858000"/>
                <a:gd name="connsiteX16" fmla="*/ 187956 w 712985"/>
                <a:gd name="connsiteY16" fmla="*/ 5482729 h 6858000"/>
                <a:gd name="connsiteX17" fmla="*/ 201902 w 712985"/>
                <a:gd name="connsiteY17" fmla="*/ 5463053 h 6858000"/>
                <a:gd name="connsiteX18" fmla="*/ 168174 w 712985"/>
                <a:gd name="connsiteY18" fmla="*/ 5205662 h 6858000"/>
                <a:gd name="connsiteX19" fmla="*/ 157186 w 712985"/>
                <a:gd name="connsiteY19" fmla="*/ 5166766 h 6858000"/>
                <a:gd name="connsiteX20" fmla="*/ 163999 w 712985"/>
                <a:gd name="connsiteY20" fmla="*/ 4972256 h 6858000"/>
                <a:gd name="connsiteX21" fmla="*/ 163388 w 712985"/>
                <a:gd name="connsiteY21" fmla="*/ 4915833 h 6858000"/>
                <a:gd name="connsiteX22" fmla="*/ 166361 w 712985"/>
                <a:gd name="connsiteY22" fmla="*/ 4712964 h 6858000"/>
                <a:gd name="connsiteX23" fmla="*/ 140122 w 712985"/>
                <a:gd name="connsiteY23" fmla="*/ 4687152 h 6858000"/>
                <a:gd name="connsiteX24" fmla="*/ 73058 w 712985"/>
                <a:gd name="connsiteY24" fmla="*/ 4611951 h 6858000"/>
                <a:gd name="connsiteX25" fmla="*/ 3979 w 712985"/>
                <a:gd name="connsiteY25" fmla="*/ 4456771 h 6858000"/>
                <a:gd name="connsiteX26" fmla="*/ 2091 w 712985"/>
                <a:gd name="connsiteY26" fmla="*/ 4412781 h 6858000"/>
                <a:gd name="connsiteX27" fmla="*/ 75905 w 712985"/>
                <a:gd name="connsiteY27" fmla="*/ 4292897 h 6858000"/>
                <a:gd name="connsiteX28" fmla="*/ 104434 w 712985"/>
                <a:gd name="connsiteY28" fmla="*/ 4235333 h 6858000"/>
                <a:gd name="connsiteX29" fmla="*/ 151065 w 712985"/>
                <a:gd name="connsiteY29" fmla="*/ 4075686 h 6858000"/>
                <a:gd name="connsiteX30" fmla="*/ 161243 w 712985"/>
                <a:gd name="connsiteY30" fmla="*/ 4061695 h 6858000"/>
                <a:gd name="connsiteX31" fmla="*/ 286285 w 712985"/>
                <a:gd name="connsiteY31" fmla="*/ 3933862 h 6858000"/>
                <a:gd name="connsiteX32" fmla="*/ 306926 w 712985"/>
                <a:gd name="connsiteY32" fmla="*/ 3905847 h 6858000"/>
                <a:gd name="connsiteX33" fmla="*/ 340015 w 712985"/>
                <a:gd name="connsiteY33" fmla="*/ 3871199 h 6858000"/>
                <a:gd name="connsiteX34" fmla="*/ 400111 w 712985"/>
                <a:gd name="connsiteY34" fmla="*/ 3767743 h 6858000"/>
                <a:gd name="connsiteX35" fmla="*/ 409694 w 712985"/>
                <a:gd name="connsiteY35" fmla="*/ 3646690 h 6858000"/>
                <a:gd name="connsiteX36" fmla="*/ 428447 w 712985"/>
                <a:gd name="connsiteY36" fmla="*/ 3499752 h 6858000"/>
                <a:gd name="connsiteX37" fmla="*/ 445033 w 712985"/>
                <a:gd name="connsiteY37" fmla="*/ 3437349 h 6858000"/>
                <a:gd name="connsiteX38" fmla="*/ 471431 w 712985"/>
                <a:gd name="connsiteY38" fmla="*/ 3272018 h 6858000"/>
                <a:gd name="connsiteX39" fmla="*/ 495919 w 712985"/>
                <a:gd name="connsiteY39" fmla="*/ 3153432 h 6858000"/>
                <a:gd name="connsiteX40" fmla="*/ 499541 w 712985"/>
                <a:gd name="connsiteY40" fmla="*/ 2985907 h 6858000"/>
                <a:gd name="connsiteX41" fmla="*/ 491640 w 712985"/>
                <a:gd name="connsiteY41" fmla="*/ 2905697 h 6858000"/>
                <a:gd name="connsiteX42" fmla="*/ 586592 w 712985"/>
                <a:gd name="connsiteY42" fmla="*/ 2746325 h 6858000"/>
                <a:gd name="connsiteX43" fmla="*/ 647211 w 712985"/>
                <a:gd name="connsiteY43" fmla="*/ 2620857 h 6858000"/>
                <a:gd name="connsiteX44" fmla="*/ 598120 w 712985"/>
                <a:gd name="connsiteY44" fmla="*/ 2501248 h 6858000"/>
                <a:gd name="connsiteX45" fmla="*/ 560897 w 712985"/>
                <a:gd name="connsiteY45" fmla="*/ 2471368 h 6858000"/>
                <a:gd name="connsiteX46" fmla="*/ 506928 w 712985"/>
                <a:gd name="connsiteY46" fmla="*/ 2272389 h 6858000"/>
                <a:gd name="connsiteX47" fmla="*/ 474122 w 712985"/>
                <a:gd name="connsiteY47" fmla="*/ 1983284 h 6858000"/>
                <a:gd name="connsiteX48" fmla="*/ 349180 w 712985"/>
                <a:gd name="connsiteY48" fmla="*/ 1510207 h 6858000"/>
                <a:gd name="connsiteX49" fmla="*/ 306451 w 712985"/>
                <a:gd name="connsiteY49" fmla="*/ 1430003 h 6858000"/>
                <a:gd name="connsiteX50" fmla="*/ 287747 w 712985"/>
                <a:gd name="connsiteY50" fmla="*/ 1336633 h 6858000"/>
                <a:gd name="connsiteX51" fmla="*/ 304326 w 712985"/>
                <a:gd name="connsiteY51" fmla="*/ 1298229 h 6858000"/>
                <a:gd name="connsiteX52" fmla="*/ 317671 w 712985"/>
                <a:gd name="connsiteY52" fmla="*/ 1136667 h 6858000"/>
                <a:gd name="connsiteX53" fmla="*/ 314959 w 712985"/>
                <a:gd name="connsiteY53" fmla="*/ 1106522 h 6858000"/>
                <a:gd name="connsiteX54" fmla="*/ 290675 w 712985"/>
                <a:gd name="connsiteY54" fmla="*/ 1004980 h 6858000"/>
                <a:gd name="connsiteX55" fmla="*/ 272712 w 712985"/>
                <a:gd name="connsiteY55" fmla="*/ 910357 h 6858000"/>
                <a:gd name="connsiteX56" fmla="*/ 270963 w 712985"/>
                <a:gd name="connsiteY56" fmla="*/ 667028 h 6858000"/>
                <a:gd name="connsiteX57" fmla="*/ 244986 w 712985"/>
                <a:gd name="connsiteY57" fmla="*/ 483131 h 6858000"/>
                <a:gd name="connsiteX58" fmla="*/ 241465 w 712985"/>
                <a:gd name="connsiteY58" fmla="*/ 397465 h 6858000"/>
                <a:gd name="connsiteX59" fmla="*/ 244890 w 712985"/>
                <a:gd name="connsiteY59" fmla="*/ 348507 h 6858000"/>
                <a:gd name="connsiteX60" fmla="*/ 293439 w 712985"/>
                <a:gd name="connsiteY60" fmla="*/ 233141 h 6858000"/>
                <a:gd name="connsiteX61" fmla="*/ 300513 w 712985"/>
                <a:gd name="connsiteY61" fmla="*/ 172069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2985" h="685800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7518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6DBAD6-8CB8-42FF-B0D9-6CE619D42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992F3A-302F-47CA-BADD-CDE438085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6864FA-1731-4EE6-AC97-3A689D688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62E6B9D-7061-462E-8947-2825B75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BCBE66D-4E28-4F31-90A0-960C40C59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46E8-CD2F-422A-B91D-9C33A10290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3385" y="677008"/>
            <a:ext cx="7772400" cy="5486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比較本章</a:t>
            </a:r>
            <a:r>
              <a:rPr lang="en-US" sz="480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9-10</a:t>
            </a:r>
            <a:r>
              <a:rPr lang="zh-TW" altLang="en-US" sz="480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節和</a:t>
            </a:r>
            <a:r>
              <a:rPr lang="en-US" sz="480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17:1, 18 &amp; 18:1-2</a:t>
            </a:r>
            <a:r>
              <a:rPr lang="zh-TW" altLang="en-US" sz="480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節，天使指給約翰看的兩個場景有什麼不同</a:t>
            </a:r>
            <a:r>
              <a:rPr lang="en-US" sz="480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? </a:t>
            </a:r>
            <a:r>
              <a:rPr lang="zh-TW" altLang="en-US" sz="480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從這對比與差別，你是否看出</a:t>
            </a:r>
            <a:r>
              <a:rPr lang="zh-TW" altLang="en-US" sz="4800" u="sng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上帝的審判和新造</a:t>
            </a:r>
            <a:r>
              <a:rPr lang="zh-TW" altLang="en-US" sz="480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有何關聯</a:t>
            </a:r>
            <a:r>
              <a:rPr lang="en-US" sz="480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?</a:t>
            </a:r>
            <a:endParaRPr lang="en-US" sz="48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161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1962" y="447675"/>
            <a:ext cx="8220075" cy="5962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21:</a:t>
            </a: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</a:t>
            </a:r>
            <a:r>
              <a:rPr lang="en-US" sz="44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拿著七個金碗，盛滿末後七災</a:t>
            </a:r>
            <a:r>
              <a:rPr lang="zh-CN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的七位天使中，有一位來對我說：「你到這裡來，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我要將新婦，就是</a:t>
            </a:r>
            <a:r>
              <a:rPr lang="zh-CN" sz="44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羔羊的妻</a:t>
            </a:r>
            <a:r>
              <a:rPr lang="zh-CN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，指給你看</a:t>
            </a:r>
            <a:r>
              <a:rPr lang="zh-CN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。」</a:t>
            </a:r>
            <a:r>
              <a:rPr lang="en-US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10</a:t>
            </a:r>
            <a:r>
              <a:rPr lang="en-US" sz="4400" dirty="0">
                <a:solidFill>
                  <a:srgbClr val="00002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CN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我被聖靈感動，天使就帶我到一座高大的山，</a:t>
            </a:r>
            <a:r>
              <a:rPr lang="zh-CN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將那由神那裡、</a:t>
            </a:r>
            <a:r>
              <a:rPr lang="zh-CN" sz="44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從天而降的聖城耶路撒冷</a:t>
            </a:r>
            <a:r>
              <a:rPr lang="zh-CN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指示我</a:t>
            </a:r>
            <a:r>
              <a:rPr lang="zh-CN" sz="44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zh-CN" sz="4400" dirty="0">
                <a:solidFill>
                  <a:srgbClr val="00002A"/>
                </a:solidFill>
                <a:effectLst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lang="en-US" sz="9600" dirty="0">
              <a:solidFill>
                <a:srgbClr val="00002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327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57200"/>
            <a:ext cx="8210146" cy="5926015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 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一個新天新地，因為先前的天地已經過去了，海也不再有了。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2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我又看見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聖城新耶路撒冷由神那裡從天而降，預備好了，就如新婦裝飾整齊等候丈夫。</a:t>
            </a:r>
            <a:endParaRPr lang="en-US" sz="44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78460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5992" y="694592"/>
            <a:ext cx="8238393" cy="57355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此段經文和以西結書</a:t>
            </a:r>
            <a:r>
              <a:rPr 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40:1-2</a:t>
            </a:r>
            <a:r>
              <a:rPr lang="zh-CN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非常相像：</a:t>
            </a:r>
            <a:r>
              <a:rPr lang="zh-CN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『</a:t>
            </a:r>
            <a:r>
              <a:rPr lang="zh-TW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我們被擄掠第二十五年，耶路撒冷城攻破後十四年，正在年初，月之初十日，耶和華的靈降在我身上，他把我帶到以色列地。</a:t>
            </a:r>
            <a:r>
              <a:rPr lang="en-GB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 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在神的異象中帶我到以色列地，安置在至高的山上，在山上的南邊有彷彿一座城建立。</a:t>
            </a:r>
            <a:r>
              <a:rPr lang="zh-CN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HanWangYenLight" panose="02020300000000000000" pitchFamily="18" charset="-120"/>
                <a:cs typeface="Times New Roman" panose="02020603050405020304" pitchFamily="18" charset="0"/>
              </a:rPr>
              <a:t>』</a:t>
            </a:r>
            <a:endParaRPr lang="en-US" sz="40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4850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694592"/>
            <a:ext cx="8238392" cy="5486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啟示錄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17:1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拿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DFPWeiBei-B5" panose="03000700000000000000" pitchFamily="66" charset="-120"/>
              </a:rPr>
              <a:t>七碗的七位天使中、有一位前來對我說、你到這裏來、我將坐在眾水上的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大淫婦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所要受的刑罰指給你看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18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你所看見的那女人、就是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管轄地上眾王的大城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8971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784" y="694592"/>
            <a:ext cx="8212015" cy="54512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啟示錄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18:1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此後、我看見另有一位有大權柄的天使從天降下．地就因他的榮耀發光。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他大聲喊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DFPWeiBei-B5" panose="03000700000000000000" pitchFamily="66" charset="-120"/>
              </a:rPr>
              <a:t>說、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巴比倫大城傾倒了、傾倒了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、成了鬼魔的住處、和各樣污穢之靈的巢穴、並各樣污穢可憎之雀鳥的巢穴。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3044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從第</a:t>
            </a:r>
            <a:r>
              <a:rPr lang="en-US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11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節的描述，如何顯明聖城有神的同在</a:t>
            </a:r>
            <a:r>
              <a:rPr lang="en-GB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zh-CN" altLang="en-US" sz="4800" dirty="0">
                <a:solidFill>
                  <a:srgbClr val="000000"/>
                </a:solidFill>
                <a:latin typeface="Courier New" panose="02070309020205020404" pitchFamily="49" charset="0"/>
                <a:ea typeface="DFYuanMedium-B5" panose="020F0509000000000000" pitchFamily="49" charset="-120"/>
              </a:rPr>
              <a:t>啟示錄</a:t>
            </a:r>
            <a:r>
              <a:rPr lang="en-US" altLang="zh-TW" sz="48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4:2 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我立刻被聖靈感動、見</a:t>
            </a:r>
            <a:r>
              <a:rPr lang="zh-TW" altLang="en-US" sz="48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有一個寶座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安置在天上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、又有一位</a:t>
            </a:r>
            <a:r>
              <a:rPr lang="zh-TW" altLang="en-US" sz="4800" u="sng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坐在寶座上</a:t>
            </a:r>
            <a:r>
              <a:rPr lang="zh-TW" altLang="en-US" sz="48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endParaRPr lang="en-US" sz="4800" dirty="0">
              <a:solidFill>
                <a:srgbClr val="1D2F2F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2382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6725" y="729762"/>
            <a:ext cx="8210550" cy="5407269"/>
          </a:xfrm>
        </p:spPr>
        <p:txBody>
          <a:bodyPr anchor="ctr"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 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看那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坐</a:t>
            </a:r>
            <a:r>
              <a:rPr lang="zh-TW" sz="48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DFPWeiBei-B5" panose="03000700000000000000" pitchFamily="66" charset="-120"/>
              </a:rPr>
              <a:t>的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、好像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碧玉和紅寶石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．又有</a:t>
            </a:r>
            <a:r>
              <a:rPr lang="zh-TW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虹圍</a:t>
            </a:r>
            <a:r>
              <a:rPr lang="zh-TW" sz="4800" u="sng" dirty="0">
                <a:solidFill>
                  <a:srgbClr val="4B4BFF"/>
                </a:solidFill>
                <a:effectLst/>
                <a:latin typeface="Courier New" panose="02070309020205020404" pitchFamily="49" charset="0"/>
                <a:ea typeface="DFPWeiBei-B5" panose="03000700000000000000" pitchFamily="66" charset="-120"/>
                <a:cs typeface="Microsoft YaHei" panose="020B0503020204020204" pitchFamily="34" charset="-122"/>
              </a:rPr>
              <a:t>著</a:t>
            </a:r>
            <a:r>
              <a:rPr lang="zh-TW" sz="48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DFPWeiBei-B5" panose="03000700000000000000" pitchFamily="66" charset="-120"/>
              </a:rPr>
              <a:t>寶座</a:t>
            </a:r>
            <a:r>
              <a:rPr 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DFPWeiBei-B5" panose="03000700000000000000" pitchFamily="66" charset="-120"/>
              </a:rPr>
              <a:t>、好像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綠寶石</a:t>
            </a:r>
            <a:r>
              <a:rPr lang="en-US" altLang="zh-TW" sz="48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 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城中有神的榮耀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，城的光輝如同極貴的寶石，好像碧玉，明如水晶。</a:t>
            </a:r>
            <a:endParaRPr lang="en-US" altLang="zh-CN" sz="4800" dirty="0">
              <a:solidFill>
                <a:srgbClr val="2D051A"/>
              </a:solidFill>
              <a:latin typeface="Candara" panose="020E0502030303020204" pitchFamily="34" charset="0"/>
              <a:ea typeface="DFPWeiBei-B5" panose="03000700000000000000" pitchFamily="66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4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3385" y="694592"/>
            <a:ext cx="7781192" cy="545123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zh-CN" altLang="en-US" sz="5400" dirty="0">
                <a:solidFill>
                  <a:srgbClr val="4B4B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Arial" panose="020B0604020202020204" pitchFamily="34" charset="0"/>
              </a:rPr>
              <a:t>這節經文主要是描述聖城的榮美在於上帝的榮耀，如同聖殿一般；也藉此顯明上帝的同在。</a:t>
            </a:r>
            <a:endParaRPr lang="en-US" sz="5400" dirty="0">
              <a:solidFill>
                <a:srgbClr val="4B4BFF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6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57200"/>
            <a:ext cx="8220075" cy="6049108"/>
          </a:xfrm>
        </p:spPr>
        <p:txBody>
          <a:bodyPr>
            <a:normAutofit/>
          </a:bodyPr>
          <a:lstStyle/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列王記上 </a:t>
            </a:r>
            <a:r>
              <a:rPr lang="en-GB" sz="48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8:10 </a:t>
            </a:r>
            <a:r>
              <a:rPr lang="zh-TW" sz="48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祭司從聖所出來的時候，有雲充滿耶和華的殿。</a:t>
            </a:r>
            <a:r>
              <a:rPr lang="en-GB" sz="48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11 </a:t>
            </a:r>
            <a:r>
              <a:rPr lang="zh-TW" sz="48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甚至祭司不能站立供職，因為耶和華的榮光充滿了殿。</a:t>
            </a:r>
            <a:endParaRPr lang="en-US" sz="4800" dirty="0">
              <a:solidFill>
                <a:srgbClr val="480048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以賽亞書</a:t>
            </a:r>
            <a:r>
              <a:rPr lang="en-US" altLang="zh-TW" sz="48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GB" sz="48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60:1 </a:t>
            </a:r>
            <a:r>
              <a:rPr lang="zh-TW" sz="48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興起發光，因為你</a:t>
            </a:r>
            <a:r>
              <a:rPr lang="en-US" alt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耶路撒冷</a:t>
            </a:r>
            <a:r>
              <a:rPr lang="en-US" altLang="zh-TW" sz="36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8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的光已經來到，耶和華的榮耀發現照耀你。</a:t>
            </a:r>
            <a:endParaRPr lang="en-US" sz="4800" dirty="0">
              <a:solidFill>
                <a:srgbClr val="480048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130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5992" y="447675"/>
            <a:ext cx="8238393" cy="5962650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以西結書</a:t>
            </a:r>
            <a:r>
              <a:rPr lang="en-US" alt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43:2 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以色列神的榮光從東而來，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的聲音如同多水的聲音，地就因</a:t>
            </a:r>
            <a:r>
              <a:rPr lang="zh-CN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的榮耀發光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…4 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耶和華的榮光，從朝東的門照入殿中。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 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靈將我舉起，帶入內院，不料，耶和華的榮光充滿了殿。</a:t>
            </a:r>
            <a:endParaRPr lang="en-US" sz="48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667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根據</a:t>
            </a:r>
            <a:r>
              <a:rPr lang="en-GB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12-17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節所描述的聖城新耶路撒冷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15 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對我說話的拿著金葦子當尺，要量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那城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，和</a:t>
            </a:r>
            <a:r>
              <a:rPr lang="zh-TW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城門城牆</a:t>
            </a:r>
            <a:r>
              <a:rPr lang="zh-TW" altLang="en-US" sz="48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chemeClr val="tx1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9675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98462" y="461962"/>
            <a:ext cx="8347075" cy="5934075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 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城是四方的，長寬一樣，天使用葦子量那城，共有</a:t>
            </a:r>
            <a:r>
              <a:rPr lang="zh-TW" sz="4400" u="sng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四千里</a:t>
            </a:r>
            <a:r>
              <a:rPr lang="en-GB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一千五百英里；</a:t>
            </a:r>
            <a:r>
              <a:rPr lang="zh-TW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原文是『一萬二千斯達第</a:t>
            </a:r>
            <a:r>
              <a:rPr lang="en-GB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/12,000 </a:t>
            </a:r>
            <a:r>
              <a:rPr lang="en-GB" sz="3200" i="1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stadia</a:t>
            </a:r>
            <a:r>
              <a:rPr lang="zh-TW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32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；大約是羅馬帝國版圖的長度</a:t>
            </a:r>
            <a:r>
              <a:rPr lang="en-GB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400" u="sng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長寬高都是一樣</a:t>
            </a:r>
            <a:r>
              <a:rPr lang="en-US" altLang="zh-TW" sz="3200" dirty="0">
                <a:solidFill>
                  <a:srgbClr val="EE6B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>
                <a:solidFill>
                  <a:srgbClr val="EE6B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i.e., </a:t>
            </a:r>
            <a:r>
              <a:rPr lang="zh-CN" altLang="en-US" sz="3200" dirty="0">
                <a:solidFill>
                  <a:srgbClr val="EE6B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城是正方體</a:t>
            </a:r>
            <a:r>
              <a:rPr lang="en-US" altLang="zh-TW" sz="3200" dirty="0">
                <a:solidFill>
                  <a:srgbClr val="EE6B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GB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</a:t>
            </a:r>
            <a:r>
              <a:rPr lang="en-GB" sz="4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又量了城牆，</a:t>
            </a:r>
            <a:r>
              <a:rPr lang="zh-TW" sz="4400" u="sng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按著人的尺寸，就是天使的尺寸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，共有一百四十四肘。</a:t>
            </a:r>
            <a:r>
              <a:rPr lang="en-GB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chemeClr val="tx2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85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57200"/>
            <a:ext cx="8326877" cy="6057900"/>
          </a:xfrm>
        </p:spPr>
        <p:txBody>
          <a:bodyPr>
            <a:normAutofit lnSpcReduction="10000"/>
          </a:bodyPr>
          <a:lstStyle/>
          <a:p>
            <a:pPr marL="0" marR="0" indent="0" latinLnBrk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3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我聽見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有大聲音從寶座出來說：「看哪，神的帳幕在人間！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要與人同住，他們要做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的子民，神要親自與他們同在，做他們的神。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4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神要擦去他們一切的眼淚，不再有死亡，也不再有悲哀、哭號、疼痛，因為以前的事都過去了。」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73793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74785"/>
            <a:ext cx="8339138" cy="5952392"/>
          </a:xfrm>
        </p:spPr>
        <p:txBody>
          <a:bodyPr anchor="ctr">
            <a:normAutofit/>
          </a:bodyPr>
          <a:lstStyle/>
          <a:p>
            <a:pPr marL="0" marR="0" indent="0" latinLnBrk="1" hangingPunct="1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比較：列王記上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6:16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內殿、就是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至聖所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、長二十肘、從地到棚頂、用香柏木板遮蔽。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20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內殿</a:t>
            </a:r>
            <a:r>
              <a:rPr lang="zh-TW" sz="44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長二十肘、寬二十肘、高二十肘</a:t>
            </a:r>
            <a:r>
              <a:rPr lang="en-US" alt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…</a:t>
            </a:r>
            <a:endParaRPr lang="en-US" altLang="zh-TW" sz="4400" dirty="0">
              <a:solidFill>
                <a:srgbClr val="0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914400" marR="0" indent="-914400" hangingPunct="1">
              <a:lnSpc>
                <a:spcPct val="110000"/>
              </a:lnSpc>
              <a:spcBef>
                <a:spcPts val="180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zh-CN" altLang="en-US" sz="4400" dirty="0">
                <a:solidFill>
                  <a:srgbClr val="0000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聖城的建築明顯是和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至聖所</a:t>
            </a:r>
            <a:r>
              <a:rPr lang="zh-CN" altLang="en-US" sz="4400" dirty="0">
                <a:solidFill>
                  <a:srgbClr val="0000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有相似之處：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都是立方體。</a:t>
            </a:r>
            <a:endParaRPr lang="en-US" sz="4400" dirty="0">
              <a:solidFill>
                <a:srgbClr val="C00000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659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聖城是什麼形狀的</a:t>
            </a:r>
            <a:r>
              <a:rPr lang="en-GB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長寬高是多少</a:t>
            </a:r>
            <a:r>
              <a:rPr lang="en-GB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r>
              <a:rPr lang="zh-TW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可能有何豫表</a:t>
            </a:r>
            <a:r>
              <a:rPr lang="en-GB" sz="54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756" y="3050931"/>
            <a:ext cx="7745029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en-US" altLang="zh-CN" sz="4400" dirty="0">
                <a:solidFill>
                  <a:srgbClr val="0000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4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共有四千里</a:t>
            </a:r>
            <a:r>
              <a:rPr lang="zh-CN" altLang="en-US" sz="44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altLang="en-US" sz="4400" u="sng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長寬高都是一樣</a:t>
            </a:r>
            <a:r>
              <a:rPr lang="zh-TW" altLang="en-US" sz="44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altLang="zh-CN" sz="4400" dirty="0">
                <a:solidFill>
                  <a:srgbClr val="0000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如此看來，聖城城牆的高度也未免太神奇了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約兩千四百公里高！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4400" dirty="0">
                <a:solidFill>
                  <a:schemeClr val="tx1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solidFill>
                <a:schemeClr val="tx1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7450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93059" y="448409"/>
            <a:ext cx="8211670" cy="5943600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所以有學者認為，約翰在此所描述，</a:t>
            </a:r>
            <a:r>
              <a:rPr lang="zh-CN" altLang="en-US" sz="40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城牆的長寬高與厚度都是</a:t>
            </a:r>
            <a:r>
              <a:rPr lang="zh-CN" altLang="en-US" sz="4000" u="sng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象徵性的</a:t>
            </a:r>
            <a:r>
              <a:rPr lang="zh-CN" alt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– </a:t>
            </a:r>
            <a:r>
              <a:rPr lang="zh-CN" alt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畢竟都是</a:t>
            </a:r>
            <a:r>
              <a:rPr lang="en-US" altLang="zh-CN" sz="40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 “</a:t>
            </a:r>
            <a:r>
              <a:rPr lang="zh-CN" alt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十二</a:t>
            </a:r>
            <a:r>
              <a:rPr lang="en-US" alt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”</a:t>
            </a:r>
            <a:r>
              <a:rPr lang="zh-CN" alt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與 </a:t>
            </a:r>
            <a:r>
              <a:rPr lang="en-US" alt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“</a:t>
            </a:r>
            <a:r>
              <a:rPr lang="zh-CN" alt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千</a:t>
            </a:r>
            <a:r>
              <a:rPr lang="en-US" alt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”</a:t>
            </a:r>
            <a:r>
              <a:rPr lang="zh-CN" alt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的倍數，因此，其寓意就好像</a:t>
            </a:r>
            <a:r>
              <a:rPr lang="en-US" alt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144,000</a:t>
            </a:r>
            <a:r>
              <a:rPr lang="zh-CN" alt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一樣；是表示</a:t>
            </a:r>
            <a:r>
              <a:rPr lang="en-US" alt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完全；全部</a:t>
            </a:r>
            <a:r>
              <a:rPr lang="en-US" altLang="zh-CN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rgbClr val="00002A"/>
              </a:solidFill>
              <a:latin typeface="Candara" panose="020E0502030303020204" pitchFamily="34" charset="0"/>
              <a:ea typeface="DFYuanMedium-B5" panose="020F0509000000000000" pitchFamily="49" charset="-12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Tx/>
              <a:buFont typeface="DFYuanMedium-B5" panose="020F0509000000000000" pitchFamily="49" charset="-120"/>
              <a:buChar char="◎"/>
            </a:pPr>
            <a:r>
              <a:rPr lang="zh-CN" altLang="en-US" sz="4000" dirty="0">
                <a:solidFill>
                  <a:srgbClr val="0000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表示聖城不但完美無瑕；並且大到足夠容納</a:t>
            </a:r>
            <a:r>
              <a:rPr lang="zh-TW" sz="4000" dirty="0">
                <a:solidFill>
                  <a:srgbClr val="0000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各族各方，各民各國</a:t>
            </a:r>
            <a:r>
              <a:rPr lang="zh-CN" altLang="en-US" sz="4000" dirty="0">
                <a:solidFill>
                  <a:srgbClr val="0000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的人。</a:t>
            </a:r>
            <a:endParaRPr lang="en-US" sz="4000" dirty="0">
              <a:solidFill>
                <a:srgbClr val="0000FF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21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5993" y="461962"/>
            <a:ext cx="8229600" cy="5934075"/>
          </a:xfrm>
        </p:spPr>
        <p:txBody>
          <a:bodyPr anchor="ctr">
            <a:normAutofit/>
          </a:bodyPr>
          <a:lstStyle/>
          <a:p>
            <a:pPr marL="0" marR="0" indent="0" latin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撒迦利亞書 </a:t>
            </a:r>
            <a:r>
              <a:rPr lang="en-US" sz="48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2:1 </a:t>
            </a:r>
            <a:r>
              <a:rPr lang="zh-TW" sz="48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我又舉目觀看，見一人手拿準繩。</a:t>
            </a:r>
            <a:r>
              <a:rPr lang="en-US" sz="48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 </a:t>
            </a:r>
            <a:r>
              <a:rPr lang="zh-TW" sz="48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我說：你往那裡去，他對我說：要去量耶路撒冷，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看有多寬，多長</a:t>
            </a:r>
            <a:r>
              <a:rPr lang="en-US" altLang="zh-TW" sz="48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8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 </a:t>
            </a:r>
            <a:r>
              <a:rPr lang="zh-TW" sz="48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耶和華說：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我要作耶路撒冷四圍的火城，並要作其中的榮耀。</a:t>
            </a:r>
            <a:endParaRPr lang="en-US" sz="4800" dirty="0">
              <a:solidFill>
                <a:srgbClr val="C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72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48469" y="439615"/>
            <a:ext cx="8247062" cy="5952393"/>
          </a:xfrm>
        </p:spPr>
        <p:txBody>
          <a:bodyPr>
            <a:no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8A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以西結所看到末後的聖殿維度是：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42:20 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他量四面四圍有牆，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長五百肘，寬五百肘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為要分別聖地與俗地</a:t>
            </a:r>
            <a:r>
              <a:rPr lang="en-US" alt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GB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45:2 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其中有作為聖所之地，</a:t>
            </a:r>
            <a:r>
              <a:rPr lang="zh-TW" sz="48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長五百肘，寬五百肘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，四面見方，四圍再有五十肘為郊野之地。</a:t>
            </a:r>
            <a:endParaRPr lang="en-US" sz="4800" dirty="0">
              <a:solidFill>
                <a:srgbClr val="4B4B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53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5954" y="694592"/>
            <a:ext cx="8132091" cy="546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48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總歸來看：以西結量了</a:t>
            </a:r>
            <a:r>
              <a:rPr lang="zh-CN" altLang="en-US" sz="4800" dirty="0">
                <a:solidFill>
                  <a:srgbClr val="0000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長與寬</a:t>
            </a:r>
            <a:r>
              <a:rPr lang="zh-CN" altLang="en-US" sz="4800" dirty="0">
                <a:solidFill>
                  <a:srgbClr val="48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；而約翰看到天使量了</a:t>
            </a:r>
            <a:r>
              <a:rPr lang="zh-CN" altLang="en-US" sz="4800" dirty="0">
                <a:solidFill>
                  <a:srgbClr val="0000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長，寬與高</a:t>
            </a:r>
            <a:r>
              <a:rPr lang="zh-CN" altLang="en-US" sz="4800" dirty="0">
                <a:solidFill>
                  <a:srgbClr val="48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。換句話說，約翰所看到的聖城，其完美的程度要比撒迦利亞和以西結所看到的聖城</a:t>
            </a:r>
            <a:r>
              <a:rPr lang="zh-CN" altLang="en-US" sz="4800" dirty="0">
                <a:solidFill>
                  <a:srgbClr val="C00000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高一個層次</a:t>
            </a:r>
            <a:r>
              <a:rPr lang="zh-CN" altLang="en-US" sz="4800" dirty="0">
                <a:solidFill>
                  <a:srgbClr val="48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。</a:t>
            </a:r>
            <a:endParaRPr lang="en-US" sz="7200" dirty="0">
              <a:solidFill>
                <a:srgbClr val="480048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7856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2293" y="457200"/>
            <a:ext cx="8132091" cy="594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48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同時，以西結所看到的異象描述聖殿，而約翰所看到的異象是描述</a:t>
            </a:r>
            <a:r>
              <a:rPr lang="zh-CN" altLang="en-US" sz="4400" dirty="0">
                <a:solidFill>
                  <a:srgbClr val="0000FF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聖城新耶路撒冷</a:t>
            </a:r>
            <a:r>
              <a:rPr lang="zh-CN" altLang="en-US" sz="4400" dirty="0">
                <a:solidFill>
                  <a:srgbClr val="48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。畢竟，聖殿是神與人同在</a:t>
            </a:r>
            <a:r>
              <a:rPr lang="en-US" altLang="zh-CN" sz="32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2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人朝見神</a:t>
            </a:r>
            <a:r>
              <a:rPr lang="en-US" altLang="zh-CN" sz="32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4400" dirty="0">
                <a:solidFill>
                  <a:srgbClr val="480048"/>
                </a:solidFill>
                <a:latin typeface="DFYuanMedium-B5" panose="020F0509000000000000" pitchFamily="49" charset="-120"/>
                <a:ea typeface="DFYuanMedium-B5" panose="020F0509000000000000" pitchFamily="49" charset="-120"/>
              </a:rPr>
              <a:t>的地方。而在新耶路撒冷，神既然已經住在人間，也就不需要再一座聖殿了。</a:t>
            </a:r>
            <a:endParaRPr lang="en-US" sz="6600" dirty="0">
              <a:solidFill>
                <a:srgbClr val="480048"/>
              </a:solidFill>
              <a:effectLst/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8175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聖城高大城牆的根基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en-US" altLang="zh-TW" sz="4800" dirty="0">
                <a:solidFill>
                  <a:srgbClr val="2D051A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altLang="en-US" sz="48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城牆有十二根基，根基上有羔羊十二使徒的名字</a:t>
            </a:r>
            <a:r>
              <a:rPr lang="zh-CN" altLang="en-US" sz="48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altLang="zh-TW" sz="4800" dirty="0">
                <a:solidFill>
                  <a:srgbClr val="2D051A"/>
                </a:solidFill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1818078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6110" y="457200"/>
            <a:ext cx="8200418" cy="5933872"/>
          </a:xfrm>
        </p:spPr>
        <p:txBody>
          <a:bodyPr anchor="ctr">
            <a:normAutofit/>
          </a:bodyPr>
          <a:lstStyle/>
          <a:p>
            <a:pPr marL="0" marR="0" lvl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8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==</a:t>
            </a:r>
            <a:r>
              <a:rPr lang="zh-TW" sz="48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》</a:t>
            </a:r>
            <a:r>
              <a:rPr lang="zh-CN" altLang="en-US" sz="48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以弗所書</a:t>
            </a:r>
            <a:r>
              <a:rPr lang="en-US" altLang="zh-TW" sz="4800" dirty="0">
                <a:solidFill>
                  <a:srgbClr val="4B4BFF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Light-B5" panose="020F0309000000000000" pitchFamily="49" charset="-120"/>
                <a:cs typeface="Times New Roman" panose="02020603050405020304" pitchFamily="18" charset="0"/>
              </a:rPr>
              <a:t>2:19 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這樣，你們不再作外人，和客旅，是與聖徒同國，是神家裡的人了。</a:t>
            </a: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20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並且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被建造在使徒和先知的根基上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，有基督耶穌自己為房角石。</a:t>
            </a:r>
            <a:endParaRPr lang="en-US" sz="4800" dirty="0">
              <a:solidFill>
                <a:srgbClr val="00008A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42647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聖城城牆的尺寸</a:t>
            </a: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與</a:t>
            </a: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這城牆的功用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en-GB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27 </a:t>
            </a:r>
            <a:r>
              <a:rPr lang="zh-TW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凡不潔淨的，並那行可憎與虛謊之事的，總不得進那城，</a:t>
            </a:r>
            <a:r>
              <a:rPr lang="zh-TW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只有名字寫在羔羊生命冊上的才得進去</a:t>
            </a:r>
            <a:r>
              <a:rPr lang="zh-TW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00008A"/>
              </a:solidFill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2723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57199"/>
            <a:ext cx="8326877" cy="5943601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5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坐寶座的說：「看哪，我將一切都更新了！」又說：「你要寫上，因這些話是可信的，是真實的。」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他又對我說：「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都成了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！我是阿拉法，我是俄梅戛；我是初，我是終。我要將生命泉的水白白賜給那口渴的人喝。</a:t>
            </a:r>
            <a:endParaRPr lang="en-US" sz="44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74294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84175" y="457200"/>
            <a:ext cx="8375650" cy="5943600"/>
          </a:xfrm>
        </p:spPr>
        <p:txBody>
          <a:bodyPr anchor="ctr">
            <a:no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15 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對我說話的拿著金葦子當尺，要量那城，和城門城牆。</a:t>
            </a: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16 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城是四方的，長寬一樣，天使用葦子量那城，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共有四千里，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長寬高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都是一樣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17 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又量了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城牆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sz="4800" u="sng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按著人的尺寸，就是天使的尺寸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，共有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一百四十四肘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71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57200"/>
            <a:ext cx="8220075" cy="5943600"/>
          </a:xfrm>
        </p:spPr>
        <p:txBody>
          <a:bodyPr anchor="ctr">
            <a:normAutofit/>
          </a:bodyPr>
          <a:lstStyle/>
          <a:p>
            <a:pPr marL="0" marR="0" lv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sz="44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『</a:t>
            </a:r>
            <a:r>
              <a:rPr lang="zh-TW" sz="44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有高大的牆</a:t>
            </a:r>
            <a:r>
              <a:rPr lang="zh-CN" sz="44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』</a:t>
            </a:r>
            <a:r>
              <a:rPr lang="zh-CN" sz="4400" dirty="0">
                <a:solidFill>
                  <a:srgbClr val="480048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：</a:t>
            </a:r>
            <a:r>
              <a:rPr lang="zh-TW" sz="44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sz="4400" dirty="0">
                <a:solidFill>
                  <a:srgbClr val="480048"/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城牆</a:t>
            </a:r>
            <a:r>
              <a:rPr lang="zh-TW" sz="44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TW" sz="4000" dirty="0">
                <a:solidFill>
                  <a:srgbClr val="480048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最主要的功能原是防禦敵人。然而此時已經不再有敵人。</a:t>
            </a:r>
            <a:endParaRPr lang="en-US" altLang="zh-TW" sz="4000" dirty="0">
              <a:solidFill>
                <a:srgbClr val="480048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  <a:p>
            <a:pPr marL="0" marR="0" lv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所以城牆的功用首先在於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彰顯上帝的榮耀</a:t>
            </a:r>
            <a:r>
              <a:rPr lang="zh-CN" alt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r>
              <a:rPr 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(v. 18</a:t>
            </a:r>
            <a:r>
              <a:rPr lang="zh-TW" sz="40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HanWangYenLight" panose="02020300000000000000" pitchFamily="18" charset="-120"/>
              </a:rPr>
              <a:t>，『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牆是碧玉造的</a:t>
            </a:r>
            <a:r>
              <a:rPr lang="zh-TW" sz="40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HanWangYenLight" panose="02020300000000000000" pitchFamily="18" charset="-120"/>
              </a:rPr>
              <a:t>』</a:t>
            </a:r>
            <a:r>
              <a:rPr 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TW" sz="40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DFYuanMedium-B5" panose="020F0509000000000000" pitchFamily="49" charset="-120"/>
              </a:rPr>
              <a:t>；其</a:t>
            </a:r>
            <a:r>
              <a:rPr lang="zh-TW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次是在於</a:t>
            </a:r>
            <a:r>
              <a:rPr lang="zh-CN" alt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分別：</a:t>
            </a:r>
            <a:r>
              <a:rPr lang="en-US" altLang="zh-CN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sz="4000" u="sng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只有名字寫在羔羊生命冊上的才得進去</a:t>
            </a:r>
            <a:r>
              <a:rPr lang="zh-TW" sz="40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altLang="zh-CN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TW" sz="4000" dirty="0">
                <a:solidFill>
                  <a:srgbClr val="00008A"/>
                </a:solidFill>
                <a:effectLst/>
                <a:latin typeface="Courier New" panose="02070309020205020404" pitchFamily="49" charset="0"/>
                <a:ea typeface="Candara" panose="020E0502030303020204" pitchFamily="34" charset="0"/>
              </a:rPr>
              <a:t> </a:t>
            </a:r>
            <a:r>
              <a:rPr 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(v.27)</a:t>
            </a:r>
            <a:endParaRPr lang="en-US" sz="40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931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48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城有幾個門</a:t>
            </a:r>
            <a:r>
              <a:rPr lang="en-GB" sz="48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r>
              <a:rPr lang="zh-TW" sz="48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門上有誰</a:t>
            </a:r>
            <a:r>
              <a:rPr lang="en-GB" sz="48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r>
              <a:rPr lang="zh-TW" sz="48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門上還寫著什麼名字</a:t>
            </a:r>
            <a:r>
              <a:rPr lang="en-GB" sz="48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? </a:t>
            </a:r>
            <a:r>
              <a:rPr lang="zh-TW" sz="48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有何豫表</a:t>
            </a:r>
            <a:r>
              <a:rPr lang="en-GB" sz="48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</a:rPr>
              <a:t>?</a:t>
            </a:r>
            <a:endParaRPr lang="en-US" sz="48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12 </a:t>
            </a:r>
            <a:r>
              <a:rPr lang="zh-TW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有高大的牆，有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十二個門</a:t>
            </a:r>
            <a:r>
              <a:rPr lang="zh-TW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</a:t>
            </a:r>
            <a:r>
              <a:rPr lang="zh-TW" altLang="en-US" sz="48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門上有十二位天使</a:t>
            </a:r>
            <a:r>
              <a:rPr lang="zh-TW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，門上又寫著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以色列十二個支派的名字</a:t>
            </a:r>
            <a:r>
              <a:rPr lang="zh-TW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800" dirty="0">
              <a:solidFill>
                <a:srgbClr val="1D2F2F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70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703385"/>
            <a:ext cx="8220075" cy="5468816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13 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東邊有三門，北邊有三門，南邊有三門，西邊有三門。</a:t>
            </a:r>
            <a:r>
              <a:rPr 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14 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城牆有十二根基，根基上有羔羊十二使徒的名字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9600" dirty="0">
              <a:solidFill>
                <a:srgbClr val="00008A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723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57200"/>
            <a:ext cx="8220075" cy="5943600"/>
          </a:xfrm>
        </p:spPr>
        <p:txBody>
          <a:bodyPr>
            <a:no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比較：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結</a:t>
            </a:r>
            <a:r>
              <a:rPr lang="en-US" alt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48:31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城的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各門要按以色列支派的名字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．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北面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有三門、一為流便門、一為猶大門、一為利未門。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32 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東面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四千五百肘、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有三門、一為約瑟門、一為便雅憫門、一為但門。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33 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南面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四千五百肘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、有三門、一為西緬門、一為以薩迦門、一為西布倫門。</a:t>
            </a:r>
            <a:endParaRPr lang="en-US" sz="4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73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57200"/>
            <a:ext cx="8220075" cy="5943600"/>
          </a:xfrm>
        </p:spPr>
        <p:txBody>
          <a:bodyPr>
            <a:no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34 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西面</a:t>
            </a:r>
            <a:r>
              <a:rPr lang="zh-TW" sz="44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四千五百肘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、有三門、一為迦得門、一為亞設門、一為拿弗他利門。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35 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城四圍共一萬八千肘．從此以後、</a:t>
            </a:r>
            <a:r>
              <a:rPr lang="zh-TW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這城的名字、必稱為耶和華的所在</a:t>
            </a:r>
            <a:r>
              <a:rPr lang="zh-TW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altLang="zh-TW" sz="4400" dirty="0">
              <a:solidFill>
                <a:srgbClr val="0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914400" marR="0" indent="-91440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這裡的問題是：</a:t>
            </a:r>
            <a:r>
              <a:rPr lang="zh-CN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這十二個名字和第七章</a:t>
            </a:r>
            <a:r>
              <a:rPr lang="en-US" altLang="zh-CN" sz="40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144,000</a:t>
            </a:r>
            <a:r>
              <a:rPr lang="zh-CN" altLang="en-US" sz="4000" dirty="0">
                <a:solidFill>
                  <a:srgbClr val="4B4B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人的十二個支派不完全一致。</a:t>
            </a:r>
            <a:endParaRPr lang="en-US" sz="4000" dirty="0">
              <a:solidFill>
                <a:srgbClr val="4B4BFF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108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685800"/>
            <a:ext cx="8220075" cy="547760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若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TW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以色列十二個支派的名字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是指所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有屬神的聖徒，也就是教會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，則城門取名的意義則是象徵教會是進入聖城的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門</a:t>
            </a:r>
            <a:r>
              <a:rPr lang="en-US" altLang="zh-CN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。</a:t>
            </a:r>
            <a:r>
              <a:rPr lang="en-US" altLang="zh-CN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有城門就表示還是可以進出。</a:t>
            </a:r>
            <a:r>
              <a:rPr lang="en-US" altLang="zh-CN" sz="36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門上的天使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應該是與 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2-3 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章中所提到的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教會的使者</a:t>
            </a:r>
            <a:r>
              <a:rPr lang="en-US" altLang="zh-CN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latin typeface="Candara" panose="020E0502030303020204" pitchFamily="34" charset="0"/>
                <a:ea typeface="DFYuanMedium-B5" panose="020F0509000000000000" pitchFamily="49" charset="-120"/>
              </a:rPr>
              <a:t>有關。</a:t>
            </a:r>
            <a:endParaRPr lang="en-US" sz="4400" dirty="0">
              <a:effectLst/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276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『</a:t>
            </a: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羔羊十二使徒的名字</a:t>
            </a:r>
            <a:r>
              <a:rPr lang="en-US" altLang="zh-CN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Medium-B5" panose="020F0509000000000000" pitchFamily="49" charset="-120"/>
                <a:ea typeface="DFYuanMedium-B5" panose="020F0509000000000000" pitchFamily="49" charset="-120"/>
              </a:rPr>
              <a:t>』</a:t>
            </a: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是指哪</a:t>
            </a:r>
            <a:r>
              <a:rPr lang="en-US" altLang="zh-CN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12</a:t>
            </a: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位</a:t>
            </a:r>
            <a:r>
              <a:rPr lang="en-US" altLang="zh-CN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YuanMedium-B5" panose="020F0509000000000000" pitchFamily="49" charset="-120"/>
              </a:rPr>
              <a:t>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760785"/>
            <a:ext cx="8229600" cy="396533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</a:pP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有學者認為</a:t>
            </a:r>
            <a:r>
              <a:rPr lang="en-US" altLang="zh-CN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那十二人 </a:t>
            </a:r>
            <a:r>
              <a:rPr lang="en-US" altLang="zh-CN" sz="3600" b="1" i="1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The Twelve</a:t>
            </a:r>
            <a:r>
              <a:rPr lang="en-US" altLang="zh-CN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是一個</a:t>
            </a:r>
            <a:r>
              <a:rPr lang="zh-CN" altLang="en-US" sz="4000" u="sng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具有寓意的集合名詞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，代表</a:t>
            </a:r>
            <a:r>
              <a:rPr lang="zh-CN" altLang="en-US" sz="4000" u="sng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教會的根基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，不一定是指特定的</a:t>
            </a:r>
            <a:r>
              <a:rPr lang="en-US" altLang="zh-CN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12</a:t>
            </a:r>
            <a:r>
              <a:rPr lang="zh-CN" altLang="en-US" sz="4000" dirty="0">
                <a:solidFill>
                  <a:schemeClr val="tx2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個人。</a:t>
            </a:r>
            <a:r>
              <a:rPr lang="zh-CN" altLang="en-US" sz="40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約翰沒有解釋。</a:t>
            </a:r>
            <a:r>
              <a:rPr lang="zh-CN" altLang="en-US" sz="40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但我認為</a:t>
            </a:r>
            <a:r>
              <a:rPr lang="en-US" altLang="zh-CN" sz="40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12</a:t>
            </a:r>
            <a:r>
              <a:rPr lang="zh-CN" altLang="en-US" sz="40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位使徒的代表性很強，應該是指</a:t>
            </a:r>
            <a:r>
              <a:rPr lang="en-US" altLang="zh-CN" sz="40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12</a:t>
            </a:r>
            <a:r>
              <a:rPr lang="zh-CN" altLang="en-US" sz="40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Times New Roman" panose="02020603050405020304" pitchFamily="18" charset="0"/>
              </a:rPr>
              <a:t>位使徒。</a:t>
            </a:r>
            <a:endParaRPr lang="en-US" sz="4000" dirty="0">
              <a:solidFill>
                <a:srgbClr val="0000FF"/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4301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C71C2-BA01-2FC7-DA89-C72C89341E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443706"/>
            <a:ext cx="8238392" cy="597058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十二個支派</a:t>
            </a:r>
            <a:r>
              <a:rPr lang="en-US" altLang="zh-CN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整體來說</a:t>
            </a: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代表聖城的城門；</a:t>
            </a:r>
            <a:r>
              <a:rPr lang="en-US" altLang="zh-CN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十二個使徒</a:t>
            </a:r>
            <a:r>
              <a:rPr lang="en-US" altLang="zh-CN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r>
              <a:rPr lang="zh-CN" altLang="en-US" sz="44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整體來說</a:t>
            </a:r>
            <a:r>
              <a:rPr lang="zh-CN" altLang="en-US" sz="4400" dirty="0">
                <a:solidFill>
                  <a:srgbClr val="2D051A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代表城牆的根基。</a:t>
            </a:r>
            <a:r>
              <a:rPr lang="zh-CN" altLang="en-US" sz="4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很可能不是指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(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如以西結書所記載的</a:t>
            </a:r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)</a:t>
            </a:r>
            <a:r>
              <a:rPr lang="zh-CN" altLang="en-US" sz="4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每個城門和城牆根基都刻有個別的名字。而是寓意：</a:t>
            </a:r>
            <a:r>
              <a:rPr lang="en-US" altLang="zh-CN" sz="4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『</a:t>
            </a:r>
            <a:r>
              <a:rPr lang="zh-CN" altLang="en-US" sz="44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所以進聖城的人都要經過以色列民與教會</a:t>
            </a:r>
            <a:r>
              <a:rPr lang="en-US" altLang="zh-CN" sz="4400" dirty="0">
                <a:solidFill>
                  <a:srgbClr val="FF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…</a:t>
            </a:r>
            <a:r>
              <a:rPr lang="en-US" altLang="zh-CN" sz="4400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』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936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DFPWeiBei-B5" panose="03000700000000000000" pitchFamily="66" charset="-120"/>
                <a:ea typeface="DFPWeiBei-B5" panose="03000700000000000000" pitchFamily="66" charset="-120"/>
              </a:rPr>
              <a:t>建造聖城的各種貴重金屬和寶石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en-US" sz="5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18 </a:t>
            </a:r>
            <a:r>
              <a:rPr lang="zh-TW" altLang="en-US" sz="5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牆是</a:t>
            </a:r>
            <a:r>
              <a:rPr lang="zh-TW" altLang="en-US" sz="54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碧玉</a:t>
            </a:r>
            <a:r>
              <a:rPr lang="zh-TW" altLang="en-US" sz="5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造的，城是</a:t>
            </a:r>
            <a:r>
              <a:rPr lang="zh-TW" altLang="en-US" sz="54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精金</a:t>
            </a:r>
            <a:r>
              <a:rPr lang="zh-TW" altLang="en-US" sz="54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的，如同明淨的玻璃。</a:t>
            </a:r>
            <a:endParaRPr lang="en-US" sz="5400" dirty="0">
              <a:solidFill>
                <a:srgbClr val="2D051A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8560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5" y="457200"/>
            <a:ext cx="8229600" cy="5953328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得勝的，必承受這些為業：我要做他的神，他要做我的兒子。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8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唯有膽怯的、不信的、可憎的、殺人的、淫亂的、行邪術的、拜偶像的和一切說謊話的，他們的份就在燒著硫磺的火湖裡，這是第二次的死。」</a:t>
            </a:r>
            <a:endParaRPr lang="en-US" sz="44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948879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57200"/>
            <a:ext cx="8220075" cy="6101862"/>
          </a:xfrm>
        </p:spPr>
        <p:txBody>
          <a:bodyPr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19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城牆的根基是用各樣寶石修飾的。第一根基是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碧玉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，第二是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藍寶石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，第三是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綠瑪瑙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，第四是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綠寶石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r>
              <a:rPr lang="en-US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20 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第五是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紅瑪瑙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，第六是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紅寶石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，第七是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黃璧璽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，第八是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水蒼玉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，第九是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紅璧璽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，第十是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翡翠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，第十一是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紫瑪瑙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，第十二是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紫晶</a:t>
            </a:r>
            <a:r>
              <a:rPr lang="zh-TW" sz="44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4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007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57200"/>
            <a:ext cx="8220075" cy="5943600"/>
          </a:xfrm>
        </p:spPr>
        <p:txBody>
          <a:bodyPr>
            <a:normAutofit lnSpcReduction="10000"/>
          </a:bodyPr>
          <a:lstStyle/>
          <a:p>
            <a:pPr marL="0" marR="0" indent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21 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十二個門是</a:t>
            </a:r>
            <a:r>
              <a:rPr lang="zh-TW" sz="4400" u="sng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十二顆珍珠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，每門是</a:t>
            </a:r>
            <a:r>
              <a:rPr lang="zh-TW" sz="4400" u="sng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一顆珍珠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，城內的</a:t>
            </a:r>
            <a:r>
              <a:rPr lang="zh-TW" sz="4400" u="sng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街道是精金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，好像</a:t>
            </a:r>
            <a:r>
              <a:rPr lang="zh-TW" sz="4400" u="sng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明透的玻璃</a:t>
            </a:r>
            <a:r>
              <a:rPr lang="zh-TW" sz="4400" dirty="0">
                <a:solidFill>
                  <a:schemeClr val="tx2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altLang="zh-TW" sz="4400" dirty="0">
              <a:solidFill>
                <a:schemeClr val="tx2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457200" marR="0" indent="-45720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80000"/>
              <a:buFont typeface="Wingdings" panose="05000000000000000000" pitchFamily="2" charset="2"/>
              <a:buChar char="Ø"/>
            </a:pPr>
            <a:r>
              <a:rPr lang="zh-CN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寶石在聖經中一向是反映</a:t>
            </a:r>
            <a:r>
              <a:rPr lang="en-US" altLang="zh-CN" sz="4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CN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尊貴的價值。</a:t>
            </a:r>
            <a:r>
              <a:rPr lang="en-US" altLang="zh-CN" sz="4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而</a:t>
            </a:r>
            <a:r>
              <a:rPr lang="zh-CN" altLang="en-US" sz="40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珍珠</a:t>
            </a:r>
            <a:r>
              <a:rPr lang="zh-CN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又是所有寶石中</a:t>
            </a:r>
            <a:r>
              <a:rPr lang="zh-CN" altLang="en-US" sz="40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最昂貴</a:t>
            </a:r>
            <a:r>
              <a:rPr lang="zh-CN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的。可以想像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</a:t>
            </a:r>
            <a:r>
              <a:rPr lang="zh-TW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每門是一顆珍珠</a:t>
            </a:r>
            <a:r>
              <a:rPr lang="en-US" altLang="zh-CN" sz="40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』</a:t>
            </a:r>
            <a:r>
              <a:rPr lang="zh-CN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所述，這麼一顆珍珠的價值有多麼高昂！</a:t>
            </a:r>
            <a:endParaRPr lang="en-US" sz="40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93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1962" y="457200"/>
            <a:ext cx="8220075" cy="59436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有學者認為這十二種寶石的次序是故意與</a:t>
            </a:r>
            <a:r>
              <a:rPr lang="zh-CN" alt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埃及十二星座的次序</a:t>
            </a:r>
            <a:r>
              <a:rPr lang="zh-CN" altLang="en-US" sz="4000" dirty="0">
                <a:solidFill>
                  <a:schemeClr val="bg2">
                    <a:lumMod val="5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相反來排除拷貝嫌疑；</a:t>
            </a:r>
            <a:r>
              <a:rPr lang="zh-CN" alt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多數則認為這裡其實是指</a:t>
            </a:r>
            <a:r>
              <a:rPr lang="zh-CN" alt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大祭司胸牌上的十二顆寶石</a:t>
            </a:r>
            <a:r>
              <a:rPr lang="zh-CN" altLang="en-US" sz="36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其中四個不符的是希伯來文</a:t>
            </a:r>
            <a:r>
              <a:rPr lang="en-US" altLang="zh-CN" sz="32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/</a:t>
            </a:r>
            <a:r>
              <a:rPr lang="zh-CN" altLang="en-US" sz="32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希臘文翻譯上的誤差</a:t>
            </a:r>
            <a:r>
              <a:rPr lang="en-US" altLang="zh-CN" sz="3200" dirty="0">
                <a:solidFill>
                  <a:srgbClr val="2D051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r>
              <a:rPr lang="zh-CN" alt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，代表十二使徒</a:t>
            </a:r>
            <a:r>
              <a:rPr lang="en-US" altLang="zh-CN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教會是君尊的祭</a:t>
            </a:r>
            <a:r>
              <a:rPr lang="zh-CN" altLang="en-US" sz="40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司</a:t>
            </a:r>
            <a:r>
              <a:rPr lang="zh-CN" alt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；也有的認為</a:t>
            </a:r>
            <a:r>
              <a:rPr lang="zh-CN" altLang="en-US" sz="40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沒有什麼特殊的象徵性；就是代表</a:t>
            </a:r>
            <a:r>
              <a:rPr lang="zh-CN" altLang="en-US" sz="40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上帝的榮耀</a:t>
            </a:r>
            <a:r>
              <a:rPr lang="zh-CN" altLang="en-US" sz="40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en-US" sz="40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21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聖城的</a:t>
            </a: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描述</a:t>
            </a: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，</a:t>
            </a: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反映出</a:t>
            </a: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上帝的三個屬性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zh-TW" altLang="en-US" sz="5400" dirty="0">
                <a:solidFill>
                  <a:srgbClr val="C00000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榮耀</a:t>
            </a:r>
            <a:r>
              <a:rPr lang="en-US" altLang="zh-TW" sz="5400" dirty="0">
                <a:solidFill>
                  <a:srgbClr val="0000FF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– </a:t>
            </a:r>
            <a:r>
              <a:rPr lang="zh-CN" altLang="en-US" sz="54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城中有神的榮耀，城的光輝如同極貴的寶石，好像碧玉，明如水晶。</a:t>
            </a:r>
            <a:endParaRPr lang="en-US" sz="5400" dirty="0">
              <a:solidFill>
                <a:srgbClr val="0000FF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0522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zh-TW" sz="54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穩固可靠</a:t>
            </a:r>
            <a:r>
              <a:rPr lang="en-US" altLang="zh-TW" sz="5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altLang="zh-TW" sz="5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zh-TW" sz="5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城牆的根基是用各樣寶石修飾的</a:t>
            </a:r>
            <a:r>
              <a:rPr lang="zh-CN" altLang="en-US" sz="5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altLang="zh-CN" sz="5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  <a:p>
            <a:pPr marL="0" lvl="1" indent="0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zh-CN" sz="5400" dirty="0">
                <a:solidFill>
                  <a:srgbClr val="C00000"/>
                </a:solidFill>
                <a:effectLst/>
                <a:latin typeface="DFYuanMedium-B5" panose="020F0509000000000000" pitchFamily="49" charset="-120"/>
                <a:ea typeface="DFYuanMedium-B5" panose="020F0509000000000000" pitchFamily="49" charset="-120"/>
              </a:rPr>
              <a:t>完全，完美</a:t>
            </a:r>
            <a:r>
              <a:rPr lang="en-US" sz="5400" dirty="0"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5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– </a:t>
            </a:r>
            <a:r>
              <a:rPr lang="zh-CN" altLang="en-US" sz="5400" dirty="0"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都是以十二及其倍數來表述。</a:t>
            </a:r>
            <a:endParaRPr lang="en-US" sz="5400" dirty="0"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1675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9EBE-D3AF-425D-92A7-A3BF902C9E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345281"/>
            <a:ext cx="8229600" cy="61674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371600" algn="l"/>
              </a:tabLst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有一些異端認為舊約已經不再適用；已經被新約取代；也有很多信徒認為教會已經取代以色列民。</a:t>
            </a:r>
            <a:endParaRPr lang="en-US" altLang="zh-CN" sz="4400" dirty="0"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0" marR="0" lv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371600" algn="l"/>
              </a:tabLst>
            </a:pPr>
            <a:r>
              <a:rPr lang="zh-CN" altLang="en-US" sz="4400" dirty="0"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然而啟示錄讓我們看到：</a:t>
            </a:r>
            <a:r>
              <a:rPr lang="zh-CN" altLang="en-US" sz="4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從舊約到新約都是上帝整體的救贖計劃。</a:t>
            </a:r>
            <a:r>
              <a:rPr lang="zh-CN" altLang="en-US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以色列國和教會各有其角色與使命，並在新天新地中結為一體。</a:t>
            </a:r>
            <a:endParaRPr lang="en-US" sz="4400" dirty="0">
              <a:solidFill>
                <a:srgbClr val="0000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21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約翰</a:t>
            </a:r>
            <a:r>
              <a:rPr 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未見城內有殿</a:t>
            </a:r>
            <a:r>
              <a:rPr 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</a:t>
            </a: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，他是指什麼</a:t>
            </a:r>
            <a:r>
              <a:rPr 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“</a:t>
            </a: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殿</a:t>
            </a:r>
            <a:r>
              <a:rPr 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”?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22 </a:t>
            </a:r>
            <a:r>
              <a:rPr lang="zh-CN" altLang="en-US" sz="54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我未見城內有殿，因主神全能者，和羔羊，為城的殿。</a:t>
            </a:r>
            <a:endParaRPr lang="en-US" altLang="zh-CN" sz="5400" dirty="0">
              <a:solidFill>
                <a:srgbClr val="0000FF"/>
              </a:solidFill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20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5992" y="465992"/>
            <a:ext cx="8211283" cy="5930045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約翰福音 </a:t>
            </a: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4:21 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耶穌說：婦人，你當信我，時候將到，你們拜父，也不在這山上，也不在耶路撒冷</a:t>
            </a:r>
            <a:r>
              <a:rPr lang="en-GB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…</a:t>
            </a:r>
            <a:r>
              <a:rPr 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23 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時候將到，如今就是了，那真正拜父的，</a:t>
            </a:r>
            <a:r>
              <a:rPr lang="zh-TW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要用心靈和誠實拜</a:t>
            </a:r>
            <a:r>
              <a:rPr lang="zh-CN" altLang="en-US" sz="48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，因為父要這樣的人拜</a:t>
            </a:r>
            <a:r>
              <a:rPr lang="zh-CN" alt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祂</a:t>
            </a:r>
            <a:r>
              <a:rPr lang="zh-TW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。</a:t>
            </a:r>
            <a:endParaRPr lang="zh-TW" altLang="en-US" sz="4800" dirty="0">
              <a:solidFill>
                <a:srgbClr val="00008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4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4785" y="465992"/>
            <a:ext cx="8270752" cy="5930045"/>
          </a:xfrm>
        </p:spPr>
        <p:txBody>
          <a:bodyPr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先知耶利米早有預言：</a:t>
            </a:r>
            <a:endParaRPr lang="en-US" altLang="zh-CN" sz="5400" dirty="0">
              <a:solidFill>
                <a:srgbClr val="C00000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marR="0" indent="0" hangingPunc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3:16 </a:t>
            </a:r>
            <a:r>
              <a:rPr lang="zh-TW" altLang="en-US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耶和華說：你們在國中生養眾多，</a:t>
            </a:r>
            <a:r>
              <a:rPr lang="zh-TW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當那些日子，人必不再題說：耶和華的約櫃，不追想，不記念，不覺缺少，也不再製造。</a:t>
            </a:r>
            <a:endParaRPr lang="en-US" sz="4400" dirty="0">
              <a:solidFill>
                <a:srgbClr val="0000FF"/>
              </a:solidFill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656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76EDA-B8EC-4674-AF84-FE5328B0E04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5992" y="457200"/>
            <a:ext cx="8216045" cy="593883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chemeClr val="tx2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17 </a:t>
            </a:r>
            <a:r>
              <a:rPr lang="zh-TW" altLang="en-US" sz="4800" dirty="0">
                <a:solidFill>
                  <a:srgbClr val="C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那時，人必稱耶路撒冷為耶和華的寶座，</a:t>
            </a:r>
            <a:r>
              <a:rPr lang="zh-TW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萬國必到耶路撒冷，在耶和華立名的地方聚集，他們必不再隨從自己頑梗的惡心行事。</a:t>
            </a:r>
            <a:endParaRPr lang="en-US" sz="4800" dirty="0">
              <a:solidFill>
                <a:srgbClr val="0000FF"/>
              </a:solidFill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211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6654" y="447473"/>
            <a:ext cx="8174977" cy="5962120"/>
          </a:xfrm>
        </p:spPr>
        <p:txBody>
          <a:bodyPr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9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拿著七個金碗，盛滿末後七災的七位天使中，有一位來對我說：「你到這裡來，我要將新婦，就是羔羊的妻，指給你看。」</a:t>
            </a:r>
            <a:r>
              <a:rPr lang="en-GB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10</a:t>
            </a:r>
            <a:r>
              <a:rPr lang="en-GB" sz="4400" dirty="0">
                <a:solidFill>
                  <a:srgbClr val="00008A"/>
                </a:solidFill>
                <a:effectLst/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我被聖靈感動，天使就帶我到一座高大的山，將那</a:t>
            </a:r>
            <a:r>
              <a:rPr lang="zh-TW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由神那裡、從天而降的聖城耶路撒冷</a:t>
            </a:r>
            <a:r>
              <a:rPr lang="zh-TW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指示我。</a:t>
            </a:r>
            <a:endParaRPr lang="en-US" sz="4400" dirty="0">
              <a:solidFill>
                <a:srgbClr val="00008A"/>
              </a:solidFill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291348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6331" y="350195"/>
            <a:ext cx="8210146" cy="6157609"/>
          </a:xfrm>
        </p:spPr>
        <p:txBody>
          <a:bodyPr anchor="ctr">
            <a:normAutofit/>
          </a:bodyPr>
          <a:lstStyle/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為主殉道的司提反：</a:t>
            </a:r>
            <a:endParaRPr lang="en-US" altLang="zh-TW" sz="4800" dirty="0"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marR="0" indent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使徒行傳</a:t>
            </a:r>
            <a:r>
              <a:rPr lang="en-US" alt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 </a:t>
            </a: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7:48 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其實至高者並不住人手所造的，就如先知所言，</a:t>
            </a:r>
            <a:r>
              <a:rPr lang="en-US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49</a:t>
            </a:r>
            <a:r>
              <a:rPr lang="zh-TW" sz="48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『主說：</a:t>
            </a:r>
            <a:r>
              <a:rPr lang="zh-TW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天是我的座位，地是我的腳凳，你們要為我造何等的殿宇，那裡是我安息的地方呢。</a:t>
            </a:r>
            <a:r>
              <a:rPr lang="en-US" altLang="zh-TW" sz="3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(</a:t>
            </a:r>
            <a:r>
              <a:rPr lang="zh-CN" altLang="en-US" sz="3200" dirty="0"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引用以賽亞書 </a:t>
            </a:r>
            <a:r>
              <a:rPr lang="en-US" altLang="zh-CN" sz="3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66:1</a:t>
            </a:r>
            <a:r>
              <a:rPr lang="en-US" altLang="zh-TW" sz="3200" dirty="0"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)</a:t>
            </a:r>
            <a:endParaRPr lang="en-US" sz="4800" dirty="0">
              <a:effectLst/>
              <a:latin typeface="Courier New" panose="02070309020205020404" pitchFamily="49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03100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TW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「因主神，全能者和羔羊為城的殿」是何意</a:t>
            </a:r>
            <a:r>
              <a:rPr 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? </a:t>
            </a:r>
            <a:endParaRPr lang="en-US" sz="54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zh-CN" altLang="en-US" sz="5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以弗所書</a:t>
            </a:r>
            <a:r>
              <a:rPr lang="en-US" altLang="zh-TW" sz="5400" dirty="0">
                <a:solidFill>
                  <a:srgbClr val="000000"/>
                </a:solidFill>
                <a:latin typeface="Candara" panose="020E0502030303020204" pitchFamily="34" charset="0"/>
                <a:ea typeface="DFYuanMedium-B5" panose="020F0509000000000000" pitchFamily="49" charset="-120"/>
              </a:rPr>
              <a:t> </a:t>
            </a:r>
            <a:r>
              <a:rPr lang="en-US" sz="5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1:23 </a:t>
            </a:r>
            <a:r>
              <a:rPr lang="zh-TW" altLang="en-US" sz="5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教會</a:t>
            </a:r>
            <a:r>
              <a:rPr lang="zh-TW" altLang="en-US" sz="5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是</a:t>
            </a:r>
            <a:r>
              <a:rPr lang="zh-CN" altLang="en-US" sz="5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altLang="en-US" sz="5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的</a:t>
            </a:r>
            <a:r>
              <a:rPr lang="zh-TW" altLang="en-US" sz="5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身體</a:t>
            </a:r>
            <a:r>
              <a:rPr lang="zh-TW" altLang="en-US" sz="5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、是那</a:t>
            </a:r>
            <a:r>
              <a:rPr lang="zh-TW" altLang="en-US" sz="54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充滿萬有者所充滿的</a:t>
            </a:r>
            <a:r>
              <a:rPr lang="zh-TW" altLang="en-US" sz="5400" dirty="0">
                <a:solidFill>
                  <a:srgbClr val="000000"/>
                </a:solidFill>
                <a:latin typeface="Candara" panose="020E0502030303020204" pitchFamily="34" charset="0"/>
                <a:ea typeface="DFPWeiBei-B5" panose="03000700000000000000" pitchFamily="66" charset="-120"/>
              </a:rPr>
              <a:t>。</a:t>
            </a:r>
            <a:endParaRPr lang="en-US" sz="5400" dirty="0"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3269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94943" y="578643"/>
            <a:ext cx="7790689" cy="5700713"/>
          </a:xfrm>
        </p:spPr>
        <p:txBody>
          <a:bodyPr anchor="ctr">
            <a:normAutofit/>
          </a:bodyPr>
          <a:lstStyle/>
          <a:p>
            <a:pPr marL="0" marR="0" indent="0" hangingPunct="0">
              <a:lnSpc>
                <a:spcPct val="110000"/>
              </a:lnSpc>
              <a:spcBef>
                <a:spcPts val="2400"/>
              </a:spcBef>
              <a:spcAft>
                <a:spcPts val="1800"/>
              </a:spcAft>
              <a:buNone/>
            </a:pPr>
            <a:r>
              <a:rPr lang="zh-CN" altLang="en-US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</a:rPr>
              <a:t>約翰一書 </a:t>
            </a:r>
            <a:r>
              <a:rPr lang="en-US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1:5 </a:t>
            </a:r>
            <a:r>
              <a:rPr lang="zh-TW" sz="5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神就是光</a:t>
            </a:r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、在</a:t>
            </a:r>
            <a:r>
              <a:rPr lang="zh-CN" altLang="en-US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祂</a:t>
            </a:r>
            <a:r>
              <a:rPr lang="zh-TW" sz="5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</a:rPr>
              <a:t>毫無黑暗．這是我們從主所聽見、又報給你們的信息。</a:t>
            </a:r>
            <a:endParaRPr lang="en-US" sz="5400" dirty="0">
              <a:effectLst/>
              <a:latin typeface="Candara" panose="020E0502030303020204" pitchFamily="34" charset="0"/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074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8644" y="457200"/>
            <a:ext cx="7986712" cy="594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在此之前，天上的異象還是以聖殿為主要場景 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(7</a:t>
            </a:r>
            <a:r>
              <a:rPr lang="en-US" altLang="zh-CN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:15;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altLang="zh-CN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11:19;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altLang="zh-CN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14:17;</a:t>
            </a:r>
            <a:r>
              <a:rPr lang="zh-CN" altLang="en-US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altLang="zh-CN" sz="4400" dirty="0">
                <a:solidFill>
                  <a:srgbClr val="00008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15:5</a:t>
            </a:r>
            <a:r>
              <a:rPr lang="en-US" altLang="zh-CN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)</a:t>
            </a:r>
            <a:r>
              <a:rPr lang="zh-CN" altLang="en-US" sz="44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。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然而發展至此，聖殿已然從天而降。成為新的耶路撒冷。因此聖城之內不再有聖殿。</a:t>
            </a:r>
            <a:endParaRPr lang="en-US" altLang="zh-CN" sz="4400" dirty="0">
              <a:solidFill>
                <a:srgbClr val="FF0000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  <a:p>
            <a:pPr marL="0" lvl="1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00008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如今</a:t>
            </a:r>
            <a:r>
              <a:rPr lang="zh-TW" sz="4800" dirty="0">
                <a:solidFill>
                  <a:srgbClr val="4B4B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「主神，全能者和羔羊為城的殿」</a:t>
            </a:r>
            <a:endParaRPr lang="en-US" sz="4800" dirty="0">
              <a:solidFill>
                <a:srgbClr val="4B4BFF"/>
              </a:solidFill>
              <a:effectLst/>
              <a:latin typeface="Candara" panose="020E0502030303020204" pitchFamily="34" charset="0"/>
              <a:ea typeface="DFYuanMedium-B5" panose="020F05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830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不同經文對聖殿的描述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zh-CN" altLang="en-US" sz="4800" dirty="0">
                <a:solidFill>
                  <a:srgbClr val="00002A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約翰福音</a:t>
            </a:r>
            <a:r>
              <a:rPr lang="en-US" altLang="zh-TW" sz="4800" dirty="0">
                <a:solidFill>
                  <a:srgbClr val="00002A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00002A"/>
                </a:solidFill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2:19 </a:t>
            </a:r>
            <a:r>
              <a:rPr lang="zh-CN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耶穌回答說、你們拆毀這殿、我三日內要再建立起來</a:t>
            </a:r>
            <a:r>
              <a:rPr lang="en-US" altLang="zh-CN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…</a:t>
            </a:r>
            <a:r>
              <a:rPr 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21 </a:t>
            </a:r>
            <a:r>
              <a:rPr lang="zh-CN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但耶穌這話、是</a:t>
            </a:r>
            <a:r>
              <a:rPr lang="zh-CN" altLang="en-US" sz="4800" dirty="0">
                <a:solidFill>
                  <a:srgbClr val="FF0000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以祂的身體為殿</a:t>
            </a:r>
            <a:r>
              <a:rPr lang="zh-CN" altLang="en-US" sz="4800" dirty="0">
                <a:solidFill>
                  <a:srgbClr val="00002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。</a:t>
            </a:r>
            <a:endParaRPr lang="en-US" sz="4800" dirty="0">
              <a:solidFill>
                <a:srgbClr val="00002A"/>
              </a:solidFill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04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6725" y="452437"/>
            <a:ext cx="8210550" cy="5953125"/>
          </a:xfrm>
        </p:spPr>
        <p:txBody>
          <a:bodyPr anchor="ctr">
            <a:noAutofit/>
          </a:bodyPr>
          <a:lstStyle/>
          <a:p>
            <a:pPr marL="0" marR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0000"/>
                </a:solidFill>
                <a:effectLst/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列王記上 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8:20 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現在耶和華成就了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祂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所應許的話、使我接續我父大衛、坐以色列的國位、又</a:t>
            </a:r>
            <a:r>
              <a:rPr lang="zh-CN" sz="4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為耶和華以色列神的名建造了殿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。</a:t>
            </a:r>
            <a:r>
              <a:rPr 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21 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我也在其中為約櫃預備一處．</a:t>
            </a:r>
            <a:r>
              <a:rPr lang="zh-CN" sz="44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約櫃內有耶和華的約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、就是</a:t>
            </a:r>
            <a:r>
              <a:rPr lang="zh-CN" altLang="en-US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祂</a:t>
            </a:r>
            <a:r>
              <a:rPr lang="zh-CN" sz="4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領我們列祖出埃及地的時候、與他們所立的約。</a:t>
            </a:r>
            <a:endParaRPr lang="en-US" sz="4400" dirty="0"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6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2EF3-1E92-4974-A4F2-497C84A4AEA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6725" y="461962"/>
            <a:ext cx="8210550" cy="5934075"/>
          </a:xfrm>
        </p:spPr>
        <p:txBody>
          <a:bodyPr anchor="ctr">
            <a:normAutofit/>
          </a:bodyPr>
          <a:lstStyle/>
          <a:p>
            <a:pPr marL="0" marR="0" indent="0" latinLnBrk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00002A"/>
                </a:solidFill>
                <a:latin typeface="DFPYuanBold-B5" panose="020F0700000000000000" pitchFamily="34" charset="-120"/>
                <a:ea typeface="DFYuanMedium-B5" panose="020F0509000000000000" pitchFamily="49" charset="-120"/>
                <a:cs typeface="Arial" panose="020B0604020202020204" pitchFamily="34" charset="0"/>
              </a:rPr>
              <a:t>哥林多前書 </a:t>
            </a:r>
            <a:r>
              <a:rPr lang="en-US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YuanMedium-B5" panose="020F0509000000000000" pitchFamily="49" charset="-120"/>
                <a:cs typeface="Arial" panose="020B0604020202020204" pitchFamily="34" charset="0"/>
              </a:rPr>
              <a:t>6:19 </a:t>
            </a:r>
            <a:r>
              <a:rPr lang="en-US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– </a:t>
            </a:r>
            <a:r>
              <a:rPr lang="zh-CN" sz="4800" dirty="0">
                <a:solidFill>
                  <a:srgbClr val="00002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豈不知你們的身子就是聖靈的殿麼．這聖靈是從神而來、住在你們裏頭的．並且你們不是自己的人</a:t>
            </a:r>
            <a:r>
              <a:rPr lang="zh-CN" sz="4800" dirty="0">
                <a:solidFill>
                  <a:srgbClr val="00002A"/>
                </a:solidFill>
                <a:effectLst/>
                <a:latin typeface="DFPYuanBold-B5" panose="020F0700000000000000" pitchFamily="34" charset="-120"/>
                <a:ea typeface="SimSun" panose="02010600030101010101" pitchFamily="2" charset="-122"/>
                <a:cs typeface="Arial" panose="020B0604020202020204" pitchFamily="34" charset="0"/>
              </a:rPr>
              <a:t>。</a:t>
            </a:r>
            <a:endParaRPr lang="en-US" sz="4800" dirty="0">
              <a:solidFill>
                <a:srgbClr val="00002A"/>
              </a:solidFill>
              <a:effectLst/>
              <a:latin typeface="DFPYuanBold-B5" panose="020F0700000000000000" pitchFamily="34" charset="-120"/>
              <a:ea typeface="DFPYuanBold-B5" panose="020F0700000000000000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936846-B6C6-BDAE-FBFC-EA153976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" y="281354"/>
            <a:ext cx="8013192" cy="2224454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zh-CN" altLang="en-US" sz="6000" b="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聖城中的光</a:t>
            </a:r>
            <a:endParaRPr lang="en-US" sz="6000" b="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D3D72-568B-99CE-00E4-689290FCF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2" y="2980592"/>
            <a:ext cx="8229600" cy="3429000"/>
          </a:xfrm>
        </p:spPr>
        <p:txBody>
          <a:bodyPr anchor="ctr">
            <a:noAutofit/>
          </a:bodyPr>
          <a:lstStyle/>
          <a:p>
            <a:pPr latinLnBrk="1">
              <a:lnSpc>
                <a:spcPct val="110000"/>
              </a:lnSpc>
              <a:spcBef>
                <a:spcPts val="600"/>
              </a:spcBef>
            </a:pPr>
            <a:r>
              <a:rPr lang="en-GB" sz="54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23</a:t>
            </a:r>
            <a:r>
              <a:rPr lang="en-GB" sz="5400" dirty="0">
                <a:solidFill>
                  <a:srgbClr val="00008A"/>
                </a:solidFill>
                <a:latin typeface="Arial" panose="020B0604020202020204" pitchFamily="34" charset="0"/>
                <a:ea typeface="DFPWeiBei-B5" panose="03000700000000000000" pitchFamily="66" charset="-120"/>
              </a:rPr>
              <a:t> </a:t>
            </a:r>
            <a:r>
              <a:rPr lang="zh-TW" altLang="en-US" sz="5400" dirty="0">
                <a:solidFill>
                  <a:srgbClr val="00008A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那城內又不用日月光照，因有神的榮耀光照，又有羔羊為城的燈。</a:t>
            </a:r>
            <a:endParaRPr lang="en-US" sz="5400" dirty="0">
              <a:solidFill>
                <a:srgbClr val="1D2F2F"/>
              </a:solidFill>
              <a:latin typeface="DFYuanMedium-B5" panose="020F0509000000000000" pitchFamily="49" charset="-120"/>
              <a:ea typeface="DFYuanMedium-B5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4874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8644" y="457200"/>
            <a:ext cx="7986712" cy="594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1" indent="0" latinLnBrk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24 </a:t>
            </a:r>
            <a:r>
              <a:rPr lang="zh-CN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列國要在城的光裡行走，地上的君王必將自己的榮耀歸與那城。</a:t>
            </a:r>
            <a:r>
              <a:rPr lang="en-US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25 </a:t>
            </a:r>
            <a:r>
              <a:rPr lang="zh-CN" sz="4800" dirty="0">
                <a:solidFill>
                  <a:srgbClr val="2D051A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Times New Roman" panose="02020603050405020304" pitchFamily="18" charset="0"/>
              </a:rPr>
              <a:t>城門白晝總不關閉，在那裡原沒有黑夜。</a:t>
            </a:r>
            <a:endParaRPr lang="en-US" altLang="zh-CN" sz="4800" dirty="0">
              <a:solidFill>
                <a:srgbClr val="2D051A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  <a:cs typeface="Times New Roman" panose="02020603050405020304" pitchFamily="18" charset="0"/>
            </a:endParaRPr>
          </a:p>
          <a:p>
            <a:pPr marL="0" marR="0" lvl="1" indent="0" latinLnBrk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所以不需要路燈</a:t>
            </a:r>
            <a:r>
              <a:rPr lang="en-US" altLang="zh-CN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…</a:t>
            </a:r>
            <a:r>
              <a:rPr lang="zh-CN" altLang="en-US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也不再需要</a:t>
            </a:r>
            <a:r>
              <a:rPr lang="zh-CN" altLang="en-US" sz="4800" dirty="0">
                <a:solidFill>
                  <a:srgbClr val="0000FF"/>
                </a:solidFill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再</a:t>
            </a:r>
            <a:r>
              <a:rPr lang="zh-CN" altLang="en-US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造光體 </a:t>
            </a:r>
            <a:r>
              <a:rPr lang="en-US" altLang="zh-CN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(</a:t>
            </a:r>
            <a:r>
              <a:rPr lang="zh-CN" altLang="en-US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創世記 </a:t>
            </a:r>
            <a:r>
              <a:rPr lang="en-US" altLang="zh-CN" sz="4800" dirty="0">
                <a:solidFill>
                  <a:srgbClr val="0000FF"/>
                </a:solidFill>
                <a:effectLst/>
                <a:latin typeface="Candara" panose="020E0502030303020204" pitchFamily="34" charset="0"/>
                <a:ea typeface="DFPWeiBei-B5" panose="03000700000000000000" pitchFamily="66" charset="-120"/>
                <a:cs typeface="Arial" panose="020B0604020202020204" pitchFamily="34" charset="0"/>
              </a:rPr>
              <a:t>1:14)</a:t>
            </a:r>
            <a:endParaRPr lang="en-US" sz="4800" dirty="0">
              <a:solidFill>
                <a:srgbClr val="0000FF"/>
              </a:solidFill>
              <a:effectLst/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5640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C9674-FB3F-4EDF-12C0-040CE9734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640590"/>
            <a:ext cx="8000999" cy="1086018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6000" dirty="0">
                <a:solidFill>
                  <a:srgbClr val="FEE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關於上帝的光</a:t>
            </a:r>
            <a:r>
              <a:rPr lang="zh-CN" altLang="en-US" sz="6000" dirty="0">
                <a:solidFill>
                  <a:srgbClr val="FEEFC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PWeiBei-B5" panose="03000700000000000000" pitchFamily="66" charset="-120"/>
                <a:ea typeface="DFPWeiBei-B5" panose="03000700000000000000" pitchFamily="66" charset="-120"/>
              </a:rPr>
              <a:t>：</a:t>
            </a:r>
            <a:endParaRPr lang="en-US" sz="6000" dirty="0">
              <a:solidFill>
                <a:srgbClr val="FEEFC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PWeiBei-B5" panose="03000700000000000000" pitchFamily="66" charset="-120"/>
              <a:ea typeface="DFPWeiBei-B5" panose="03000700000000000000" pitchFamily="66" charset="-120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280CBF0E-1AF1-4F17-84A3-89E3F964A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534676D8-D37A-4610-BBFB-A1DC26D52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367198"/>
            <a:ext cx="9144000" cy="822960"/>
          </a:xfrm>
          <a:custGeom>
            <a:avLst/>
            <a:gdLst>
              <a:gd name="connsiteX0" fmla="*/ 12192000 w 12192000"/>
              <a:gd name="connsiteY0" fmla="*/ 0 h 1203824"/>
              <a:gd name="connsiteX1" fmla="*/ 12192000 w 12192000"/>
              <a:gd name="connsiteY1" fmla="*/ 463429 h 1203824"/>
              <a:gd name="connsiteX2" fmla="*/ 12190876 w 12192000"/>
              <a:gd name="connsiteY2" fmla="*/ 463512 h 1203824"/>
              <a:gd name="connsiteX3" fmla="*/ 12077245 w 12192000"/>
              <a:gd name="connsiteY3" fmla="*/ 476327 h 1203824"/>
              <a:gd name="connsiteX4" fmla="*/ 11984517 w 12192000"/>
              <a:gd name="connsiteY4" fmla="*/ 479927 h 1203824"/>
              <a:gd name="connsiteX5" fmla="*/ 11951600 w 12192000"/>
              <a:gd name="connsiteY5" fmla="*/ 478957 h 1203824"/>
              <a:gd name="connsiteX6" fmla="*/ 11690904 w 12192000"/>
              <a:gd name="connsiteY6" fmla="*/ 471970 h 1203824"/>
              <a:gd name="connsiteX7" fmla="*/ 11413965 w 12192000"/>
              <a:gd name="connsiteY7" fmla="*/ 476172 h 1203824"/>
              <a:gd name="connsiteX8" fmla="*/ 11240739 w 12192000"/>
              <a:gd name="connsiteY8" fmla="*/ 523169 h 1203824"/>
              <a:gd name="connsiteX9" fmla="*/ 11175005 w 12192000"/>
              <a:gd name="connsiteY9" fmla="*/ 532169 h 1203824"/>
              <a:gd name="connsiteX10" fmla="*/ 10873726 w 12192000"/>
              <a:gd name="connsiteY10" fmla="*/ 580253 h 1203824"/>
              <a:gd name="connsiteX11" fmla="*/ 10821306 w 12192000"/>
              <a:gd name="connsiteY11" fmla="*/ 593207 h 1203824"/>
              <a:gd name="connsiteX12" fmla="*/ 10530811 w 12192000"/>
              <a:gd name="connsiteY12" fmla="*/ 612184 h 1203824"/>
              <a:gd name="connsiteX13" fmla="*/ 10426049 w 12192000"/>
              <a:gd name="connsiteY13" fmla="*/ 623354 h 1203824"/>
              <a:gd name="connsiteX14" fmla="*/ 10329156 w 12192000"/>
              <a:gd name="connsiteY14" fmla="*/ 630948 h 1203824"/>
              <a:gd name="connsiteX15" fmla="*/ 10194727 w 12192000"/>
              <a:gd name="connsiteY15" fmla="*/ 648617 h 1203824"/>
              <a:gd name="connsiteX16" fmla="*/ 10055906 w 12192000"/>
              <a:gd name="connsiteY16" fmla="*/ 671256 h 1203824"/>
              <a:gd name="connsiteX17" fmla="*/ 9900551 w 12192000"/>
              <a:gd name="connsiteY17" fmla="*/ 692855 h 1203824"/>
              <a:gd name="connsiteX18" fmla="*/ 9838464 w 12192000"/>
              <a:gd name="connsiteY18" fmla="*/ 696804 h 1203824"/>
              <a:gd name="connsiteX19" fmla="*/ 9672957 w 12192000"/>
              <a:gd name="connsiteY19" fmla="*/ 723816 h 1203824"/>
              <a:gd name="connsiteX20" fmla="*/ 9585066 w 12192000"/>
              <a:gd name="connsiteY20" fmla="*/ 730692 h 1203824"/>
              <a:gd name="connsiteX21" fmla="*/ 9441407 w 12192000"/>
              <a:gd name="connsiteY21" fmla="*/ 750055 h 1203824"/>
              <a:gd name="connsiteX22" fmla="*/ 9394459 w 12192000"/>
              <a:gd name="connsiteY22" fmla="*/ 755431 h 1203824"/>
              <a:gd name="connsiteX23" fmla="*/ 9352590 w 12192000"/>
              <a:gd name="connsiteY23" fmla="*/ 760650 h 1203824"/>
              <a:gd name="connsiteX24" fmla="*/ 9211614 w 12192000"/>
              <a:gd name="connsiteY24" fmla="*/ 796248 h 1203824"/>
              <a:gd name="connsiteX25" fmla="*/ 9084667 w 12192000"/>
              <a:gd name="connsiteY25" fmla="*/ 815303 h 1203824"/>
              <a:gd name="connsiteX26" fmla="*/ 8863666 w 12192000"/>
              <a:gd name="connsiteY26" fmla="*/ 859298 h 1203824"/>
              <a:gd name="connsiteX27" fmla="*/ 8813796 w 12192000"/>
              <a:gd name="connsiteY27" fmla="*/ 862070 h 1203824"/>
              <a:gd name="connsiteX28" fmla="*/ 8659351 w 12192000"/>
              <a:gd name="connsiteY28" fmla="*/ 882406 h 1203824"/>
              <a:gd name="connsiteX29" fmla="*/ 8571352 w 12192000"/>
              <a:gd name="connsiteY29" fmla="*/ 893639 h 1203824"/>
              <a:gd name="connsiteX30" fmla="*/ 8464106 w 12192000"/>
              <a:gd name="connsiteY30" fmla="*/ 918004 h 1203824"/>
              <a:gd name="connsiteX31" fmla="*/ 8278324 w 12192000"/>
              <a:gd name="connsiteY31" fmla="*/ 963769 h 1203824"/>
              <a:gd name="connsiteX32" fmla="*/ 8229128 w 12192000"/>
              <a:gd name="connsiteY32" fmla="*/ 973810 h 1203824"/>
              <a:gd name="connsiteX33" fmla="*/ 8139751 w 12192000"/>
              <a:gd name="connsiteY33" fmla="*/ 995815 h 1203824"/>
              <a:gd name="connsiteX34" fmla="*/ 8123571 w 12192000"/>
              <a:gd name="connsiteY34" fmla="*/ 999822 h 1203824"/>
              <a:gd name="connsiteX35" fmla="*/ 7988699 w 12192000"/>
              <a:gd name="connsiteY35" fmla="*/ 1042479 h 1203824"/>
              <a:gd name="connsiteX36" fmla="*/ 7917214 w 12192000"/>
              <a:gd name="connsiteY36" fmla="*/ 1054565 h 1203824"/>
              <a:gd name="connsiteX37" fmla="*/ 7710915 w 12192000"/>
              <a:gd name="connsiteY37" fmla="*/ 1084190 h 1203824"/>
              <a:gd name="connsiteX38" fmla="*/ 7622959 w 12192000"/>
              <a:gd name="connsiteY38" fmla="*/ 1093150 h 1203824"/>
              <a:gd name="connsiteX39" fmla="*/ 7410782 w 12192000"/>
              <a:gd name="connsiteY39" fmla="*/ 1109640 h 1203824"/>
              <a:gd name="connsiteX40" fmla="*/ 7277754 w 12192000"/>
              <a:gd name="connsiteY40" fmla="*/ 1121822 h 1203824"/>
              <a:gd name="connsiteX41" fmla="*/ 7124540 w 12192000"/>
              <a:gd name="connsiteY41" fmla="*/ 1132918 h 1203824"/>
              <a:gd name="connsiteX42" fmla="*/ 6949752 w 12192000"/>
              <a:gd name="connsiteY42" fmla="*/ 1151058 h 1203824"/>
              <a:gd name="connsiteX43" fmla="*/ 6630249 w 12192000"/>
              <a:gd name="connsiteY43" fmla="*/ 1176063 h 1203824"/>
              <a:gd name="connsiteX44" fmla="*/ 6320634 w 12192000"/>
              <a:gd name="connsiteY44" fmla="*/ 1198901 h 1203824"/>
              <a:gd name="connsiteX45" fmla="*/ 6192343 w 12192000"/>
              <a:gd name="connsiteY45" fmla="*/ 1198323 h 1203824"/>
              <a:gd name="connsiteX46" fmla="*/ 5966562 w 12192000"/>
              <a:gd name="connsiteY46" fmla="*/ 1203723 h 1203824"/>
              <a:gd name="connsiteX47" fmla="*/ 5867227 w 12192000"/>
              <a:gd name="connsiteY47" fmla="*/ 1201847 h 1203824"/>
              <a:gd name="connsiteX48" fmla="*/ 5630172 w 12192000"/>
              <a:gd name="connsiteY48" fmla="*/ 1202248 h 1203824"/>
              <a:gd name="connsiteX49" fmla="*/ 5348949 w 12192000"/>
              <a:gd name="connsiteY49" fmla="*/ 1191768 h 1203824"/>
              <a:gd name="connsiteX50" fmla="*/ 5241228 w 12192000"/>
              <a:gd name="connsiteY50" fmla="*/ 1192408 h 1203824"/>
              <a:gd name="connsiteX51" fmla="*/ 4971133 w 12192000"/>
              <a:gd name="connsiteY51" fmla="*/ 1193559 h 1203824"/>
              <a:gd name="connsiteX52" fmla="*/ 4869416 w 12192000"/>
              <a:gd name="connsiteY52" fmla="*/ 1200519 h 1203824"/>
              <a:gd name="connsiteX53" fmla="*/ 4753274 w 12192000"/>
              <a:gd name="connsiteY53" fmla="*/ 1200850 h 1203824"/>
              <a:gd name="connsiteX54" fmla="*/ 4611883 w 12192000"/>
              <a:gd name="connsiteY54" fmla="*/ 1192701 h 1203824"/>
              <a:gd name="connsiteX55" fmla="*/ 4376825 w 12192000"/>
              <a:gd name="connsiteY55" fmla="*/ 1184131 h 1203824"/>
              <a:gd name="connsiteX56" fmla="*/ 4285471 w 12192000"/>
              <a:gd name="connsiteY56" fmla="*/ 1187158 h 1203824"/>
              <a:gd name="connsiteX57" fmla="*/ 3866543 w 12192000"/>
              <a:gd name="connsiteY57" fmla="*/ 1181596 h 1203824"/>
              <a:gd name="connsiteX58" fmla="*/ 3651342 w 12192000"/>
              <a:gd name="connsiteY58" fmla="*/ 1174348 h 1203824"/>
              <a:gd name="connsiteX59" fmla="*/ 3518453 w 12192000"/>
              <a:gd name="connsiteY59" fmla="*/ 1177258 h 1203824"/>
              <a:gd name="connsiteX60" fmla="*/ 3400818 w 12192000"/>
              <a:gd name="connsiteY60" fmla="*/ 1169685 h 1203824"/>
              <a:gd name="connsiteX61" fmla="*/ 3037154 w 12192000"/>
              <a:gd name="connsiteY61" fmla="*/ 1153217 h 1203824"/>
              <a:gd name="connsiteX62" fmla="*/ 2866260 w 12192000"/>
              <a:gd name="connsiteY62" fmla="*/ 1132283 h 1203824"/>
              <a:gd name="connsiteX63" fmla="*/ 2582173 w 12192000"/>
              <a:gd name="connsiteY63" fmla="*/ 1088979 h 1203824"/>
              <a:gd name="connsiteX64" fmla="*/ 2395406 w 12192000"/>
              <a:gd name="connsiteY64" fmla="*/ 1035945 h 1203824"/>
              <a:gd name="connsiteX65" fmla="*/ 2294751 w 12192000"/>
              <a:gd name="connsiteY65" fmla="*/ 1014618 h 1203824"/>
              <a:gd name="connsiteX66" fmla="*/ 2122944 w 12192000"/>
              <a:gd name="connsiteY66" fmla="*/ 984751 h 1203824"/>
              <a:gd name="connsiteX67" fmla="*/ 1905504 w 12192000"/>
              <a:gd name="connsiteY67" fmla="*/ 941380 h 1203824"/>
              <a:gd name="connsiteX68" fmla="*/ 1671045 w 12192000"/>
              <a:gd name="connsiteY68" fmla="*/ 924228 h 1203824"/>
              <a:gd name="connsiteX69" fmla="*/ 1543856 w 12192000"/>
              <a:gd name="connsiteY69" fmla="*/ 898190 h 1203824"/>
              <a:gd name="connsiteX70" fmla="*/ 1419784 w 12192000"/>
              <a:gd name="connsiteY70" fmla="*/ 868500 h 1203824"/>
              <a:gd name="connsiteX71" fmla="*/ 1355116 w 12192000"/>
              <a:gd name="connsiteY71" fmla="*/ 849214 h 1203824"/>
              <a:gd name="connsiteX72" fmla="*/ 1223713 w 12192000"/>
              <a:gd name="connsiteY72" fmla="*/ 821702 h 1203824"/>
              <a:gd name="connsiteX73" fmla="*/ 1094193 w 12192000"/>
              <a:gd name="connsiteY73" fmla="*/ 804872 h 1203824"/>
              <a:gd name="connsiteX74" fmla="*/ 1001115 w 12192000"/>
              <a:gd name="connsiteY74" fmla="*/ 783030 h 1203824"/>
              <a:gd name="connsiteX75" fmla="*/ 879548 w 12192000"/>
              <a:gd name="connsiteY75" fmla="*/ 747884 h 1203824"/>
              <a:gd name="connsiteX76" fmla="*/ 711163 w 12192000"/>
              <a:gd name="connsiteY76" fmla="*/ 719039 h 1203824"/>
              <a:gd name="connsiteX77" fmla="*/ 557941 w 12192000"/>
              <a:gd name="connsiteY77" fmla="*/ 707101 h 1203824"/>
              <a:gd name="connsiteX78" fmla="*/ 480347 w 12192000"/>
              <a:gd name="connsiteY78" fmla="*/ 668702 h 1203824"/>
              <a:gd name="connsiteX79" fmla="*/ 296224 w 12192000"/>
              <a:gd name="connsiteY79" fmla="*/ 603583 h 1203824"/>
              <a:gd name="connsiteX80" fmla="*/ 72689 w 12192000"/>
              <a:gd name="connsiteY80" fmla="*/ 560892 h 1203824"/>
              <a:gd name="connsiteX81" fmla="*/ 0 w 12192000"/>
              <a:gd name="connsiteY81" fmla="*/ 543486 h 1203824"/>
              <a:gd name="connsiteX82" fmla="*/ 0 w 12192000"/>
              <a:gd name="connsiteY82" fmla="*/ 384357 h 1203824"/>
              <a:gd name="connsiteX83" fmla="*/ 51784 w 12192000"/>
              <a:gd name="connsiteY83" fmla="*/ 393937 h 1203824"/>
              <a:gd name="connsiteX84" fmla="*/ 205561 w 12192000"/>
              <a:gd name="connsiteY84" fmla="*/ 414859 h 1203824"/>
              <a:gd name="connsiteX85" fmla="*/ 354391 w 12192000"/>
              <a:gd name="connsiteY85" fmla="*/ 426667 h 1203824"/>
              <a:gd name="connsiteX86" fmla="*/ 448281 w 12192000"/>
              <a:gd name="connsiteY86" fmla="*/ 436308 h 1203824"/>
              <a:gd name="connsiteX87" fmla="*/ 611518 w 12192000"/>
              <a:gd name="connsiteY87" fmla="*/ 434166 h 1203824"/>
              <a:gd name="connsiteX88" fmla="*/ 746076 w 12192000"/>
              <a:gd name="connsiteY88" fmla="*/ 422520 h 1203824"/>
              <a:gd name="connsiteX89" fmla="*/ 902724 w 12192000"/>
              <a:gd name="connsiteY89" fmla="*/ 409989 h 1203824"/>
              <a:gd name="connsiteX90" fmla="*/ 1113854 w 12192000"/>
              <a:gd name="connsiteY90" fmla="*/ 414230 h 1203824"/>
              <a:gd name="connsiteX91" fmla="*/ 1333449 w 12192000"/>
              <a:gd name="connsiteY91" fmla="*/ 459938 h 1203824"/>
              <a:gd name="connsiteX92" fmla="*/ 1408608 w 12192000"/>
              <a:gd name="connsiteY92" fmla="*/ 458278 h 1203824"/>
              <a:gd name="connsiteX93" fmla="*/ 1630191 w 12192000"/>
              <a:gd name="connsiteY93" fmla="*/ 403061 h 1203824"/>
              <a:gd name="connsiteX94" fmla="*/ 1956289 w 12192000"/>
              <a:gd name="connsiteY94" fmla="*/ 332366 h 1203824"/>
              <a:gd name="connsiteX95" fmla="*/ 2042814 w 12192000"/>
              <a:gd name="connsiteY95" fmla="*/ 344002 h 1203824"/>
              <a:gd name="connsiteX96" fmla="*/ 2183420 w 12192000"/>
              <a:gd name="connsiteY96" fmla="*/ 369635 h 1203824"/>
              <a:gd name="connsiteX97" fmla="*/ 2269566 w 12192000"/>
              <a:gd name="connsiteY97" fmla="*/ 439859 h 1203824"/>
              <a:gd name="connsiteX98" fmla="*/ 2331129 w 12192000"/>
              <a:gd name="connsiteY98" fmla="*/ 524163 h 1203824"/>
              <a:gd name="connsiteX99" fmla="*/ 2385112 w 12192000"/>
              <a:gd name="connsiteY99" fmla="*/ 555357 h 1203824"/>
              <a:gd name="connsiteX100" fmla="*/ 2444033 w 12192000"/>
              <a:gd name="connsiteY100" fmla="*/ 572629 h 1203824"/>
              <a:gd name="connsiteX101" fmla="*/ 2525979 w 12192000"/>
              <a:gd name="connsiteY101" fmla="*/ 603233 h 1203824"/>
              <a:gd name="connsiteX102" fmla="*/ 2603911 w 12192000"/>
              <a:gd name="connsiteY102" fmla="*/ 684825 h 1203824"/>
              <a:gd name="connsiteX103" fmla="*/ 2678828 w 12192000"/>
              <a:gd name="connsiteY103" fmla="*/ 706990 h 1203824"/>
              <a:gd name="connsiteX104" fmla="*/ 2738094 w 12192000"/>
              <a:gd name="connsiteY104" fmla="*/ 711376 h 1203824"/>
              <a:gd name="connsiteX105" fmla="*/ 2983806 w 12192000"/>
              <a:gd name="connsiteY105" fmla="*/ 728243 h 1203824"/>
              <a:gd name="connsiteX106" fmla="*/ 3013997 w 12192000"/>
              <a:gd name="connsiteY106" fmla="*/ 725446 h 1203824"/>
              <a:gd name="connsiteX107" fmla="*/ 3364419 w 12192000"/>
              <a:gd name="connsiteY107" fmla="*/ 720577 h 1203824"/>
              <a:gd name="connsiteX108" fmla="*/ 3460521 w 12192000"/>
              <a:gd name="connsiteY108" fmla="*/ 717628 h 1203824"/>
              <a:gd name="connsiteX109" fmla="*/ 3710982 w 12192000"/>
              <a:gd name="connsiteY109" fmla="*/ 714182 h 1203824"/>
              <a:gd name="connsiteX110" fmla="*/ 3850961 w 12192000"/>
              <a:gd name="connsiteY110" fmla="*/ 778802 h 1203824"/>
              <a:gd name="connsiteX111" fmla="*/ 3946286 w 12192000"/>
              <a:gd name="connsiteY111" fmla="*/ 816372 h 1203824"/>
              <a:gd name="connsiteX112" fmla="*/ 4065132 w 12192000"/>
              <a:gd name="connsiteY112" fmla="*/ 832459 h 1203824"/>
              <a:gd name="connsiteX113" fmla="*/ 4132173 w 12192000"/>
              <a:gd name="connsiteY113" fmla="*/ 835167 h 1203824"/>
              <a:gd name="connsiteX114" fmla="*/ 4305858 w 12192000"/>
              <a:gd name="connsiteY114" fmla="*/ 804156 h 1203824"/>
              <a:gd name="connsiteX115" fmla="*/ 4382131 w 12192000"/>
              <a:gd name="connsiteY115" fmla="*/ 769481 h 1203824"/>
              <a:gd name="connsiteX116" fmla="*/ 4453289 w 12192000"/>
              <a:gd name="connsiteY116" fmla="*/ 752531 h 1203824"/>
              <a:gd name="connsiteX117" fmla="*/ 4657971 w 12192000"/>
              <a:gd name="connsiteY117" fmla="*/ 795835 h 1203824"/>
              <a:gd name="connsiteX118" fmla="*/ 4682399 w 12192000"/>
              <a:gd name="connsiteY118" fmla="*/ 813876 h 1203824"/>
              <a:gd name="connsiteX119" fmla="*/ 4771814 w 12192000"/>
              <a:gd name="connsiteY119" fmla="*/ 907046 h 1203824"/>
              <a:gd name="connsiteX120" fmla="*/ 4827520 w 12192000"/>
              <a:gd name="connsiteY120" fmla="*/ 929876 h 1203824"/>
              <a:gd name="connsiteX121" fmla="*/ 4849942 w 12192000"/>
              <a:gd name="connsiteY121" fmla="*/ 933851 h 1203824"/>
              <a:gd name="connsiteX122" fmla="*/ 5009626 w 12192000"/>
              <a:gd name="connsiteY122" fmla="*/ 957896 h 1203824"/>
              <a:gd name="connsiteX123" fmla="*/ 5158711 w 12192000"/>
              <a:gd name="connsiteY123" fmla="*/ 963814 h 1203824"/>
              <a:gd name="connsiteX124" fmla="*/ 5376427 w 12192000"/>
              <a:gd name="connsiteY124" fmla="*/ 963151 h 1203824"/>
              <a:gd name="connsiteX125" fmla="*/ 5475787 w 12192000"/>
              <a:gd name="connsiteY125" fmla="*/ 980508 h 1203824"/>
              <a:gd name="connsiteX126" fmla="*/ 5653401 w 12192000"/>
              <a:gd name="connsiteY126" fmla="*/ 987268 h 1203824"/>
              <a:gd name="connsiteX127" fmla="*/ 5726340 w 12192000"/>
              <a:gd name="connsiteY127" fmla="*/ 985357 h 1203824"/>
              <a:gd name="connsiteX128" fmla="*/ 5790563 w 12192000"/>
              <a:gd name="connsiteY128" fmla="*/ 991300 h 1203824"/>
              <a:gd name="connsiteX129" fmla="*/ 5860260 w 12192000"/>
              <a:gd name="connsiteY129" fmla="*/ 1004958 h 1203824"/>
              <a:gd name="connsiteX130" fmla="*/ 6042101 w 12192000"/>
              <a:gd name="connsiteY130" fmla="*/ 1036226 h 1203824"/>
              <a:gd name="connsiteX131" fmla="*/ 6301998 w 12192000"/>
              <a:gd name="connsiteY131" fmla="*/ 989138 h 1203824"/>
              <a:gd name="connsiteX132" fmla="*/ 6452025 w 12192000"/>
              <a:gd name="connsiteY132" fmla="*/ 968489 h 1203824"/>
              <a:gd name="connsiteX133" fmla="*/ 6589205 w 12192000"/>
              <a:gd name="connsiteY133" fmla="*/ 939474 h 1203824"/>
              <a:gd name="connsiteX134" fmla="*/ 6631069 w 12192000"/>
              <a:gd name="connsiteY134" fmla="*/ 911222 h 1203824"/>
              <a:gd name="connsiteX135" fmla="*/ 6828274 w 12192000"/>
              <a:gd name="connsiteY135" fmla="*/ 942941 h 1203824"/>
              <a:gd name="connsiteX136" fmla="*/ 6900803 w 12192000"/>
              <a:gd name="connsiteY136" fmla="*/ 984140 h 1203824"/>
              <a:gd name="connsiteX137" fmla="*/ 7034668 w 12192000"/>
              <a:gd name="connsiteY137" fmla="*/ 1018665 h 1203824"/>
              <a:gd name="connsiteX138" fmla="*/ 7281067 w 12192000"/>
              <a:gd name="connsiteY138" fmla="*/ 966327 h 1203824"/>
              <a:gd name="connsiteX139" fmla="*/ 7412780 w 12192000"/>
              <a:gd name="connsiteY139" fmla="*/ 909206 h 1203824"/>
              <a:gd name="connsiteX140" fmla="*/ 7500327 w 12192000"/>
              <a:gd name="connsiteY140" fmla="*/ 894826 h 1203824"/>
              <a:gd name="connsiteX141" fmla="*/ 7662324 w 12192000"/>
              <a:gd name="connsiteY141" fmla="*/ 927415 h 1203824"/>
              <a:gd name="connsiteX142" fmla="*/ 7725334 w 12192000"/>
              <a:gd name="connsiteY142" fmla="*/ 924844 h 1203824"/>
              <a:gd name="connsiteX143" fmla="*/ 7833279 w 12192000"/>
              <a:gd name="connsiteY143" fmla="*/ 913031 h 1203824"/>
              <a:gd name="connsiteX144" fmla="*/ 7928605 w 12192000"/>
              <a:gd name="connsiteY144" fmla="*/ 881683 h 1203824"/>
              <a:gd name="connsiteX145" fmla="*/ 8146597 w 12192000"/>
              <a:gd name="connsiteY145" fmla="*/ 762968 h 1203824"/>
              <a:gd name="connsiteX146" fmla="*/ 8183577 w 12192000"/>
              <a:gd name="connsiteY146" fmla="*/ 749005 h 1203824"/>
              <a:gd name="connsiteX147" fmla="*/ 8250224 w 12192000"/>
              <a:gd name="connsiteY147" fmla="*/ 733642 h 1203824"/>
              <a:gd name="connsiteX148" fmla="*/ 8505929 w 12192000"/>
              <a:gd name="connsiteY148" fmla="*/ 626542 h 1203824"/>
              <a:gd name="connsiteX149" fmla="*/ 8564194 w 12192000"/>
              <a:gd name="connsiteY149" fmla="*/ 618796 h 1203824"/>
              <a:gd name="connsiteX150" fmla="*/ 8660705 w 12192000"/>
              <a:gd name="connsiteY150" fmla="*/ 611069 h 1203824"/>
              <a:gd name="connsiteX151" fmla="*/ 8762255 w 12192000"/>
              <a:gd name="connsiteY151" fmla="*/ 585060 h 1203824"/>
              <a:gd name="connsiteX152" fmla="*/ 8836439 w 12192000"/>
              <a:gd name="connsiteY152" fmla="*/ 566358 h 1203824"/>
              <a:gd name="connsiteX153" fmla="*/ 9050728 w 12192000"/>
              <a:gd name="connsiteY153" fmla="*/ 559575 h 1203824"/>
              <a:gd name="connsiteX154" fmla="*/ 9229627 w 12192000"/>
              <a:gd name="connsiteY154" fmla="*/ 557464 h 1203824"/>
              <a:gd name="connsiteX155" fmla="*/ 9253451 w 12192000"/>
              <a:gd name="connsiteY155" fmla="*/ 550855 h 1203824"/>
              <a:gd name="connsiteX156" fmla="*/ 9484214 w 12192000"/>
              <a:gd name="connsiteY156" fmla="*/ 498671 h 1203824"/>
              <a:gd name="connsiteX157" fmla="*/ 9582633 w 12192000"/>
              <a:gd name="connsiteY157" fmla="*/ 458384 h 1203824"/>
              <a:gd name="connsiteX158" fmla="*/ 9719670 w 12192000"/>
              <a:gd name="connsiteY158" fmla="*/ 415607 h 1203824"/>
              <a:gd name="connsiteX159" fmla="*/ 9871784 w 12192000"/>
              <a:gd name="connsiteY159" fmla="*/ 366147 h 1203824"/>
              <a:gd name="connsiteX160" fmla="*/ 9984494 w 12192000"/>
              <a:gd name="connsiteY160" fmla="*/ 336660 h 1203824"/>
              <a:gd name="connsiteX161" fmla="*/ 10154708 w 12192000"/>
              <a:gd name="connsiteY161" fmla="*/ 322193 h 1203824"/>
              <a:gd name="connsiteX162" fmla="*/ 10190446 w 12192000"/>
              <a:gd name="connsiteY162" fmla="*/ 325025 h 1203824"/>
              <a:gd name="connsiteX163" fmla="*/ 10530736 w 12192000"/>
              <a:gd name="connsiteY163" fmla="*/ 335953 h 1203824"/>
              <a:gd name="connsiteX164" fmla="*/ 10752157 w 12192000"/>
              <a:gd name="connsiteY164" fmla="*/ 305117 h 1203824"/>
              <a:gd name="connsiteX165" fmla="*/ 10824452 w 12192000"/>
              <a:gd name="connsiteY165" fmla="*/ 285927 h 1203824"/>
              <a:gd name="connsiteX166" fmla="*/ 10953152 w 12192000"/>
              <a:gd name="connsiteY166" fmla="*/ 228102 h 1203824"/>
              <a:gd name="connsiteX167" fmla="*/ 11011614 w 12192000"/>
              <a:gd name="connsiteY167" fmla="*/ 214096 h 1203824"/>
              <a:gd name="connsiteX168" fmla="*/ 11116031 w 12192000"/>
              <a:gd name="connsiteY168" fmla="*/ 195421 h 1203824"/>
              <a:gd name="connsiteX169" fmla="*/ 11344303 w 12192000"/>
              <a:gd name="connsiteY169" fmla="*/ 166629 h 1203824"/>
              <a:gd name="connsiteX170" fmla="*/ 11639050 w 12192000"/>
              <a:gd name="connsiteY170" fmla="*/ 108526 h 1203824"/>
              <a:gd name="connsiteX171" fmla="*/ 11757532 w 12192000"/>
              <a:gd name="connsiteY171" fmla="*/ 96530 h 1203824"/>
              <a:gd name="connsiteX172" fmla="*/ 11885799 w 12192000"/>
              <a:gd name="connsiteY172" fmla="*/ 86728 h 1203824"/>
              <a:gd name="connsiteX173" fmla="*/ 11922874 w 12192000"/>
              <a:gd name="connsiteY173" fmla="*/ 81060 h 1203824"/>
              <a:gd name="connsiteX174" fmla="*/ 12115331 w 12192000"/>
              <a:gd name="connsiteY174" fmla="*/ 33587 h 1203824"/>
              <a:gd name="connsiteX175" fmla="*/ 12158080 w 12192000"/>
              <a:gd name="connsiteY175" fmla="*/ 14081 h 120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2192000" h="1203824">
                <a:moveTo>
                  <a:pt x="12192000" y="0"/>
                </a:moveTo>
                <a:lnTo>
                  <a:pt x="12192000" y="463429"/>
                </a:lnTo>
                <a:lnTo>
                  <a:pt x="12190876" y="463512"/>
                </a:lnTo>
                <a:cubicBezTo>
                  <a:pt x="12153133" y="467010"/>
                  <a:pt x="12115042" y="473200"/>
                  <a:pt x="12077245" y="476327"/>
                </a:cubicBezTo>
                <a:cubicBezTo>
                  <a:pt x="12046307" y="479040"/>
                  <a:pt x="12015359" y="479114"/>
                  <a:pt x="11984517" y="479927"/>
                </a:cubicBezTo>
                <a:cubicBezTo>
                  <a:pt x="11973265" y="480210"/>
                  <a:pt x="11961485" y="476792"/>
                  <a:pt x="11951600" y="478957"/>
                </a:cubicBezTo>
                <a:cubicBezTo>
                  <a:pt x="11853497" y="501074"/>
                  <a:pt x="11777036" y="475730"/>
                  <a:pt x="11690904" y="471970"/>
                </a:cubicBezTo>
                <a:cubicBezTo>
                  <a:pt x="11600358" y="467893"/>
                  <a:pt x="11511400" y="454530"/>
                  <a:pt x="11413965" y="476172"/>
                </a:cubicBezTo>
                <a:cubicBezTo>
                  <a:pt x="11355010" y="489304"/>
                  <a:pt x="11299073" y="508237"/>
                  <a:pt x="11240739" y="523169"/>
                </a:cubicBezTo>
                <a:cubicBezTo>
                  <a:pt x="11219994" y="528395"/>
                  <a:pt x="11196384" y="531385"/>
                  <a:pt x="11175005" y="532169"/>
                </a:cubicBezTo>
                <a:cubicBezTo>
                  <a:pt x="11071819" y="536506"/>
                  <a:pt x="10971303" y="549336"/>
                  <a:pt x="10873726" y="580253"/>
                </a:cubicBezTo>
                <a:cubicBezTo>
                  <a:pt x="10856992" y="585473"/>
                  <a:pt x="10839156" y="590660"/>
                  <a:pt x="10821306" y="593207"/>
                </a:cubicBezTo>
                <a:cubicBezTo>
                  <a:pt x="10723500" y="607162"/>
                  <a:pt x="10626924" y="616976"/>
                  <a:pt x="10530811" y="612184"/>
                </a:cubicBezTo>
                <a:cubicBezTo>
                  <a:pt x="10498527" y="610559"/>
                  <a:pt x="10460885" y="619895"/>
                  <a:pt x="10426049" y="623354"/>
                </a:cubicBezTo>
                <a:cubicBezTo>
                  <a:pt x="10393740" y="626644"/>
                  <a:pt x="10360820" y="630774"/>
                  <a:pt x="10329156" y="630948"/>
                </a:cubicBezTo>
                <a:cubicBezTo>
                  <a:pt x="10282924" y="631125"/>
                  <a:pt x="10240698" y="636395"/>
                  <a:pt x="10194727" y="648617"/>
                </a:cubicBezTo>
                <a:cubicBezTo>
                  <a:pt x="10150847" y="660165"/>
                  <a:pt x="10102287" y="664450"/>
                  <a:pt x="10055906" y="671256"/>
                </a:cubicBezTo>
                <a:cubicBezTo>
                  <a:pt x="10004174" y="678826"/>
                  <a:pt x="9952442" y="686395"/>
                  <a:pt x="9900551" y="692855"/>
                </a:cubicBezTo>
                <a:cubicBezTo>
                  <a:pt x="9879793" y="695439"/>
                  <a:pt x="9855180" y="691398"/>
                  <a:pt x="9838464" y="696804"/>
                </a:cubicBezTo>
                <a:cubicBezTo>
                  <a:pt x="9784563" y="714690"/>
                  <a:pt x="9727517" y="710557"/>
                  <a:pt x="9672957" y="723816"/>
                </a:cubicBezTo>
                <a:cubicBezTo>
                  <a:pt x="9646220" y="730464"/>
                  <a:pt x="9614440" y="727257"/>
                  <a:pt x="9585066" y="730692"/>
                </a:cubicBezTo>
                <a:cubicBezTo>
                  <a:pt x="9537047" y="736221"/>
                  <a:pt x="9489294" y="743601"/>
                  <a:pt x="9441407" y="750055"/>
                </a:cubicBezTo>
                <a:cubicBezTo>
                  <a:pt x="9425674" y="752111"/>
                  <a:pt x="9410218" y="753561"/>
                  <a:pt x="9394459" y="755431"/>
                </a:cubicBezTo>
                <a:cubicBezTo>
                  <a:pt x="9380484" y="757048"/>
                  <a:pt x="9365611" y="757472"/>
                  <a:pt x="9352590" y="760650"/>
                </a:cubicBezTo>
                <a:cubicBezTo>
                  <a:pt x="9305415" y="772102"/>
                  <a:pt x="9259379" y="786411"/>
                  <a:pt x="9211614" y="796248"/>
                </a:cubicBezTo>
                <a:cubicBezTo>
                  <a:pt x="9170220" y="804796"/>
                  <a:pt x="9126523" y="807444"/>
                  <a:pt x="9084667" y="815303"/>
                </a:cubicBezTo>
                <a:cubicBezTo>
                  <a:pt x="9010868" y="829042"/>
                  <a:pt x="8937412" y="845188"/>
                  <a:pt x="8863666" y="859298"/>
                </a:cubicBezTo>
                <a:cubicBezTo>
                  <a:pt x="8847706" y="862330"/>
                  <a:pt x="8830271" y="860096"/>
                  <a:pt x="8813796" y="862070"/>
                </a:cubicBezTo>
                <a:cubicBezTo>
                  <a:pt x="8762262" y="868479"/>
                  <a:pt x="8710833" y="875626"/>
                  <a:pt x="8659351" y="882406"/>
                </a:cubicBezTo>
                <a:cubicBezTo>
                  <a:pt x="8630055" y="886396"/>
                  <a:pt x="8600505" y="891179"/>
                  <a:pt x="8571352" y="893639"/>
                </a:cubicBezTo>
                <a:cubicBezTo>
                  <a:pt x="8532843" y="896868"/>
                  <a:pt x="8497743" y="898476"/>
                  <a:pt x="8464106" y="918004"/>
                </a:cubicBezTo>
                <a:cubicBezTo>
                  <a:pt x="8412327" y="948238"/>
                  <a:pt x="8341122" y="949523"/>
                  <a:pt x="8278324" y="963769"/>
                </a:cubicBezTo>
                <a:cubicBezTo>
                  <a:pt x="8262086" y="967408"/>
                  <a:pt x="8245335" y="969987"/>
                  <a:pt x="8229128" y="973810"/>
                </a:cubicBezTo>
                <a:cubicBezTo>
                  <a:pt x="8199180" y="980915"/>
                  <a:pt x="8169646" y="988338"/>
                  <a:pt x="8139751" y="995815"/>
                </a:cubicBezTo>
                <a:cubicBezTo>
                  <a:pt x="8134478" y="997132"/>
                  <a:pt x="8128438" y="998185"/>
                  <a:pt x="8123571" y="999822"/>
                </a:cubicBezTo>
                <a:cubicBezTo>
                  <a:pt x="8078628" y="1014164"/>
                  <a:pt x="8034565" y="1029514"/>
                  <a:pt x="7988699" y="1042479"/>
                </a:cubicBezTo>
                <a:cubicBezTo>
                  <a:pt x="7966302" y="1048884"/>
                  <a:pt x="7941011" y="1052871"/>
                  <a:pt x="7917214" y="1054565"/>
                </a:cubicBezTo>
                <a:cubicBezTo>
                  <a:pt x="7847636" y="1059584"/>
                  <a:pt x="7779165" y="1067276"/>
                  <a:pt x="7710915" y="1084190"/>
                </a:cubicBezTo>
                <a:cubicBezTo>
                  <a:pt x="7683826" y="1090885"/>
                  <a:pt x="7652466" y="1090640"/>
                  <a:pt x="7622959" y="1093150"/>
                </a:cubicBezTo>
                <a:cubicBezTo>
                  <a:pt x="7552361" y="1098691"/>
                  <a:pt x="7481710" y="1103861"/>
                  <a:pt x="7410782" y="1109640"/>
                </a:cubicBezTo>
                <a:cubicBezTo>
                  <a:pt x="7366505" y="1113312"/>
                  <a:pt x="7322030" y="1118147"/>
                  <a:pt x="7277754" y="1121822"/>
                </a:cubicBezTo>
                <a:cubicBezTo>
                  <a:pt x="7226619" y="1125906"/>
                  <a:pt x="7175601" y="1128277"/>
                  <a:pt x="7124540" y="1132918"/>
                </a:cubicBezTo>
                <a:cubicBezTo>
                  <a:pt x="7066293" y="1138207"/>
                  <a:pt x="7008028" y="1145955"/>
                  <a:pt x="6949752" y="1151058"/>
                </a:cubicBezTo>
                <a:cubicBezTo>
                  <a:pt x="6843217" y="1160027"/>
                  <a:pt x="6736882" y="1167834"/>
                  <a:pt x="6630249" y="1176063"/>
                </a:cubicBezTo>
                <a:cubicBezTo>
                  <a:pt x="6526849" y="1184018"/>
                  <a:pt x="6423556" y="1192713"/>
                  <a:pt x="6320634" y="1198901"/>
                </a:cubicBezTo>
                <a:cubicBezTo>
                  <a:pt x="6277297" y="1201496"/>
                  <a:pt x="6235232" y="1197679"/>
                  <a:pt x="6192343" y="1198323"/>
                </a:cubicBezTo>
                <a:cubicBezTo>
                  <a:pt x="6117131" y="1199612"/>
                  <a:pt x="6041418" y="1202485"/>
                  <a:pt x="5966562" y="1203723"/>
                </a:cubicBezTo>
                <a:cubicBezTo>
                  <a:pt x="5933144" y="1204338"/>
                  <a:pt x="5900754" y="1201974"/>
                  <a:pt x="5867227" y="1201847"/>
                </a:cubicBezTo>
                <a:cubicBezTo>
                  <a:pt x="5788180" y="1201796"/>
                  <a:pt x="5708354" y="1203933"/>
                  <a:pt x="5630172" y="1202248"/>
                </a:cubicBezTo>
                <a:cubicBezTo>
                  <a:pt x="5535908" y="1200213"/>
                  <a:pt x="5442984" y="1194779"/>
                  <a:pt x="5348949" y="1191768"/>
                </a:cubicBezTo>
                <a:cubicBezTo>
                  <a:pt x="5313810" y="1190551"/>
                  <a:pt x="5277251" y="1192179"/>
                  <a:pt x="5241228" y="1192408"/>
                </a:cubicBezTo>
                <a:cubicBezTo>
                  <a:pt x="5151316" y="1192775"/>
                  <a:pt x="5061657" y="1192349"/>
                  <a:pt x="4971133" y="1193559"/>
                </a:cubicBezTo>
                <a:cubicBezTo>
                  <a:pt x="4937685" y="1193988"/>
                  <a:pt x="4903114" y="1199299"/>
                  <a:pt x="4869416" y="1200519"/>
                </a:cubicBezTo>
                <a:cubicBezTo>
                  <a:pt x="4830283" y="1201947"/>
                  <a:pt x="4791348" y="1202215"/>
                  <a:pt x="4753274" y="1200850"/>
                </a:cubicBezTo>
                <a:cubicBezTo>
                  <a:pt x="4705682" y="1199144"/>
                  <a:pt x="4659172" y="1194829"/>
                  <a:pt x="4611883" y="1192701"/>
                </a:cubicBezTo>
                <a:cubicBezTo>
                  <a:pt x="4533819" y="1189298"/>
                  <a:pt x="4455420" y="1186135"/>
                  <a:pt x="4376825" y="1184131"/>
                </a:cubicBezTo>
                <a:cubicBezTo>
                  <a:pt x="4347226" y="1183446"/>
                  <a:pt x="4315374" y="1187423"/>
                  <a:pt x="4285471" y="1187158"/>
                </a:cubicBezTo>
                <a:cubicBezTo>
                  <a:pt x="4145774" y="1185753"/>
                  <a:pt x="4006046" y="1184162"/>
                  <a:pt x="3866543" y="1181596"/>
                </a:cubicBezTo>
                <a:cubicBezTo>
                  <a:pt x="3794230" y="1180207"/>
                  <a:pt x="3723633" y="1175551"/>
                  <a:pt x="3651342" y="1174348"/>
                </a:cubicBezTo>
                <a:cubicBezTo>
                  <a:pt x="3607885" y="1173562"/>
                  <a:pt x="3561907" y="1178044"/>
                  <a:pt x="3518453" y="1177258"/>
                </a:cubicBezTo>
                <a:cubicBezTo>
                  <a:pt x="3478287" y="1176568"/>
                  <a:pt x="3440399" y="1171400"/>
                  <a:pt x="3400818" y="1169685"/>
                </a:cubicBezTo>
                <a:cubicBezTo>
                  <a:pt x="3279824" y="1164099"/>
                  <a:pt x="3157310" y="1160621"/>
                  <a:pt x="3037154" y="1153217"/>
                </a:cubicBezTo>
                <a:cubicBezTo>
                  <a:pt x="2978373" y="1149708"/>
                  <a:pt x="2922429" y="1140508"/>
                  <a:pt x="2866260" y="1132283"/>
                </a:cubicBezTo>
                <a:cubicBezTo>
                  <a:pt x="2771049" y="1118489"/>
                  <a:pt x="2677107" y="1103380"/>
                  <a:pt x="2582173" y="1088979"/>
                </a:cubicBezTo>
                <a:cubicBezTo>
                  <a:pt x="2511090" y="1078352"/>
                  <a:pt x="2447356" y="1063086"/>
                  <a:pt x="2395406" y="1035945"/>
                </a:cubicBezTo>
                <a:cubicBezTo>
                  <a:pt x="2371411" y="1023508"/>
                  <a:pt x="2331675" y="1015582"/>
                  <a:pt x="2294751" y="1014618"/>
                </a:cubicBezTo>
                <a:cubicBezTo>
                  <a:pt x="2228580" y="1012920"/>
                  <a:pt x="2177384" y="998698"/>
                  <a:pt x="2122944" y="984751"/>
                </a:cubicBezTo>
                <a:cubicBezTo>
                  <a:pt x="2054121" y="967003"/>
                  <a:pt x="1981585" y="951294"/>
                  <a:pt x="1905504" y="941380"/>
                </a:cubicBezTo>
                <a:cubicBezTo>
                  <a:pt x="1830544" y="931682"/>
                  <a:pt x="1747929" y="932141"/>
                  <a:pt x="1671045" y="924228"/>
                </a:cubicBezTo>
                <a:cubicBezTo>
                  <a:pt x="1625936" y="919523"/>
                  <a:pt x="1585613" y="907528"/>
                  <a:pt x="1543856" y="898190"/>
                </a:cubicBezTo>
                <a:cubicBezTo>
                  <a:pt x="1502093" y="888855"/>
                  <a:pt x="1460606" y="878913"/>
                  <a:pt x="1419784" y="868500"/>
                </a:cubicBezTo>
                <a:cubicBezTo>
                  <a:pt x="1397486" y="862806"/>
                  <a:pt x="1378078" y="854435"/>
                  <a:pt x="1355116" y="849214"/>
                </a:cubicBezTo>
                <a:cubicBezTo>
                  <a:pt x="1311848" y="839527"/>
                  <a:pt x="1265353" y="832754"/>
                  <a:pt x="1223713" y="821702"/>
                </a:cubicBezTo>
                <a:cubicBezTo>
                  <a:pt x="1183577" y="811001"/>
                  <a:pt x="1138864" y="809072"/>
                  <a:pt x="1094193" y="804872"/>
                </a:cubicBezTo>
                <a:cubicBezTo>
                  <a:pt x="1060244" y="801784"/>
                  <a:pt x="1034230" y="787936"/>
                  <a:pt x="1001115" y="783030"/>
                </a:cubicBezTo>
                <a:cubicBezTo>
                  <a:pt x="953853" y="775990"/>
                  <a:pt x="916853" y="764276"/>
                  <a:pt x="879548" y="747884"/>
                </a:cubicBezTo>
                <a:cubicBezTo>
                  <a:pt x="837586" y="729513"/>
                  <a:pt x="770061" y="725929"/>
                  <a:pt x="711163" y="719039"/>
                </a:cubicBezTo>
                <a:cubicBezTo>
                  <a:pt x="661152" y="713146"/>
                  <a:pt x="604343" y="715774"/>
                  <a:pt x="557941" y="707101"/>
                </a:cubicBezTo>
                <a:cubicBezTo>
                  <a:pt x="525381" y="700984"/>
                  <a:pt x="499355" y="684493"/>
                  <a:pt x="480347" y="668702"/>
                </a:cubicBezTo>
                <a:cubicBezTo>
                  <a:pt x="437718" y="632865"/>
                  <a:pt x="370204" y="616630"/>
                  <a:pt x="296224" y="603583"/>
                </a:cubicBezTo>
                <a:cubicBezTo>
                  <a:pt x="220741" y="590184"/>
                  <a:pt x="148480" y="573869"/>
                  <a:pt x="72689" y="560892"/>
                </a:cubicBezTo>
                <a:lnTo>
                  <a:pt x="0" y="543486"/>
                </a:lnTo>
                <a:lnTo>
                  <a:pt x="0" y="384357"/>
                </a:lnTo>
                <a:lnTo>
                  <a:pt x="51784" y="393937"/>
                </a:lnTo>
                <a:cubicBezTo>
                  <a:pt x="104770" y="397707"/>
                  <a:pt x="153378" y="409086"/>
                  <a:pt x="205561" y="414859"/>
                </a:cubicBezTo>
                <a:cubicBezTo>
                  <a:pt x="254062" y="420400"/>
                  <a:pt x="305001" y="422574"/>
                  <a:pt x="354391" y="426667"/>
                </a:cubicBezTo>
                <a:cubicBezTo>
                  <a:pt x="386450" y="429269"/>
                  <a:pt x="420771" y="429847"/>
                  <a:pt x="448281" y="436308"/>
                </a:cubicBezTo>
                <a:cubicBezTo>
                  <a:pt x="499904" y="448391"/>
                  <a:pt x="551004" y="446576"/>
                  <a:pt x="611518" y="434166"/>
                </a:cubicBezTo>
                <a:cubicBezTo>
                  <a:pt x="654695" y="425361"/>
                  <a:pt x="702395" y="422710"/>
                  <a:pt x="746076" y="422520"/>
                </a:cubicBezTo>
                <a:cubicBezTo>
                  <a:pt x="798481" y="422218"/>
                  <a:pt x="848400" y="419817"/>
                  <a:pt x="902724" y="409989"/>
                </a:cubicBezTo>
                <a:cubicBezTo>
                  <a:pt x="977291" y="396518"/>
                  <a:pt x="1048428" y="397321"/>
                  <a:pt x="1113854" y="414230"/>
                </a:cubicBezTo>
                <a:cubicBezTo>
                  <a:pt x="1184155" y="432145"/>
                  <a:pt x="1258677" y="446437"/>
                  <a:pt x="1333449" y="459938"/>
                </a:cubicBezTo>
                <a:cubicBezTo>
                  <a:pt x="1354772" y="463883"/>
                  <a:pt x="1385284" y="463304"/>
                  <a:pt x="1408608" y="458278"/>
                </a:cubicBezTo>
                <a:cubicBezTo>
                  <a:pt x="1483492" y="441930"/>
                  <a:pt x="1561495" y="427025"/>
                  <a:pt x="1630191" y="403061"/>
                </a:cubicBezTo>
                <a:cubicBezTo>
                  <a:pt x="1735315" y="366348"/>
                  <a:pt x="1840887" y="337881"/>
                  <a:pt x="1956289" y="332366"/>
                </a:cubicBezTo>
                <a:cubicBezTo>
                  <a:pt x="1986669" y="330865"/>
                  <a:pt x="2019100" y="336056"/>
                  <a:pt x="2042814" y="344002"/>
                </a:cubicBezTo>
                <a:cubicBezTo>
                  <a:pt x="2085261" y="358150"/>
                  <a:pt x="2126350" y="370413"/>
                  <a:pt x="2183420" y="369635"/>
                </a:cubicBezTo>
                <a:cubicBezTo>
                  <a:pt x="2235035" y="368879"/>
                  <a:pt x="2279659" y="405942"/>
                  <a:pt x="2269566" y="439859"/>
                </a:cubicBezTo>
                <a:cubicBezTo>
                  <a:pt x="2258267" y="478101"/>
                  <a:pt x="2277762" y="504964"/>
                  <a:pt x="2331129" y="524163"/>
                </a:cubicBezTo>
                <a:cubicBezTo>
                  <a:pt x="2352980" y="531807"/>
                  <a:pt x="2364861" y="546162"/>
                  <a:pt x="2385112" y="555357"/>
                </a:cubicBezTo>
                <a:cubicBezTo>
                  <a:pt x="2401860" y="562976"/>
                  <a:pt x="2421927" y="570875"/>
                  <a:pt x="2444033" y="572629"/>
                </a:cubicBezTo>
                <a:cubicBezTo>
                  <a:pt x="2483469" y="575878"/>
                  <a:pt x="2509763" y="584022"/>
                  <a:pt x="2525979" y="603233"/>
                </a:cubicBezTo>
                <a:cubicBezTo>
                  <a:pt x="2549282" y="631254"/>
                  <a:pt x="2578520" y="657481"/>
                  <a:pt x="2603911" y="684825"/>
                </a:cubicBezTo>
                <a:cubicBezTo>
                  <a:pt x="2618910" y="700624"/>
                  <a:pt x="2643515" y="707120"/>
                  <a:pt x="2678828" y="706990"/>
                </a:cubicBezTo>
                <a:cubicBezTo>
                  <a:pt x="2699243" y="707100"/>
                  <a:pt x="2725615" y="705603"/>
                  <a:pt x="2738094" y="711376"/>
                </a:cubicBezTo>
                <a:cubicBezTo>
                  <a:pt x="2805960" y="742855"/>
                  <a:pt x="2895980" y="733032"/>
                  <a:pt x="2983806" y="728243"/>
                </a:cubicBezTo>
                <a:cubicBezTo>
                  <a:pt x="2993929" y="727744"/>
                  <a:pt x="3004007" y="726871"/>
                  <a:pt x="3013997" y="725446"/>
                </a:cubicBezTo>
                <a:cubicBezTo>
                  <a:pt x="3136002" y="707474"/>
                  <a:pt x="3250133" y="713470"/>
                  <a:pt x="3364419" y="720577"/>
                </a:cubicBezTo>
                <a:cubicBezTo>
                  <a:pt x="3394563" y="722507"/>
                  <a:pt x="3428050" y="719807"/>
                  <a:pt x="3460521" y="717628"/>
                </a:cubicBezTo>
                <a:cubicBezTo>
                  <a:pt x="3545330" y="712137"/>
                  <a:pt x="3633314" y="698262"/>
                  <a:pt x="3710982" y="714182"/>
                </a:cubicBezTo>
                <a:cubicBezTo>
                  <a:pt x="3772122" y="726607"/>
                  <a:pt x="3825029" y="745116"/>
                  <a:pt x="3850961" y="778802"/>
                </a:cubicBezTo>
                <a:cubicBezTo>
                  <a:pt x="3868395" y="801427"/>
                  <a:pt x="3898481" y="813185"/>
                  <a:pt x="3946286" y="816372"/>
                </a:cubicBezTo>
                <a:cubicBezTo>
                  <a:pt x="3987480" y="819179"/>
                  <a:pt x="4025130" y="827781"/>
                  <a:pt x="4065132" y="832459"/>
                </a:cubicBezTo>
                <a:cubicBezTo>
                  <a:pt x="4086246" y="834922"/>
                  <a:pt x="4110400" y="838274"/>
                  <a:pt x="4132173" y="835167"/>
                </a:cubicBezTo>
                <a:cubicBezTo>
                  <a:pt x="4190358" y="826865"/>
                  <a:pt x="4249453" y="817300"/>
                  <a:pt x="4305858" y="804156"/>
                </a:cubicBezTo>
                <a:cubicBezTo>
                  <a:pt x="4334041" y="797490"/>
                  <a:pt x="4360739" y="782919"/>
                  <a:pt x="4382131" y="769481"/>
                </a:cubicBezTo>
                <a:cubicBezTo>
                  <a:pt x="4404161" y="755388"/>
                  <a:pt x="4425552" y="747047"/>
                  <a:pt x="4453289" y="752531"/>
                </a:cubicBezTo>
                <a:cubicBezTo>
                  <a:pt x="4522267" y="766292"/>
                  <a:pt x="4590589" y="780524"/>
                  <a:pt x="4657971" y="795835"/>
                </a:cubicBezTo>
                <a:cubicBezTo>
                  <a:pt x="4669645" y="798513"/>
                  <a:pt x="4675987" y="807238"/>
                  <a:pt x="4682399" y="813876"/>
                </a:cubicBezTo>
                <a:cubicBezTo>
                  <a:pt x="4712325" y="844914"/>
                  <a:pt x="4739115" y="876968"/>
                  <a:pt x="4771814" y="907046"/>
                </a:cubicBezTo>
                <a:cubicBezTo>
                  <a:pt x="4783117" y="917329"/>
                  <a:pt x="4807945" y="922850"/>
                  <a:pt x="4827520" y="929876"/>
                </a:cubicBezTo>
                <a:cubicBezTo>
                  <a:pt x="4833681" y="932206"/>
                  <a:pt x="4845543" y="931081"/>
                  <a:pt x="4849942" y="933851"/>
                </a:cubicBezTo>
                <a:cubicBezTo>
                  <a:pt x="4888949" y="959631"/>
                  <a:pt x="4951287" y="954890"/>
                  <a:pt x="5009626" y="957896"/>
                </a:cubicBezTo>
                <a:cubicBezTo>
                  <a:pt x="5059523" y="960407"/>
                  <a:pt x="5111928" y="960104"/>
                  <a:pt x="5158711" y="963814"/>
                </a:cubicBezTo>
                <a:cubicBezTo>
                  <a:pt x="5231307" y="969696"/>
                  <a:pt x="5298173" y="973751"/>
                  <a:pt x="5376427" y="963151"/>
                </a:cubicBezTo>
                <a:cubicBezTo>
                  <a:pt x="5408579" y="958754"/>
                  <a:pt x="5448461" y="970245"/>
                  <a:pt x="5475787" y="980508"/>
                </a:cubicBezTo>
                <a:cubicBezTo>
                  <a:pt x="5528518" y="1000363"/>
                  <a:pt x="5584839" y="1001958"/>
                  <a:pt x="5653401" y="987268"/>
                </a:cubicBezTo>
                <a:cubicBezTo>
                  <a:pt x="5676008" y="982341"/>
                  <a:pt x="5702558" y="984595"/>
                  <a:pt x="5726340" y="985357"/>
                </a:cubicBezTo>
                <a:cubicBezTo>
                  <a:pt x="5748643" y="985952"/>
                  <a:pt x="5770110" y="988364"/>
                  <a:pt x="5790563" y="991300"/>
                </a:cubicBezTo>
                <a:cubicBezTo>
                  <a:pt x="5815128" y="994969"/>
                  <a:pt x="5845522" y="996110"/>
                  <a:pt x="5860260" y="1004958"/>
                </a:cubicBezTo>
                <a:cubicBezTo>
                  <a:pt x="5906803" y="1032493"/>
                  <a:pt x="5977069" y="1037385"/>
                  <a:pt x="6042101" y="1036226"/>
                </a:cubicBezTo>
                <a:cubicBezTo>
                  <a:pt x="6128232" y="1034888"/>
                  <a:pt x="6222269" y="1027704"/>
                  <a:pt x="6301998" y="989138"/>
                </a:cubicBezTo>
                <a:cubicBezTo>
                  <a:pt x="6349672" y="965909"/>
                  <a:pt x="6396952" y="955198"/>
                  <a:pt x="6452025" y="968489"/>
                </a:cubicBezTo>
                <a:cubicBezTo>
                  <a:pt x="6489401" y="977695"/>
                  <a:pt x="6558002" y="960731"/>
                  <a:pt x="6589205" y="939474"/>
                </a:cubicBezTo>
                <a:cubicBezTo>
                  <a:pt x="6600499" y="931821"/>
                  <a:pt x="6612148" y="924116"/>
                  <a:pt x="6631069" y="911222"/>
                </a:cubicBezTo>
                <a:cubicBezTo>
                  <a:pt x="6674305" y="951313"/>
                  <a:pt x="6752346" y="944332"/>
                  <a:pt x="6828274" y="942941"/>
                </a:cubicBezTo>
                <a:cubicBezTo>
                  <a:pt x="6874780" y="942157"/>
                  <a:pt x="6889173" y="963896"/>
                  <a:pt x="6900803" y="984140"/>
                </a:cubicBezTo>
                <a:cubicBezTo>
                  <a:pt x="6921316" y="1020676"/>
                  <a:pt x="6959796" y="1032557"/>
                  <a:pt x="7034668" y="1018665"/>
                </a:cubicBezTo>
                <a:cubicBezTo>
                  <a:pt x="7117337" y="1003282"/>
                  <a:pt x="7199637" y="985309"/>
                  <a:pt x="7281067" y="966327"/>
                </a:cubicBezTo>
                <a:cubicBezTo>
                  <a:pt x="7332521" y="954266"/>
                  <a:pt x="7378029" y="936255"/>
                  <a:pt x="7412780" y="909206"/>
                </a:cubicBezTo>
                <a:cubicBezTo>
                  <a:pt x="7446535" y="882864"/>
                  <a:pt x="7455445" y="884046"/>
                  <a:pt x="7500327" y="894826"/>
                </a:cubicBezTo>
                <a:cubicBezTo>
                  <a:pt x="7552743" y="907363"/>
                  <a:pt x="7606735" y="918164"/>
                  <a:pt x="7662324" y="927415"/>
                </a:cubicBezTo>
                <a:cubicBezTo>
                  <a:pt x="7679867" y="930387"/>
                  <a:pt x="7704114" y="926740"/>
                  <a:pt x="7725334" y="924844"/>
                </a:cubicBezTo>
                <a:cubicBezTo>
                  <a:pt x="7761320" y="921787"/>
                  <a:pt x="7798617" y="920242"/>
                  <a:pt x="7833279" y="913031"/>
                </a:cubicBezTo>
                <a:cubicBezTo>
                  <a:pt x="7866516" y="906023"/>
                  <a:pt x="7898634" y="893700"/>
                  <a:pt x="7928605" y="881683"/>
                </a:cubicBezTo>
                <a:cubicBezTo>
                  <a:pt x="8012311" y="848025"/>
                  <a:pt x="8088138" y="810205"/>
                  <a:pt x="8146597" y="762968"/>
                </a:cubicBezTo>
                <a:cubicBezTo>
                  <a:pt x="8154091" y="756800"/>
                  <a:pt x="8170249" y="752606"/>
                  <a:pt x="8183577" y="749005"/>
                </a:cubicBezTo>
                <a:cubicBezTo>
                  <a:pt x="8205312" y="743071"/>
                  <a:pt x="8227788" y="737222"/>
                  <a:pt x="8250224" y="733642"/>
                </a:cubicBezTo>
                <a:cubicBezTo>
                  <a:pt x="8359189" y="716209"/>
                  <a:pt x="8441164" y="678078"/>
                  <a:pt x="8505929" y="626542"/>
                </a:cubicBezTo>
                <a:cubicBezTo>
                  <a:pt x="8524585" y="611796"/>
                  <a:pt x="8540107" y="608259"/>
                  <a:pt x="8564194" y="618796"/>
                </a:cubicBezTo>
                <a:cubicBezTo>
                  <a:pt x="8592162" y="631043"/>
                  <a:pt x="8628032" y="619507"/>
                  <a:pt x="8660705" y="611069"/>
                </a:cubicBezTo>
                <a:cubicBezTo>
                  <a:pt x="8694442" y="602479"/>
                  <a:pt x="8728514" y="593651"/>
                  <a:pt x="8762255" y="585060"/>
                </a:cubicBezTo>
                <a:cubicBezTo>
                  <a:pt x="8787227" y="578855"/>
                  <a:pt x="8811899" y="573069"/>
                  <a:pt x="8836439" y="566358"/>
                </a:cubicBezTo>
                <a:cubicBezTo>
                  <a:pt x="8912856" y="545447"/>
                  <a:pt x="8983243" y="538425"/>
                  <a:pt x="9050728" y="559575"/>
                </a:cubicBezTo>
                <a:cubicBezTo>
                  <a:pt x="9102219" y="575830"/>
                  <a:pt x="9164950" y="573868"/>
                  <a:pt x="9229627" y="557464"/>
                </a:cubicBezTo>
                <a:cubicBezTo>
                  <a:pt x="9237706" y="555368"/>
                  <a:pt x="9247529" y="550190"/>
                  <a:pt x="9253451" y="550855"/>
                </a:cubicBezTo>
                <a:cubicBezTo>
                  <a:pt x="9342568" y="560232"/>
                  <a:pt x="9405310" y="512383"/>
                  <a:pt x="9484214" y="498671"/>
                </a:cubicBezTo>
                <a:cubicBezTo>
                  <a:pt x="9519035" y="492570"/>
                  <a:pt x="9552778" y="473783"/>
                  <a:pt x="9582633" y="458384"/>
                </a:cubicBezTo>
                <a:cubicBezTo>
                  <a:pt x="9623689" y="437231"/>
                  <a:pt x="9660183" y="417297"/>
                  <a:pt x="9719670" y="415607"/>
                </a:cubicBezTo>
                <a:cubicBezTo>
                  <a:pt x="9779189" y="414101"/>
                  <a:pt x="9830940" y="393878"/>
                  <a:pt x="9871784" y="366147"/>
                </a:cubicBezTo>
                <a:cubicBezTo>
                  <a:pt x="9903014" y="345075"/>
                  <a:pt x="9939570" y="338349"/>
                  <a:pt x="9984494" y="336660"/>
                </a:cubicBezTo>
                <a:cubicBezTo>
                  <a:pt x="10040642" y="334503"/>
                  <a:pt x="10098165" y="326674"/>
                  <a:pt x="10154708" y="322193"/>
                </a:cubicBezTo>
                <a:cubicBezTo>
                  <a:pt x="10166953" y="321201"/>
                  <a:pt x="10182669" y="321603"/>
                  <a:pt x="10190446" y="325025"/>
                </a:cubicBezTo>
                <a:cubicBezTo>
                  <a:pt x="10285769" y="367692"/>
                  <a:pt x="10408999" y="350677"/>
                  <a:pt x="10530736" y="335953"/>
                </a:cubicBezTo>
                <a:cubicBezTo>
                  <a:pt x="10604506" y="327127"/>
                  <a:pt x="10678397" y="316584"/>
                  <a:pt x="10752157" y="305117"/>
                </a:cubicBezTo>
                <a:cubicBezTo>
                  <a:pt x="10777120" y="301365"/>
                  <a:pt x="10803110" y="294636"/>
                  <a:pt x="10824452" y="285927"/>
                </a:cubicBezTo>
                <a:cubicBezTo>
                  <a:pt x="10868837" y="267698"/>
                  <a:pt x="10909147" y="246465"/>
                  <a:pt x="10953152" y="228102"/>
                </a:cubicBezTo>
                <a:cubicBezTo>
                  <a:pt x="10969622" y="221030"/>
                  <a:pt x="10991730" y="217688"/>
                  <a:pt x="11011614" y="214096"/>
                </a:cubicBezTo>
                <a:cubicBezTo>
                  <a:pt x="11046743" y="207573"/>
                  <a:pt x="11086641" y="206412"/>
                  <a:pt x="11116031" y="195421"/>
                </a:cubicBezTo>
                <a:cubicBezTo>
                  <a:pt x="11192467" y="166956"/>
                  <a:pt x="11266913" y="160299"/>
                  <a:pt x="11344303" y="166629"/>
                </a:cubicBezTo>
                <a:cubicBezTo>
                  <a:pt x="11452657" y="175527"/>
                  <a:pt x="11551626" y="159519"/>
                  <a:pt x="11639050" y="108526"/>
                </a:cubicBezTo>
                <a:cubicBezTo>
                  <a:pt x="11678385" y="85543"/>
                  <a:pt x="11720243" y="87879"/>
                  <a:pt x="11757532" y="96530"/>
                </a:cubicBezTo>
                <a:cubicBezTo>
                  <a:pt x="11800499" y="106640"/>
                  <a:pt x="11840704" y="105056"/>
                  <a:pt x="11885799" y="86728"/>
                </a:cubicBezTo>
                <a:cubicBezTo>
                  <a:pt x="11895784" y="82659"/>
                  <a:pt x="11910604" y="81867"/>
                  <a:pt x="11922874" y="81060"/>
                </a:cubicBezTo>
                <a:cubicBezTo>
                  <a:pt x="11992783" y="75806"/>
                  <a:pt x="12063500" y="73647"/>
                  <a:pt x="12115331" y="33587"/>
                </a:cubicBezTo>
                <a:cubicBezTo>
                  <a:pt x="12125500" y="25715"/>
                  <a:pt x="12143693" y="20477"/>
                  <a:pt x="12158080" y="14081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DB18C-1250-415E-B7EF-4C774C0A7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05" y="3128176"/>
            <a:ext cx="7789986" cy="3420206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indent="0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出</a:t>
            </a:r>
            <a:r>
              <a:rPr lang="zh-CN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埃及記</a:t>
            </a:r>
            <a:r>
              <a:rPr lang="en-US" altLang="zh-TW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 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13:21 </a:t>
            </a:r>
            <a:r>
              <a:rPr lang="zh-TW" alt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DFPWeiBei-B5" panose="03000700000000000000" pitchFamily="66" charset="-120"/>
              </a:rPr>
              <a:t>日間耶和華在雲柱中領他們的路、夜間在火柱中光照他們、使他們日夜都可以行走．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DFPWeiBei-B5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43203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ornVTI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Text Theme">
  <a:themeElements>
    <a:clrScheme name="Custom 2">
      <a:dk1>
        <a:srgbClr val="000000"/>
      </a:dk1>
      <a:lt1>
        <a:srgbClr val="4E4D27"/>
      </a:lt1>
      <a:dk2>
        <a:srgbClr val="000000"/>
      </a:dk2>
      <a:lt2>
        <a:srgbClr val="FFFFF3"/>
      </a:lt2>
      <a:accent1>
        <a:srgbClr val="000000"/>
      </a:accent1>
      <a:accent2>
        <a:srgbClr val="7C7C00"/>
      </a:accent2>
      <a:accent3>
        <a:srgbClr val="525A6A"/>
      </a:accent3>
      <a:accent4>
        <a:srgbClr val="827266"/>
      </a:accent4>
      <a:accent5>
        <a:srgbClr val="6E5D46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xt Theme" id="{2D69C54A-2180-4E10-AA4D-141C96F09457}" vid="{78ECE106-2099-4E09-AD14-E2FE9F80213D}"/>
    </a:ext>
  </a:extLst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ep Blue">
  <a:themeElements>
    <a:clrScheme name="AnalogousFromRegularSeedRightStep">
      <a:dk1>
        <a:srgbClr val="000000"/>
      </a:dk1>
      <a:lt1>
        <a:srgbClr val="FFFFFF"/>
      </a:lt1>
      <a:dk2>
        <a:srgbClr val="1B1D38"/>
      </a:dk2>
      <a:lt2>
        <a:srgbClr val="E8E5E2"/>
      </a:lt2>
      <a:accent1>
        <a:srgbClr val="4D86C3"/>
      </a:accent1>
      <a:accent2>
        <a:srgbClr val="3B43B1"/>
      </a:accent2>
      <a:accent3>
        <a:srgbClr val="764DC3"/>
      </a:accent3>
      <a:accent4>
        <a:srgbClr val="963BB1"/>
      </a:accent4>
      <a:accent5>
        <a:srgbClr val="C34DAD"/>
      </a:accent5>
      <a:accent6>
        <a:srgbClr val="B13B6A"/>
      </a:accent6>
      <a:hlink>
        <a:srgbClr val="B0773A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ep Blue" id="{63CDF1E8-BE24-4A62-A6C4-016F28A3EF60}" vid="{448D26E8-072C-4AA3-B2BA-13FC76F9CBCE}"/>
    </a:ext>
  </a:extLst>
</a:theme>
</file>

<file path=ppt/theme/theme5.xml><?xml version="1.0" encoding="utf-8"?>
<a:theme xmlns:a="http://schemas.openxmlformats.org/drawingml/2006/main" name="1_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6.xml><?xml version="1.0" encoding="utf-8"?>
<a:theme xmlns:a="http://schemas.openxmlformats.org/drawingml/2006/main" name="RJH2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JH2" id="{33D9C10E-3968-47A4-99CC-CB7F14986B33}" vid="{9353BFCD-12C9-4107-93A5-8E34AA1763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11140</TotalTime>
  <Words>7756</Words>
  <Application>Microsoft Office PowerPoint</Application>
  <PresentationFormat>On-screen Show (4:3)</PresentationFormat>
  <Paragraphs>166</Paragraphs>
  <Slides>105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105</vt:i4>
      </vt:variant>
    </vt:vector>
  </HeadingPairs>
  <TitlesOfParts>
    <vt:vector size="130" baseType="lpstr">
      <vt:lpstr>DFPWeiBei-B5</vt:lpstr>
      <vt:lpstr>DFPYuanBold-B5</vt:lpstr>
      <vt:lpstr>DFWeiBei-B5</vt:lpstr>
      <vt:lpstr>DFYuanBold-B5</vt:lpstr>
      <vt:lpstr>DFYuanMedium-B5</vt:lpstr>
      <vt:lpstr>Arial</vt:lpstr>
      <vt:lpstr>Arial Nova Cond</vt:lpstr>
      <vt:lpstr>Candara</vt:lpstr>
      <vt:lpstr>Corbel</vt:lpstr>
      <vt:lpstr>Courier New</vt:lpstr>
      <vt:lpstr>Euphemia</vt:lpstr>
      <vt:lpstr>Franklin Gothic Book</vt:lpstr>
      <vt:lpstr>Impact</vt:lpstr>
      <vt:lpstr>Perpetua</vt:lpstr>
      <vt:lpstr>Plantagenet Cherokee</vt:lpstr>
      <vt:lpstr>Symbol</vt:lpstr>
      <vt:lpstr>Wingdings</vt:lpstr>
      <vt:lpstr>Wingdings 2</vt:lpstr>
      <vt:lpstr>Wingdings 3</vt:lpstr>
      <vt:lpstr>TornVTI</vt:lpstr>
      <vt:lpstr>Text Theme</vt:lpstr>
      <vt:lpstr>Equity</vt:lpstr>
      <vt:lpstr>Deep Blue</vt:lpstr>
      <vt:lpstr>1_Basis</vt:lpstr>
      <vt:lpstr>RJH2</vt:lpstr>
      <vt:lpstr>PowerPoint Presentation</vt:lpstr>
      <vt:lpstr>啟示錄 21:1-27   “新天新地和聖城新耶路撒冷”</vt:lpstr>
      <vt:lpstr>複習: 啟示錄 20:1-15 “基督作王一千年和大審判”</vt:lpstr>
      <vt:lpstr>屬靈原則：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將會過去的第一個天地</vt:lpstr>
      <vt:lpstr>PowerPoint Presentation</vt:lpstr>
      <vt:lpstr>PowerPoint Presentation</vt:lpstr>
      <vt:lpstr>PowerPoint Presentation</vt:lpstr>
      <vt:lpstr>PowerPoint Presentation</vt:lpstr>
      <vt:lpstr>神的帳幕在人間</vt:lpstr>
      <vt:lpstr>PowerPoint Presentation</vt:lpstr>
      <vt:lpstr>過去上帝怎樣與祂的子民同住? </vt:lpstr>
      <vt:lpstr>PowerPoint Presentation</vt:lpstr>
      <vt:lpstr>PowerPoint Presentation</vt:lpstr>
      <vt:lpstr>PowerPoint Presentation</vt:lpstr>
      <vt:lpstr>PowerPoint Presentation</vt:lpstr>
      <vt:lpstr>今天上帝又怎樣與祂的子民同住</vt:lpstr>
      <vt:lpstr>PowerPoint Presentation</vt:lpstr>
      <vt:lpstr>將來上帝又會怎樣與祂的子民同住?</vt:lpstr>
      <vt:lpstr>PowerPoint Presentation</vt:lpstr>
      <vt:lpstr>PowerPoint Presentation</vt:lpstr>
      <vt:lpstr>信徒將來在新天新地與祂同住時，會跟以前有什麼不一樣? </vt:lpstr>
      <vt:lpstr>PowerPoint Presentation</vt:lpstr>
      <vt:lpstr>PowerPoint Presentation</vt:lpstr>
      <vt:lpstr>PowerPoint Presentation</vt:lpstr>
      <vt:lpstr>第6 節中的“都成了”</vt:lpstr>
      <vt:lpstr>PowerPoint Presentation</vt:lpstr>
      <vt:lpstr>PowerPoint Presentation</vt:lpstr>
      <vt:lpstr>PowerPoint Presentation</vt:lpstr>
      <vt:lpstr>PowerPoint Presentation</vt:lpstr>
      <vt:lpstr>『坐寶座的說…』有五個要素：</vt:lpstr>
      <vt:lpstr>得勝的必“承受這些為業”</vt:lpstr>
      <vt:lpstr>PowerPoint Presentation</vt:lpstr>
      <vt:lpstr>應驗末日的預言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從第11節的描述，如何顯明聖城有神的同在?</vt:lpstr>
      <vt:lpstr>PowerPoint Presentation</vt:lpstr>
      <vt:lpstr>PowerPoint Presentation</vt:lpstr>
      <vt:lpstr>PowerPoint Presentation</vt:lpstr>
      <vt:lpstr>PowerPoint Presentation</vt:lpstr>
      <vt:lpstr>根據12-17節所描述的聖城新耶路撒冷</vt:lpstr>
      <vt:lpstr>PowerPoint Presentation</vt:lpstr>
      <vt:lpstr>PowerPoint Presentation</vt:lpstr>
      <vt:lpstr>聖城是什麼形狀的? 長寬高是多少? 可能有何豫表?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聖城高大城牆的根基</vt:lpstr>
      <vt:lpstr>PowerPoint Presentation</vt:lpstr>
      <vt:lpstr>聖城城牆的尺寸與這城牆的功用</vt:lpstr>
      <vt:lpstr>PowerPoint Presentation</vt:lpstr>
      <vt:lpstr>PowerPoint Presentation</vt:lpstr>
      <vt:lpstr>城有幾個門? 門上有誰? 門上還寫著什麼名字? 有何豫表?</vt:lpstr>
      <vt:lpstr>PowerPoint Presentation</vt:lpstr>
      <vt:lpstr>PowerPoint Presentation</vt:lpstr>
      <vt:lpstr>PowerPoint Presentation</vt:lpstr>
      <vt:lpstr>PowerPoint Presentation</vt:lpstr>
      <vt:lpstr>『羔羊十二使徒的名字』是指哪12位? </vt:lpstr>
      <vt:lpstr>PowerPoint Presentation</vt:lpstr>
      <vt:lpstr>建造聖城的各種貴重金屬和寶石</vt:lpstr>
      <vt:lpstr>PowerPoint Presentation</vt:lpstr>
      <vt:lpstr>PowerPoint Presentation</vt:lpstr>
      <vt:lpstr>PowerPoint Presentation</vt:lpstr>
      <vt:lpstr>聖城的描述，反映出上帝的三個屬性</vt:lpstr>
      <vt:lpstr>PowerPoint Presentation</vt:lpstr>
      <vt:lpstr>PowerPoint Presentation</vt:lpstr>
      <vt:lpstr>約翰“未見城內有殿”，他是指什麼“殿”?</vt:lpstr>
      <vt:lpstr>PowerPoint Presentation</vt:lpstr>
      <vt:lpstr>PowerPoint Presentation</vt:lpstr>
      <vt:lpstr>PowerPoint Presentation</vt:lpstr>
      <vt:lpstr>PowerPoint Presentation</vt:lpstr>
      <vt:lpstr>「因主神，全能者和羔羊為城的殿」是何意? </vt:lpstr>
      <vt:lpstr>PowerPoint Presentation</vt:lpstr>
      <vt:lpstr>PowerPoint Presentation</vt:lpstr>
      <vt:lpstr>不同經文對聖殿的描述</vt:lpstr>
      <vt:lpstr>PowerPoint Presentation</vt:lpstr>
      <vt:lpstr>PowerPoint Presentation</vt:lpstr>
      <vt:lpstr>聖城中的光</vt:lpstr>
      <vt:lpstr>PowerPoint Presentation</vt:lpstr>
      <vt:lpstr>關於上帝的光：</vt:lpstr>
      <vt:lpstr>PowerPoint Presentation</vt:lpstr>
      <vt:lpstr>上帝永恆國度的本質及其國民</vt:lpstr>
      <vt:lpstr>PowerPoint Presentation</vt:lpstr>
      <vt:lpstr>城外還有人嗎?</vt:lpstr>
      <vt:lpstr>我聽見有大聲音從寶座出來說、看哪、神的帳幕在人間．祂要與人同住、他們要作祂的子民、神要親自與他們同在、作他們的神。(啟示錄 21:3)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啟示錄簡介與釋經要點</dc:title>
  <dc:creator>rjames Ho</dc:creator>
  <cp:lastModifiedBy>rjames Ho</cp:lastModifiedBy>
  <cp:revision>80</cp:revision>
  <cp:lastPrinted>2022-04-07T14:54:09Z</cp:lastPrinted>
  <dcterms:created xsi:type="dcterms:W3CDTF">2021-08-10T05:01:00Z</dcterms:created>
  <dcterms:modified xsi:type="dcterms:W3CDTF">2023-07-14T01:36:46Z</dcterms:modified>
</cp:coreProperties>
</file>