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4028" r:id="rId5"/>
    <p:sldMasterId id="2147484040" r:id="rId6"/>
    <p:sldMasterId id="2147484052" r:id="rId7"/>
    <p:sldMasterId id="2147484070" r:id="rId8"/>
  </p:sldMasterIdLst>
  <p:sldIdLst>
    <p:sldId id="556" r:id="rId9"/>
    <p:sldId id="687" r:id="rId10"/>
    <p:sldId id="287" r:id="rId11"/>
    <p:sldId id="331" r:id="rId12"/>
    <p:sldId id="333" r:id="rId13"/>
    <p:sldId id="604" r:id="rId14"/>
    <p:sldId id="586" r:id="rId15"/>
    <p:sldId id="587" r:id="rId16"/>
    <p:sldId id="588" r:id="rId17"/>
    <p:sldId id="527" r:id="rId18"/>
    <p:sldId id="632" r:id="rId19"/>
    <p:sldId id="589" r:id="rId20"/>
    <p:sldId id="3940" r:id="rId21"/>
    <p:sldId id="591" r:id="rId22"/>
    <p:sldId id="569" r:id="rId23"/>
    <p:sldId id="3963" r:id="rId24"/>
    <p:sldId id="3969" r:id="rId25"/>
    <p:sldId id="3970" r:id="rId26"/>
    <p:sldId id="439" r:id="rId27"/>
    <p:sldId id="3941" r:id="rId28"/>
    <p:sldId id="593" r:id="rId29"/>
    <p:sldId id="3950" r:id="rId30"/>
    <p:sldId id="611" r:id="rId31"/>
    <p:sldId id="612" r:id="rId32"/>
    <p:sldId id="3944" r:id="rId33"/>
    <p:sldId id="616" r:id="rId34"/>
    <p:sldId id="3951" r:id="rId35"/>
    <p:sldId id="3943" r:id="rId36"/>
    <p:sldId id="614" r:id="rId37"/>
    <p:sldId id="656" r:id="rId38"/>
    <p:sldId id="657" r:id="rId39"/>
    <p:sldId id="658" r:id="rId40"/>
    <p:sldId id="659" r:id="rId41"/>
    <p:sldId id="660" r:id="rId42"/>
    <p:sldId id="564" r:id="rId43"/>
    <p:sldId id="644" r:id="rId44"/>
    <p:sldId id="541" r:id="rId45"/>
    <p:sldId id="649" r:id="rId46"/>
    <p:sldId id="655" r:id="rId47"/>
    <p:sldId id="661" r:id="rId48"/>
    <p:sldId id="662" r:id="rId49"/>
    <p:sldId id="663" r:id="rId50"/>
    <p:sldId id="617" r:id="rId51"/>
    <p:sldId id="3954" r:id="rId52"/>
    <p:sldId id="581" r:id="rId53"/>
    <p:sldId id="600" r:id="rId54"/>
    <p:sldId id="645" r:id="rId55"/>
    <p:sldId id="3952" r:id="rId56"/>
    <p:sldId id="561" r:id="rId57"/>
    <p:sldId id="3945" r:id="rId58"/>
    <p:sldId id="620" r:id="rId59"/>
    <p:sldId id="3959" r:id="rId60"/>
    <p:sldId id="576" r:id="rId61"/>
    <p:sldId id="3955" r:id="rId62"/>
    <p:sldId id="570" r:id="rId63"/>
    <p:sldId id="622" r:id="rId64"/>
    <p:sldId id="3956" r:id="rId65"/>
    <p:sldId id="496" r:id="rId66"/>
    <p:sldId id="577" r:id="rId67"/>
    <p:sldId id="665" r:id="rId68"/>
    <p:sldId id="3957" r:id="rId69"/>
    <p:sldId id="635" r:id="rId70"/>
    <p:sldId id="636" r:id="rId71"/>
    <p:sldId id="3958" r:id="rId72"/>
    <p:sldId id="3946" r:id="rId73"/>
    <p:sldId id="3949" r:id="rId74"/>
    <p:sldId id="618" r:id="rId75"/>
    <p:sldId id="628" r:id="rId76"/>
    <p:sldId id="641" r:id="rId77"/>
    <p:sldId id="3947" r:id="rId78"/>
    <p:sldId id="668" r:id="rId79"/>
    <p:sldId id="671" r:id="rId80"/>
    <p:sldId id="670" r:id="rId81"/>
    <p:sldId id="643" r:id="rId82"/>
    <p:sldId id="667" r:id="rId83"/>
    <p:sldId id="3960" r:id="rId84"/>
    <p:sldId id="3948" r:id="rId85"/>
    <p:sldId id="666" r:id="rId86"/>
    <p:sldId id="631" r:id="rId87"/>
    <p:sldId id="3961" r:id="rId88"/>
    <p:sldId id="499" r:id="rId89"/>
    <p:sldId id="639" r:id="rId90"/>
    <p:sldId id="3962" r:id="rId91"/>
    <p:sldId id="598" r:id="rId92"/>
    <p:sldId id="601" r:id="rId93"/>
    <p:sldId id="646" r:id="rId94"/>
    <p:sldId id="571" r:id="rId95"/>
    <p:sldId id="647" r:id="rId96"/>
    <p:sldId id="602" r:id="rId97"/>
    <p:sldId id="650" r:id="rId98"/>
    <p:sldId id="603" r:id="rId99"/>
    <p:sldId id="651" r:id="rId100"/>
    <p:sldId id="653" r:id="rId101"/>
    <p:sldId id="3968" r:id="rId102"/>
    <p:sldId id="652" r:id="rId103"/>
    <p:sldId id="526" r:id="rId104"/>
    <p:sldId id="565" r:id="rId105"/>
    <p:sldId id="664" r:id="rId106"/>
    <p:sldId id="319" r:id="rId10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FF"/>
    <a:srgbClr val="CA0C2C"/>
    <a:srgbClr val="D1FFD1"/>
    <a:srgbClr val="0000FF"/>
    <a:srgbClr val="00008A"/>
    <a:srgbClr val="1D2F2F"/>
    <a:srgbClr val="A40000"/>
    <a:srgbClr val="7A00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5581" autoAdjust="0"/>
  </p:normalViewPr>
  <p:slideViewPr>
    <p:cSldViewPr snapToGrid="0">
      <p:cViewPr varScale="1">
        <p:scale>
          <a:sx n="87" d="100"/>
          <a:sy n="87" d="100"/>
        </p:scale>
        <p:origin x="100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2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presProps" Target="presProps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viewProps" Target="viewProps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theme" Target="theme/theme1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64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2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156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971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71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2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946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966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938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4003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75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5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5506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636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1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6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37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68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413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04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814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29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3018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3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002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8476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5457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0FEA-5A36-4FE2-B5D6-E9F11D9264C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98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0FEA-5A36-4FE2-B5D6-E9F11D9264C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587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0FEA-5A36-4FE2-B5D6-E9F11D9264C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620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0FEA-5A36-4FE2-B5D6-E9F11D9264C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03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0FEA-5A36-4FE2-B5D6-E9F11D9264C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924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0FEA-5A36-4FE2-B5D6-E9F11D9264C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3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710FEA-5A36-4FE2-B5D6-E9F11D9264C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2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0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D57BDD-E64A-4D27-8978-82FFCA18A12C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0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500743" y="4722210"/>
            <a:ext cx="4528457" cy="114916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287967" cy="6177064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我又看見死了的人，無論大小，都站在寶座前，案卷展開了；並且另有一卷展開，就是生命冊。死了的人都憑著這些案卷所記載的，照他們所行的受審判。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13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於是海交出其中的死人，死亡和陰間也交出其中的死人，他們都照各人所行的受審判。</a:t>
            </a:r>
            <a:endParaRPr lang="en-US" sz="44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49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287967" cy="596305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死亡和陰間也被扔在火湖裡。這火湖就是第二次的死。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若有人名字沒記在生命冊上，他就被扔在火湖裡。</a:t>
            </a:r>
            <a:endParaRPr lang="en-US" sz="44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8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47472"/>
            <a:ext cx="8219874" cy="6060332"/>
          </a:xfrm>
        </p:spPr>
        <p:txBody>
          <a:bodyPr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9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一位天使從天降下，手裡拿著</a:t>
            </a:r>
            <a:r>
              <a:rPr lang="zh-TW" sz="4400" u="sng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無底坑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的鑰匙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一條大鏈子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21B3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他捉住那龍，就是古蛇，又叫魔鬼，也叫撒旦，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把牠捆綁一千年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3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扔在</a:t>
            </a:r>
            <a:r>
              <a:rPr lang="zh-TW" sz="44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無底坑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裡，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</a:t>
            </a:r>
            <a:r>
              <a:rPr lang="zh-TW" sz="4400" u="sng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無底坑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關閉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用印封上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，使牠不得再迷惑列國。等到那一千年完了，以後</a:t>
            </a:r>
            <a:r>
              <a:rPr lang="zh-TW" sz="4400" dirty="0">
                <a:solidFill>
                  <a:srgbClr val="CA0C2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必須暫時釋放牠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43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2" y="281354"/>
            <a:ext cx="8229600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手裡拿著無底坑的</a:t>
            </a:r>
            <a:r>
              <a:rPr lang="zh-TW" sz="54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鑰匙</a:t>
            </a:r>
            <a:r>
              <a:rPr lang="en-US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(Key)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:17 </a:t>
            </a:r>
            <a:r>
              <a:rPr lang="en-US" altLang="zh-TW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我是首先的，我是末後的，</a:t>
            </a:r>
            <a:r>
              <a:rPr 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18 </a:t>
            </a:r>
            <a:r>
              <a:rPr lang="zh-TW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又是那存活的，我曾死過，現在又活了，直活到永永遠遠，並且</a:t>
            </a: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拿著死亡和陰間的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鑰匙。</a:t>
            </a:r>
            <a:endParaRPr lang="en-US" altLang="zh-TW" sz="4400" dirty="0">
              <a:solidFill>
                <a:srgbClr val="FF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696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4785" y="448408"/>
            <a:ext cx="8220807" cy="5952393"/>
          </a:xfrm>
        </p:spPr>
        <p:txBody>
          <a:bodyPr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3:7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你要寫信給非拉鐵非教會的使者，說：那聖潔，真實，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拿著大衛的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鑰匙，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開了就沒有人能關，關了就沒有人能開的</a:t>
            </a:r>
            <a:r>
              <a:rPr lang="en-US" alt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</a:p>
          <a:p>
            <a:pPr marL="0" marR="0" indent="0" latinLnBrk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9:1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第五位天使吹號，我就看見一個星從天落到地上，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有無底坑的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鑰匙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賜給他。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他開了無底坑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400" dirty="0">
              <a:solidFill>
                <a:schemeClr val="tx2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785" y="448408"/>
            <a:ext cx="8220807" cy="59523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大衛的鑰匙</a:t>
            </a:r>
            <a:r>
              <a:rPr lang="en-US" altLang="zh-CN" sz="44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1D2F2F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就如馬</a:t>
            </a:r>
            <a:r>
              <a:rPr lang="zh-CN" altLang="en-US" sz="4400" dirty="0">
                <a:solidFill>
                  <a:srgbClr val="1D2F2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太福音</a:t>
            </a:r>
            <a:r>
              <a:rPr lang="en-US" altLang="zh-CN" sz="4400" dirty="0">
                <a:solidFill>
                  <a:srgbClr val="1D2F2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16:19</a:t>
            </a:r>
            <a:r>
              <a:rPr lang="zh-CN" altLang="en-US" sz="4400" dirty="0">
                <a:solidFill>
                  <a:srgbClr val="1D2F2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中的，</a:t>
            </a:r>
            <a:r>
              <a:rPr lang="en-US" altLang="zh-CN" sz="44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00008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我要把天國的鑰匙給你，凡你在地上所捆綁的，在天上也要捆綁，凡你在地上所釋放的，在天上也要釋放。</a:t>
            </a:r>
            <a:r>
              <a:rPr lang="en-US" altLang="zh-CN" sz="44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sz="4400" dirty="0">
                <a:solidFill>
                  <a:srgbClr val="1D2F2F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, </a:t>
            </a:r>
            <a:r>
              <a:rPr lang="zh-CN" altLang="en-US" sz="4400" dirty="0">
                <a:solidFill>
                  <a:srgbClr val="1D2F2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能打開通往天上的門。其他三段經文則是指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神對魔鬼仇敵的掌控</a:t>
            </a:r>
            <a:r>
              <a:rPr lang="zh-CN" altLang="en-US" sz="4400" dirty="0">
                <a:solidFill>
                  <a:srgbClr val="1D2F2F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。</a:t>
            </a:r>
            <a:endParaRPr lang="en-US" sz="4400" dirty="0">
              <a:solidFill>
                <a:srgbClr val="1D2F2F"/>
              </a:solidFill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00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alt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無底坑</a:t>
            </a:r>
            <a:r>
              <a:rPr lang="en-US" alt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是指什麼地方</a:t>
            </a:r>
            <a:r>
              <a:rPr lang="en-US" alt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?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GB" sz="4800" b="1" dirty="0" err="1">
                <a:solidFill>
                  <a:srgbClr val="1D2F2F"/>
                </a:solidFill>
                <a:latin typeface="Bwgrkn" panose="02020603050405020304" pitchFamily="18" charset="0"/>
                <a:ea typeface="DFPWeiBei-B5" panose="03000700000000000000" pitchFamily="66" charset="-120"/>
                <a:cs typeface="bwgrkl" panose="02020603050405020304" pitchFamily="18" charset="0"/>
              </a:rPr>
              <a:t>a;bussoj</a:t>
            </a:r>
            <a:r>
              <a:rPr lang="en-GB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en-GB" sz="4400" b="1" i="1" dirty="0">
                <a:solidFill>
                  <a:srgbClr val="CA0C2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abyss</a:t>
            </a:r>
            <a:r>
              <a:rPr lang="en-GB" sz="4400" i="1" dirty="0">
                <a:solidFill>
                  <a:srgbClr val="CA0C2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; </a:t>
            </a:r>
            <a:r>
              <a:rPr lang="en-GB" sz="4400" i="1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the home of demons and evil spirits; the world of the dead</a:t>
            </a:r>
            <a:r>
              <a:rPr lang="zh-TW" altLang="en-US" sz="4400" i="1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TW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羅馬書</a:t>
            </a:r>
            <a:r>
              <a:rPr lang="en-GB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10.7 </a:t>
            </a:r>
            <a:r>
              <a:rPr lang="zh-TW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翻成</a:t>
            </a:r>
            <a:r>
              <a:rPr lang="en-US" altLang="zh-TW" sz="48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陰間</a:t>
            </a:r>
            <a:r>
              <a:rPr lang="en-US" altLang="zh-TW" sz="48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800" dirty="0">
              <a:solidFill>
                <a:srgbClr val="1D2F2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16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撒旦的稱呼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在於凸顯其詭詐之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特性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12:9 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大龍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就是那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古蛇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、名叫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魔鬼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、又叫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撒但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、是</a:t>
            </a:r>
            <a:r>
              <a:rPr lang="zh-TW" altLang="en-US" sz="48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迷惑</a:t>
            </a:r>
            <a:r>
              <a:rPr lang="zh-TW" altLang="en-US" sz="4800" u="sng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普天下的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被摔在地上、</a:t>
            </a: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的使者也一同被摔下去。</a:t>
            </a:r>
            <a:endParaRPr lang="en-US" altLang="zh-TW" sz="4800" dirty="0">
              <a:solidFill>
                <a:srgbClr val="0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916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4785" y="448408"/>
            <a:ext cx="8220807" cy="5952393"/>
          </a:xfrm>
        </p:spPr>
        <p:txBody>
          <a:bodyPr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太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4:10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耶穌說、撒但退去罷。</a:t>
            </a:r>
            <a:r>
              <a:rPr lang="zh-TW" sz="3200" dirty="0">
                <a:solidFill>
                  <a:srgbClr val="00009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〔</a:t>
            </a:r>
            <a:r>
              <a:rPr lang="zh-TW" sz="3200" dirty="0">
                <a:solidFill>
                  <a:srgbClr val="00009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撒但就是</a:t>
            </a:r>
            <a:r>
              <a:rPr lang="zh-TW" sz="3200" u="sng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抵擋</a:t>
            </a:r>
            <a:r>
              <a:rPr lang="zh-TW" sz="3200" dirty="0">
                <a:solidFill>
                  <a:srgbClr val="00009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的意思乃</a:t>
            </a:r>
            <a:r>
              <a:rPr lang="zh-TW" sz="32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魔鬼的別名</a:t>
            </a:r>
            <a:r>
              <a:rPr lang="zh-TW" sz="3200" dirty="0">
                <a:solidFill>
                  <a:srgbClr val="00009E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〕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因為經上記</a:t>
            </a:r>
            <a:r>
              <a:rPr lang="zh-TW" sz="40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說、『當拜主你的神、單要事奉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祂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。』</a:t>
            </a:r>
            <a:endParaRPr lang="en-US" altLang="zh-TW" sz="40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DFPWeiBei-B5" panose="03000700000000000000" pitchFamily="66" charset="-120"/>
            </a:endParaRPr>
          </a:p>
          <a:p>
            <a:pPr marL="0" indent="0" latinLnBrk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林後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11:3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我只怕你們的心或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偏於邪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、失去那向基督所存純一清潔的心、就像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蛇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用詭詐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誘惑了夏娃一樣。</a:t>
            </a:r>
            <a:endParaRPr lang="en-US" sz="4000" dirty="0">
              <a:solidFill>
                <a:schemeClr val="tx2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29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992" y="685800"/>
            <a:ext cx="8238393" cy="55127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此處對撒旦的描述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</a:t>
            </a: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彷彿是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審判的語氣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，把</a:t>
            </a:r>
            <a:r>
              <a:rPr lang="zh-CN" sz="48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犯人的全名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宣讀出來，並列出罪名和判決</a:t>
            </a: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(v.3)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；也就影射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基督是君尊祭司審判官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的身份</a:t>
            </a:r>
            <a:r>
              <a:rPr lang="en-US" sz="4000" dirty="0">
                <a:solidFill>
                  <a:srgbClr val="A4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A40000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第一章對人子的描述</a:t>
            </a:r>
            <a:r>
              <a:rPr lang="en-US" sz="4000" dirty="0">
                <a:solidFill>
                  <a:srgbClr val="A4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2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84379C-A5C5-403F-BAF1-93FA04746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0256F1-4052-4858-AFB0-B9A09DC09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9" y="863364"/>
            <a:ext cx="5272711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zh-TW" dirty="0">
                <a:solidFill>
                  <a:srgbClr val="021B30"/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dirty="0">
                <a:solidFill>
                  <a:srgbClr val="021B30"/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21B3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20:1-15</a:t>
            </a:r>
            <a:br>
              <a:rPr lang="en-US" dirty="0">
                <a:solidFill>
                  <a:srgbClr val="021B3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21B3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br>
              <a:rPr lang="en-US" sz="4800" dirty="0">
                <a:solidFill>
                  <a:srgbClr val="021B3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21B3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dirty="0">
                <a:solidFill>
                  <a:srgbClr val="021B3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基督作王一千年和大審判</a:t>
            </a:r>
            <a:r>
              <a:rPr lang="en-US" dirty="0">
                <a:solidFill>
                  <a:srgbClr val="021B3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r>
              <a:rPr lang="en-US" dirty="0">
                <a:solidFill>
                  <a:srgbClr val="021B3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endParaRPr lang="en-US" kern="1200" cap="all" baseline="0" dirty="0">
              <a:solidFill>
                <a:srgbClr val="021B3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B6568-D956-FAE3-5821-BFD725CC5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4705" y="1600199"/>
            <a:ext cx="2312240" cy="31978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06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29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202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3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99B93-2513-4A3B-9E37-2A97C85B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281354"/>
            <a:ext cx="8475784" cy="2224454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把牠捆綁一千年，</a:t>
            </a:r>
            <a:r>
              <a:rPr lang="en-GB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扔在無底坑裡，將無底坑關閉，</a:t>
            </a:r>
            <a:r>
              <a:rPr lang="zh-TW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用印封上</a:t>
            </a:r>
            <a:endParaRPr lang="en-US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但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6:17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有人搬石頭放在坑口、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王用自己的璽、和大臣的印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、封閉那坑、使懲辦但以理的事、</a:t>
            </a:r>
            <a:r>
              <a:rPr lang="zh-TW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毫無更改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843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1487" y="685799"/>
            <a:ext cx="8201025" cy="548640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用印封上</a:t>
            </a:r>
            <a:r>
              <a:rPr lang="zh-TW" sz="44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zh-TW" sz="44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是加強撒</a:t>
            </a:r>
            <a:r>
              <a:rPr lang="zh-TW" altLang="en-US" sz="4400" dirty="0">
                <a:solidFill>
                  <a:srgbClr val="00008A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旦</a:t>
            </a:r>
            <a:r>
              <a:rPr lang="en-US" altLang="zh-TW" sz="4400" dirty="0">
                <a:solidFill>
                  <a:srgbClr val="00008A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008A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被關</a:t>
            </a:r>
            <a:r>
              <a:rPr lang="zh-TW" sz="44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閉』的宣告；表示</a:t>
            </a:r>
            <a:r>
              <a:rPr lang="zh-TW" sz="4400" u="sng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完全沒有逃脫的可能</a:t>
            </a:r>
            <a:r>
              <a:rPr lang="zh-TW" sz="44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比較</a:t>
            </a:r>
            <a:r>
              <a:rPr lang="zh-TW" sz="44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用七印封嚴了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(5:8)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；『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七雷所說的你要封上，不可寫出來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(10:4)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1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撒旦在世上的活動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林後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4:4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此等不信之人、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被這世界的神</a:t>
            </a:r>
            <a:r>
              <a:rPr lang="zh-TW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弄瞎了心眼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不叫基督榮耀福音的光照</a:t>
            </a:r>
            <a:r>
              <a:rPr lang="zh-TW" altLang="en-US" sz="4800" dirty="0">
                <a:solidFill>
                  <a:srgbClr val="C00000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他們．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基督本是神的像。</a:t>
            </a:r>
            <a:endParaRPr lang="en-US" sz="48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67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8462" y="447675"/>
            <a:ext cx="8347075" cy="596265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約翰福音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8:42</a:t>
            </a:r>
            <a:r>
              <a:rPr lang="en-US" alt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-45</a:t>
            </a:r>
          </a:p>
          <a:p>
            <a:pPr marL="22860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耶穌說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你們是出於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你們的父魔鬼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你們父的私慾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、你們偏要行、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從起初是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殺人的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不守真理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．因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心裏沒有真理、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是出於自己、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本來是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說謊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、也是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說謊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之人的父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2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4592" y="685800"/>
            <a:ext cx="8009793" cy="5486400"/>
          </a:xfrm>
        </p:spPr>
        <p:txBody>
          <a:bodyPr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彼得前書 </a:t>
            </a: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5:8 </a:t>
            </a:r>
          </a:p>
          <a:p>
            <a:pPr marL="68580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務要謹守、儆醒．因為你們的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仇敵魔鬼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、如同吼叫的獅子、遍地游行、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尋找可吞喫的人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3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19958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等到那一千年完了，以後必須暫時釋放牠。</a:t>
            </a:r>
            <a:r>
              <a:rPr 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400" y="2980592"/>
            <a:ext cx="77758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這句令人困惑的話聖經並沒有提供解答或任何線索給我們推敲；然而</a:t>
            </a:r>
            <a:r>
              <a:rPr lang="en-US" altLang="zh-CN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45824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我們從啟示錄中一貫的主題</a:t>
            </a:r>
            <a:r>
              <a:rPr lang="en-US" altLang="zh-CN" sz="48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8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賞善罰惡的神義論</a:t>
            </a:r>
            <a:r>
              <a:rPr lang="en-US" altLang="zh-CN" sz="3600" dirty="0">
                <a:solidFill>
                  <a:srgbClr val="7A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7A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全能全善的神，與邪惡的存在之間的張力</a:t>
            </a:r>
            <a:r>
              <a:rPr lang="en-US" altLang="zh-CN" sz="3600" dirty="0">
                <a:solidFill>
                  <a:srgbClr val="7A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en-US" altLang="zh-CN" sz="48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8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，應該可以歸納出一點心得：</a:t>
            </a:r>
            <a:r>
              <a:rPr lang="zh-CN" altLang="en-US" sz="48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考驗聖徒。</a:t>
            </a:r>
            <a:endParaRPr lang="en-US" altLang="zh-CN" sz="48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這一千年之後，不信的人仍然會回到被釋放的撒旦那裡去跟隨牠。</a:t>
            </a:r>
            <a:endParaRPr lang="en-US" sz="4000" dirty="0">
              <a:solidFill>
                <a:srgbClr val="1D2F2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86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這一千年要作為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抵擋神的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人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終必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800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完全墮落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無可救藥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』的明證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經歷千年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耶穌基督完全公義聖潔的國度，仍不悔改；可見人已經墮落到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對神的救恩全然抗拒到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完全沒有可能悔改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的景況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；以至於只能進入</a:t>
            </a:r>
            <a:r>
              <a:rPr lang="en-US" alt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永遠的死亡</a:t>
            </a:r>
            <a:r>
              <a:rPr lang="en-US" alt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chemeClr val="tx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5026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復活的人與他們的賞賜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CN" altLang="en-US" sz="4800" dirty="0">
                <a:solidFill>
                  <a:srgbClr val="CA0C2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幾個寶座</a:t>
            </a: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，也有</a:t>
            </a:r>
            <a:r>
              <a:rPr lang="zh-CN" altLang="en-US" sz="48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坐在上面的</a:t>
            </a: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，並有審判的權柄賜給</a:t>
            </a:r>
            <a:r>
              <a:rPr lang="zh-CN" altLang="en-US" sz="48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林前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6:2 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豈不知聖徒要審判世界麼</a:t>
            </a:r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1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37745"/>
            <a:ext cx="8219874" cy="5972783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我又看見那些因為給耶穌作見證並為神之道被斬者的靈魂，和那沒有拜過獸與獸像，也沒有在額上和手上受過牠印記之人的靈魂；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他們都復活了，與基督一同做王一千年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5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226654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: </a:t>
            </a:r>
            <a:r>
              <a:rPr 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19:1-21 </a:t>
            </a:r>
            <a:br>
              <a:rPr 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羔羊的婚筵和基督再來的審判</a:t>
            </a:r>
            <a:r>
              <a:rPr 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耶穌必將再回來征服祂的仇敵，並以祂的百姓為新婦。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01A2-2D64-E910-219B-EEB78EEB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392" y="1170786"/>
            <a:ext cx="6392008" cy="1636776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6600" b="0" dirty="0">
                <a:solidFill>
                  <a:srgbClr val="1D2F2F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千禧年之爭</a:t>
            </a:r>
            <a:endParaRPr lang="en-US" sz="6600" b="0" dirty="0">
              <a:solidFill>
                <a:srgbClr val="1D2F2F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0611-CE5C-2FF5-9B69-9EF0DB07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192" y="3692771"/>
            <a:ext cx="7323993" cy="2505807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4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前千禧年</a:t>
            </a:r>
            <a:r>
              <a:rPr lang="en-US" altLang="zh-CN" sz="36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(</a:t>
            </a:r>
            <a:r>
              <a:rPr lang="en-US" sz="3500" b="0" i="1" dirty="0">
                <a:solidFill>
                  <a:srgbClr val="1A0DAB"/>
                </a:solidFill>
                <a:effectLst/>
                <a:latin typeface="Candara" panose="020E0502030303020204" pitchFamily="34" charset="0"/>
              </a:rPr>
              <a:t>Premillennialism</a:t>
            </a:r>
            <a:r>
              <a:rPr lang="en-US" altLang="zh-CN" sz="36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)</a:t>
            </a:r>
            <a:r>
              <a:rPr lang="zh-CN" altLang="en-US" sz="4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；無千禧年</a:t>
            </a:r>
            <a:r>
              <a:rPr lang="en-US" altLang="zh-CN" sz="36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(</a:t>
            </a:r>
            <a:r>
              <a:rPr lang="en-US" sz="3600" b="0" i="1" dirty="0">
                <a:solidFill>
                  <a:srgbClr val="1A0DAB"/>
                </a:solidFill>
                <a:effectLst/>
                <a:latin typeface="Candara" panose="020E0502030303020204" pitchFamily="34" charset="0"/>
              </a:rPr>
              <a:t>Amillennialism</a:t>
            </a:r>
            <a:r>
              <a:rPr lang="en-US" altLang="zh-CN" sz="36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)</a:t>
            </a:r>
            <a:r>
              <a:rPr lang="zh-CN" altLang="en-US" sz="4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；後千禧年</a:t>
            </a:r>
            <a:r>
              <a:rPr lang="en-US" altLang="zh-CN" sz="36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(</a:t>
            </a:r>
            <a:r>
              <a:rPr lang="en-US" sz="3600" b="0" i="1" dirty="0">
                <a:solidFill>
                  <a:srgbClr val="1A0DAB"/>
                </a:solidFill>
                <a:effectLst/>
                <a:latin typeface="Candara" panose="020E0502030303020204" pitchFamily="34" charset="0"/>
              </a:rPr>
              <a:t>Postmillennialism</a:t>
            </a:r>
            <a:r>
              <a:rPr lang="en-US" altLang="zh-CN" sz="36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) </a:t>
            </a:r>
            <a:r>
              <a:rPr lang="zh-CN" altLang="en-US" sz="4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到底在爭什麼</a:t>
            </a:r>
            <a:r>
              <a:rPr lang="en-US" altLang="zh-CN" sz="4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  <a:endParaRPr lang="en-US" sz="4400" dirty="0">
              <a:solidFill>
                <a:srgbClr val="00008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4002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43CE6-4EDA-954D-4F8E-B4A3BA0F67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591" y="694592"/>
            <a:ext cx="7746023" cy="5495193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前千禧年論者</a:t>
            </a:r>
            <a:r>
              <a:rPr lang="zh-TW" sz="48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認為基督必然回到地上，徹底毀滅邪惡勢力，並</a:t>
            </a:r>
            <a:r>
              <a:rPr lang="zh-TW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在</a:t>
            </a:r>
            <a:r>
              <a:rPr lang="zh-CN" altLang="en-US" sz="48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地上</a:t>
            </a:r>
            <a:r>
              <a:rPr lang="zh-TW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掌權一千年</a:t>
            </a:r>
            <a:r>
              <a:rPr lang="zh-TW" sz="48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。這段時間將結束於撒旦最後的抗爭及毀滅，然後是最後的審判和新天新地。</a:t>
            </a:r>
            <a:endParaRPr lang="en-US" sz="48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43CE6-4EDA-954D-4F8E-B4A3BA0F67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3386" y="677008"/>
            <a:ext cx="7754814" cy="5521569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無</a:t>
            </a:r>
            <a:r>
              <a:rPr lang="en-US" alt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非</a:t>
            </a:r>
            <a:r>
              <a:rPr lang="en-US" alt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千禧年論者相信基督再臨之後沒有所謂的『</a:t>
            </a:r>
            <a:r>
              <a:rPr lang="zh-TW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在地上作王的一千年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』；這些事是發生在現時</a:t>
            </a:r>
            <a:r>
              <a:rPr lang="en-US" sz="3600" i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(present)</a:t>
            </a:r>
            <a:r>
              <a:rPr lang="en-US" alt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祂掌權的時期就是目前的教會時期。因此啟示錄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20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章所描述的基督再臨是譬喻性的描述教會時期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sz="4000" dirty="0">
                <a:solidFill>
                  <a:srgbClr val="4B4BFF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基督第一次與第二次降臨之間的時間就是千年國度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43CE6-4EDA-954D-4F8E-B4A3BA0F67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685800"/>
            <a:ext cx="7754815" cy="5486399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後千禧年派認為千年國度是福音廣傳，得勝之後，基督再臨之前，一段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千年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和平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的時期。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A2F5-CFEA-4EEA-DA6B-F3AAE57F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dirty="0">
                <a:solidFill>
                  <a:schemeClr val="accent4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主要爭論焦點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47FF-15E2-8CF1-FDF6-921A4EB7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4" y="1600200"/>
            <a:ext cx="7629525" cy="50292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</a:pP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基督什麼時候再來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</a:pP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地上的教會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聖徒什麼時候被提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</a:pP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大災難時期</a:t>
            </a:r>
            <a:r>
              <a:rPr lang="en-US" altLang="zh-CN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七印</a:t>
            </a:r>
            <a:r>
              <a:rPr lang="en-US" altLang="zh-CN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七號</a:t>
            </a:r>
            <a:r>
              <a:rPr lang="en-US" altLang="zh-CN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七碗</a:t>
            </a:r>
            <a:r>
              <a:rPr lang="en-US" altLang="zh-CN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，聖徒是在地上還是已經被提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800" dirty="0">
              <a:solidFill>
                <a:srgbClr val="1D2F2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84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19906" y="228600"/>
            <a:ext cx="8104188" cy="914401"/>
          </a:xfrm>
        </p:spPr>
        <p:txBody>
          <a:bodyPr anchor="ctr">
            <a:normAutofit/>
          </a:bodyPr>
          <a:lstStyle/>
          <a:p>
            <a:pPr marL="0" marR="0" indent="0" algn="ctr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未來派災中或災前被提，前千禧年</a:t>
            </a:r>
            <a:endParaRPr lang="en-US" sz="7200" dirty="0">
              <a:solidFill>
                <a:srgbClr val="1D2F2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pic>
        <p:nvPicPr>
          <p:cNvPr id="2" name="Picture 1" descr="Diagram, schematic&#10;&#10;Description automatically generated">
            <a:extLst>
              <a:ext uri="{FF2B5EF4-FFF2-40B4-BE49-F238E27FC236}">
                <a16:creationId xmlns:a16="http://schemas.microsoft.com/office/drawing/2014/main" id="{3F35D567-1A6B-C8B4-1D35-844879A58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3" y="1809344"/>
            <a:ext cx="8910994" cy="3239311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5429BE-4E45-AB43-05ED-F02E2847CE76}"/>
              </a:ext>
            </a:extLst>
          </p:cNvPr>
          <p:cNvSpPr/>
          <p:nvPr/>
        </p:nvSpPr>
        <p:spPr>
          <a:xfrm>
            <a:off x="5838092" y="3930162"/>
            <a:ext cx="1732085" cy="1512276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06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19906" y="207719"/>
            <a:ext cx="8104188" cy="944073"/>
          </a:xfrm>
        </p:spPr>
        <p:txBody>
          <a:bodyPr anchor="ctr">
            <a:normAutofit/>
          </a:bodyPr>
          <a:lstStyle/>
          <a:p>
            <a:pPr marL="0" marR="0" indent="0" algn="ctr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綜合派災中被提，無千禧年：</a:t>
            </a:r>
            <a:endParaRPr lang="en-US" sz="13800" dirty="0">
              <a:solidFill>
                <a:srgbClr val="1D2F2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C0BA7-C8DA-3106-9309-9DC751586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2" y="1830008"/>
            <a:ext cx="8859756" cy="4323399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2AE69E-44C9-D375-7991-76135240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07" y="3464169"/>
            <a:ext cx="2329962" cy="7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8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42900"/>
            <a:ext cx="8229600" cy="61634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前千禧年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派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endParaRPr lang="en-US" sz="4400" dirty="0">
              <a:solidFill>
                <a:srgbClr val="00008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"/>
            </a:pP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解經原則：按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字面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的意思與章節排列的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次序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解釋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"/>
            </a:pP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千禧年從何時開始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  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千禧年從耶穌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再來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時開始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"/>
            </a:pP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「歌革和瑪各」大戰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(20:7-9)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與「基督再來時 」大戰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(19:19-21)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</a:t>
            </a:r>
            <a:r>
              <a:rPr lang="zh-TW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不同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的大戰。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61962"/>
            <a:ext cx="8229600" cy="5934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前千禧年</a:t>
            </a:r>
            <a:r>
              <a:rPr lang="zh-CN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派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endParaRPr lang="en-US" sz="4800" dirty="0">
              <a:solidFill>
                <a:srgbClr val="00008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為什麼要釋放撒旦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</a:p>
          <a:p>
            <a:pPr marL="685800" lvl="2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為了最後</a:t>
            </a:r>
            <a:r>
              <a:rPr lang="zh-TW" altLang="en-US" sz="4400" u="sng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審判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撒旦和跟隨他的人。</a:t>
            </a:r>
            <a:endParaRPr lang="en-US" sz="4400" dirty="0">
              <a:solidFill>
                <a:srgbClr val="2D051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marR="0" lvl="0" indent="-685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頭一次的復活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是指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所有信徒的</a:t>
            </a:r>
            <a:r>
              <a:rPr lang="zh-TW" altLang="en-US" sz="4400" u="sng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身體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復活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844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725" y="578643"/>
            <a:ext cx="8210550" cy="570071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從新約作者的觀點來看，『復活』一詞</a:t>
            </a:r>
            <a:r>
              <a:rPr lang="zh-CN" sz="40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Bwgrkn" panose="02020603050405020304" pitchFamily="18" charset="0"/>
                <a:ea typeface="DFYuanMedium-B5" panose="020F0509000000000000" pitchFamily="49" charset="-120"/>
                <a:cs typeface="Bwgrkn" panose="02020603050405020304" pitchFamily="18" charset="0"/>
              </a:rPr>
              <a:t>e;zhsan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US" sz="3600" b="1" i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came to life</a:t>
            </a:r>
            <a:r>
              <a:rPr 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都是指身體的復活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，包括管會堂的女兒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太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9:18)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和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耶穌對他說：</a:t>
            </a:r>
            <a:r>
              <a:rPr lang="zh-TW" sz="40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復活在我</a:t>
            </a:r>
            <a:r>
              <a:rPr lang="zh-TW" sz="40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，生命也在我，信我的人，雖然死了，</a:t>
            </a:r>
            <a:r>
              <a:rPr lang="zh-TW" sz="40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也必復活</a:t>
            </a:r>
            <a:r>
              <a:rPr lang="zh-TW" sz="40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11:25)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；『</a:t>
            </a:r>
            <a:r>
              <a:rPr lang="zh-TW" sz="40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因此基督死了，</a:t>
            </a:r>
            <a:r>
              <a:rPr lang="zh-TW" sz="40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又活了</a:t>
            </a:r>
            <a:r>
              <a:rPr lang="zh-TW" sz="40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，為要作死人並活人的主。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羅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14:9) </a:t>
            </a:r>
            <a:endParaRPr lang="en-US" sz="40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2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5" y="1614792"/>
            <a:ext cx="7485512" cy="4805464"/>
          </a:xfrm>
        </p:spPr>
        <p:txBody>
          <a:bodyPr anchor="ctr">
            <a:noAutofit/>
          </a:bodyPr>
          <a:lstStyle/>
          <a:p>
            <a:pPr marL="685800" lvl="0" indent="-6858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上帝全然完美的公義配得所有受造物的讚美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685800" lvl="0" indent="-6858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屬基督的人都期盼在永恆中與祂長久同在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685800" lvl="0" indent="-6858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耶穌基督的能力與話語將會勝過全世界</a:t>
            </a:r>
            <a:endParaRPr lang="en-US" sz="4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725" y="578643"/>
            <a:ext cx="8210550" cy="57007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然而</a:t>
            </a:r>
            <a:r>
              <a:rPr lang="en-US" altLang="zh-CN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無</a:t>
            </a:r>
            <a:r>
              <a:rPr lang="en-US" altLang="zh-CN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非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千禧年</a:t>
            </a:r>
            <a:r>
              <a:rPr lang="en-US" altLang="zh-CN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派認為第一次的復活就是靈的復活 </a:t>
            </a:r>
            <a:r>
              <a:rPr lang="en-US" altLang="zh-CN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新的創造。</a:t>
            </a:r>
            <a:endParaRPr lang="en-US" altLang="zh-CN" sz="4000" dirty="0">
              <a:solidFill>
                <a:srgbClr val="00008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西 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2:12 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你們既受洗與祂一同埋葬，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也就在此與祂一同復活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，都因信那叫祂從死裡復活神的功用。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13 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你們從前在過犯和未受割禮的肉體中死了，神赦免了你們</a:t>
            </a:r>
            <a:r>
              <a:rPr lang="en-US" altLang="zh-CN" sz="3200" dirty="0"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latin typeface="Candara" panose="020E0502030303020204" pitchFamily="34" charset="0"/>
                <a:ea typeface="DFPWeiBei-B5" panose="03000700000000000000" pitchFamily="66" charset="-120"/>
              </a:rPr>
              <a:t>或作：我們</a:t>
            </a:r>
            <a:r>
              <a:rPr lang="en-US" altLang="zh-CN" sz="3200" dirty="0"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一切過犯，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便叫你們與基督一同活過來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39614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8492-F072-EC6C-42C2-59454D6A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685801"/>
            <a:ext cx="7475220" cy="3191608"/>
          </a:xfrm>
        </p:spPr>
        <p:txBody>
          <a:bodyPr anchor="ctr"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dirty="0">
                <a:solidFill>
                  <a:srgbClr val="00002A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這是頭一次的復活。</a:t>
            </a:r>
            <a:r>
              <a:rPr lang="zh-TW" altLang="en-US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其餘的死人</a:t>
            </a:r>
            <a:r>
              <a:rPr lang="zh-TW" altLang="en-US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還沒有復活</a:t>
            </a:r>
            <a:r>
              <a:rPr lang="zh-TW" altLang="en-US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，直等那一千年完了。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177" y="4154520"/>
            <a:ext cx="7754815" cy="2255072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其餘的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死</a:t>
            </a:r>
            <a:r>
              <a:rPr lang="zh-TW" sz="40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人</a:t>
            </a:r>
            <a:r>
              <a:rPr lang="zh-TW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又</a:t>
            </a:r>
            <a:r>
              <a:rPr lang="zh-TW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是指誰</a:t>
            </a:r>
            <a:r>
              <a:rPr lang="en-US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  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是指『</a:t>
            </a:r>
            <a:r>
              <a:rPr lang="zh-CN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殉道者以外的聖徒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32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32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前千禧年派</a:t>
            </a:r>
            <a:r>
              <a:rPr lang="en-US" sz="32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 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還是指『</a:t>
            </a:r>
            <a:r>
              <a:rPr lang="zh-CN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不信的人</a:t>
            </a:r>
            <a:r>
              <a:rPr lang="zh-CN" sz="36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32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32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無千禧年派</a:t>
            </a:r>
            <a:r>
              <a:rPr lang="en-US" sz="32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</a:t>
            </a:r>
            <a:endParaRPr lang="en-US" sz="3600" dirty="0">
              <a:solidFill>
                <a:srgbClr val="000086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799" y="578643"/>
            <a:ext cx="7781193" cy="5700713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從新約作者們的觀點來看，應該是前者，也就是說，這裡的</a:t>
            </a:r>
            <a:r>
              <a:rPr lang="zh-TW" sz="48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54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其餘的人</a:t>
            </a:r>
            <a:r>
              <a:rPr lang="zh-TW" sz="48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』應該是指</a:t>
            </a:r>
            <a:r>
              <a:rPr lang="zh-CN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54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殉道者以外的聖徒</a:t>
            </a:r>
            <a:r>
              <a:rPr lang="zh-CN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48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比較合理。</a:t>
            </a:r>
            <a:endParaRPr lang="en-US" sz="4800" dirty="0">
              <a:solidFill>
                <a:srgbClr val="00002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31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6244" y="450850"/>
            <a:ext cx="8291512" cy="5956300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約翰福音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5:28 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你們不要把這事看作希奇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．時候要到、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凡在墳墓裏的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、都要聽見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的聲音、就出來．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29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行善的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復活得生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、作惡的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復活定罪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8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471487"/>
            <a:ext cx="8229600" cy="5915025"/>
          </a:xfrm>
        </p:spPr>
        <p:txBody>
          <a:bodyPr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哥林多前書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15:20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但基督已經從死裏復活、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成為睡了之人初熟的果子</a:t>
            </a:r>
            <a:r>
              <a:rPr lang="en-US" altLang="zh-TW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在亞當裏眾人都死了．照樣、在基督裏眾人也都要復活。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23 </a:t>
            </a:r>
            <a:r>
              <a:rPr lang="zh-TW" sz="4400" dirty="0">
                <a:solidFill>
                  <a:srgbClr val="021B3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</a:t>
            </a:r>
            <a:r>
              <a:rPr lang="zh-TW" sz="4400" u="sng" dirty="0">
                <a:solidFill>
                  <a:srgbClr val="021B3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各人是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按</a:t>
            </a:r>
            <a:r>
              <a:rPr lang="zh-TW" sz="4400" u="sng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自己的次序復活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TW" sz="4400" dirty="0">
                <a:solidFill>
                  <a:srgbClr val="021B3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初熟的果子是基督．以後在</a:t>
            </a:r>
            <a:r>
              <a:rPr lang="zh-CN" altLang="en-US" sz="4400" dirty="0">
                <a:solidFill>
                  <a:srgbClr val="021B3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21B3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來的時候、是那些屬基督的</a:t>
            </a:r>
            <a:r>
              <a:rPr lang="en-US" sz="4400" dirty="0">
                <a:solidFill>
                  <a:srgbClr val="021B3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…</a:t>
            </a:r>
            <a:endParaRPr lang="en-US" sz="4400" dirty="0">
              <a:solidFill>
                <a:srgbClr val="021B3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5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5618" y="448407"/>
            <a:ext cx="8132763" cy="6057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無千禧年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派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endParaRPr lang="en-US" sz="4400" dirty="0">
              <a:solidFill>
                <a:srgbClr val="00008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marR="0" lvl="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"/>
            </a:pP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解經原則：按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象徵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的意思與章節的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重述性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解釋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"/>
            </a:pP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撒旦「被捆綁一千年」是什麼意思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</a:t>
            </a:r>
          </a:p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耶穌提到</a:t>
            </a:r>
            <a:r>
              <a:rPr lang="zh-TW" altLang="en-US" sz="4000" u="sng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戰勝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撒旦與</a:t>
            </a:r>
            <a:r>
              <a:rPr lang="zh-TW" altLang="en-US" sz="4000" u="sng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捆綁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撒旦是同一件事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參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太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12:28-29</a:t>
            </a:r>
            <a:r>
              <a:rPr lang="zh-TW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；路</a:t>
            </a:r>
            <a:r>
              <a:rPr lang="en-US" sz="36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11:20-22)</a:t>
            </a:r>
          </a:p>
          <a:p>
            <a:pPr marL="690563" marR="0" lvl="0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"/>
            </a:pPr>
            <a:endParaRPr lang="en-US" sz="40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27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8834" y="335604"/>
            <a:ext cx="8346332" cy="6186792"/>
          </a:xfrm>
        </p:spPr>
        <p:txBody>
          <a:bodyPr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馬太福音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12:27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我若靠著別西卜趕鬼，你們的子弟趕鬼又靠著誰呢？這樣，他們就要斷定你們的是非。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我若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靠著神的靈趕鬼，這就是神的國臨到你們了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29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人怎能進壯士家裡，搶奪他的家具呢？除非先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捆住那壯士，才可以搶奪他的家財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」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145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3970" y="359923"/>
            <a:ext cx="8356060" cy="6138154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路加福音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11:20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我若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靠著神的能力趕鬼，這就是神的國臨到你們了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壯士披掛整齊，看守自己的住宅，他所有的都平安無事；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但有一個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比他更壯的來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勝過他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，就奪去他所倚靠的盔甲兵器，又分了他的贓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5529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復活的形體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哥林多前書 </a:t>
            </a:r>
            <a:r>
              <a:rPr lang="en-US" altLang="zh-CN" sz="48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15:</a:t>
            </a:r>
            <a:r>
              <a:rPr 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50 </a:t>
            </a:r>
            <a:r>
              <a:rPr lang="zh-TW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弟兄們、我告訴你們說、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血肉之體、不能承受神的國</a:t>
            </a:r>
            <a:r>
              <a:rPr lang="zh-TW" altLang="en-US" sz="48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．必朽壞的、不能承受不朽壞的。</a:t>
            </a:r>
            <a:endParaRPr lang="en-US" sz="4800" dirty="0">
              <a:solidFill>
                <a:srgbClr val="1D2F2F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719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460375"/>
            <a:ext cx="8229600" cy="59372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我如今把一件奧秘的事告訴你們．我們不是都要睡覺、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乃是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都要改變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就在一霎時、眨眼之間、號筒末次吹響的時候．因號筒要響、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死人要復活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成為不朽壞的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、我們也要改變。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這必朽壞的、總要變成不朽壞的．這必死的、總要變成不死的。</a:t>
            </a:r>
            <a:endParaRPr lang="en-US" sz="4400" dirty="0">
              <a:solidFill>
                <a:srgbClr val="1D2F2F"/>
              </a:solidFill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3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6177064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我又看見一位天使從天降下，手裡拿著無底坑的鑰匙和一條大鏈子。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他捉住那龍，就是古蛇，又叫魔鬼，也叫撒旦，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把牠捆綁一千年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3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扔在無底坑裡，將無底坑關閉，用印封上，使牠不得再迷惑列國。等到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那一千年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完了，以後必須暫時釋放牠。</a:t>
            </a:r>
            <a:endParaRPr lang="en-US" sz="44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在頭一次復活有分的人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692" y="2787161"/>
            <a:ext cx="8440616" cy="3894992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在頭一次復活有份的</a:t>
            </a:r>
            <a:r>
              <a:rPr lang="zh-CN" altLang="en-US" sz="4400" u="sng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有福了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400" u="sng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聖潔了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！第二次的死在他們身上沒有權柄。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他們必做神和基督的祭司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，並要與基督一同做王一千年。</a:t>
            </a:r>
            <a:endParaRPr lang="en-US" sz="4400" dirty="0">
              <a:solidFill>
                <a:schemeClr val="tx1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5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685801"/>
            <a:ext cx="7475220" cy="3209192"/>
          </a:xfrm>
        </p:spPr>
        <p:txBody>
          <a:bodyPr anchor="ctr"/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CN" altLang="en-US" sz="5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有福了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TW" alt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是何意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br>
              <a:rPr lang="en-US" sz="6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</a:br>
            <a:r>
              <a:rPr lang="en-US" sz="4400" b="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4400" b="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被請赴羔羊之婚筵的有福了</a:t>
            </a:r>
            <a:r>
              <a:rPr lang="en-US" sz="4400" b="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 (</a:t>
            </a:r>
            <a:r>
              <a:rPr lang="en-US" altLang="zh-CN" sz="4400" b="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19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:</a:t>
            </a:r>
            <a:r>
              <a:rPr lang="en-US" sz="4400" b="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9)</a:t>
            </a:r>
            <a:endParaRPr lang="en-US" sz="4800" b="1" dirty="0">
              <a:solidFill>
                <a:srgbClr val="4B4B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984" y="4237893"/>
            <a:ext cx="7373053" cy="2186042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TW" sz="4400" dirty="0">
                <a:solidFill>
                  <a:srgbClr val="00008A"/>
                </a:solidFill>
                <a:latin typeface="DFPYuanBold-B5" panose="020F0700000000000000" pitchFamily="34" charset="-120"/>
                <a:ea typeface="HanWangYenLight" panose="02020300000000000000" pitchFamily="18" charset="-120"/>
                <a:cs typeface="Arial" panose="020B0604020202020204" pitchFamily="34" charset="0"/>
              </a:rPr>
              <a:t>『</a:t>
            </a:r>
            <a:r>
              <a:rPr lang="zh-TW" altLang="en-US" sz="4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有福了</a:t>
            </a:r>
            <a:r>
              <a:rPr lang="en-US" altLang="zh-TW" sz="4400" dirty="0">
                <a:solidFill>
                  <a:srgbClr val="00008A"/>
                </a:solidFill>
                <a:latin typeface="DFPYuanBold-B5" panose="020F0700000000000000" pitchFamily="34" charset="-120"/>
                <a:ea typeface="HanWangYenLight" panose="02020300000000000000" pitchFamily="18" charset="-120"/>
                <a:cs typeface="Arial" panose="020B0604020202020204" pitchFamily="34" charset="0"/>
              </a:rPr>
              <a:t>』</a:t>
            </a:r>
            <a:r>
              <a:rPr lang="en-US" sz="4400" b="1" dirty="0">
                <a:solidFill>
                  <a:srgbClr val="00008A"/>
                </a:solidFill>
                <a:latin typeface="Bwgrkn" panose="02020603050405020304" pitchFamily="18" charset="0"/>
                <a:ea typeface="SimSun" panose="02010600030101010101" pitchFamily="2" charset="-122"/>
                <a:cs typeface="Bwgrkn" panose="02020603050405020304" pitchFamily="18" charset="0"/>
              </a:rPr>
              <a:t>maka,rioj</a:t>
            </a:r>
            <a:r>
              <a:rPr lang="zh-CN" altLang="en-US" sz="32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Bwgrkn" panose="02020603050405020304" pitchFamily="18" charset="0"/>
              </a:rPr>
              <a:t>：</a:t>
            </a:r>
            <a:r>
              <a:rPr lang="en-US" sz="3600" i="1" dirty="0">
                <a:solidFill>
                  <a:srgbClr val="00008A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blessed, happy</a:t>
            </a:r>
            <a:r>
              <a:rPr lang="zh-CN" altLang="en-US" sz="3600" b="1" i="1" dirty="0">
                <a:solidFill>
                  <a:srgbClr val="00008A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快樂</a:t>
            </a:r>
            <a:r>
              <a:rPr 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西方</a:t>
            </a:r>
            <a:r>
              <a:rPr 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幸福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東方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CN" sz="4400" dirty="0">
              <a:solidFill>
                <a:srgbClr val="00008A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685801"/>
            <a:ext cx="7475220" cy="3209192"/>
          </a:xfrm>
        </p:spPr>
        <p:txBody>
          <a:bodyPr anchor="ctr"/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alt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聖潔了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TW" alt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是何意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br>
              <a:rPr lang="en-US" sz="6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(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參考：約翰福音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17:17; 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出埃及記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13:2)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984" y="4237893"/>
            <a:ext cx="7373053" cy="2186042"/>
          </a:xfrm>
        </p:spPr>
        <p:txBody>
          <a:bodyPr anchor="ctr">
            <a:noAutofit/>
          </a:bodyPr>
          <a:lstStyle/>
          <a:p>
            <a:pPr marL="0" marR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『聖潔了』</a:t>
            </a:r>
            <a:r>
              <a:rPr lang="zh-TW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就是蒙神悅納而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被祂分別出來，</a:t>
            </a:r>
            <a:r>
              <a:rPr lang="zh-TW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歸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祂</a:t>
            </a:r>
            <a:r>
              <a:rPr lang="zh-TW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所有！</a:t>
            </a:r>
            <a:endParaRPr lang="en-US" sz="60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2437" y="461962"/>
            <a:ext cx="8239125" cy="5934075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約翰福音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17:17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求你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用真理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使他們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成聖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．你的道就是真理。</a:t>
            </a:r>
            <a:r>
              <a:rPr lang="zh-TW" sz="4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我為他們的緣故、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自己分別為聖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、叫他們也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因真理成聖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出埃及記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13:2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以色列中凡頭生的、無論是人是牲畜、都是我的、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要分別為聖歸我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20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作神和基督的祭司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出埃及記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28:41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要把這些給你的哥哥亞倫和他的兒子穿戴．又要膏他們、將他們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分別為聖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、好給我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供祭司的職分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865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08781"/>
            <a:ext cx="8229600" cy="6040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彼前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你們來到主面前、也就像活石、被建造成為靈宮、作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聖潔的祭司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、藉</a:t>
            </a:r>
            <a:r>
              <a:rPr lang="zh-TW" sz="4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耶穌基督奉獻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神所悅納的靈祭</a:t>
            </a:r>
            <a:r>
              <a:rPr lang="en-US" altLang="zh-TW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惟有你們是被揀選的族類、是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有君尊的祭司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聖潔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的國度、是屬神的子民、要叫你們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宣揚那召你們出黑暗入奇妙光明者的美德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97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0190519_PM_A royal priesthood - Jesus gives me a covenantal mission »  151st Street Church of Christ - Olathe, Kansas">
            <a:extLst>
              <a:ext uri="{FF2B5EF4-FFF2-40B4-BE49-F238E27FC236}">
                <a16:creationId xmlns:a16="http://schemas.microsoft.com/office/drawing/2014/main" id="{F775325A-D383-FB30-3C50-906288A80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4" b="13181"/>
          <a:stretch/>
        </p:blipFill>
        <p:spPr bwMode="auto">
          <a:xfrm>
            <a:off x="0" y="1"/>
            <a:ext cx="9143643" cy="3685031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" y="965747"/>
            <a:ext cx="9143643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" y="965747"/>
            <a:ext cx="9143643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4097215"/>
            <a:ext cx="7763607" cy="2303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1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今天你是否看重你所承擔的祭司職分</a:t>
            </a:r>
            <a:r>
              <a:rPr lang="en-US" altLang="zh-CN" sz="44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altLang="en-US" sz="44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這些永恆福份的應許，對你有什麼意義</a:t>
            </a:r>
            <a:r>
              <a:rPr lang="en-US" sz="44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08661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撒旦暫時的釋放</a:t>
            </a:r>
            <a:b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</a:b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與最後的爭戰 </a:t>
            </a:r>
            <a:r>
              <a:rPr lang="en-US" altLang="zh-CN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(7-10)</a:t>
            </a: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596054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那一千年完了，撒旦必從監牢裡被釋放，</a:t>
            </a:r>
            <a:r>
              <a:rPr 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8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出來要迷惑地上四方的列國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就是歌革和瑪各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，叫他們聚集爭戰，他們的人數多如海沙。</a:t>
            </a:r>
            <a:endParaRPr lang="en-US" sz="4400" dirty="0">
              <a:solidFill>
                <a:schemeClr val="tx1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4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43601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US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他們上來遍滿了全地，圍住聖徒的營與蒙愛的城，就有火從天降下，燒滅了他們。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sz="4800" dirty="0">
                <a:solidFill>
                  <a:srgbClr val="2D051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那迷惑他們的魔鬼被扔在硫磺的火湖裡，就是獸和假先知所在的地方。他們必晝夜受痛苦，直到永永遠遠。</a:t>
            </a:r>
            <a:r>
              <a:rPr lang="zh-CN" sz="4800" dirty="0">
                <a:effectLst/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79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94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這一段經文的敘述是整本聖經裡魔鬼撒旦最討厭的一段</a:t>
            </a:r>
            <a:r>
              <a:rPr lang="zh-TW" altLang="en-US" sz="3600" dirty="0">
                <a:solidFill>
                  <a:srgbClr val="FF0000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經文</a:t>
            </a:r>
            <a:r>
              <a:rPr lang="zh-CN" altLang="en-US" sz="3600" dirty="0">
                <a:solidFill>
                  <a:srgbClr val="FF0000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FF0000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包括五個方面：</a:t>
            </a:r>
            <a:endParaRPr lang="en-US" sz="3600" dirty="0">
              <a:solidFill>
                <a:srgbClr val="FF0000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685800" marR="0" lvl="0" indent="-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釋放撒旦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marR="0" lvl="0" indent="-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撒旦迷惑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並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招聚地上列國來爭戰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marR="0" lvl="0" indent="-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他們要圍住聖徒的營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與蒙愛的城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marR="0" lvl="0" indent="-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有火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從天而降，燒滅了他們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marR="0" lvl="0" indent="-6858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撒旦被扔在硫磺的火湖裡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63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6177064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TW" sz="4400" u="sng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幾個寶座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，也有</a:t>
            </a:r>
            <a:r>
              <a:rPr lang="zh-TW" sz="44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坐在上面的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，並有審判的權柄賜給</a:t>
            </a:r>
            <a:r>
              <a:rPr lang="zh-TW" sz="44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。我又看見那些因為給耶穌作見證並為神之道被斬者的靈魂，和那沒有拜過獸與獸像，也沒有在額上和手上受過牠印記之人的靈魂；</a:t>
            </a:r>
            <a:r>
              <a:rPr lang="zh-TW" sz="44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他們都復活了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與基督一同做王一千年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29134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8781" y="474785"/>
            <a:ext cx="8326437" cy="59260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歌革與瑪各的戰爭</a:t>
            </a:r>
            <a:r>
              <a:rPr lang="zh-TW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是記載在以西結書</a:t>
            </a:r>
            <a:r>
              <a:rPr lang="en-US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38-39</a:t>
            </a:r>
            <a:r>
              <a:rPr lang="zh-TW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章；</a:t>
            </a:r>
            <a:r>
              <a:rPr lang="zh-CN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在此之前的</a:t>
            </a:r>
            <a:r>
              <a:rPr lang="en-US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37</a:t>
            </a:r>
            <a:r>
              <a:rPr lang="zh-CN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章是枯骨復生的異象</a:t>
            </a:r>
            <a:r>
              <a:rPr lang="en-US" altLang="zh-CN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CN" sz="4000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山谷中遍地的枯骨生筋長肉，成為一支強大的軍隊</a:t>
            </a:r>
            <a:r>
              <a:rPr lang="zh-CN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；而</a:t>
            </a:r>
            <a:r>
              <a:rPr lang="zh-TW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之後的</a:t>
            </a:r>
            <a:r>
              <a:rPr lang="en-US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40-48</a:t>
            </a:r>
            <a:r>
              <a:rPr lang="zh-TW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章就是</a:t>
            </a:r>
            <a:r>
              <a:rPr lang="zh-TW" sz="4000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末後的聖殿</a:t>
            </a:r>
            <a:r>
              <a:rPr lang="zh-CN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。因此是與啟示錄</a:t>
            </a:r>
            <a:r>
              <a:rPr lang="en-US" altLang="zh-CN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20</a:t>
            </a:r>
            <a:r>
              <a:rPr lang="zh-CN" sz="4000" dirty="0">
                <a:solidFill>
                  <a:srgbClr val="000086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章具有相當明顯的關聯性。</a:t>
            </a:r>
            <a:r>
              <a:rPr lang="zh-CN" sz="4000" dirty="0">
                <a:solidFill>
                  <a:schemeClr val="tx2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『歌革和瑪各』在這裡代表所有聚集與基督爭戰的勢力與國家。</a:t>
            </a:r>
            <a:endParaRPr lang="en-US" sz="4000" dirty="0">
              <a:solidFill>
                <a:schemeClr val="tx2"/>
              </a:solidFill>
              <a:effectLst/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1659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跟隨撒旦的人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約翰一書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2:16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因為凡世界上的事、就像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肉體的情慾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眼目的情慾、並今生的驕傲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、都不是從父來的、乃是從世界來的。</a:t>
            </a:r>
            <a:endParaRPr lang="en-US" sz="480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雅各書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1:13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人被試探、不可說、我是被神試探．因為神不能被惡試探、他也不試探人．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但各人被試探、乃是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被自己的私慾牽引誘惑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私慾既懷了胎、就生出罪來．罪既長成、就生出死來。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 anchor="ctr">
            <a:normAutofit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馬可福音</a:t>
            </a:r>
            <a:r>
              <a:rPr lang="en-US" alt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7:20 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又說、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從人裏面出來的、那纔能污穢人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21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因為從裏面、就是從人心裏、發出惡念、苟合、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22 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偷盜、兇殺、姦淫、貪婪、邪惡、詭詐、淫蕩、嫉妒、謗讟、驕傲、狂妄．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23 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這一切的惡、都是從裏面出來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、且能污穢人。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123092"/>
            <a:ext cx="8013192" cy="2382716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撒旦最後的結局 </a:t>
            </a:r>
            <a:r>
              <a:rPr lang="en-US" altLang="zh-CN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900" b="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從天上到地上；從地上到無底坑；從無底坑到硫磺火湖。</a:t>
            </a:r>
            <a:endParaRPr lang="en-US" sz="6000" b="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sz="4800" dirty="0">
                <a:solidFill>
                  <a:srgbClr val="2D051A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那迷惑他們的魔鬼被扔在硫磺的火湖裡，就是獸和假先知所在的地方。牠們必晝夜受痛苦，直到永永遠遠。</a:t>
            </a:r>
            <a:endParaRPr lang="en-US" sz="4800" dirty="0">
              <a:solidFill>
                <a:schemeClr val="tx1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8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白色大寶座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我又看見一個白色的大寶座與坐在上面的，從</a:t>
            </a:r>
            <a:r>
              <a:rPr lang="zh-TW" altLang="en-US" sz="4800" dirty="0">
                <a:solidFill>
                  <a:schemeClr val="tx1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面前天地都逃避，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再無可見之處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了。</a:t>
            </a:r>
            <a:endParaRPr lang="en-US" sz="4800" dirty="0">
              <a:solidFill>
                <a:schemeClr val="tx1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9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天地都逃避，再無可見之處了</a:t>
            </a:r>
            <a:r>
              <a:rPr lang="en-GB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比較：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彼得後書</a:t>
            </a:r>
            <a:r>
              <a:rPr lang="en-US" altLang="zh-CN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8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3:7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：</a:t>
            </a:r>
            <a:r>
              <a:rPr lang="en-US" altLang="zh-CN" sz="4800" dirty="0">
                <a:solidFill>
                  <a:srgbClr val="00008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『</a:t>
            </a: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但現在的天地，還是憑著那命存留，直留到不敬虔之人受審判遭沉淪的日子，用火焚燒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7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4785" y="703385"/>
            <a:ext cx="8229600" cy="5468815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CN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主的日子要像賊來到一樣</a:t>
            </a:r>
            <a:r>
              <a:rPr lang="zh-CN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，那日天必大有響聲廢去，有形質的都要被烈火銷化，地和其上的物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都要燒盡了。</a:t>
            </a:r>
            <a:r>
              <a:rPr lang="zh-CN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』</a:t>
            </a:r>
            <a:endParaRPr lang="en-US" altLang="zh-CN" sz="4800" dirty="0">
              <a:solidFill>
                <a:schemeClr val="tx2"/>
              </a:solidFill>
              <a:effectLst/>
              <a:latin typeface="Candara" panose="020E0502030303020204" pitchFamily="34" charset="0"/>
              <a:ea typeface="HanWangYenLight" panose="020203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1" y="457200"/>
            <a:ext cx="8229601" cy="59436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000" dirty="0"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因此約翰接著說，</a:t>
            </a:r>
            <a:r>
              <a:rPr lang="en-US" altLang="zh-CN" sz="4000" dirty="0"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再無可見之處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了。</a:t>
            </a:r>
            <a:r>
              <a:rPr lang="en-US" altLang="zh-CN" sz="4000" dirty="0"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這句話也是重述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16:20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第七位天使把碗倒下時，『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各海島都逃避了，眾山</a:t>
            </a:r>
            <a:r>
              <a:rPr lang="zh-CN" sz="40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也不見了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endParaRPr lang="en-US" altLang="zh-CN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這裡的語義與</a:t>
            </a:r>
            <a:r>
              <a:rPr lang="en-US" sz="4000" b="1" i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12:8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描述天上再也沒有撒旦和其使者的地方十分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類似：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en-US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zh-CN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天上</a:t>
            </a:r>
            <a:r>
              <a:rPr lang="zh-CN" sz="44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再沒有他們的地方</a:t>
            </a:r>
            <a:r>
              <a:rPr lang="zh-CN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endParaRPr lang="en-US" sz="40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1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1519" y="465992"/>
            <a:ext cx="8180961" cy="5934808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GB" sz="4800" dirty="0">
                <a:solidFill>
                  <a:srgbClr val="2D051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我又看見死了的人，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無論大小</a:t>
            </a:r>
            <a:r>
              <a:rPr lang="en-US" alt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(</a:t>
            </a:r>
            <a:r>
              <a:rPr lang="zh-CN" alt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指身份的高低</a:t>
            </a:r>
            <a:r>
              <a:rPr lang="en-US" alt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)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，都站在寶座前，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案卷展開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了；並且另有一卷展開，就是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生命冊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。死了的人都憑著這些案卷所記載的，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照他們所行的受審判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sz="4800" dirty="0">
                <a:solidFill>
                  <a:srgbClr val="2D051A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2D051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147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3"/>
            <a:ext cx="8229600" cy="591441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這是</a:t>
            </a:r>
            <a:r>
              <a:rPr lang="zh-TW" sz="44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頭一次的復活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其餘的死人還沒有復活，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直等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那一千年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完了。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6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在頭一次復活有份的有福了，聖潔了！第二次的死在他們身上沒有權柄。他們必做神和基督的祭司，並要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與基督一同做王一千年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7014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展開的案卷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800" dirty="0">
                <a:solidFill>
                  <a:schemeClr val="tx1"/>
                </a:solidFill>
                <a:latin typeface="Courier New" panose="02070309020205020404" pitchFamily="49" charset="0"/>
                <a:ea typeface="HanWangYenLight" panose="02020300000000000000" pitchFamily="18" charset="-120"/>
              </a:rPr>
              <a:t>『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無論大小，都站在寶座前，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案卷展開了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；並且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另有一卷展開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，就是生命冊。</a:t>
            </a:r>
            <a:r>
              <a:rPr lang="en-US" altLang="zh-TW" sz="4800" dirty="0">
                <a:solidFill>
                  <a:schemeClr val="tx1"/>
                </a:solidFill>
                <a:latin typeface="Courier New" panose="02070309020205020404" pitchFamily="49" charset="0"/>
                <a:ea typeface="HanWangYenLight" panose="02020300000000000000" pitchFamily="18" charset="-120"/>
              </a:rPr>
              <a:t>』</a:t>
            </a:r>
            <a:endParaRPr lang="en-US" sz="4800" dirty="0">
              <a:solidFill>
                <a:schemeClr val="tx1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282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5925" y="400050"/>
            <a:ext cx="8312150" cy="6057900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比較 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但以理書 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7:10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我觀看，見有寶座設立，上頭坐著亙古常在者，祂的衣服潔白如雪，頭髮如純淨的羊毛，寶座乃火燄，其輪乃烈火。從祂面前有火像河發出，事奉祂的有千千，在祂面前侍立的有萬萬，祂坐著要行審判，</a:t>
            </a:r>
            <a:r>
              <a:rPr lang="zh-CN" altLang="en-US" sz="4400" u="sng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案卷都展開了</a:t>
            </a:r>
            <a:r>
              <a:rPr lang="zh-CN" altLang="en-US" sz="4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6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3577" y="562708"/>
            <a:ext cx="8203223" cy="572379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審判</a:t>
            </a:r>
            <a:r>
              <a:rPr lang="zh-CN" altLang="en-US" sz="4400" u="sng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生命冊上有名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的人時 </a:t>
            </a:r>
            <a:r>
              <a:rPr 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如保羅在哥林多後書</a:t>
            </a:r>
            <a:r>
              <a:rPr 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5:9-10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所說的：</a:t>
            </a:r>
            <a:endParaRPr lang="en-US" altLang="zh-CN" sz="4400" dirty="0">
              <a:solidFill>
                <a:srgbClr val="00008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所以無論是住在身內，離開身外，</a:t>
            </a:r>
            <a:r>
              <a:rPr lang="zh-CN" altLang="en-US" sz="4400" u="sng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我們立了志向，要得主的喜悅</a:t>
            </a:r>
            <a:r>
              <a:rPr lang="zh-CN" altLang="en-US" sz="44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r>
              <a:rPr lang="zh-CN" altLang="en-US" sz="4400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因為我們眾人，必要在基督臺前顯露出來，叫各人按著本身所行的，或善或惡受報。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43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7831" y="447675"/>
            <a:ext cx="8288337" cy="596265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</a:t>
            </a:r>
            <a:r>
              <a:rPr lang="en-GB" sz="48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於是海交出其中的死人，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死亡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陰間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也交出其中的死人，他們都照各人所行的受審判。 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GB" sz="48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死亡和陰間也被扔在火湖裡。這火湖就是第二次的死。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GB" sz="48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若有人名字沒記在生命冊上，他就被扔在火湖裡。</a:t>
            </a:r>
            <a:endParaRPr lang="en-US" sz="48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27361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6110" y="457199"/>
            <a:ext cx="8180961" cy="59533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chemeClr val="accent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第</a:t>
            </a:r>
            <a:r>
              <a:rPr lang="en-US" sz="4800" dirty="0">
                <a:solidFill>
                  <a:schemeClr val="accent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12-14</a:t>
            </a:r>
            <a:r>
              <a:rPr lang="zh-CN" altLang="en-US" sz="4800" dirty="0">
                <a:solidFill>
                  <a:schemeClr val="accent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節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有一個關鍵的問題就是：</a:t>
            </a:r>
            <a:r>
              <a:rPr lang="zh-CN" altLang="en-US" sz="4800" dirty="0">
                <a:solidFill>
                  <a:srgbClr val="021B3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面臨審判的是</a:t>
            </a:r>
            <a:endParaRPr lang="en-US" altLang="zh-CN" sz="4800" dirty="0">
              <a:solidFill>
                <a:srgbClr val="021B3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914400" indent="-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(1)	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不信主的人；還是</a:t>
            </a:r>
            <a:endParaRPr lang="en-US" altLang="zh-CN" sz="4400" dirty="0">
              <a:solidFill>
                <a:srgbClr val="00008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914400" indent="-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(2)	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信主和不信主的人都面臨審判</a:t>
            </a:r>
            <a:r>
              <a:rPr 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– 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第</a:t>
            </a:r>
            <a:r>
              <a:rPr 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12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節是審判信主的人；</a:t>
            </a:r>
            <a:r>
              <a:rPr 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13-14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節是審判不信主的。</a:t>
            </a:r>
            <a:r>
              <a:rPr 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7141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800" y="703385"/>
            <a:ext cx="7781191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我們拿這段經文與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14:14-20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收割莊稼與收割葡萄</a:t>
            </a:r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的異象來對比；就會明顯看到</a:t>
            </a:r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12-14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節這裡所說的</a:t>
            </a:r>
            <a:r>
              <a:rPr lang="zh-CN" altLang="en-US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應該是兩批人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6313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800" y="703385"/>
            <a:ext cx="7772400" cy="54776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第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12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節是審判</a:t>
            </a:r>
            <a:r>
              <a:rPr lang="zh-CN" altLang="en-US" sz="4000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生命冊上有名的人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，他們必被稱義，同時依照他們所行的或善或惡受審判。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後面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13-14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節指</a:t>
            </a:r>
            <a:r>
              <a:rPr lang="zh-CN" altLang="en-US" sz="4000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生命冊上沒有名的人</a:t>
            </a: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，他們的罪行沒有基督來擔當，必須自己承擔罪的工價。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8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什麼人的名字</a:t>
            </a:r>
            <a:r>
              <a:rPr lang="zh-CN" altLang="en-US" sz="6000" b="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不</a:t>
            </a:r>
            <a:r>
              <a:rPr lang="zh-TW" sz="6000" b="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在生命冊上</a:t>
            </a: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？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5400" dirty="0">
                <a:solidFill>
                  <a:srgbClr val="0000A8"/>
                </a:solidFill>
                <a:latin typeface="Courier New" panose="02070309020205020404" pitchFamily="49" charset="0"/>
                <a:ea typeface="DFYuanMedium-B5" panose="020F0509000000000000" pitchFamily="49" charset="-120"/>
              </a:rPr>
              <a:t>『</a:t>
            </a:r>
            <a:r>
              <a:rPr lang="en-GB" sz="5400" dirty="0">
                <a:solidFill>
                  <a:srgbClr val="0000A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</a:t>
            </a:r>
            <a:r>
              <a:rPr lang="en-GB" sz="5400" dirty="0">
                <a:solidFill>
                  <a:srgbClr val="0000A8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5400" dirty="0">
                <a:solidFill>
                  <a:srgbClr val="0000A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若有人名字沒記在生命冊上，他就被扔在火湖裡。</a:t>
            </a:r>
            <a:r>
              <a:rPr lang="en-US" altLang="zh-TW" sz="5400" dirty="0">
                <a:solidFill>
                  <a:srgbClr val="0000A8"/>
                </a:solidFill>
                <a:latin typeface="Courier New" panose="02070309020205020404" pitchFamily="49" charset="0"/>
                <a:ea typeface="DFYuanMedium-B5" panose="020F0509000000000000" pitchFamily="49" charset="-12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823073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4786" y="457199"/>
            <a:ext cx="8212014" cy="59533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詩篇 </a:t>
            </a:r>
            <a:r>
              <a:rPr 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69:28 </a:t>
            </a:r>
            <a:r>
              <a:rPr lang="zh-TW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願</a:t>
            </a:r>
            <a:r>
              <a:rPr lang="zh-TW" altLang="en-US" sz="5400" u="sng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他們</a:t>
            </a:r>
            <a:r>
              <a:rPr lang="en-US" altLang="zh-TW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受膏者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彌賽亞的敵人</a:t>
            </a:r>
            <a:r>
              <a:rPr lang="en-US" altLang="zh-TW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從</a:t>
            </a:r>
            <a:r>
              <a:rPr lang="zh-TW" altLang="en-US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生命冊</a:t>
            </a:r>
            <a:r>
              <a:rPr lang="zh-TW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上被塗抹、不得</a:t>
            </a:r>
            <a:r>
              <a:rPr lang="zh-TW" altLang="en-US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記錄在義人之中</a:t>
            </a:r>
            <a:r>
              <a:rPr lang="zh-TW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5400" dirty="0">
              <a:solidFill>
                <a:srgbClr val="00008A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4412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3425" y="465992"/>
            <a:ext cx="8317149" cy="6046676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13:8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凡住在地上、名字從創世以來、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沒有記在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被殺之羔羊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生命冊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上的人、都要拜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14:9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又有第三位天使、接</a:t>
            </a:r>
            <a:r>
              <a:rPr lang="zh-TW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他們、大聲說、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若有人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拜獸和獸像、在額上、或在手上、受了印記</a:t>
            </a:r>
            <a:r>
              <a:rPr lang="en-US" altLang="zh-TW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8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1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那一千年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完了，撒旦必從監牢裡被釋放，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8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出來要迷惑地上四方的列國，就是歌革和瑪各，叫他們聚集爭戰，他們的人數多如海沙。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9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他們上來遍滿了全地，圍住聖徒的營與蒙愛的城，就有火從天降下，燒滅了他們。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01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什麼人的名字</a:t>
            </a:r>
            <a:r>
              <a:rPr lang="zh-TW" sz="6000" b="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一定會在生命冊上</a:t>
            </a: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？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</a:pP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3:5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凡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得勝的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、必這樣穿白衣．我也必不從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生命冊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上塗抹他的名．且要在我父面前、和我父眾使者面前、認他的名。</a:t>
            </a:r>
            <a:endParaRPr lang="en-US" sz="48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3183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2064" y="457199"/>
            <a:ext cx="8219872" cy="5943601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以賽亞書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4:3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主以公義的靈、和焚燒的靈、將錫安女子的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污穢洗去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、又將耶路撒冷中殺人的血除淨、那時、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剩在錫安留在耶路撒冷的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餘民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8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就是一切住耶路撒冷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在生命冊上記名的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必稱為聖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3532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1519" y="465992"/>
            <a:ext cx="8180961" cy="5934808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腓立比書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4:3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我也求你這真實同負一軛的、幫助這兩個女人、因為他們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在福音上曾與我一同勞苦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．還有革利免、並其餘和我一同作工的．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他們的名字都在生命冊上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2317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第二次的死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866292"/>
            <a:ext cx="8229600" cy="3771900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啟示錄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21:8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惟有膽怯的、不信的、可憎的、殺人的、淫亂的、行邪術的、拜偶像的、和一切說謊話的、他們的分就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在燒</a:t>
            </a:r>
            <a:r>
              <a:rPr lang="zh-TW" altLang="en-US" sz="4400" dirty="0">
                <a:solidFill>
                  <a:srgbClr val="FF0000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硫磺的火湖裏．這是第二次的死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72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04088"/>
            <a:ext cx="7781192" cy="547725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zh-TW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二十章的撒旦</a:t>
            </a:r>
            <a:r>
              <a:rPr lang="zh-TW" sz="540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被捆綁</a:t>
            </a:r>
            <a:r>
              <a:rPr lang="zh-TW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zh-TW" sz="540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被扔</a:t>
            </a:r>
            <a:r>
              <a:rPr lang="zh-TW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在無底坑裡，</a:t>
            </a: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</a:t>
            </a:r>
            <a:r>
              <a:rPr lang="zh-TW" sz="5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重述</a:t>
            </a:r>
            <a:r>
              <a:rPr lang="zh-TW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十二章的撒旦</a:t>
            </a:r>
            <a:r>
              <a:rPr lang="zh-TW" sz="540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被擊敗</a:t>
            </a:r>
            <a:r>
              <a:rPr lang="zh-TW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zh-TW" sz="540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被摔</a:t>
            </a:r>
            <a:r>
              <a:rPr lang="zh-TW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在地上</a:t>
            </a:r>
            <a:r>
              <a:rPr lang="zh-TW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參啟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12:7-9)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DFPYuanBold-B5" panose="020F0700000000000000" pitchFamily="34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3100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04018"/>
            <a:ext cx="8229600" cy="6049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12:7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在天上就有了爭戰．米迦勒同他的使者與龍爭戰．龍也同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的使者去爭戰．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並沒有得勝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天上再沒有他們的地方。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大龍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就是那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古蛇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、名叫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魔鬼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、又叫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撒但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迷惑普天下的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被摔在地上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的使者也一同被摔下去。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785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D142-17DD-1CE8-CDF7-2A7DC678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47" y="457200"/>
            <a:ext cx="7475220" cy="3191607"/>
          </a:xfrm>
        </p:spPr>
        <p:txBody>
          <a:bodyPr anchor="ctr"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耶穌捆綁撒旦的時候，就是</a:t>
            </a:r>
            <a:r>
              <a:rPr lang="zh-CN" altLang="en-US" u="sng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神的國</a:t>
            </a:r>
            <a:r>
              <a:rPr lang="zh-TW" altLang="en-US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降臨的時候。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1:14-15</a:t>
            </a:r>
            <a:r>
              <a:rPr lang="zh-TW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，路</a:t>
            </a:r>
            <a:r>
              <a:rPr lang="en-US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17:20-21)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85" y="4154520"/>
            <a:ext cx="8238392" cy="2246280"/>
          </a:xfrm>
        </p:spPr>
        <p:txBody>
          <a:bodyPr anchor="ctr">
            <a:no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可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1:14</a:t>
            </a:r>
            <a:r>
              <a:rPr lang="en-US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zh-TW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約翰下監以後、耶穌來到加利利、宣傳神的福音、</a:t>
            </a:r>
            <a:r>
              <a:rPr lang="en-US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15 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說、日期滿了、</a:t>
            </a:r>
            <a:r>
              <a:rPr lang="zh-TW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神的國</a:t>
            </a:r>
            <a:r>
              <a:rPr lang="zh-TW" sz="3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近了．你們當悔改、信福音。</a:t>
            </a:r>
            <a:endParaRPr lang="en-US" sz="36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73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路加福音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17:20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法利賽人問、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神的國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幾時來到．耶穌回答說、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神的國來到、不是眼所能見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的．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21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人也不得說、看哪、在這裏．看哪、在那裏．因為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神的國就在你們心裏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299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725" y="457201"/>
            <a:ext cx="8210550" cy="5952392"/>
          </a:xfrm>
        </p:spPr>
        <p:txBody>
          <a:bodyPr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一千年從何時開始</a:t>
            </a:r>
            <a:r>
              <a:rPr 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 </a:t>
            </a:r>
          </a:p>
          <a:p>
            <a:pPr marL="1371600" marR="0" lvl="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sz="40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千禧年從耶穌</a:t>
            </a:r>
            <a:r>
              <a:rPr lang="zh-CN" altLang="en-US" sz="4000" u="sng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第一次來</a:t>
            </a:r>
            <a:r>
              <a:rPr lang="zh-TW" sz="40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的時候開始。</a:t>
            </a:r>
            <a:endParaRPr lang="en-US" sz="4000" dirty="0">
              <a:solidFill>
                <a:schemeClr val="tx2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一千年有多長</a:t>
            </a:r>
            <a:r>
              <a:rPr 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</a:p>
          <a:p>
            <a:pPr marL="1371600" marR="0" lvl="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sz="40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象徵從耶穌</a:t>
            </a:r>
            <a:r>
              <a:rPr lang="zh-TW" sz="40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道成肉身</a:t>
            </a:r>
            <a:r>
              <a:rPr lang="en-US" altLang="zh-TW" sz="32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第一次來</a:t>
            </a:r>
            <a:r>
              <a:rPr lang="en-US" altLang="zh-TW" sz="32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至耶穌</a:t>
            </a:r>
            <a:r>
              <a:rPr lang="zh-TW" sz="40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駕雲降臨</a:t>
            </a:r>
            <a:r>
              <a:rPr lang="en-US" altLang="zh-TW" sz="32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再來</a:t>
            </a:r>
            <a:r>
              <a:rPr lang="en-US" altLang="zh-TW" sz="3200" u="sng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之間的教會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TW" sz="40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恩典時期。</a:t>
            </a:r>
            <a:endParaRPr lang="en-US" sz="4000" dirty="0">
              <a:solidFill>
                <a:schemeClr val="tx2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799" y="578643"/>
            <a:ext cx="7781193" cy="5700713"/>
          </a:xfrm>
        </p:spPr>
        <p:txBody>
          <a:bodyPr anchor="ctr">
            <a:normAutofit/>
          </a:bodyPr>
          <a:lstStyle/>
          <a:p>
            <a:pPr marL="0" marR="0" lvl="0" indent="0" algn="ctr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如何解釋「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將無底坑關閉，用印封上</a:t>
            </a: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  <a:r>
              <a:rPr lang="zh-TW" sz="4800" dirty="0">
                <a:effectLst/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1143000" marR="0" lvl="0" indent="-68580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目的是</a:t>
            </a:r>
            <a:r>
              <a:rPr lang="zh-TW" sz="4800" u="sng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限制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撒旦，使</a:t>
            </a:r>
            <a:r>
              <a:rPr lang="zh-CN" altLang="en-US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牠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不能迷惑列國，聚集</a:t>
            </a:r>
            <a:r>
              <a:rPr lang="zh-CN" altLang="en-US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牠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們去</a:t>
            </a:r>
            <a:r>
              <a:rPr lang="zh-TW" sz="4800" u="sng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全面性地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毀滅神的子民。</a:t>
            </a:r>
            <a:endParaRPr lang="en-US" sz="4800" dirty="0"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4360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那迷惑他們的魔鬼被扔在硫磺的火湖裡，就是獸和假先知所在的地方。</a:t>
            </a:r>
            <a:r>
              <a:rPr lang="zh-CN" alt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牠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們必晝夜受痛苦，直到永永遠遠。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我又看見一個白色的大寶座與坐在上面的，從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面前天地都逃避，再無可見之處了。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2205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575896"/>
            <a:ext cx="8239125" cy="5706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90563" marR="0" lvl="0" indent="-6905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誰與基督一同作王一千年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en-US" alt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我又看見那些</a:t>
            </a:r>
            <a:r>
              <a:rPr lang="en-US" sz="4400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44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因為給耶穌作見證並為神之道被斬者的靈魂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，和</a:t>
            </a:r>
            <a:r>
              <a:rPr lang="en-US" sz="4400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</a:t>
            </a:r>
            <a:r>
              <a:rPr lang="zh-CN" sz="44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沒有拜過獸與獸像，也</a:t>
            </a:r>
            <a:r>
              <a:rPr lang="en-US" sz="4400" baseline="30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44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沒有在額上和手上受過牠印記之人的靈魂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他們都復活了，與基督一同做王一千年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00002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4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74785"/>
            <a:ext cx="8239125" cy="5917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得勝者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「作王」是一個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已然未然</a:t>
            </a:r>
            <a:r>
              <a:rPr lang="zh-TW" sz="4400" dirty="0">
                <a:solidFill>
                  <a:srgbClr val="FF0000"/>
                </a:solidFill>
                <a:effectLst/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9E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solidFill>
                  <a:srgbClr val="00009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already-but-not-yet</a:t>
            </a:r>
            <a:r>
              <a:rPr lang="en-US" sz="3600" dirty="0">
                <a:solidFill>
                  <a:srgbClr val="00009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的狀態。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685800" indent="-6858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以弗所書 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2:4  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然而，神既有豐富的憐憫，因祂愛我們的大愛， 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5  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當我們死在過犯中的時候，便叫我們</a:t>
            </a:r>
            <a:r>
              <a:rPr lang="zh-CN" altLang="en-US" sz="44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與基督一同活過來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你們得救是本乎恩。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endParaRPr lang="zh-CN" altLang="en-US" sz="4400" dirty="0">
              <a:solidFill>
                <a:srgbClr val="4B4BF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564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D80E-D851-C3BD-DBE8-AFBAF008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457200"/>
            <a:ext cx="7754814" cy="3209192"/>
          </a:xfrm>
        </p:spPr>
        <p:txBody>
          <a:bodyPr anchor="ctr"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「歌革和瑪各」大戰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(20:7-9)</a:t>
            </a:r>
            <a:r>
              <a:rPr lang="zh-TW" altLang="en-US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和「基督再來時」大戰</a:t>
            </a:r>
            <a:r>
              <a:rPr lang="en-US" sz="44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(19:19-21)</a:t>
            </a:r>
            <a:r>
              <a:rPr lang="zh-TW" altLang="en-US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</a:t>
            </a:r>
            <a:r>
              <a:rPr lang="zh-TW" altLang="en-US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同一</a:t>
            </a:r>
            <a:r>
              <a:rPr lang="zh-TW" altLang="en-US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大戰。</a:t>
            </a:r>
            <a:endParaRPr lang="en-US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85" y="4154520"/>
            <a:ext cx="8220807" cy="224628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19:17-21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en-US" alt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我又看見一位天使站在日頭中，向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天空所飛的鳥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大聲喊著說：「你們聚集來赴神的大筵席，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可以吃君王與將軍的肉，壯士與馬和騎馬者的肉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...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飛鳥都吃飽了他們的肉。</a:t>
            </a:r>
            <a:r>
              <a:rPr lang="en-US" alt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494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B12D-258E-17A0-0132-70296662E7C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7987" y="457200"/>
            <a:ext cx="8328025" cy="606669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結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38:1 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人子啊，你要面向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瑪各地的歌革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，就是羅施、米設、土巴的王發預言攻擊他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主耶和華說：「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歌革上來攻擊以色列地的時候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，我的怒氣要從鼻孔裡發出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... 21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主耶和華說：「我必命我的諸山發刀劍來攻擊歌革；人都要用刀劍殺害弟兄。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B12D-258E-17A0-0132-70296662E7C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7987" y="457200"/>
            <a:ext cx="8328025" cy="59436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我必用瘟疫和流血的事刑罰他。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我也必將暴雨、大雹與火，並硫磺降與他和他的軍隊，並他所率領的眾民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altLang="zh-TW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39:1 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人子啊，你要向歌革發預言攻擊他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...</a:t>
            </a:r>
            <a:r>
              <a:rPr lang="zh-TW" sz="4400" dirty="0">
                <a:effectLst/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17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「人子啊，主耶和華如此說：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B12D-258E-17A0-0132-70296662E7C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2437"/>
            <a:ext cx="8220075" cy="595312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你要對各類的飛鳥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和田野的走獸說：你們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聚集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來吧，要從四方聚到我為你們獻祭之地，就是在以色列山上獻大祭之地，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好叫你們吃肉、喝血。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18 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你們必吃勇士的肉，喝地上首領的血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...  20 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你們必在我席上飽吃馬匹和坐車的人，並勇士和一切的戰士。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這是主耶和華說的。」</a:t>
            </a:r>
            <a:endParaRPr lang="en-US" sz="8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24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8DE7C-410C-3C49-DEF7-A2D000CDB3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461962"/>
            <a:ext cx="8001000" cy="59340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chemeClr val="tx2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啟示錄這兩段經文都引用以西結書對歌革和瑪各的預言。</a:t>
            </a:r>
            <a:endParaRPr lang="en-US" altLang="zh-TW" sz="4400" dirty="0">
              <a:solidFill>
                <a:schemeClr val="tx2"/>
              </a:solidFill>
              <a:latin typeface="HanWangYenLight" panose="02020300000000000000" pitchFamily="18" charset="-120"/>
              <a:ea typeface="HanWangYenLight" panose="02020300000000000000" pitchFamily="18" charset="-12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75000"/>
              <a:buFont typeface="DFYuanMedium-B5" panose="020F0509000000000000" pitchFamily="49" charset="-120"/>
              <a:buChar char="◎"/>
            </a:pPr>
            <a:r>
              <a:rPr lang="zh-TW" altLang="en-US" sz="40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啟二十</a:t>
            </a:r>
            <a:r>
              <a:rPr lang="en-US" sz="40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8-9</a:t>
            </a:r>
            <a:r>
              <a:rPr lang="zh-TW" altLang="en-US" sz="40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引用以西結書</a:t>
            </a: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38</a:t>
            </a:r>
            <a:r>
              <a:rPr lang="zh-TW" altLang="en-US" sz="40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zh-TW" altLang="en-US" sz="4000" dirty="0">
                <a:solidFill>
                  <a:srgbClr val="1D2F2F"/>
                </a:solidFill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altLang="zh-TW" sz="4000" dirty="0">
              <a:solidFill>
                <a:srgbClr val="1D2F2F"/>
              </a:solidFill>
              <a:latin typeface="DFPYuanBold-B5" panose="020F0700000000000000" pitchFamily="34" charset="-12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75000"/>
              <a:buFont typeface="DFYuanMedium-B5" panose="020F0509000000000000" pitchFamily="49" charset="-120"/>
              <a:buChar char="◎"/>
            </a:pPr>
            <a:r>
              <a:rPr lang="zh-TW" altLang="en-US" sz="40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啟十九</a:t>
            </a:r>
            <a:r>
              <a:rPr lang="en-US" sz="40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19-21</a:t>
            </a:r>
            <a:r>
              <a:rPr lang="zh-TW" altLang="en-US" sz="40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引用以西結書</a:t>
            </a: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39</a:t>
            </a:r>
            <a:r>
              <a:rPr lang="zh-TW" altLang="en-US" sz="4000" dirty="0">
                <a:solidFill>
                  <a:srgbClr val="1D2F2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zh-TW" altLang="en-US" sz="4000" dirty="0">
                <a:solidFill>
                  <a:srgbClr val="1D2F2F"/>
                </a:solidFill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altLang="zh-TW" sz="4000" dirty="0">
              <a:solidFill>
                <a:srgbClr val="1D2F2F"/>
              </a:solidFill>
              <a:latin typeface="DFPYuanBold-B5" panose="020F0700000000000000" pitchFamily="34" charset="-12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75000"/>
              <a:buFont typeface="DFYuanMedium-B5" panose="020F0509000000000000" pitchFamily="49" charset="-120"/>
              <a:buChar char="◎"/>
            </a:pPr>
            <a:r>
              <a:rPr lang="zh-TW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以西結書三十九章</a:t>
            </a:r>
            <a:r>
              <a:rPr lang="zh-TW" altLang="en-US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重述</a:t>
            </a:r>
            <a:r>
              <a:rPr lang="zh-TW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三十八章，這兩章描述</a:t>
            </a:r>
            <a:r>
              <a:rPr lang="zh-TW" altLang="en-US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基督再來時</a:t>
            </a:r>
            <a:r>
              <a:rPr lang="zh-TW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的大戰。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耶穌則是</a:t>
            </a:r>
            <a:r>
              <a:rPr lang="zh-CN" altLang="en-US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千禧年過後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才再來</a:t>
            </a:r>
            <a:r>
              <a:rPr lang="zh-TW" altLang="en-US" sz="4000" dirty="0">
                <a:solidFill>
                  <a:srgbClr val="00008A"/>
                </a:solidFill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008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F092-EB0D-0331-3CD5-D8828A3526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34108"/>
            <a:ext cx="7772399" cy="1494692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在頭一次復活有份的人</a:t>
            </a:r>
            <a:br>
              <a:rPr lang="en-US" altLang="zh-CN" sz="4000" dirty="0">
                <a:solidFill>
                  <a:srgbClr val="FF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zh-CN" altLang="en-US" sz="4000" dirty="0">
                <a:solidFill>
                  <a:srgbClr val="FF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有以下的福氣：</a:t>
            </a:r>
            <a:endParaRPr lang="en-US" sz="3600" dirty="0">
              <a:solidFill>
                <a:srgbClr val="FF0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9DF7-7F46-BF30-F4E6-B33348CF53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577" y="1828800"/>
            <a:ext cx="8212015" cy="4570779"/>
          </a:xfrm>
        </p:spPr>
        <p:txBody>
          <a:bodyPr anchor="ctr">
            <a:normAutofit/>
          </a:bodyPr>
          <a:lstStyle/>
          <a:p>
            <a:pPr marL="457200" marR="0" lvl="0" indent="-45720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sz="4000" u="sng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第二次的死</a:t>
            </a:r>
            <a:r>
              <a:rPr lang="zh-TW" sz="40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在他們身上沒有權柄。</a:t>
            </a:r>
            <a:endParaRPr lang="en-US" altLang="zh-TW" sz="4000" dirty="0">
              <a:solidFill>
                <a:srgbClr val="1D2F2F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457200" lvl="2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200" dirty="0">
                <a:solidFill>
                  <a:srgbClr val="00008A"/>
                </a:solidFill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【</a:t>
            </a:r>
            <a:r>
              <a:rPr lang="zh-TW" sz="32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第二次的死就是在火湖裡永遠的沉淪了；邪惡勢力對基督徒的權柄僅限於第一次的死，那是短暫的死。</a:t>
            </a:r>
            <a:r>
              <a:rPr lang="zh-TW" sz="3200" dirty="0">
                <a:solidFill>
                  <a:srgbClr val="00008A"/>
                </a:solidFill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】</a:t>
            </a:r>
            <a:endParaRPr lang="en-US" sz="3200" dirty="0">
              <a:solidFill>
                <a:srgbClr val="00008A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marR="0" lvl="0" indent="-45720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sz="40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他們必做神和基督的祭司，</a:t>
            </a:r>
            <a:endParaRPr lang="en-US" sz="4000" dirty="0">
              <a:solidFill>
                <a:srgbClr val="1D2F2F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marR="0" lvl="0" indent="-45720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sz="4000" dirty="0">
                <a:solidFill>
                  <a:srgbClr val="1D2F2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並要與基督一同做王一千年。</a:t>
            </a:r>
            <a:endParaRPr lang="en-US" sz="4000" dirty="0">
              <a:solidFill>
                <a:srgbClr val="1D2F2F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42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F092-EB0D-0331-3CD5-D8828A3526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11175"/>
            <a:ext cx="8229600" cy="174307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C00000"/>
                </a:solidFill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2) + 3) = </a:t>
            </a:r>
            <a:r>
              <a:rPr lang="zh-CN" sz="4000" dirty="0">
                <a:solidFill>
                  <a:srgbClr val="C00000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君尊的祭司</a:t>
            </a:r>
            <a:r>
              <a:rPr lang="zh-CN" sz="4000" dirty="0">
                <a:solidFill>
                  <a:srgbClr val="C00000"/>
                </a:solidFill>
                <a:latin typeface="Courier New" panose="02070309020205020404" pitchFamily="49" charset="0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描述聖徒在千禧年間的主要職任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敬拜與治理。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9DF7-7F46-BF30-F4E6-B33348CF53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1985" y="2254250"/>
            <a:ext cx="7754814" cy="390793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非常值得</a:t>
            </a:r>
            <a:r>
              <a:rPr lang="zh-CN" altLang="en-US" sz="4000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一</a:t>
            </a:r>
            <a:r>
              <a:rPr lang="zh-CN" sz="4000" dirty="0">
                <a:solidFill>
                  <a:srgbClr val="00008A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提的就是這裡：我們恢復先祖亞當『敬拜』與『治理』的責任不是到新天新地才開始，而是在千禧年期間就要實現的。所以從現在就要學習。</a:t>
            </a:r>
            <a:endParaRPr lang="en-US" sz="4000" dirty="0">
              <a:solidFill>
                <a:srgbClr val="00008A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21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87567"/>
            <a:ext cx="8001000" cy="1321091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664" y="449343"/>
            <a:ext cx="7772400" cy="318270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endParaRPr lang="en-US" sz="54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6.xml><?xml version="1.0" encoding="utf-8"?>
<a:theme xmlns:a="http://schemas.openxmlformats.org/drawingml/2006/main" name="RJH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JH2" id="{33D9C10E-3968-47A4-99CC-CB7F14986B33}" vid="{9353BFCD-12C9-4107-93A5-8E34AA176323}"/>
    </a:ext>
  </a:extLst>
</a:theme>
</file>

<file path=ppt/theme/theme7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9034</TotalTime>
  <Words>7273</Words>
  <Application>Microsoft Office PowerPoint</Application>
  <PresentationFormat>On-screen Show (4:3)</PresentationFormat>
  <Paragraphs>176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99</vt:i4>
      </vt:variant>
    </vt:vector>
  </HeadingPairs>
  <TitlesOfParts>
    <vt:vector size="130" baseType="lpstr">
      <vt:lpstr>DFPWeiBei-B5</vt:lpstr>
      <vt:lpstr>DFPYuanBold-B5</vt:lpstr>
      <vt:lpstr>DFWeiBei-B5</vt:lpstr>
      <vt:lpstr>DFYuanBold-B5</vt:lpstr>
      <vt:lpstr>DFYuanMedium-B5</vt:lpstr>
      <vt:lpstr>HanWangYenLight</vt:lpstr>
      <vt:lpstr>Arial</vt:lpstr>
      <vt:lpstr>Arial Nova Cond</vt:lpstr>
      <vt:lpstr>Bwgrkn</vt:lpstr>
      <vt:lpstr>Candara</vt:lpstr>
      <vt:lpstr>Century Gothic</vt:lpstr>
      <vt:lpstr>Corbel</vt:lpstr>
      <vt:lpstr>Courier New</vt:lpstr>
      <vt:lpstr>Euphemia</vt:lpstr>
      <vt:lpstr>Franklin Gothic Book</vt:lpstr>
      <vt:lpstr>Garamond</vt:lpstr>
      <vt:lpstr>Impact</vt:lpstr>
      <vt:lpstr>Perpetua</vt:lpstr>
      <vt:lpstr>Plantagenet Cherokee</vt:lpstr>
      <vt:lpstr>Symbol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1_Basis</vt:lpstr>
      <vt:lpstr>RJH2</vt:lpstr>
      <vt:lpstr>Ion Boardroom</vt:lpstr>
      <vt:lpstr>Organic</vt:lpstr>
      <vt:lpstr>PowerPoint Presentation</vt:lpstr>
      <vt:lpstr>啟示錄 20:1-15   “基督作王一千年和大審判” </vt:lpstr>
      <vt:lpstr>複習: 啟示錄 19:1-21  “羔羊的婚筵和基督再來的審判”</vt:lpstr>
      <vt:lpstr>屬靈原則：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手裡拿著無底坑的鑰匙(Key)</vt:lpstr>
      <vt:lpstr>PowerPoint Presentation</vt:lpstr>
      <vt:lpstr>PowerPoint Presentation</vt:lpstr>
      <vt:lpstr>『無底坑』是指什麼地方?</vt:lpstr>
      <vt:lpstr>撒旦的稱呼在於凸顯其詭詐之特性</vt:lpstr>
      <vt:lpstr>PowerPoint Presentation</vt:lpstr>
      <vt:lpstr>PowerPoint Presentation</vt:lpstr>
      <vt:lpstr>把牠捆綁一千年， 扔在無底坑裡，將無底坑關閉，用印封上</vt:lpstr>
      <vt:lpstr>PowerPoint Presentation</vt:lpstr>
      <vt:lpstr>撒旦在世上的活動</vt:lpstr>
      <vt:lpstr>PowerPoint Presentation</vt:lpstr>
      <vt:lpstr>PowerPoint Presentation</vt:lpstr>
      <vt:lpstr>『等到那一千年完了，以後必須暫時釋放牠。』</vt:lpstr>
      <vt:lpstr>PowerPoint Presentation</vt:lpstr>
      <vt:lpstr>PowerPoint Presentation</vt:lpstr>
      <vt:lpstr>復活的人與他們的賞賜</vt:lpstr>
      <vt:lpstr>PowerPoint Presentation</vt:lpstr>
      <vt:lpstr>千禧年之爭</vt:lpstr>
      <vt:lpstr>PowerPoint Presentation</vt:lpstr>
      <vt:lpstr>PowerPoint Presentation</vt:lpstr>
      <vt:lpstr>PowerPoint Presentation</vt:lpstr>
      <vt:lpstr>主要爭論焦點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 這是頭一次的復活。其餘的死人還沒有復活，直等那一千年完了。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復活的形體</vt:lpstr>
      <vt:lpstr>PowerPoint Presentation</vt:lpstr>
      <vt:lpstr>在頭一次復活有分的人</vt:lpstr>
      <vt:lpstr>“有福了”是何意?  “被請赴羔羊之婚筵的有福了” (19:9)</vt:lpstr>
      <vt:lpstr>“聖潔了”是何意?  (參考：約翰福音17:17; 出埃及記13:2)</vt:lpstr>
      <vt:lpstr>PowerPoint Presentation</vt:lpstr>
      <vt:lpstr>“作神和基督的祭司”</vt:lpstr>
      <vt:lpstr>PowerPoint Presentation</vt:lpstr>
      <vt:lpstr>PowerPoint Presentation</vt:lpstr>
      <vt:lpstr>撒旦暫時的釋放 與最後的爭戰 (7-10)</vt:lpstr>
      <vt:lpstr>PowerPoint Presentation</vt:lpstr>
      <vt:lpstr>PowerPoint Presentation</vt:lpstr>
      <vt:lpstr>PowerPoint Presentation</vt:lpstr>
      <vt:lpstr>跟隨撒旦的人</vt:lpstr>
      <vt:lpstr>PowerPoint Presentation</vt:lpstr>
      <vt:lpstr>PowerPoint Presentation</vt:lpstr>
      <vt:lpstr>撒旦最後的結局 – 從天上到地上；從地上到無底坑；從無底坑到硫磺火湖。</vt:lpstr>
      <vt:lpstr>白色大寶座</vt:lpstr>
      <vt:lpstr>“天地都逃避，再無可見之處了”</vt:lpstr>
      <vt:lpstr>PowerPoint Presentation</vt:lpstr>
      <vt:lpstr>PowerPoint Presentation</vt:lpstr>
      <vt:lpstr>PowerPoint Presentation</vt:lpstr>
      <vt:lpstr>展開的案卷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什麼人的名字不在生命冊上？</vt:lpstr>
      <vt:lpstr>PowerPoint Presentation</vt:lpstr>
      <vt:lpstr>PowerPoint Presentation</vt:lpstr>
      <vt:lpstr>什麼人的名字一定會在生命冊上？</vt:lpstr>
      <vt:lpstr>PowerPoint Presentation</vt:lpstr>
      <vt:lpstr>PowerPoint Presentation</vt:lpstr>
      <vt:lpstr>“第二次的死”</vt:lpstr>
      <vt:lpstr>PowerPoint Presentation</vt:lpstr>
      <vt:lpstr>PowerPoint Presentation</vt:lpstr>
      <vt:lpstr>耶穌捆綁撒旦的時候，就是神的國降臨的時候。(可1:14-15，路17:20-21)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「歌革和瑪各」大戰(20:7-9)和「基督再來時」大戰(19:19-21)是同一大戰。</vt:lpstr>
      <vt:lpstr>PowerPoint Presentation</vt:lpstr>
      <vt:lpstr>PowerPoint Presentation</vt:lpstr>
      <vt:lpstr>PowerPoint Presentation</vt:lpstr>
      <vt:lpstr>PowerPoint Presentation</vt:lpstr>
      <vt:lpstr>在頭一次復活有份的人 有以下的福氣：</vt:lpstr>
      <vt:lpstr>2) + 3) = 君尊的祭司；描述聖徒在千禧年間的主要職任 – 敬拜與治理。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80</cp:revision>
  <cp:lastPrinted>2022-04-07T14:54:09Z</cp:lastPrinted>
  <dcterms:created xsi:type="dcterms:W3CDTF">2021-08-10T05:01:00Z</dcterms:created>
  <dcterms:modified xsi:type="dcterms:W3CDTF">2023-06-29T20:36:43Z</dcterms:modified>
</cp:coreProperties>
</file>