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885" r:id="rId6"/>
    <p:sldMasterId id="2147483897" r:id="rId7"/>
    <p:sldMasterId id="2147483915" r:id="rId8"/>
  </p:sldMasterIdLst>
  <p:sldIdLst>
    <p:sldId id="556" r:id="rId9"/>
    <p:sldId id="687" r:id="rId10"/>
    <p:sldId id="502" r:id="rId11"/>
    <p:sldId id="287" r:id="rId12"/>
    <p:sldId id="331" r:id="rId13"/>
    <p:sldId id="333" r:id="rId14"/>
    <p:sldId id="688" r:id="rId15"/>
    <p:sldId id="632" r:id="rId16"/>
    <p:sldId id="633" r:id="rId17"/>
    <p:sldId id="604" r:id="rId18"/>
    <p:sldId id="587" r:id="rId19"/>
    <p:sldId id="586" r:id="rId20"/>
    <p:sldId id="588" r:id="rId21"/>
    <p:sldId id="618" r:id="rId22"/>
    <p:sldId id="634" r:id="rId23"/>
    <p:sldId id="635" r:id="rId24"/>
    <p:sldId id="689" r:id="rId25"/>
    <p:sldId id="3874" r:id="rId26"/>
    <p:sldId id="589" r:id="rId27"/>
    <p:sldId id="636" r:id="rId28"/>
    <p:sldId id="3813" r:id="rId29"/>
    <p:sldId id="3910" r:id="rId30"/>
    <p:sldId id="637" r:id="rId31"/>
    <p:sldId id="3899" r:id="rId32"/>
    <p:sldId id="3905" r:id="rId33"/>
    <p:sldId id="3921" r:id="rId34"/>
    <p:sldId id="654" r:id="rId35"/>
    <p:sldId id="656" r:id="rId36"/>
    <p:sldId id="655" r:id="rId37"/>
    <p:sldId id="457" r:id="rId38"/>
    <p:sldId id="562" r:id="rId39"/>
    <p:sldId id="590" r:id="rId40"/>
    <p:sldId id="3915" r:id="rId41"/>
    <p:sldId id="610" r:id="rId42"/>
    <p:sldId id="560" r:id="rId43"/>
    <p:sldId id="640" r:id="rId44"/>
    <p:sldId id="641" r:id="rId45"/>
    <p:sldId id="657" r:id="rId46"/>
    <p:sldId id="642" r:id="rId47"/>
    <p:sldId id="3914" r:id="rId48"/>
    <p:sldId id="3924" r:id="rId49"/>
    <p:sldId id="439" r:id="rId50"/>
    <p:sldId id="592" r:id="rId51"/>
    <p:sldId id="3911" r:id="rId52"/>
    <p:sldId id="612" r:id="rId53"/>
    <p:sldId id="663" r:id="rId54"/>
    <p:sldId id="658" r:id="rId55"/>
    <p:sldId id="3909" r:id="rId56"/>
    <p:sldId id="615" r:id="rId57"/>
    <p:sldId id="3912" r:id="rId58"/>
    <p:sldId id="613" r:id="rId59"/>
    <p:sldId id="3906" r:id="rId60"/>
    <p:sldId id="3913" r:id="rId61"/>
    <p:sldId id="3922" r:id="rId62"/>
    <p:sldId id="3923" r:id="rId63"/>
    <p:sldId id="572" r:id="rId64"/>
    <p:sldId id="293" r:id="rId65"/>
    <p:sldId id="563" r:id="rId66"/>
    <p:sldId id="576" r:id="rId67"/>
    <p:sldId id="573" r:id="rId68"/>
    <p:sldId id="568" r:id="rId69"/>
    <p:sldId id="645" r:id="rId70"/>
    <p:sldId id="616" r:id="rId71"/>
    <p:sldId id="3925" r:id="rId72"/>
    <p:sldId id="3926" r:id="rId73"/>
    <p:sldId id="3927" r:id="rId74"/>
    <p:sldId id="626" r:id="rId75"/>
    <p:sldId id="649" r:id="rId76"/>
    <p:sldId id="3933" r:id="rId77"/>
    <p:sldId id="659" r:id="rId78"/>
    <p:sldId id="496" r:id="rId79"/>
    <p:sldId id="652" r:id="rId80"/>
    <p:sldId id="3916" r:id="rId81"/>
    <p:sldId id="664" r:id="rId82"/>
    <p:sldId id="428" r:id="rId83"/>
    <p:sldId id="3936" r:id="rId84"/>
    <p:sldId id="660" r:id="rId85"/>
    <p:sldId id="661" r:id="rId86"/>
    <p:sldId id="650" r:id="rId87"/>
    <p:sldId id="3934" r:id="rId88"/>
    <p:sldId id="579" r:id="rId89"/>
    <p:sldId id="651" r:id="rId90"/>
    <p:sldId id="3937" r:id="rId91"/>
    <p:sldId id="585" r:id="rId92"/>
    <p:sldId id="662" r:id="rId93"/>
    <p:sldId id="628" r:id="rId94"/>
    <p:sldId id="319" r:id="rId9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00002A"/>
    <a:srgbClr val="FFFFCC"/>
    <a:srgbClr val="D1FFD1"/>
    <a:srgbClr val="00008A"/>
    <a:srgbClr val="3A001D"/>
    <a:srgbClr val="0000FF"/>
    <a:srgbClr val="2D051A"/>
    <a:srgbClr val="FEE6E8"/>
    <a:srgbClr val="48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5487" autoAdjust="0"/>
  </p:normalViewPr>
  <p:slideViewPr>
    <p:cSldViewPr snapToGrid="0">
      <p:cViewPr varScale="1">
        <p:scale>
          <a:sx n="82" d="100"/>
          <a:sy n="82" d="100"/>
        </p:scale>
        <p:origin x="114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6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221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98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69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80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70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51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97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240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3747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157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38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3804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9428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4934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074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4638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08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710FEA-5A36-4FE2-B5D6-E9F11D9264C2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722210"/>
            <a:ext cx="4528457" cy="114916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智慧的心在此可以思想。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那七頭就是女人所坐的七座山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又是七位王：五位已經傾倒了，一位還在，一位還沒有來到；他來的時候，必須暫時存留。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那先前有、如今沒有的獸，就是第八位，他也和那七位同列，並且歸於沉淪。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91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那十角就是十王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，他們還沒有得國，但他們一時之間要和獸同得權柄，與王一樣。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他們同心合意將自己的能力、權柄給那獸。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「他們與羔羊爭戰，羔羊必勝過他們，因為羔羊是萬主之主、萬王之王。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6011132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同著羔羊的，就是蒙召、被選、有忠心的，也必得勝。」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天使又對我說：「你所看見那淫婦坐的眾水，就是多民、多人、多國、多方。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16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你所看見的那十角與獸必恨這淫婦，使她冷落赤身，又要吃她的肉，用火將她燒盡。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因為神使諸王同心合意，遵行他的旨意，把自己的國給那獸，直等到神的話都應驗了。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你所看見的那女人就是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管轄地上眾王的大城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36380"/>
          </a:xfrm>
        </p:spPr>
        <p:txBody>
          <a:bodyPr>
            <a:normAutofit/>
          </a:bodyPr>
          <a:lstStyle/>
          <a:p>
            <a:pPr marL="0" marR="0" indent="0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章的主要段落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1371600" marR="0" indent="-13716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sz="4000" b="1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1-3</a:t>
            </a:r>
            <a:r>
              <a:rPr lang="en-US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介紹主要角色：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大淫婦，眾水，眾王，和朱紅色的獸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371600" marR="0" indent="-13716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sz="4000" b="1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4-6</a:t>
            </a:r>
            <a:r>
              <a:rPr lang="en-US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大淫婦的</a:t>
            </a:r>
            <a:r>
              <a:rPr lang="zh-CN" altLang="en-US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奢華</a:t>
            </a:r>
            <a:r>
              <a:rPr lang="zh-TW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與墮落</a:t>
            </a:r>
            <a:endParaRPr lang="en-US" sz="4000" dirty="0">
              <a:solidFill>
                <a:srgbClr val="1D2F2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371600" marR="0" indent="-13716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sz="4000" b="1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7-14</a:t>
            </a:r>
            <a:r>
              <a:rPr lang="en-US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	</a:t>
            </a:r>
            <a:r>
              <a:rPr lang="zh-TW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天使解釋獸與其七頭十角的涵義</a:t>
            </a:r>
            <a:endParaRPr lang="en-US" sz="4000" dirty="0">
              <a:solidFill>
                <a:srgbClr val="1D2F2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1371600" marR="0" indent="-13716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sz="4000" b="1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15-18</a:t>
            </a:r>
            <a:r>
              <a:rPr lang="en-US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	</a:t>
            </a:r>
            <a:r>
              <a:rPr lang="zh-CN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大淫婦被獸與牠的眾王所殺</a:t>
            </a:r>
            <a:endParaRPr lang="en-US" sz="4000" dirty="0">
              <a:solidFill>
                <a:srgbClr val="1D2F2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5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拿著七碗的七位天使中，有一位前來對我說：「你到這裡來，我將坐在眾水上的大淫婦所要受的刑罰指給你看。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地上的君王與她行淫，住在地上的人喝醉了她淫亂的酒。」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57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60579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我被聖靈感動，天使帶我到曠野去。我就看見一個女人騎在朱紅色的獸上，那獸有七頭十角，遍體有褻瀆的名號。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那女人穿著紫色和朱紅色的衣服，用金子、寶石、珍珠為裝飾，手拿金杯，杯中盛滿了可憎之物，就是她淫亂的汙穢。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6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5332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在她額上有名寫著說：「奧祕哉，大巴比倫，做世上的淫婦和一切可憎之物的母！」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07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大淫婦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坐在眾水上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拿著七碗的七位天使中，有一位前來對我說：「你到這裡來，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我將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坐在眾水上的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大淫婦所要受的刑罰指給你看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185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47472"/>
            <a:ext cx="8210146" cy="5953328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巴比倫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坐在眾水之上表示她在萬國之上的權柄。</a:t>
            </a:r>
            <a:endParaRPr lang="en-US" altLang="zh-TW" sz="4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比較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這兩節經文：</a:t>
            </a:r>
            <a:r>
              <a:rPr lang="zh-TW" sz="44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天使又對我說：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</a:t>
            </a:r>
            <a:r>
              <a:rPr lang="zh-TW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那淫婦</a:t>
            </a:r>
            <a:r>
              <a:rPr lang="zh-TW" sz="4400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</a:t>
            </a:r>
            <a:r>
              <a:rPr lang="zh-TW" sz="44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的眾水，就是多民多人多國多方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…18</a:t>
            </a:r>
            <a:r>
              <a:rPr lang="zh-TW" sz="4400" u="sng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</a:t>
            </a:r>
            <a:r>
              <a:rPr lang="zh-TW" sz="4400" u="sng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那女人</a:t>
            </a:r>
            <a:r>
              <a:rPr lang="zh-TW" sz="4400" u="sng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</a:t>
            </a:r>
            <a:r>
              <a:rPr lang="zh-TW" sz="4400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管轄</a:t>
            </a:r>
            <a:r>
              <a:rPr lang="zh-TW" sz="4400" u="sng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地上眾王的大城</a:t>
            </a:r>
            <a:r>
              <a:rPr lang="zh-TW" sz="44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(vv. 15, 18)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43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9" y="863364"/>
            <a:ext cx="5272711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6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6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6600" dirty="0">
                <a:solidFill>
                  <a:schemeClr val="tx2"/>
                </a:solidFill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17:1-18 </a:t>
            </a:r>
            <a:br>
              <a:rPr lang="en-US" sz="6000" dirty="0">
                <a:solidFill>
                  <a:schemeClr val="tx2"/>
                </a:solidFill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大淫婦受刑罰</a:t>
            </a:r>
            <a:r>
              <a:rPr lang="en-US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sz="6000" kern="1200" cap="all" baseline="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06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01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37745"/>
            <a:ext cx="8219874" cy="6070059"/>
          </a:xfrm>
        </p:spPr>
        <p:txBody>
          <a:bodyPr>
            <a:normAutofit lnSpcReduction="10000"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對『巴比倫</a:t>
            </a:r>
            <a:r>
              <a:rPr lang="en-US" alt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坐在眾水之上的淫婦</a:t>
            </a:r>
            <a:r>
              <a:rPr lang="zh-TW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』的審判是應驗</a:t>
            </a:r>
            <a:r>
              <a:rPr lang="zh-TW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耶利米書重複警告的預言</a:t>
            </a:r>
            <a:endParaRPr lang="en-US" altLang="zh-TW" sz="40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300" b="1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25:15-16</a:t>
            </a:r>
            <a:r>
              <a:rPr lang="zh-CN" sz="43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，『</a:t>
            </a:r>
            <a:r>
              <a:rPr lang="zh-TW" sz="43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耶和華以色列的神對我如此說：你從我手中接這杯忿怒的酒，使我所差遣你去的各國的民喝。他們喝了就要東倒西歪，並要發狂，因我使刀劍臨到他們中間。</a:t>
            </a:r>
            <a:r>
              <a:rPr lang="zh-TW" sz="43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altLang="zh-TW" sz="4300" dirty="0">
              <a:effectLst/>
              <a:latin typeface="Courier New" panose="02070309020205020404" pitchFamily="49" charset="0"/>
              <a:ea typeface="HanWangYenLight" panose="020203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2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DBF4-4E41-91D3-3260-79E23B3C34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0778" y="694592"/>
            <a:ext cx="7315200" cy="5486400"/>
          </a:xfrm>
        </p:spPr>
        <p:txBody>
          <a:bodyPr anchor="ctr">
            <a:no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耶利米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書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51:7-13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巴比倫素來是耶和華手中的金杯，使天下沉醉，萬國喝了他的酒就顛狂了</a:t>
            </a:r>
            <a:r>
              <a:rPr lang="en-GB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住在眾水之上多有財寶的阿，你的結局到了，你貪婪之量滿了。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7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" y="127664"/>
            <a:ext cx="8277958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地上的君王與她行淫</a:t>
            </a:r>
            <a:r>
              <a:rPr lang="en-US" altLang="zh-TW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喝醉了她淫亂的酒。</a:t>
            </a:r>
            <a:r>
              <a:rPr lang="en-US" altLang="zh-CN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民數記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14:33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你們的兒女必在曠野飄流四十年、擔當你們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淫行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的罪、直到你們的屍首在曠野消滅。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62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685801"/>
            <a:ext cx="8197727" cy="5495192"/>
          </a:xfrm>
        </p:spPr>
        <p:txBody>
          <a:bodyPr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耶利米書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3:8 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背道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的以色列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行淫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．我為這緣故給他休書休他．我看見他奸詐的妹妹猶大、還不懼怕、也去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行淫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因以色列輕忽了他的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淫亂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和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石頭木頭行淫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、地就被玷污了。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9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DBF4-4E41-91D3-3260-79E23B3C34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685800"/>
            <a:ext cx="8221346" cy="5715000"/>
          </a:xfrm>
        </p:spPr>
        <p:txBody>
          <a:bodyPr anchor="t">
            <a:noAutofit/>
          </a:bodyPr>
          <a:lstStyle/>
          <a:p>
            <a:pPr marL="0" indent="0" latinLnBrk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以西結書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23:49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人必照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你們的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淫行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報應你們．你們要擔當</a:t>
            </a:r>
            <a:r>
              <a:rPr lang="zh-TW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拜偶像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的罪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、就知道我是主耶和華。</a:t>
            </a:r>
            <a:endParaRPr lang="en-US" sz="4400" dirty="0"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何西阿書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耶和華初次與何西阿說話、對他說、你去娶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淫婦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為妻、也收那從淫亂所生的兒女、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這地大行淫亂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離棄耶和華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zh-CN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一個女人騎在朱紅色的獸上</a:t>
            </a:r>
            <a:endParaRPr lang="en-US" sz="48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我就看見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一個女人騎在朱紅色的獸上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，那獸有七頭十角，遍體有褻瀆的名號</a:t>
            </a:r>
            <a:r>
              <a:rPr lang="en-US" sz="44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你所看見的那女人，就是</a:t>
            </a:r>
            <a:r>
              <a:rPr lang="zh-CN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管轄地上眾王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大城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女人所騎朱紅色獸的奧秘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朱紅色代表財富與奢華似乎是</a:t>
            </a:r>
            <a:r>
              <a:rPr lang="zh-CN" altLang="en-US" sz="4800" u="sng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世界性</a:t>
            </a:r>
            <a:r>
              <a:rPr lang="zh-CN" altLang="en-US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的現象；因此在中國都有</a:t>
            </a:r>
            <a:r>
              <a:rPr lang="en-US" altLang="zh-CN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rgbClr val="FF0000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朱門</a:t>
            </a:r>
            <a:r>
              <a:rPr lang="zh-CN" altLang="en-US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酒肉臭</a:t>
            </a:r>
            <a:r>
              <a:rPr lang="en-US" altLang="zh-CN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來形容富人。</a:t>
            </a:r>
            <a:endParaRPr lang="en-US" sz="5400" dirty="0">
              <a:solidFill>
                <a:srgbClr val="00008A"/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0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487" y="447675"/>
            <a:ext cx="8201025" cy="596265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5400" dirty="0">
                <a:effectLst/>
                <a:latin typeface="DFPYuanBold-B5" panose="020F0700000000000000" pitchFamily="34" charset="-120"/>
                <a:ea typeface="DFPYuanBold-B5" panose="020F0700000000000000" pitchFamily="34" charset="-120"/>
                <a:cs typeface="Arial" panose="020B0604020202020204" pitchFamily="34" charset="0"/>
              </a:rPr>
              <a:t>『</a:t>
            </a:r>
            <a:r>
              <a:rPr lang="zh-CN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一個女人騎在朱紅色的獸上</a:t>
            </a:r>
            <a:r>
              <a:rPr lang="en-US" altLang="zh-CN" sz="5400" dirty="0">
                <a:effectLst/>
                <a:latin typeface="DFPYuanBold-B5" panose="020F0700000000000000" pitchFamily="34" charset="-120"/>
                <a:ea typeface="DFPYuanBold-B5" panose="020F0700000000000000" pitchFamily="34" charset="-120"/>
                <a:cs typeface="Arial" panose="020B0604020202020204" pitchFamily="34" charset="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這個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女人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代表一種信仰。此信仰能支配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/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指揮整個經濟體系和財富分配；進而支配百姓的生活。</a:t>
            </a:r>
            <a:endParaRPr lang="en-US" altLang="zh-CN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3225" y="447675"/>
            <a:ext cx="8337550" cy="5962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就好像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朱門酒肉臭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相對的是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路有凍死骨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；在聖經中提到的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朱紅色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往往不僅是描述人的奢華；更是指向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嚴重的貧富差距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altLang="zh-CN" sz="40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其實聖經所看重的不是一個人有多少財富；而是一個社會如何分配社會資源，以至於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多的沒有餘；少的沒有缺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CN" altLang="en-US" sz="4000" i="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哥林多後書 </a:t>
            </a:r>
            <a:r>
              <a:rPr lang="en-US" altLang="zh-CN" sz="4000" i="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8:15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1" y="447675"/>
            <a:ext cx="8220809" cy="5962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effectLst/>
                <a:latin typeface="DFPYuanBold-B5" panose="020F0700000000000000" pitchFamily="34" charset="-120"/>
                <a:ea typeface="DFPYuanBold-B5" panose="020F0700000000000000" pitchFamily="34" charset="-120"/>
                <a:cs typeface="Arial" panose="020B0604020202020204" pitchFamily="34" charset="0"/>
              </a:rPr>
              <a:t>『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那獸有七頭十角，遍體有褻瀆的名號</a:t>
            </a:r>
            <a:r>
              <a:rPr lang="en-US" altLang="zh-CN" sz="4400" dirty="0">
                <a:effectLst/>
                <a:latin typeface="DFPYuanBold-B5" panose="020F0700000000000000" pitchFamily="34" charset="-120"/>
                <a:ea typeface="DFPYuanBold-B5" panose="020F0700000000000000" pitchFamily="34" charset="-120"/>
                <a:cs typeface="Arial" panose="020B0604020202020204" pitchFamily="34" charset="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這是對 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13:1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的重述，提醒我們這個獸的特徵：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我又看見一個獸從海中上來，有十角七頭，在十角上戴著十個冠冕，七頭上有褻瀆的名號。 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牠的頭和角在本章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9-14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節中會有所交代。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5331" y="350196"/>
            <a:ext cx="8453337" cy="6157608"/>
          </a:xfrm>
        </p:spPr>
        <p:txBody>
          <a:bodyPr>
            <a:noAutofit/>
          </a:bodyPr>
          <a:lstStyle/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1:1-8</a:t>
            </a:r>
            <a:r>
              <a:rPr lang="en-US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r>
              <a:rPr lang="zh-CN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序言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1:9-20</a:t>
            </a:r>
            <a:r>
              <a:rPr lang="en-US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r>
              <a:rPr lang="zh-CN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最初的異象：站在燈檯中間的基督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2-3</a:t>
            </a:r>
            <a:r>
              <a:rPr lang="zh-CN" sz="3200" dirty="0">
                <a:solidFill>
                  <a:srgbClr val="00008E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章</a:t>
            </a:r>
            <a:r>
              <a:rPr lang="en-US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r>
              <a:rPr lang="zh-CN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寫給七個教會的信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4-5</a:t>
            </a:r>
            <a:r>
              <a:rPr lang="zh-CN" sz="3200" dirty="0">
                <a:solidFill>
                  <a:srgbClr val="00008E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章</a:t>
            </a:r>
            <a:r>
              <a:rPr lang="en-US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r>
              <a:rPr lang="zh-CN" sz="3200" dirty="0">
                <a:solidFill>
                  <a:srgbClr val="00008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天上寶座的異象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6-16</a:t>
            </a:r>
            <a:r>
              <a:rPr lang="zh-CN" sz="3200" dirty="0">
                <a:solidFill>
                  <a:srgbClr val="0000FF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章</a:t>
            </a:r>
            <a:r>
              <a:rPr lang="en-US" sz="32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PYuanBold-B5" panose="020F0700000000000000" pitchFamily="34" charset="-120"/>
                <a:cs typeface="Arial" panose="020B0604020202020204" pitchFamily="34" charset="0"/>
              </a:rPr>
              <a:t>	</a:t>
            </a:r>
            <a:r>
              <a:rPr lang="zh-CN" sz="32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PYuanBold-B5" panose="020F0700000000000000" pitchFamily="34" charset="-120"/>
                <a:cs typeface="Arial" panose="020B0604020202020204" pitchFamily="34" charset="0"/>
              </a:rPr>
              <a:t>七印，七號，與七碗的異象</a:t>
            </a:r>
            <a:endParaRPr lang="en-US" sz="3200" dirty="0">
              <a:solidFill>
                <a:srgbClr val="0000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17:1-19:5	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對巴比倫與獸的審判</a:t>
            </a:r>
            <a:endParaRPr lang="en-US" sz="3600" dirty="0">
              <a:solidFill>
                <a:srgbClr val="FF0000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19:6-20:15	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終局的來到</a:t>
            </a:r>
            <a:r>
              <a:rPr 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CN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基督再臨，千年國度，白色大寶座前的審判</a:t>
            </a:r>
            <a:r>
              <a:rPr 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	</a:t>
            </a:r>
            <a:endParaRPr lang="en-US" sz="3600" dirty="0">
              <a:solidFill>
                <a:srgbClr val="FF0000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21:1-22:5	</a:t>
            </a:r>
            <a:r>
              <a:rPr lang="zh-CN" sz="32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新天新地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2062163" marR="0" indent="-2062163"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22:6-21	</a:t>
            </a:r>
            <a:r>
              <a:rPr lang="zh-CN" sz="32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結語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CN" sz="32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應許與警語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5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如何理解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那女人外表，裝飾，杯子和杯中物的描述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那女人穿著紫色和朱紅色的衣服，用金子、寶石、珍珠為裝飾，手拿金杯，杯中盛滿了可憎之物，就是她淫亂的汙穢。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437" y="455612"/>
            <a:ext cx="8239125" cy="594677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CN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羅馬帝國當時奢華繁榮的社會氛圍裡，</a:t>
            </a:r>
            <a:r>
              <a:rPr lang="zh-TW" sz="40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紫色</a:t>
            </a: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是王室貴族服飾的顏色，是</a:t>
            </a:r>
            <a:r>
              <a:rPr lang="zh-TW" sz="4000" u="sng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顯示權貴</a:t>
            </a: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的顏色；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朱紅色</a:t>
            </a: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是</a:t>
            </a:r>
            <a:r>
              <a:rPr lang="zh-TW" sz="4000" u="sng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顯示財富</a:t>
            </a: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的顏色。</a:t>
            </a:r>
            <a:endParaRPr lang="en-US" altLang="zh-TW" sz="40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48004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另可參考</a:t>
            </a:r>
            <a:r>
              <a:rPr lang="zh-TW" sz="40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撒下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1:24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以色列的女子阿、當為掃羅哭號．他曾使你們穿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朱紅色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美衣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、使你們衣服有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黃金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妝飾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0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48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465992"/>
            <a:ext cx="8210550" cy="604031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太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23:25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你們這假冒為善的文士和法利賽人有禍了．因為你們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洗淨杯盤的外面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裏面卻盛滿了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勒索和放蕩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你們這假冒為善的文士和法利賽人有禍了．因為你們好像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粉飾的墳墓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外面好看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裏面卻裝滿了死人的骨頭、和一切的污穢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2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那女人額上的名，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是在描述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她的哪些特性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？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0"/>
            <a:ext cx="8343900" cy="3780691"/>
          </a:xfrm>
        </p:spPr>
        <p:txBody>
          <a:bodyPr anchor="ctr">
            <a:noAutofit/>
          </a:bodyPr>
          <a:lstStyle/>
          <a:p>
            <a:pPr indent="31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額上有名寫著說：奧秘哉，大巴比倫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5)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 </a:t>
            </a:r>
            <a:r>
              <a:rPr lang="en-GB" sz="4400" dirty="0">
                <a:solidFill>
                  <a:srgbClr val="480048"/>
                </a:solidFill>
                <a:latin typeface="DFYuanMedium-B5" panose="020F0509000000000000" pitchFamily="49" charset="-120"/>
                <a:ea typeface="PMingLiU" panose="02020500000000000000" pitchFamily="18" charset="-120"/>
                <a:cs typeface="Times New Roman" panose="02020603050405020304" pitchFamily="18" charset="0"/>
              </a:rPr>
              <a:t>==</a:t>
            </a:r>
            <a:r>
              <a:rPr lang="en-US" altLang="zh-TW" sz="4400" dirty="0">
                <a:solidFill>
                  <a:srgbClr val="480048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》</a:t>
            </a:r>
            <a:r>
              <a:rPr lang="zh-TW" altLang="en-US" sz="4400" dirty="0">
                <a:solidFill>
                  <a:srgbClr val="002060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比較合理的翻譯是：</a:t>
            </a:r>
            <a:r>
              <a:rPr lang="en-US" altLang="zh-TW" sz="4400" dirty="0">
                <a:solidFill>
                  <a:srgbClr val="002060"/>
                </a:solidFill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在</a:t>
            </a:r>
            <a:r>
              <a:rPr lang="zh-CN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她</a:t>
            </a:r>
            <a:r>
              <a:rPr lang="zh-TW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額上有個</a:t>
            </a:r>
            <a:r>
              <a:rPr lang="zh-CN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奧秘</a:t>
            </a:r>
            <a:r>
              <a:rPr lang="zh-TW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的名字，叫大巴比倫</a:t>
            </a:r>
            <a:r>
              <a:rPr lang="zh-CN" altLang="en-US" sz="44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000096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47473"/>
            <a:ext cx="8229600" cy="5943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奧秘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– 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暫時掩蓋或隱藏的真理，尤其是指上帝的救贖計劃。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在這裡也可以翻成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神秘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altLang="zh-CN" sz="44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2:29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王阿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尼布甲尼撒王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、你在床上想到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後來的事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、那顯明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奧秘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事的主、把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將來必有的事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指示你．</a:t>
            </a:r>
            <a:endParaRPr lang="en-US" sz="36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557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4812" y="460375"/>
            <a:ext cx="8334375" cy="59372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這個稱呼的舊約背景在於但以理書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28-31</a:t>
            </a:r>
            <a:r>
              <a:rPr lang="zh-CN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這事都臨到尼布甲尼撒王。過了十二個月，他遊行在巴比倫王宮裡，他說：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這大巴比倫不是我用大能大力建為京都，要顯我威嚴的榮耀麼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。這話在王口中尚未說完，有聲音從天降下，說：尼布甲尼撒王阿，有話對你說：你的國位離開你了。</a:t>
            </a: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21585"/>
            <a:ext cx="8229600" cy="5814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大巴比倫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Courier New" panose="02070309020205020404" pitchFamily="49" charset="0"/>
              </a:rPr>
              <a:t>– 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</a:t>
            </a:r>
            <a:r>
              <a:rPr lang="en-US" alt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51:6 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你們要從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巴比倫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中逃奔、各救自己的性命．</a:t>
            </a:r>
            <a:r>
              <a:rPr 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不要陷在他的罪孽中、一同滅亡、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因為這是耶和華報仇的時候．他必向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巴比倫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施行報應。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7 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巴比倫素來是耶和華手中的金杯、使天下沉醉．萬國喝了他的酒就顛狂了。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36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</a:t>
            </a:r>
            <a:r>
              <a:rPr lang="en-US" altLang="zh-CN" sz="36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14:8 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又有第二位天使、接</a:t>
            </a:r>
            <a:r>
              <a:rPr lang="zh-CN" sz="3600" dirty="0">
                <a:solidFill>
                  <a:srgbClr val="000000"/>
                </a:solidFill>
                <a:effectLst/>
                <a:latin typeface="DFPYuanBold-B5" panose="020F0700000000000000" pitchFamily="34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說、叫萬民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喝邪淫大怒之酒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巴比倫大城</a:t>
            </a:r>
            <a:r>
              <a:rPr lang="zh-CN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傾倒了、傾倒了。</a:t>
            </a:r>
            <a:endParaRPr lang="en-US" sz="32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8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47473"/>
            <a:ext cx="8229600" cy="6177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世上的淫婦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– 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既然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淫亂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是指離開上帝的真道與誡命去跟隨屬世的價值觀；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淫婦明顯是指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一種吸引人去跟隨，以至於遠離上帝的</a:t>
            </a:r>
            <a:r>
              <a:rPr lang="zh-CN" altLang="en-US" sz="4400" u="sng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信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仰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及相關的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制度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以至於</a:t>
            </a:r>
            <a:r>
              <a:rPr lang="en-US" altLang="zh-CN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可憎之物</a:t>
            </a:r>
            <a:r>
              <a:rPr lang="en-US" altLang="zh-CN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就是指一切</a:t>
            </a:r>
            <a:r>
              <a:rPr lang="zh-CN" altLang="en-US" sz="4400" u="sng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取代神的東西</a:t>
            </a:r>
            <a:r>
              <a:rPr lang="zh-CN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86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47473"/>
            <a:ext cx="8229600" cy="5963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一切可憎之物的母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所有想取代神之人的母親</a:t>
            </a:r>
            <a:r>
              <a:rPr lang="zh-CN" altLang="en-US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老鴇；鴇母</a:t>
            </a:r>
            <a:r>
              <a:rPr lang="en-US" altLang="zh-CN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40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換句話說，這種信仰會吸引人自高自大，想取代神，並且會</a:t>
            </a:r>
            <a:r>
              <a:rPr lang="zh-CN" altLang="en-US" sz="4000" u="sng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產生更多</a:t>
            </a:r>
            <a:r>
              <a:rPr lang="zh-CN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這般想法的人；如同羅馬帝國的政治，經濟，社會制度會吸引其他國家模仿。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35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04018"/>
            <a:ext cx="8239125" cy="6049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代下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34:33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約西亞從以色列各處、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將一切可憎之物盡都除掉、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使以色列境內的人、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都事奉耶和華他們的神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。約西亞在世的日子、就跟從耶和華他們列祖的神、總不離開。</a:t>
            </a:r>
            <a:endParaRPr lang="en-US" altLang="zh-TW" sz="48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0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57199"/>
            <a:ext cx="8000999" cy="180095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14:1-20 </a:t>
            </a:r>
            <a:b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插曲三之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末日的拯救和審判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CCFF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在末日世界和拜獸的將面對上帝大怒的審判，但在基督裡而死的人有福了。</a:t>
            </a:r>
            <a:endParaRPr lang="en-US" sz="4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這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大淫婦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到底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是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指向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什麼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？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從經文上來判斷，此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大淫婦顯然指向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羅馬帝國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的制度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和其深遠的影響</a:t>
            </a:r>
            <a:r>
              <a:rPr lang="en-US" sz="48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經濟，政治，信仰，道德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…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等等。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2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那女人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喝醉了聖徒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的血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要如何來理解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？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800" dirty="0">
                <a:solidFill>
                  <a:srgbClr val="2D051A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我又看見那女人喝醉了</a:t>
            </a:r>
            <a:r>
              <a:rPr lang="zh-TW" altLang="en-US" sz="4800" u="sng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聖徒的血</a:t>
            </a:r>
            <a:r>
              <a:rPr lang="zh-TW" altLang="en-US" sz="48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u="sng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為耶穌作見證之人的血</a:t>
            </a:r>
            <a:r>
              <a:rPr lang="zh-TW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。我看見她，就大大地稀奇。</a:t>
            </a:r>
            <a:endParaRPr lang="en-US" sz="48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83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593" y="685800"/>
            <a:ext cx="7068610" cy="549519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3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在這裡，經文強調羅馬帝國</a:t>
            </a:r>
            <a:r>
              <a:rPr lang="en-US" altLang="zh-CN" sz="43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CN" altLang="en-US" sz="43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巴比倫對基督徒四方面的迫害：</a:t>
            </a:r>
            <a:endParaRPr lang="en-US" altLang="zh-CN" sz="43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1828800" indent="-9144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75000"/>
            </a:pPr>
            <a:r>
              <a:rPr lang="zh-CN" altLang="en-US" sz="4800" dirty="0">
                <a:solidFill>
                  <a:srgbClr val="C0000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拜偶像</a:t>
            </a:r>
            <a:endParaRPr lang="en-US" altLang="zh-CN" sz="4800" dirty="0">
              <a:solidFill>
                <a:srgbClr val="C00000"/>
              </a:solidFill>
              <a:latin typeface="DFYaYiW6-B5" panose="040B0609000000000000" pitchFamily="81" charset="-120"/>
              <a:ea typeface="DFYaYiW6-B5" panose="040B0609000000000000" pitchFamily="81" charset="-120"/>
            </a:endParaRPr>
          </a:p>
          <a:p>
            <a:pPr marL="1828800" indent="-9144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75000"/>
            </a:pPr>
            <a:r>
              <a:rPr lang="zh-CN" altLang="en-US" sz="4800" dirty="0">
                <a:solidFill>
                  <a:srgbClr val="C0000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淫亂</a:t>
            </a:r>
            <a:endParaRPr lang="en-US" altLang="zh-CN" sz="4800" dirty="0">
              <a:solidFill>
                <a:srgbClr val="C00000"/>
              </a:solidFill>
              <a:latin typeface="DFYaYiW6-B5" panose="040B0609000000000000" pitchFamily="81" charset="-120"/>
              <a:ea typeface="DFYaYiW6-B5" panose="040B0609000000000000" pitchFamily="81" charset="-120"/>
            </a:endParaRPr>
          </a:p>
          <a:p>
            <a:pPr marL="1828800" indent="-9144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75000"/>
            </a:pPr>
            <a:r>
              <a:rPr lang="zh-CN" altLang="en-US" sz="4800" dirty="0">
                <a:solidFill>
                  <a:srgbClr val="C00000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</a:rPr>
              <a:t>奢華</a:t>
            </a:r>
            <a:endParaRPr lang="en-US" altLang="zh-CN" sz="4800" dirty="0">
              <a:solidFill>
                <a:srgbClr val="C00000"/>
              </a:solidFill>
              <a:effectLst/>
              <a:latin typeface="DFYaYiW6-B5" panose="040B0609000000000000" pitchFamily="81" charset="-120"/>
              <a:ea typeface="DFYaYiW6-B5" panose="040B0609000000000000" pitchFamily="81" charset="-120"/>
            </a:endParaRPr>
          </a:p>
          <a:p>
            <a:pPr marL="1828800" indent="-9144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75000"/>
            </a:pPr>
            <a:r>
              <a:rPr lang="zh-CN" altLang="en-US" sz="4800" dirty="0">
                <a:solidFill>
                  <a:srgbClr val="C0000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逼迫</a:t>
            </a:r>
            <a:endParaRPr lang="en-US" sz="4800" dirty="0">
              <a:solidFill>
                <a:srgbClr val="C00000"/>
              </a:solidFill>
              <a:effectLst/>
              <a:latin typeface="DFYaYiW6-B5" panose="040B0609000000000000" pitchFamily="81" charset="-120"/>
              <a:ea typeface="DFYaYiW6-B5" panose="040B06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2912"/>
            <a:ext cx="8220075" cy="5972175"/>
          </a:xfrm>
        </p:spPr>
        <p:txBody>
          <a:bodyPr>
            <a:normAutofit fontScale="92500"/>
          </a:bodyPr>
          <a:lstStyle/>
          <a:p>
            <a:pPr marL="0" lvl="2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賽</a:t>
            </a:r>
            <a:r>
              <a:rPr lang="en-US" alt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49:26 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並且我必使那欺壓你的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喫自己的肉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、也要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以自己的血喝醉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、好像喝甜酒一樣．凡有血氣的、必都知道我耶和華是你的救主、是你的救贖主、是雅各的大能者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r>
              <a:rPr lang="en-US" altLang="zh-CN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</a:p>
          <a:p>
            <a:pPr marL="0" lvl="2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– </a:t>
            </a:r>
            <a:r>
              <a:rPr lang="en-US" altLang="zh-CN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以其人之道，還治其人之身</a:t>
            </a:r>
            <a:r>
              <a:rPr lang="en-US" altLang="zh-CN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endParaRPr lang="en-US" altLang="zh-CN" sz="48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178546" cy="2395728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比較本章所描述的獸，第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12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章的龍，和第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13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章的海獸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我被聖靈感動，天使帶我到曠野去，</a:t>
            </a:r>
            <a:r>
              <a:rPr lang="zh-CN" altLang="en-US" sz="4800" u="sng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我就看見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一個女人騎在</a:t>
            </a:r>
            <a:r>
              <a:rPr lang="zh-CN" altLang="en-US" sz="48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朱紅色的獸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那獸有七頭十角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遍體有褻瀆的名號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4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3" y="437745"/>
            <a:ext cx="8287967" cy="5963055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你所看見的獸，先前有，如今沒有，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將要從無底坑裡上來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，又要歸於沉淪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。凡住在地上名字從創世以來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沒有記在生命冊上的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，見先前有，如今沒有，以後再有的獸，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就必希奇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01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3" y="437745"/>
            <a:ext cx="8287967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天上又現出異象來．有一條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大紅龍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七頭十角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七頭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上戴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七個冠冕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</a:rPr>
              <a:t>…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我又看見一個獸從海中上來、有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十角七頭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十角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上戴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十個冠冕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、七頭上有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褻瀆的名號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04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3" y="437745"/>
            <a:ext cx="8287967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11:7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兩個見證人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作完見證的時候、那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從無底坑裏上來的獸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、必與他們交戰、並且得勝、把他們殺了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13:8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凡住在地上、名字從創世以來、沒有記在被殺之羔羊生命冊上的人、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都要拜他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196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這獸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先前有、如今沒有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先前有，如今沒有</a:t>
            </a:r>
            <a:r>
              <a:rPr lang="zh-TW" sz="4400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，將要從</a:t>
            </a:r>
            <a:r>
              <a:rPr lang="zh-TW" sz="4400" u="sng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en-US" altLang="zh-TW" sz="36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陰間</a:t>
            </a:r>
            <a:r>
              <a:rPr lang="en-US" altLang="zh-TW" sz="36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裡上來，又要歸於沉淪。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(8)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很顯然是對</a:t>
            </a:r>
            <a:r>
              <a:rPr lang="zh-TW" sz="44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獸想要模仿基督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的譏諷</a:t>
            </a:r>
            <a:r>
              <a:rPr lang="en-US" alt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參考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13:4, 5, 6, 8, 15)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8669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47675"/>
            <a:ext cx="8229600" cy="5962650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因為耶穌基督是『</a:t>
            </a:r>
            <a:r>
              <a:rPr lang="en-US" altLang="zh-CN" sz="60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</a:t>
            </a:r>
            <a:r>
              <a:rPr lang="en-US" altLang="zh-CN" sz="6000" b="1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我是首先的，我是末後的，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又是那存活的，我曾死過，現在又活了，直活到永永遠遠，並且拿著死亡和陰間的鑰匙</a:t>
            </a:r>
            <a:r>
              <a:rPr lang="zh-TW" sz="48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6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614791"/>
            <a:ext cx="7791855" cy="5000017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Symbol" panose="05050102010706020507" pitchFamily="18" charset="2"/>
              <a:buChar char="·"/>
            </a:pPr>
            <a:r>
              <a:rPr lang="zh-TW" altLang="en-US" sz="36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屬基督的人是祂寶血重價買贖回來的，做初熟的果子歸與上帝。</a:t>
            </a:r>
            <a:endParaRPr lang="en-US" sz="36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Symbol" panose="05050102010706020507" pitchFamily="18" charset="2"/>
              <a:buChar char="·"/>
            </a:pPr>
            <a:r>
              <a:rPr lang="zh-TW" altLang="en-US" sz="36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在末後的苦難中，聖徒必須存心忍耐，堅守真道，並遵從上帝的誡命，因為一生的果效將會永遠隨著我們。</a:t>
            </a:r>
            <a:endParaRPr lang="en-US" sz="36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Symbol" panose="05050102010706020507" pitchFamily="18" charset="2"/>
              <a:buChar char="·"/>
            </a:pPr>
            <a:r>
              <a:rPr lang="zh-TW" altLang="en-US" sz="36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面對末後的審判，悔改而敬畏上帝必然得救；而不悔改的都要面對上帝的憤怒</a:t>
            </a:r>
            <a:r>
              <a:rPr lang="en-US" sz="36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.</a:t>
            </a:r>
            <a:endParaRPr lang="en-US" sz="72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這獸將來要從哪裡上來？牠最後的結局如何？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將要從無底坑裡上來，又要歸於沉淪。</a:t>
            </a:r>
            <a:r>
              <a:rPr lang="en-US" altLang="zh-CN" sz="5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(8</a:t>
            </a:r>
            <a:r>
              <a:rPr lang="en-US" altLang="zh-CN" sz="5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b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2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7675"/>
            <a:ext cx="8220075" cy="5962650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他們作完見證的時候，那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從無底坑裡上來的獸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，必與他們交戰，並且得勝，把他們殺了。</a:t>
            </a: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(11:7)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sz="48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雖然從無底坑上來好像捲土重來，而且看起來勢不可擋；然而結局已定。</a:t>
            </a:r>
            <a:endParaRPr lang="en-US" sz="4800" dirty="0">
              <a:solidFill>
                <a:srgbClr val="C00000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被獸迷惑的人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8…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凡住在地上，名字從創世以來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沒有記在生命冊上的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13:8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凡住在地上、名字從創世以來、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沒有記在被殺之羔羊生命冊上的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人、都要拜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8802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智慧的心在此可以思想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智慧</a:t>
            </a:r>
            <a:r>
              <a:rPr lang="en-US" altLang="zh-CN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是但以理書重複出現的特質需求。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此智慧是從神而來，是解讀異象的必要條件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這表示說，</a:t>
            </a:r>
            <a:r>
              <a:rPr lang="zh-CN" altLang="en-US" sz="44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讀者必須在神的啟示裡去找答案。</a:t>
            </a:r>
            <a:endParaRPr lang="en-US" sz="4400" dirty="0">
              <a:solidFill>
                <a:srgbClr val="4B4BFF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7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Courier New" panose="02070309020205020404" pitchFamily="49" charset="0"/>
              </a:rPr>
              <a:t>此處將獸的七頭比喻成</a:t>
            </a:r>
            <a: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『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Courier New" panose="02070309020205020404" pitchFamily="49" charset="0"/>
              </a:rPr>
              <a:t>那女人坐的七座山</a:t>
            </a:r>
            <a: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』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4800" dirty="0">
                <a:solidFill>
                  <a:srgbClr val="00008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那七頭就是女人所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</a:t>
            </a:r>
            <a:r>
              <a:rPr lang="zh-CN" altLang="en-US" sz="48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的七座山。</a:t>
            </a:r>
            <a:r>
              <a:rPr lang="en-US" altLang="zh-CN" sz="4800" dirty="0">
                <a:solidFill>
                  <a:srgbClr val="00008E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rgbClr val="480048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明顯指向這女人對這七座山</a:t>
            </a:r>
            <a:r>
              <a:rPr lang="en-US" altLang="zh-CN" sz="4000" dirty="0">
                <a:solidFill>
                  <a:srgbClr val="00002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2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象徵羅馬帝國</a:t>
            </a:r>
            <a:r>
              <a:rPr lang="en-US" sz="4000" dirty="0">
                <a:solidFill>
                  <a:srgbClr val="00002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480048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完全的控制權</a:t>
            </a:r>
            <a:r>
              <a:rPr lang="zh-CN" altLang="en-US" sz="4800" dirty="0">
                <a:solidFill>
                  <a:srgbClr val="480048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480048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9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山</a:t>
            </a:r>
            <a:r>
              <a:rPr lang="en-US" alt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往往象徵</a:t>
            </a:r>
            <a:r>
              <a:rPr lang="en-US" alt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高處</a:t>
            </a:r>
            <a:r>
              <a:rPr lang="en-US" alt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，也就是假神居住所在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14:13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你心裏曾說、我要升到天上．我要高舉我的寶座在神眾星以上．我要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坐在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聚會的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山上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、在北方的極處、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83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55836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3:23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仰望從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小山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、或從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的喧嚷中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得幫助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、真是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枉然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的．以色列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得救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誠然在乎耶和華我們的神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50:6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我的百姓作了迷失的羊．牧人使他們走差路、使他們轉到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山上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．他們從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走到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小山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、竟忘了安歇之處。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010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501427"/>
            <a:ext cx="8013192" cy="156063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關於獸的七頭的解釋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666" y="3429000"/>
            <a:ext cx="6858000" cy="230932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節錄自北美華神啟示錄講義</a:t>
            </a:r>
            <a:r>
              <a:rPr lang="en-GB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 – 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徐大生博士</a:t>
            </a:r>
            <a:r>
              <a:rPr lang="en-US" altLang="zh-TW" sz="4800" dirty="0">
                <a:solidFill>
                  <a:srgbClr val="4B4BFF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)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71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BFB3B02-AE60-0665-9252-E0A327AAD3D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539700"/>
              </p:ext>
            </p:extLst>
          </p:nvPr>
        </p:nvGraphicFramePr>
        <p:xfrm>
          <a:off x="350196" y="466928"/>
          <a:ext cx="8463065" cy="5924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248">
                  <a:extLst>
                    <a:ext uri="{9D8B030D-6E8A-4147-A177-3AD203B41FA5}">
                      <a16:colId xmlns:a16="http://schemas.microsoft.com/office/drawing/2014/main" val="3604934467"/>
                    </a:ext>
                  </a:extLst>
                </a:gridCol>
                <a:gridCol w="2087396">
                  <a:extLst>
                    <a:ext uri="{9D8B030D-6E8A-4147-A177-3AD203B41FA5}">
                      <a16:colId xmlns:a16="http://schemas.microsoft.com/office/drawing/2014/main" val="359780672"/>
                    </a:ext>
                  </a:extLst>
                </a:gridCol>
                <a:gridCol w="3205644">
                  <a:extLst>
                    <a:ext uri="{9D8B030D-6E8A-4147-A177-3AD203B41FA5}">
                      <a16:colId xmlns:a16="http://schemas.microsoft.com/office/drawing/2014/main" val="1837926588"/>
                    </a:ext>
                  </a:extLst>
                </a:gridCol>
                <a:gridCol w="2051777">
                  <a:extLst>
                    <a:ext uri="{9D8B030D-6E8A-4147-A177-3AD203B41FA5}">
                      <a16:colId xmlns:a16="http://schemas.microsoft.com/office/drawing/2014/main" val="3252038703"/>
                    </a:ext>
                  </a:extLst>
                </a:gridCol>
              </a:tblGrid>
              <a:tr h="592414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3A001D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 </a:t>
                      </a:r>
                      <a:endParaRPr lang="en-US" sz="3600" b="0" dirty="0">
                        <a:solidFill>
                          <a:srgbClr val="3A001D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先前有、如今沒有、以後再有的</a:t>
                      </a:r>
                      <a:r>
                        <a:rPr lang="zh-TW" sz="3200" b="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獸</a:t>
                      </a:r>
                      <a:r>
                        <a:rPr lang="en-US" sz="3200" b="0" dirty="0">
                          <a:solidFill>
                            <a:srgbClr val="3A001D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(8b)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3A001D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 </a:t>
                      </a:r>
                      <a:endParaRPr lang="en-US" sz="3200" b="0" dirty="0">
                        <a:solidFill>
                          <a:srgbClr val="3A001D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那</a:t>
                      </a:r>
                      <a:r>
                        <a:rPr lang="zh-TW" sz="3200" b="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七頭</a:t>
                      </a: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就是女人所坐的七座山，又是七位王；五位已經傾倒了，一位還在，一位還沒有來到；他來的時候，必須暫時存留。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( 9b-10)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那先前有如今沒有的</a:t>
                      </a:r>
                      <a:r>
                        <a:rPr lang="zh-TW" sz="3200" b="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獸</a:t>
                      </a: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，就是第八位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( 11a)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3A001D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 </a:t>
                      </a:r>
                      <a:endParaRPr lang="en-US" sz="3200" b="0" dirty="0">
                        <a:solidFill>
                          <a:srgbClr val="3A001D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9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819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249A739-68E0-F4F9-B276-019760E32C4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6248257"/>
              </p:ext>
            </p:extLst>
          </p:nvPr>
        </p:nvGraphicFramePr>
        <p:xfrm>
          <a:off x="242596" y="326571"/>
          <a:ext cx="8686800" cy="6195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335">
                  <a:extLst>
                    <a:ext uri="{9D8B030D-6E8A-4147-A177-3AD203B41FA5}">
                      <a16:colId xmlns:a16="http://schemas.microsoft.com/office/drawing/2014/main" val="1686689727"/>
                    </a:ext>
                  </a:extLst>
                </a:gridCol>
                <a:gridCol w="2183363">
                  <a:extLst>
                    <a:ext uri="{9D8B030D-6E8A-4147-A177-3AD203B41FA5}">
                      <a16:colId xmlns:a16="http://schemas.microsoft.com/office/drawing/2014/main" val="2964768960"/>
                    </a:ext>
                  </a:extLst>
                </a:gridCol>
                <a:gridCol w="3303037">
                  <a:extLst>
                    <a:ext uri="{9D8B030D-6E8A-4147-A177-3AD203B41FA5}">
                      <a16:colId xmlns:a16="http://schemas.microsoft.com/office/drawing/2014/main" val="4004245992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val="1983603420"/>
                    </a:ext>
                  </a:extLst>
                </a:gridCol>
              </a:tblGrid>
              <a:tr h="619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未來派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強調啟示錄的記載是關於耶穌再來的預言</a:t>
                      </a:r>
                      <a:r>
                        <a:rPr lang="en-US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「先前有」的獸可能是指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尼祿該撒</a:t>
                      </a:r>
                      <a:r>
                        <a:rPr lang="zh-CN" altLang="en-US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「以後再有的獸」 是指</a:t>
                      </a:r>
                      <a:r>
                        <a:rPr lang="en-US" alt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末日前夕的敵基督</a:t>
                      </a:r>
                      <a:endParaRPr lang="en-US" sz="3200" b="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「七位王」是指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七個敵基督的帝國</a:t>
                      </a:r>
                      <a:r>
                        <a:rPr lang="zh-CN" altLang="en-US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「五位已經傾倒」是指</a:t>
                      </a:r>
                      <a:r>
                        <a:rPr lang="zh-TW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埃及、亞述、巴比倫、波斯及希臘</a:t>
                      </a:r>
                      <a:r>
                        <a:rPr lang="zh-TW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「一位還在」是指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當時的羅馬帝國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；「一位還沒有來到」是指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末日前夕的敵基督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末日前的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敵基督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，就是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第七個敵基督帝國的領導人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34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43600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拿著七碗的七位天使中，有一位前來對我說：「你到這裡來，我將坐在眾水上的大淫婦所要受的刑罰指給你看。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地上的君王與她行淫，住在地上的人喝醉了她淫亂的酒。」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6DAF190-1501-FABD-5B8A-A803154D628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4435410"/>
              </p:ext>
            </p:extLst>
          </p:nvPr>
        </p:nvGraphicFramePr>
        <p:xfrm>
          <a:off x="242597" y="335902"/>
          <a:ext cx="8686799" cy="6176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113">
                  <a:extLst>
                    <a:ext uri="{9D8B030D-6E8A-4147-A177-3AD203B41FA5}">
                      <a16:colId xmlns:a16="http://schemas.microsoft.com/office/drawing/2014/main" val="4026677721"/>
                    </a:ext>
                  </a:extLst>
                </a:gridCol>
                <a:gridCol w="2190340">
                  <a:extLst>
                    <a:ext uri="{9D8B030D-6E8A-4147-A177-3AD203B41FA5}">
                      <a16:colId xmlns:a16="http://schemas.microsoft.com/office/drawing/2014/main" val="3655134911"/>
                    </a:ext>
                  </a:extLst>
                </a:gridCol>
                <a:gridCol w="3306611">
                  <a:extLst>
                    <a:ext uri="{9D8B030D-6E8A-4147-A177-3AD203B41FA5}">
                      <a16:colId xmlns:a16="http://schemas.microsoft.com/office/drawing/2014/main" val="454734568"/>
                    </a:ext>
                  </a:extLst>
                </a:gridCol>
                <a:gridCol w="2052735">
                  <a:extLst>
                    <a:ext uri="{9D8B030D-6E8A-4147-A177-3AD203B41FA5}">
                      <a16:colId xmlns:a16="http://schemas.microsoft.com/office/drawing/2014/main" val="2376262872"/>
                    </a:ext>
                  </a:extLst>
                </a:gridCol>
              </a:tblGrid>
              <a:tr h="6176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綜合派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相信啟示錄的信息是關乎</a:t>
                      </a:r>
                      <a:r>
                        <a:rPr lang="zh-TW" sz="2400" b="0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YuanBold-B5" panose="020F0709000000000000" pitchFamily="49" charset="-120"/>
                        </a:rPr>
                        <a:t>歷世歷代的教會</a:t>
                      </a:r>
                      <a:r>
                        <a:rPr lang="en-US" sz="2400" b="0" dirty="0">
                          <a:solidFill>
                            <a:srgbClr val="4B4BFF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「先前有」的獸可能是指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尼祿該撒</a:t>
                      </a:r>
                      <a:r>
                        <a:rPr lang="en-US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;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「以後再有的獸」是指</a:t>
                      </a:r>
                      <a:r>
                        <a:rPr lang="en-US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               </a:t>
                      </a:r>
                      <a:r>
                        <a:rPr lang="en-US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歷世歷代敵基督的政權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「七位王」是指</a:t>
                      </a:r>
                      <a:r>
                        <a:rPr lang="en-US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             </a:t>
                      </a:r>
                      <a:r>
                        <a:rPr lang="en-US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;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「五位已經傾倒」是指</a:t>
                      </a:r>
                      <a:r>
                        <a:rPr lang="zh-TW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約翰之前五個敵基督的政權</a:t>
                      </a:r>
                      <a:r>
                        <a:rPr lang="zh-TW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</a:t>
                      </a:r>
                      <a:endParaRPr lang="en-US" sz="3200" b="0" u="none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「一位還在」是指</a:t>
                      </a:r>
                      <a:r>
                        <a:rPr lang="zh-CN" altLang="en-US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當時的敵基督掌權</a:t>
                      </a:r>
                      <a:r>
                        <a:rPr lang="zh-TW" sz="3200" b="0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；「一位還沒有來到」是指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以後一個短暫的敵基督政權</a:t>
                      </a:r>
                      <a:r>
                        <a:rPr lang="zh-CN" altLang="en-US" sz="3200" b="0" u="none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。</a:t>
                      </a:r>
                      <a:r>
                        <a:rPr lang="en-US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                       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歷世歷代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敵基督</a:t>
                      </a:r>
                      <a:r>
                        <a:rPr lang="zh-TW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的</a:t>
                      </a:r>
                      <a:r>
                        <a:rPr lang="zh-CN" altLang="en-US" sz="3200" b="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政權</a:t>
                      </a:r>
                      <a:endParaRPr lang="en-US" sz="3200" b="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u="sng" dirty="0">
                          <a:solidFill>
                            <a:srgbClr val="480048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               </a:t>
                      </a:r>
                      <a:endParaRPr lang="en-US" sz="3200" b="0" dirty="0">
                        <a:solidFill>
                          <a:srgbClr val="480048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6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95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584" y="457201"/>
            <a:ext cx="7998944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您是否有不同的解釋或看法</a:t>
            </a:r>
            <a:r>
              <a:rPr lang="en-US" altLang="zh-CN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  <a:r>
              <a:rPr lang="zh-CN" altLang="en-US" sz="5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請分享。</a:t>
            </a:r>
            <a:endParaRPr lang="en-US" sz="54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51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722" y="914400"/>
            <a:ext cx="7053943" cy="50385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獸的</a:t>
            </a:r>
            <a:r>
              <a:rPr lang="en-GB" sz="5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十角</a:t>
            </a:r>
            <a:r>
              <a:rPr lang="en-GB" sz="5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 </a:t>
            </a:r>
            <a:r>
              <a:rPr lang="en-US" altLang="zh-CN" sz="5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endParaRPr lang="en-US" altLang="zh-TW" sz="5400" dirty="0">
              <a:solidFill>
                <a:srgbClr val="3A001D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9144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聖經中</a:t>
            </a:r>
            <a:r>
              <a:rPr lang="en-GB" sz="5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角</a:t>
            </a:r>
            <a:r>
              <a:rPr lang="en-GB" sz="5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sz="5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表彰</a:t>
            </a:r>
            <a:r>
              <a:rPr lang="zh-CN" altLang="en-US" sz="5400" u="sng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能力</a:t>
            </a:r>
            <a:r>
              <a:rPr lang="zh-CN" altLang="en-US" sz="5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800" i="1" dirty="0">
                <a:solidFill>
                  <a:srgbClr val="00008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power/strength</a:t>
            </a:r>
            <a:r>
              <a:rPr lang="zh-TW" sz="4800" i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(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參詩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89:17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詩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75:10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rgbClr val="00008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5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1"/>
            <a:ext cx="8152061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詩</a:t>
            </a:r>
            <a:r>
              <a:rPr lang="en-US" alt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89:17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你是他們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力量的榮耀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．因為你喜悅我們、我們的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角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必被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高舉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詩</a:t>
            </a:r>
            <a:r>
              <a:rPr lang="en-US" alt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75:10 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惡人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一切的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角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、我要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砍斷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．惟有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義人的角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、必被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高舉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86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獸的十角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和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他們還沒有得國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17:12 </a:t>
            </a:r>
            <a:r>
              <a:rPr lang="zh-CN" altLang="en-US" sz="48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你所看見的那十角，就是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十王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800" u="sng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他們還沒有得國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，但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他們一時之間</a:t>
            </a:r>
            <a:r>
              <a:rPr lang="en-US" altLang="zh-CN" sz="36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表示有一段很短的時間</a:t>
            </a:r>
            <a:r>
              <a:rPr lang="en-US" altLang="zh-CN" sz="36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，要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和獸</a:t>
            </a:r>
            <a:r>
              <a:rPr lang="zh-CN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同得權柄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與王一樣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8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5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499" y="712015"/>
            <a:ext cx="7676761" cy="411191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十角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與獸有什麼合作關係？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(vv.13, 17) </a:t>
            </a:r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他們與誰爭戰？結局為何？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(v.14)</a:t>
            </a:r>
          </a:p>
        </p:txBody>
      </p:sp>
    </p:spTree>
    <p:extLst>
      <p:ext uri="{BB962C8B-B14F-4D97-AF65-F5344CB8AC3E}">
        <p14:creationId xmlns:p14="http://schemas.microsoft.com/office/powerpoint/2010/main" val="2102693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比較本章和但以理書第七章的</a:t>
            </a:r>
            <a:r>
              <a:rPr lang="en-US" altLang="zh-CN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獸的十角</a:t>
            </a:r>
            <a:r>
              <a:rPr lang="en-US" altLang="zh-CN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5400" b="0" dirty="0">
              <a:solidFill>
                <a:srgbClr val="FFC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但以理書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7:7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其後我在夜間的異象中觀看、見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第四獸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甚是可怕、極其強壯、大有力量、有大鐵牙、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8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8781" y="466725"/>
            <a:ext cx="8326437" cy="5924550"/>
          </a:xfrm>
        </p:spPr>
        <p:txBody>
          <a:bodyPr>
            <a:no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吞喫嚼碎、所剩下的用腳踐踏、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這獸與前三獸、大不相同、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頭有十角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20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頭有十角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、和那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另長的一角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、在這角前有三角被他打落、這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角有眼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說誇大話的口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、形狀強橫、過於他的同類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4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47869"/>
            <a:ext cx="8248261" cy="5962262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24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至於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那十角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、就是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從這國中必興起的十王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、後來又興起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、與先前的不同、他必制伏三王。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他必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向至高者說誇大的話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、必折磨至高者的聖民、必想</a:t>
            </a:r>
            <a:r>
              <a:rPr lang="zh-TW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改變節期、和律法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必交付他手一載、二載、半載。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74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66531"/>
            <a:ext cx="8248261" cy="5924938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26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然而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審判者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必坐</a:t>
            </a:r>
            <a:r>
              <a:rPr lang="zh-TW" sz="44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行審判、他的權柄必被奪去、毀壞、滅絕、一直到底。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27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國度、權柄、和天下諸國的大權、必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賜給至高者的聖民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他的國是永遠的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、一切掌權的都必事奉他、順從他。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4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6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6066692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我被聖靈感動，天使帶我到曠野去。我就看見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一個女人騎在朱紅色的獸上，那獸有七頭十角，遍體有褻瀆的名號。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那女人穿著紫色和朱紅色的衣服，用金子、寶石、珍珠為裝飾，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手拿金杯，杯中盛滿了可憎之物，就是她淫亂的汙穢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995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79918" y="345233"/>
            <a:ext cx="8509519" cy="6204857"/>
          </a:xfrm>
        </p:spPr>
        <p:txBody>
          <a:bodyPr anchor="t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參考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17:17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因為神使諸王同心合意，遵行他的旨意，把自己的國給那獸，直等到神的話都應驗了。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你所看見的那女人就是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管轄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地上眾王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的大城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我們可以推論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“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十角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”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就是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“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十王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”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；而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– 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(1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) “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十王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”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是比喻列王；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(2) 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就是指地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18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節的 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“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地上眾王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sym typeface="Wingdings" panose="05000000000000000000" pitchFamily="2" charset="2"/>
              </a:rPr>
              <a:t>”</a:t>
            </a:r>
            <a:endParaRPr lang="en-US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1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0568" y="466530"/>
            <a:ext cx="8462864" cy="592493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同心合意</a:t>
            </a:r>
            <a:r>
              <a:rPr lang="en-US" altLang="zh-CN" sz="35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5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同一心志</a:t>
            </a:r>
            <a:r>
              <a:rPr lang="en-US" altLang="zh-CN" sz="35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，將自己的能力權柄給那獸。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CN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與羔羊爭戰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羔羊必勝過他們，因為羔羊是萬主之主，萬王之王，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同著羔羊的，就是蒙召被選有忠心的，也必得勝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17 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因為神使諸王同心合意，遵行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的旨意，把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諸王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自己的國給那獸，直等到神的話都應驗了。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3544" y="457200"/>
            <a:ext cx="8316912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000" u="sng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十王與獸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的關係反映出當時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羅馬帝國與分封王之間的關係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如同藩屬的關係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。所以該撒又被稱為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眾王之王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萬王之王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，正是敵基督冒充基督的方式之一。</a:t>
            </a:r>
            <a:endParaRPr lang="en-US" altLang="zh-CN" sz="40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然而這樣的關係只能維持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一時之間</a:t>
            </a:r>
            <a:r>
              <a:rPr lang="en-US" altLang="zh-CN" sz="32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一段很短的時間；一霎時</a:t>
            </a:r>
            <a:r>
              <a:rPr lang="en-US" altLang="zh-CN" sz="32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表示背後掌權的仍是寶座上的全能者，耶和華神。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66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比較</a:t>
            </a:r>
            <a:r>
              <a:rPr lang="en-US" sz="66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12-13, 17</a:t>
            </a:r>
            <a:r>
              <a:rPr lang="zh-TW" sz="66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節</a:t>
            </a:r>
            <a:r>
              <a:rPr lang="zh-CN" altLang="en-US" sz="66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</a:t>
            </a:r>
            <a:r>
              <a:rPr lang="zh-TW" sz="66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和第六碗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TW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</a:t>
            </a:r>
            <a:r>
              <a:rPr lang="en-US" altLang="zh-TW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16:12-16</a:t>
            </a:r>
            <a:r>
              <a:rPr lang="en-US" sz="54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66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16:12 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第六位天使把碗倒在伯拉大河上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、河水就乾了、要給那從日出之地所來的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眾王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預備道路。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47675"/>
            <a:ext cx="8239125" cy="5962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我又看見三個污穢的靈、好像青蛙、</a:t>
            </a:r>
            <a:r>
              <a:rPr lang="zh-TW" sz="44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從龍口獸口並假先知的口中出來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他們本是鬼魔的靈、施行奇事、出去到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普天下眾王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那裏、叫他們在神全能者的大日聚集爭戰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那三個鬼魔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便叫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眾王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聚集在一處、希伯來話叫作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哈米吉多頓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8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04018"/>
            <a:ext cx="8239125" cy="6049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17:12 </a:t>
            </a:r>
            <a:r>
              <a:rPr lang="zh-CN" sz="4400" u="sng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</a:t>
            </a:r>
            <a:r>
              <a:rPr lang="zh-CN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的那十角，就是十王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，他們還沒有得國，但他們一時之間，要和獸同得</a:t>
            </a:r>
            <a:r>
              <a:rPr lang="zh-CN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權柄與王一樣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君王般的權柄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他們同心合意，將自己的能力權柄給那獸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CN" sz="4400" dirty="0">
                <a:solidFill>
                  <a:srgbClr val="00009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因為神使諸王同心合意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，遵行他的旨意，把自己的國給那獸，直等到神的話都應驗了。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上帝藉誰刑罰大淫婦？</a:t>
            </a:r>
            <a:endParaRPr lang="en-US" sz="5400" b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27176"/>
            <a:ext cx="8343900" cy="3816219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你所看見的那十角與獸必恨這淫婦，使她</a:t>
            </a:r>
            <a:r>
              <a:rPr lang="zh-CN" altLang="en-US" sz="4400" u="sng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冷落赤身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形容荒涼落魄的光景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，又要</a:t>
            </a:r>
            <a:r>
              <a:rPr lang="zh-CN" altLang="en-US" sz="4400" u="sng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吃她的肉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如同耶洗別的結局；列王記下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9:35-37)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，用火將她燒盡。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444" y="345331"/>
            <a:ext cx="8497111" cy="6167337"/>
          </a:xfrm>
        </p:spPr>
        <p:txBody>
          <a:bodyPr>
            <a:normAutofit/>
          </a:bodyPr>
          <a:lstStyle/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歷史背景：</a:t>
            </a:r>
            <a:r>
              <a:rPr lang="zh-CN" altLang="en-US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以西結書 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23:22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阿荷利巴阿</a:t>
            </a:r>
            <a:r>
              <a:rPr lang="en-US" altLang="zh-TW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指耶路撒冷</a:t>
            </a:r>
            <a:r>
              <a:rPr lang="en-US" altLang="zh-TW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，主耶和華如此說：</a:t>
            </a: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我必激動你</a:t>
            </a:r>
            <a:r>
              <a:rPr lang="zh-TW" sz="36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先愛而後生疏</a:t>
            </a: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的人來攻擊你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，我必使他們來，在你四圍攻擊你。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23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所來的就是巴比倫人，迦勒底的眾人，比割人，書亞人，哥亞人，同著他們的還有亞述眾人，乃是作省長，副省長，作軍長有名聲的，都騎著馬，是可愛的少年人。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他們必帶兵器，戰車，輜重車，率領大眾來攻擊你</a:t>
            </a:r>
            <a:r>
              <a:rPr lang="en-US" alt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36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958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1415" y="354563"/>
            <a:ext cx="8341170" cy="6148874"/>
          </a:xfrm>
        </p:spPr>
        <p:txBody>
          <a:bodyPr>
            <a:normAutofit lnSpcReduction="10000"/>
          </a:bodyPr>
          <a:lstStyle/>
          <a:p>
            <a:pPr marL="0" indent="0" latinLnBrk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我必以忌恨攻擊你，他們必以忿怒辦你，他們必割去你的鼻子和耳朵，你遺留</a:t>
            </a:r>
            <a:r>
              <a:rPr lang="zh-TW" sz="320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〔或作不潔下同〕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的人必倒在刀下，他們必擄去你的兒女，你所遺留的必被火焚燒。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26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他們必剝去你的衣服，奪取你華美的寶器。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這樣，我必使你的淫行，和你從埃及地染來的淫亂止息了，使你不再仰望亞述，也不再追念埃及。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116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499-0154-C306-CBB5-1EE8EBFA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6" y="781689"/>
            <a:ext cx="6876662" cy="292608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sz="6000" b="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為什麼他們</a:t>
            </a:r>
            <a:r>
              <a:rPr lang="en-GB" sz="6000" b="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必恨這淫婦</a:t>
            </a:r>
            <a:r>
              <a:rPr lang="en-GB" sz="6000" b="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6000" b="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？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95" y="4154519"/>
            <a:ext cx="7548465" cy="2264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5" marR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US" sz="40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神使諸王同心合意，遵行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的旨意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，把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自己的國給那獸，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直等到神的話都應驗了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endParaRPr lang="en-US" sz="40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53328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在她額上有名寫著說：「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奧祕哉，大巴比倫，做世上的淫婦和一切可憎之物的母！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6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我又看見那女人喝醉了聖徒的血和為耶穌作見證之人的血。我看見她，就大大地稀奇。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天使對我說：「你為什麼稀奇呢？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7755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大淫婦受到哪些刑罰</a:t>
            </a:r>
            <a:r>
              <a:rPr lang="en-US" alt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br>
              <a:rPr lang="en-US" alt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</a:br>
            <a:r>
              <a:rPr lang="en-US" altLang="zh-CN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– </a:t>
            </a:r>
            <a:r>
              <a:rPr lang="en-US" sz="4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吃她的肉</a:t>
            </a:r>
            <a:r>
              <a:rPr lang="en-US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是何意？</a:t>
            </a:r>
            <a:endParaRPr lang="en-US" sz="5400" b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60" y="2857501"/>
            <a:ext cx="8229601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申</a:t>
            </a:r>
            <a:r>
              <a:rPr lang="en-US" altLang="zh-TW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32:42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我要使我的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箭飲血飲醉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、就是被殺被擄之人的血．我的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刀要喫肉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、乃是仇敵中首領之頭的肉。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28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賽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49:26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並且我必使那欺壓你的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喫自己的肉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、也要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以自己的血喝醉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、好像喝甜酒一樣．凡有血氣的、必都知道我耶和華是你的救主、是你的救贖主、是雅各的大能者。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00843"/>
            <a:ext cx="8220075" cy="605631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16:19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那大城裂為三段、列國的城也都倒塌了．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神也想起巴比倫大城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來、要把那盛自己烈怒的酒杯遞給他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18:8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所以在一天之內、他的災殃要一齊來到、就是死亡、悲哀、饑荒、他又要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被火燒盡了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．因為審判他的主神大有能力。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8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8C0DB6-6C44-F888-E153-381BC6FB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7664"/>
            <a:ext cx="8013192" cy="23957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天使倒第幾碗時這些刑罰臨到大淫婦？</a:t>
            </a:r>
            <a:endParaRPr lang="en-US" sz="5400" b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3EC3-A5F3-6410-7F02-59C7910A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857501"/>
            <a:ext cx="8343900" cy="36751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16:12 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第六位天使把碗倒在伯拉大河上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河水就乾了，要給那</a:t>
            </a:r>
            <a:r>
              <a:rPr lang="zh-CN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從日出之地</a:t>
            </a:r>
            <a:r>
              <a:rPr lang="en-US" altLang="zh-CN" sz="40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指東方</a:t>
            </a:r>
            <a:r>
              <a:rPr lang="en-US" altLang="zh-CN" sz="40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所來的眾王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豫備道路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335902"/>
            <a:ext cx="8200418" cy="6167535"/>
          </a:xfrm>
        </p:spPr>
        <p:txBody>
          <a:bodyPr anchor="ctr">
            <a:normAutofit lnSpcReduction="10000"/>
          </a:bodyPr>
          <a:lstStyle/>
          <a:p>
            <a:pPr marL="0" marR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三個污穢的靈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好像青蛙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，從龍口獸口並假先知的口中出來。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他們本是鬼魔的靈，施行奇事，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出去到普天下眾王那裡，叫他們在神全能者的大日聚集爭戰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那三個鬼魔便叫眾王聚集在一處，希伯來話叫作哈米吉多頓。</a:t>
            </a:r>
            <a:endParaRPr lang="en-US" sz="4400" dirty="0">
              <a:solidFill>
                <a:srgbClr val="4B4B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2281" y="447675"/>
            <a:ext cx="8199437" cy="596265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16:15 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看哪、我來像賊一樣。那儆醒、看守衣服、免得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赤身而行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、叫人見他羞恥的、有福了。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3:17 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你說、我是富足、已經發了財、一樣都不缺．卻不知道你是那困苦、可憐、貧窮、瞎眼、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赤身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的．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1806" y="398462"/>
            <a:ext cx="8180387" cy="6061075"/>
          </a:xfrm>
        </p:spPr>
        <p:txBody>
          <a:bodyPr>
            <a:normAutofit/>
          </a:bodyPr>
          <a:lstStyle/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</a:t>
            </a:r>
            <a:r>
              <a:rPr lang="zh-CN" altLang="en-US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六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號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二萬萬馬軍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9:13-21)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</a:t>
            </a:r>
            <a:r>
              <a:rPr lang="zh-CN" altLang="en-US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六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碗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哈米吉多頓大戰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16:12-16)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</a:t>
            </a:r>
            <a:r>
              <a:rPr lang="zh-CN" altLang="en-US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碗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巴比倫被毀滅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16:19)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戰勝</a:t>
            </a:r>
            <a:r>
              <a:rPr lang="zh-CN" altLang="en-US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獸與十王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17:12-14)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CN" altLang="en-US" sz="36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獸與十王</a:t>
            </a:r>
            <a:r>
              <a:rPr lang="zh-TW" sz="36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毀滅大淫婦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17:15-17)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巴比倫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被毀滅</a:t>
            </a:r>
            <a:r>
              <a:rPr lang="zh-TW" sz="3600" dirty="0">
                <a:solidFill>
                  <a:srgbClr val="000000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(18)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羔羊戰勝</a:t>
            </a:r>
            <a:r>
              <a:rPr lang="zh-TW" sz="36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獸與眾王</a:t>
            </a:r>
            <a:r>
              <a:rPr lang="zh-TW" sz="36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19:11-21)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andara" panose="020E0502030303020204" pitchFamily="34" charset="0"/>
              <a:buAutoNum type="alphaLcPeriod"/>
            </a:pP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sz="36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歌革和瑪各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」大戰</a:t>
            </a:r>
            <a:r>
              <a:rPr lang="zh-TW" sz="3600" dirty="0">
                <a:solidFill>
                  <a:srgbClr val="000000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20:7-9)</a:t>
            </a:r>
            <a:endParaRPr lang="en-US" sz="36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94486"/>
            <a:ext cx="7772400" cy="395094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tabLst>
                <a:tab pos="5719763" algn="l"/>
              </a:tabLst>
            </a:pP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「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他們與羔羊爭戰，羔羊必勝過他們，因為羔羊是萬主之主、萬王之王。</a:t>
            </a:r>
            <a:r>
              <a:rPr lang="zh-TW" sz="4400" dirty="0">
                <a:solidFill>
                  <a:srgbClr val="FEE6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同著羔羊的，就是蒙召、被選、有忠心的，也必得勝。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en-US" alt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	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</a:t>
            </a:r>
            <a:r>
              <a:rPr lang="en-US" alt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17:14</a:t>
            </a:r>
            <a:endParaRPr lang="en-US" sz="4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57200"/>
            <a:ext cx="8336605" cy="6172200"/>
          </a:xfrm>
        </p:spPr>
        <p:txBody>
          <a:bodyPr>
            <a:normAutofit/>
          </a:bodyPr>
          <a:lstStyle/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我要將這女人和馱著她的那七頭十角獸的奧祕告訴你。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你所看見的獸，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先前有，如今沒有，將要從無底坑裡上來，又要歸於沉淪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。凡住在地上，名字從創世以來沒有記在生命冊上的，見先前有、如今沒有、以後再有的獸，就必稀奇。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245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8865</TotalTime>
  <Words>7056</Words>
  <Application>Microsoft Office PowerPoint</Application>
  <PresentationFormat>On-screen Show (4:3)</PresentationFormat>
  <Paragraphs>172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87</vt:i4>
      </vt:variant>
    </vt:vector>
  </HeadingPairs>
  <TitlesOfParts>
    <vt:vector size="118" baseType="lpstr">
      <vt:lpstr>DFPWeiBei-B5</vt:lpstr>
      <vt:lpstr>DFPYuanBold-B5</vt:lpstr>
      <vt:lpstr>DFWeiBei-B5</vt:lpstr>
      <vt:lpstr>DFYaYiW6-B5</vt:lpstr>
      <vt:lpstr>DFYuanBold-B5</vt:lpstr>
      <vt:lpstr>DFYuanMedium-B5</vt:lpstr>
      <vt:lpstr>HanWangYenLight</vt:lpstr>
      <vt:lpstr>Arial</vt:lpstr>
      <vt:lpstr>Arial Nova Cond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1_Basis</vt:lpstr>
      <vt:lpstr>Organic</vt:lpstr>
      <vt:lpstr>RJH2</vt:lpstr>
      <vt:lpstr>PowerPoint Presentation</vt:lpstr>
      <vt:lpstr>啟示錄 17:1-18  “大淫婦受刑罰”</vt:lpstr>
      <vt:lpstr>PowerPoint Presentation</vt:lpstr>
      <vt:lpstr>複習: 啟示錄 14:1-20  “插曲三之 3：末日的拯救和審判”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大淫婦“坐在眾水上”</vt:lpstr>
      <vt:lpstr>PowerPoint Presentation</vt:lpstr>
      <vt:lpstr>PowerPoint Presentation</vt:lpstr>
      <vt:lpstr>PowerPoint Presentation</vt:lpstr>
      <vt:lpstr>『地上的君王與她行淫…喝醉了她淫亂的酒。』</vt:lpstr>
      <vt:lpstr>PowerPoint Presentation</vt:lpstr>
      <vt:lpstr>PowerPoint Presentation</vt:lpstr>
      <vt:lpstr>一個女人騎在朱紅色的獸上</vt:lpstr>
      <vt:lpstr>女人所騎朱紅色獸的奧秘</vt:lpstr>
      <vt:lpstr>PowerPoint Presentation</vt:lpstr>
      <vt:lpstr>PowerPoint Presentation</vt:lpstr>
      <vt:lpstr>PowerPoint Presentation</vt:lpstr>
      <vt:lpstr>如何理解那女人外表，裝飾，杯子和杯中物的描述</vt:lpstr>
      <vt:lpstr>PowerPoint Presentation</vt:lpstr>
      <vt:lpstr>PowerPoint Presentation</vt:lpstr>
      <vt:lpstr>那女人額上的名，是在描述她的哪些特性？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這“大淫婦”到底是指向什麼？</vt:lpstr>
      <vt:lpstr>那女人“喝醉了聖徒…的血”要如何來理解？</vt:lpstr>
      <vt:lpstr>PowerPoint Presentation</vt:lpstr>
      <vt:lpstr>PowerPoint Presentation</vt:lpstr>
      <vt:lpstr>比較本章所描述的獸，第12章的龍，和第13章的海獸</vt:lpstr>
      <vt:lpstr>PowerPoint Presentation</vt:lpstr>
      <vt:lpstr>PowerPoint Presentation</vt:lpstr>
      <vt:lpstr>PowerPoint Presentation</vt:lpstr>
      <vt:lpstr>這獸“先前有、如今沒有”</vt:lpstr>
      <vt:lpstr>PowerPoint Presentation</vt:lpstr>
      <vt:lpstr>這獸將來要從哪裡上來？牠最後的結局如何？</vt:lpstr>
      <vt:lpstr>PowerPoint Presentation</vt:lpstr>
      <vt:lpstr>被獸迷惑的人</vt:lpstr>
      <vt:lpstr>“智慧的心在此可以思想”</vt:lpstr>
      <vt:lpstr>此處將獸的七頭比喻成『那女人坐的七座山』</vt:lpstr>
      <vt:lpstr>『山』往往象徵『高處』，也就是假神居住所在</vt:lpstr>
      <vt:lpstr>PowerPoint Presentation</vt:lpstr>
      <vt:lpstr>關於獸的七頭的解釋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“獸的十角”和“他們還沒有得國”</vt:lpstr>
      <vt:lpstr>“十角”與獸有什麼合作關係？(vv.13, 17) 他們與誰爭戰？結局為何？(v.14)</vt:lpstr>
      <vt:lpstr>比較本章和但以理書第七章的『獸的十角』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比較12-13, 17節，和第六碗(啟 16:12-16)</vt:lpstr>
      <vt:lpstr>PowerPoint Presentation</vt:lpstr>
      <vt:lpstr>PowerPoint Presentation</vt:lpstr>
      <vt:lpstr>上帝藉誰刑罰大淫婦？</vt:lpstr>
      <vt:lpstr>PowerPoint Presentation</vt:lpstr>
      <vt:lpstr>PowerPoint Presentation</vt:lpstr>
      <vt:lpstr>為什麼他們“必恨這淫婦”？</vt:lpstr>
      <vt:lpstr>大淫婦受到哪些刑罰  –  “吃她的肉”是何意？</vt:lpstr>
      <vt:lpstr>PowerPoint Presentation</vt:lpstr>
      <vt:lpstr>PowerPoint Presentation</vt:lpstr>
      <vt:lpstr>天使倒第幾碗時這些刑罰臨到大淫婦？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81</cp:revision>
  <cp:lastPrinted>2022-08-04T08:32:49Z</cp:lastPrinted>
  <dcterms:created xsi:type="dcterms:W3CDTF">2021-08-10T05:01:00Z</dcterms:created>
  <dcterms:modified xsi:type="dcterms:W3CDTF">2023-06-01T15:01:15Z</dcterms:modified>
</cp:coreProperties>
</file>