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30"/>
  </p:notesMasterIdLst>
  <p:sldIdLst>
    <p:sldId id="294" r:id="rId4"/>
    <p:sldId id="283" r:id="rId5"/>
    <p:sldId id="286" r:id="rId6"/>
    <p:sldId id="257" r:id="rId7"/>
    <p:sldId id="304" r:id="rId8"/>
    <p:sldId id="305" r:id="rId9"/>
    <p:sldId id="297" r:id="rId10"/>
    <p:sldId id="303" r:id="rId11"/>
    <p:sldId id="306" r:id="rId12"/>
    <p:sldId id="260" r:id="rId13"/>
    <p:sldId id="295" r:id="rId14"/>
    <p:sldId id="296" r:id="rId15"/>
    <p:sldId id="261" r:id="rId16"/>
    <p:sldId id="262" r:id="rId17"/>
    <p:sldId id="274" r:id="rId18"/>
    <p:sldId id="263" r:id="rId19"/>
    <p:sldId id="302" r:id="rId20"/>
    <p:sldId id="264" r:id="rId21"/>
    <p:sldId id="299" r:id="rId22"/>
    <p:sldId id="275" r:id="rId23"/>
    <p:sldId id="268" r:id="rId24"/>
    <p:sldId id="265" r:id="rId25"/>
    <p:sldId id="266" r:id="rId26"/>
    <p:sldId id="298" r:id="rId27"/>
    <p:sldId id="300" r:id="rId28"/>
    <p:sldId id="273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4660"/>
  </p:normalViewPr>
  <p:slideViewPr>
    <p:cSldViewPr>
      <p:cViewPr varScale="1">
        <p:scale>
          <a:sx n="62" d="100"/>
          <a:sy n="62" d="100"/>
        </p:scale>
        <p:origin x="1083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5BD3A-DDB9-4827-9953-C68E91FD4FF5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C005A-FE2C-45D1-B2A8-71CD3E5C74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B7A34-9513-4A5D-948B-D93292E1B6BF}" type="slidenum">
              <a:rPr lang="en-US" altLang="zh-TW">
                <a:solidFill>
                  <a:prstClr val="black"/>
                </a:solidFill>
              </a:rPr>
              <a:pPr/>
              <a:t>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C005A-FE2C-45D1-B2A8-71CD3E5C74D8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EEE10-CCD9-4E11-A5BE-F979C63E78B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F43D5-FC47-4BF7-A537-4524AD4F840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7040-F45D-409C-AB6E-5A9CF4A1DC5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203F7-105F-43FB-9B40-EBCED6CBEF3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10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65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115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59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175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055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04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07E2B-C0E2-484A-89C0-DF7DFE201B6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759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915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246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94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A77539-0CDD-40C4-AB2B-C55E4C5B4F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19AF78-0865-4818-A024-A966C9BBEA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BD7FBE-0DFE-4292-AF13-95332980C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22A0BE-86C7-4FFB-B2B5-C711DDC72FA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9827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1F3BD4-0A6E-4CC2-9393-A31271304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A19E40-0E88-48A0-A735-B33211CB1B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6A6AC9-275F-41DA-809F-3673F87AF2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DCBB1-1D49-4F33-BD9A-1D2FE75C86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9261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3B5479-2F6A-4EB8-BE55-34BF9D0BE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C0E43A-4C81-4B9F-9859-EE55B81BB8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96C851-0213-453F-A4AF-87F9A9B172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1A132-EA2A-42FD-90A6-BB8CC3A35D8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6503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BA19D-C5E0-4FF5-BCAF-4770D14BF9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CC8756-3AA1-453F-A25F-70CC32F8D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DE39A5-F3E6-4F13-9178-42F193553A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6C708-C021-4241-812B-BDD0FD9B3BC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005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7EA408-EC62-43F4-83AC-F4F6846B2D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9E5449-7357-4D97-BE0D-356B75168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2BEE607-F771-451E-B008-FA8FE71066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8FA59-09F8-4C2F-B1B2-C753FE4D791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9215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4F41AA-5332-4106-8945-BB607674E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9212AFE-9958-4BD1-97ED-CF9BD248FA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7B365F-A436-4F66-8832-49B18963B3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CAC279-BE29-4134-9924-42828C2191E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558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15230-CD56-43D3-89EB-C9984B8F1C2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8FD44F-7771-44AE-8571-A348D2EF6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15D2B2-F6CB-4D15-BA67-5E75EB86B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BC138FA-085E-4BE1-9738-704343D7A1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6355B-C263-4817-BF16-D9902BEAC57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6595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9E8F65-72C0-4727-9098-73FA0DDDCE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11EFFC-CDCA-432F-A0BE-0DD933AFCF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FF3C2-281C-4C55-B888-4690D018B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39D71-2419-4FB2-B071-3B9F6D36AE5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1793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2C789D-8C60-4462-B95E-C9D0DB18F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23CF7F-9FE6-4757-9E35-8FB784B33F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C1A4C7-D12B-48CB-BDD7-C24402839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0699B-5E52-466E-AC10-28EAF33D9B7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0420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32CC18-B2F0-40C4-94F6-3F18EC6233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9EB4C5-70EF-4ED8-8D41-D18707E0AE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61A229-218C-4D37-AB1D-DC04A977D7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09213-2A6B-4562-92CE-8729D2902EC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6680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6E5A22-D38F-43C8-A2F0-CDF0FB972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25EA89-6DD7-49DE-93C9-07BA574DE4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016A28-F4E1-4311-B592-DFE986E967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3D583-B06A-4729-A25D-7B4D5D791BD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2759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85CE46B-87BA-47B8-A029-30D5DB9AED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70E8490-A726-4E11-97B4-5BE3A7BC2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DBC3FBF-5036-42D0-8344-3C6C30282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A62BA-6753-41BB-BE18-D3AD37E00F3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290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79FA8-9159-464A-B874-3DBA135E781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D327F-44A5-46C1-9DC7-7D27EBA4BC9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4C840-A4B6-43DB-A23C-3FE8BB6BF26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F291-365E-4417-90A2-B62A48D768C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4F180-7599-4C26-AFB9-850DFF6EF52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6481E-DA67-452F-AC35-745DB4B9448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0DDCC3-4608-4502-80EC-8CB4291AECEC}" type="slidenum">
              <a:rPr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6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7A63DF9-BC17-4CAD-A08E-323C3F0EF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E2EEB8E-161E-46E2-A447-8AF5A533AE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DBBC74E-302C-48FD-BB30-28672FB878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09251AF-91C5-4910-9FAE-D9DAF4AA13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C4162C1-EFAC-4D49-AD0D-B50A9AEB19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5B6697-19B3-434D-A476-C3EDD8D2553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046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love-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tionary.org/wiki/love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jksusu.pixnet.net/blog/category/1265278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fif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ug.com/post/how-to-be-a-good-developer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E4A4812-B8E2-4939-AD7A-48A7F54F9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4820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第一堂：爱中拓宽</a:t>
            </a:r>
            <a:b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第二堂：灵里扎根</a:t>
            </a:r>
            <a:b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第三堂：光中提升</a:t>
            </a:r>
            <a:endParaRPr lang="en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0CA11C6-3B8D-4F0D-86FC-E90FC8C601FD}"/>
              </a:ext>
            </a:extLst>
          </p:cNvPr>
          <p:cNvSpPr txBox="1"/>
          <p:nvPr/>
        </p:nvSpPr>
        <p:spPr>
          <a:xfrm>
            <a:off x="755576" y="1101804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CGCM</a:t>
            </a:r>
            <a:r>
              <a:rPr lang="zh-CN" alt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培灵特会</a:t>
            </a:r>
            <a:endParaRPr lang="en-US" altLang="zh-CN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“如鹰展翅上腾”</a:t>
            </a:r>
            <a:endParaRPr kumimoji="0" lang="en-DE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75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7650" y="1600200"/>
            <a:ext cx="8648700" cy="4221163"/>
          </a:xfrm>
        </p:spPr>
        <p:txBody>
          <a:bodyPr/>
          <a:lstStyle/>
          <a:p>
            <a:pPr>
              <a:buNone/>
            </a:pPr>
            <a:r>
              <a:rPr lang="en-US" altLang="zh-CN" b="1" baseline="30000" dirty="0">
                <a:solidFill>
                  <a:srgbClr val="000000"/>
                </a:solidFill>
                <a:latin typeface="system-ui"/>
              </a:rPr>
              <a:t>7</a:t>
            </a:r>
            <a:r>
              <a:rPr lang="en-US" altLang="zh-CN" sz="3600" b="1" baseline="30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r>
              <a:rPr lang="zh-CN" altLang="en-US" sz="3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亲爱的弟兄啊，我们应当彼此相爱，因为爱是从神来的。凡有爱心的，都是由神而生，并且认识神。 </a:t>
            </a:r>
            <a:r>
              <a:rPr lang="en-US" altLang="zh-CN" sz="3600" b="1" baseline="30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8 </a:t>
            </a:r>
            <a:r>
              <a:rPr lang="zh-CN" altLang="en-US" sz="3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没有爱心的，就不认识神，因为</a:t>
            </a:r>
            <a:r>
              <a:rPr lang="zh-CN" altLang="en-US" sz="36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神就是爱。</a:t>
            </a:r>
            <a:r>
              <a:rPr lang="zh-CN" altLang="en-US" sz="3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r>
              <a:rPr lang="en-US" altLang="zh-CN" sz="3600" b="1" baseline="30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9 </a:t>
            </a:r>
            <a:r>
              <a:rPr lang="zh-CN" altLang="en-US" sz="3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神差他独生子到世间来，使我们借着他得生，神爱我们的心在此就显明了。 </a:t>
            </a:r>
            <a:r>
              <a:rPr lang="en-US" altLang="zh-CN" sz="3600" b="1" baseline="30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10 </a:t>
            </a:r>
            <a:r>
              <a:rPr lang="zh-CN" altLang="en-US" sz="3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不是我们爱神，乃是神爱我们，差他的儿子为我们的罪做了挽回祭，这就是爱了。 </a:t>
            </a:r>
            <a:endParaRPr lang="zh-CN" altLang="en-US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1224E9C-8925-40B3-81E9-57FBBE76664C}"/>
              </a:ext>
            </a:extLst>
          </p:cNvPr>
          <p:cNvSpPr/>
          <p:nvPr/>
        </p:nvSpPr>
        <p:spPr>
          <a:xfrm>
            <a:off x="1524000" y="190996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4800" b="1" kern="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约翰一书 </a:t>
            </a:r>
            <a:r>
              <a:rPr kumimoji="1" lang="en-US" altLang="zh-CN" sz="4800" b="1" kern="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4</a:t>
            </a:r>
            <a:r>
              <a:rPr kumimoji="1" lang="zh-CN" altLang="en-US" sz="4800" b="1" kern="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：</a:t>
            </a:r>
            <a:r>
              <a:rPr kumimoji="1" lang="en-US" altLang="zh-CN" sz="4800" b="1" kern="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7-19</a:t>
            </a:r>
            <a:endParaRPr lang="en-DE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B41D4D-1829-4A28-819C-DD1FB96CB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33400"/>
            <a:ext cx="8077200" cy="58674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b="1" baseline="30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11 </a:t>
            </a:r>
            <a:r>
              <a:rPr lang="zh-CN" altLang="en-US" sz="3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亲爱的弟兄啊，神既是这样爱我们，我们也当彼此相爱。 </a:t>
            </a:r>
            <a:r>
              <a:rPr lang="en-US" altLang="zh-CN" sz="3600" b="1" baseline="30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12 </a:t>
            </a:r>
            <a:r>
              <a:rPr lang="zh-CN" altLang="en-US" sz="3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从来没有人见过神，我们若彼此相爱，神就住在我们里面，爱他的心在我们里面得以完全了。 </a:t>
            </a:r>
            <a:r>
              <a:rPr lang="en-US" altLang="zh-CN" sz="3600" b="1" baseline="30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13 </a:t>
            </a:r>
            <a:r>
              <a:rPr lang="zh-CN" altLang="en-US" sz="3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神将他的灵赐给我们，从此就知道我们是住在他里面，他也住在我们里面。 </a:t>
            </a:r>
            <a:r>
              <a:rPr lang="en-US" altLang="zh-CN" sz="3600" b="1" baseline="30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14 </a:t>
            </a:r>
            <a:r>
              <a:rPr lang="zh-CN" altLang="en-US" sz="3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父差子做世人的救主，这是我们所看见且作见证的。 </a:t>
            </a:r>
            <a:r>
              <a:rPr lang="en-US" altLang="zh-CN" sz="3600" b="1" baseline="30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15 </a:t>
            </a:r>
            <a:r>
              <a:rPr lang="zh-CN" altLang="en-US" sz="3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凡认耶稣为神儿子的，神就住在他里面，他也住在神里面。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5589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0AC247-774A-4F30-9306-BDF4B7193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r>
              <a:rPr lang="en-US" altLang="zh-CN" sz="3600" b="1" baseline="30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16 </a:t>
            </a:r>
            <a:r>
              <a:rPr lang="zh-CN" altLang="en-US" sz="3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神爱我们的心，我们也知道也信。神就是爱，住在爱里面的，就是住在神里面，神也住在他里面。 </a:t>
            </a:r>
            <a:r>
              <a:rPr lang="en-US" altLang="zh-CN" sz="3600" b="1" baseline="30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17 </a:t>
            </a:r>
            <a:r>
              <a:rPr lang="zh-CN" altLang="en-US" sz="3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这样，爱在我们里面得以完全，我们就可以在审判的日子坦然无惧；因为他如何，我们在这世上也如何。 </a:t>
            </a:r>
            <a:r>
              <a:rPr lang="en-US" altLang="zh-CN" sz="3600" b="1" baseline="30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18 </a:t>
            </a:r>
            <a:r>
              <a:rPr lang="zh-CN" altLang="en-US" sz="3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爱里没有惧怕，爱既完全，就把惧怕除去，因为惧怕里含着刑罚；惧怕的人在爱里未得完全。</a:t>
            </a:r>
            <a:r>
              <a:rPr lang="zh-CN" altLang="en-US" sz="3600" b="1" baseline="30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3600" b="1" baseline="30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19 </a:t>
            </a:r>
            <a:r>
              <a:rPr lang="zh-CN" altLang="en-US" sz="3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我们爱，因为神先爱我们。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361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zh-CN" altLang="en-US" sz="6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人生的体验和追求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068763"/>
          </a:xfrm>
        </p:spPr>
        <p:txBody>
          <a:bodyPr/>
          <a:lstStyle/>
          <a:p>
            <a:pPr algn="ctr">
              <a:buNone/>
            </a:pPr>
            <a:r>
              <a:rPr lang="zh-CN" altLang="en-US" sz="1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爱和被爱</a:t>
            </a:r>
            <a:endParaRPr lang="en-US" altLang="zh-CN" sz="1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 algn="ctr">
              <a:buNone/>
            </a:pPr>
            <a:r>
              <a:rPr lang="en-US" altLang="zh-CN" sz="8000" b="1" dirty="0">
                <a:latin typeface="DFKai-SB" pitchFamily="65" charset="-120"/>
                <a:ea typeface="DFKai-SB" pitchFamily="65" charset="-120"/>
              </a:rPr>
              <a:t>(</a:t>
            </a:r>
            <a:r>
              <a:rPr lang="zh-CN" altLang="en-US" sz="8000" b="1" dirty="0">
                <a:latin typeface="DFKai-SB" pitchFamily="65" charset="-120"/>
                <a:ea typeface="DFKai-SB" pitchFamily="65" charset="-120"/>
              </a:rPr>
              <a:t>爱心和彼此相爱</a:t>
            </a:r>
            <a:r>
              <a:rPr lang="en-US" altLang="zh-CN" sz="8000" b="1" dirty="0">
                <a:latin typeface="DFKai-SB" pitchFamily="65" charset="-120"/>
                <a:ea typeface="DFKai-SB" pitchFamily="65" charset="-120"/>
              </a:rPr>
              <a:t>)</a:t>
            </a:r>
            <a:endParaRPr lang="zh-CN" altLang="en-US" sz="8000" b="1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这种生命特性源于何处？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3840163"/>
          </a:xfrm>
        </p:spPr>
        <p:txBody>
          <a:bodyPr/>
          <a:lstStyle/>
          <a:p>
            <a:r>
              <a:rPr lang="zh-CN" altLang="en-US" sz="6000" b="1" dirty="0">
                <a:latin typeface="DFKai-SB" pitchFamily="65" charset="-120"/>
                <a:ea typeface="DFKai-SB" pitchFamily="65" charset="-120"/>
              </a:rPr>
              <a:t>个人性</a:t>
            </a:r>
            <a:r>
              <a:rPr lang="en-US" altLang="zh-CN" sz="6000" b="1" dirty="0">
                <a:latin typeface="DFKai-SB" pitchFamily="65" charset="-120"/>
                <a:ea typeface="DFKai-SB" pitchFamily="65" charset="-120"/>
              </a:rPr>
              <a:t>—</a:t>
            </a:r>
            <a:r>
              <a:rPr lang="zh-CN" altLang="en-US" sz="6000" b="1" dirty="0">
                <a:latin typeface="DFKai-SB" pitchFamily="65" charset="-120"/>
                <a:ea typeface="DFKai-SB" pitchFamily="65" charset="-120"/>
              </a:rPr>
              <a:t>生发爱心</a:t>
            </a:r>
            <a:endParaRPr lang="en-US" altLang="zh-CN" sz="6000" b="1" dirty="0"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6000" b="1" dirty="0">
                <a:latin typeface="DFKai-SB" pitchFamily="65" charset="-120"/>
                <a:ea typeface="DFKai-SB" pitchFamily="65" charset="-120"/>
              </a:rPr>
              <a:t>群体性</a:t>
            </a:r>
            <a:r>
              <a:rPr lang="en-US" altLang="zh-CN" sz="6000" b="1" dirty="0">
                <a:latin typeface="DFKai-SB" pitchFamily="65" charset="-120"/>
                <a:ea typeface="DFKai-SB" pitchFamily="65" charset="-120"/>
              </a:rPr>
              <a:t>—</a:t>
            </a:r>
            <a:r>
              <a:rPr lang="zh-CN" altLang="en-US" sz="6000" b="1" dirty="0">
                <a:latin typeface="DFKai-SB" pitchFamily="65" charset="-120"/>
                <a:ea typeface="DFKai-SB" pitchFamily="65" charset="-120"/>
              </a:rPr>
              <a:t>彼此相爱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B90DB-8EC8-4FD9-8293-4928E407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r>
              <a:rPr lang="zh-CN" alt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“生命中除了爱，</a:t>
            </a:r>
            <a:br>
              <a:rPr lang="en-US" altLang="zh-CN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其他都是行李！”</a:t>
            </a:r>
            <a:endParaRPr lang="en-DE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3DBF4ACE-DF35-4876-88D3-BDDCBE0DB1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1981200"/>
            <a:ext cx="4038600" cy="2707357"/>
          </a:xfrm>
        </p:spPr>
      </p:pic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868D7CA9-75B0-480F-9D5F-589A6BAA3B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70314"/>
            <a:ext cx="4068433" cy="270735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902CDCD-C262-4EF9-B22D-D1423C65D860}"/>
              </a:ext>
            </a:extLst>
          </p:cNvPr>
          <p:cNvSpPr txBox="1"/>
          <p:nvPr/>
        </p:nvSpPr>
        <p:spPr>
          <a:xfrm>
            <a:off x="457200" y="5257800"/>
            <a:ext cx="838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纽约知名大报记者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David Wander</a:t>
            </a:r>
            <a:r>
              <a:rPr lang="zh-CN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的飞机失事后幸存感言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3618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zh-CN" altLang="en-US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上帝清楚明白的启示</a:t>
            </a:r>
            <a:r>
              <a:rPr lang="en-US" altLang="zh-CN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—</a:t>
            </a:r>
            <a:br>
              <a:rPr lang="en-US" altLang="zh-CN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CN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（</a:t>
            </a:r>
            <a:r>
              <a:rPr lang="en-US" altLang="zh-CN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v.7-8</a:t>
            </a:r>
            <a:r>
              <a:rPr lang="zh-CN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）</a:t>
            </a:r>
            <a:endParaRPr lang="zh-CN" alt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zh-CN" altLang="en-US" sz="4400" b="1" dirty="0">
                <a:latin typeface="DFKai-SB" pitchFamily="65" charset="-120"/>
                <a:ea typeface="DFKai-SB" pitchFamily="65" charset="-120"/>
              </a:rPr>
              <a:t>彼此相爱的心</a:t>
            </a:r>
            <a:r>
              <a:rPr lang="en-US" altLang="zh-CN" sz="4400" b="1" dirty="0">
                <a:latin typeface="DFKai-SB" pitchFamily="65" charset="-120"/>
                <a:ea typeface="DFKai-SB" pitchFamily="65" charset="-120"/>
              </a:rPr>
              <a:t>—</a:t>
            </a:r>
            <a:r>
              <a:rPr lang="zh-CN" altLang="en-US" sz="4400" b="1" dirty="0">
                <a:latin typeface="DFKai-SB" pitchFamily="65" charset="-120"/>
                <a:ea typeface="DFKai-SB" pitchFamily="65" charset="-120"/>
              </a:rPr>
              <a:t>从神而來，由神而生，且认识神</a:t>
            </a:r>
            <a:r>
              <a:rPr lang="zh-CN" altLang="en-US" sz="4000" dirty="0">
                <a:latin typeface="DFKai-SB" pitchFamily="65" charset="-120"/>
                <a:ea typeface="DFKai-SB" pitchFamily="65" charset="-120"/>
              </a:rPr>
              <a:t>（來源於神，发动於神，连接於神）</a:t>
            </a:r>
            <a:endParaRPr lang="en-US" altLang="zh-CN" sz="4400" dirty="0"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4400" b="1" dirty="0">
                <a:latin typeface="DFKai-SB" pitchFamily="65" charset="-120"/>
                <a:ea typeface="DFKai-SB" pitchFamily="65" charset="-120"/>
              </a:rPr>
              <a:t>爱心的本质</a:t>
            </a:r>
            <a:r>
              <a:rPr lang="en-US" altLang="zh-CN" sz="4400" b="1" dirty="0">
                <a:latin typeface="DFKai-SB" pitchFamily="65" charset="-120"/>
                <a:ea typeface="DFKai-SB" pitchFamily="65" charset="-120"/>
              </a:rPr>
              <a:t>—</a:t>
            </a:r>
            <a:r>
              <a:rPr lang="zh-CN" altLang="en-US" sz="4400" b="1" dirty="0">
                <a:latin typeface="DFKai-SB" pitchFamily="65" charset="-120"/>
                <a:ea typeface="DFKai-SB" pitchFamily="65" charset="-120"/>
              </a:rPr>
              <a:t>神生命的特质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28D7C-F337-41F8-ABD7-FA48DB70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对“爱”最为清晰的描述</a:t>
            </a:r>
            <a:endParaRPr lang="en-US" sz="5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7CBB8B-3FE0-4FE3-83DC-23653C6D2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爱的来源： 神的生命</a:t>
            </a:r>
            <a:endParaRPr lang="en-US" altLang="zh-CN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爱的表现： 神子成祭</a:t>
            </a:r>
            <a:endParaRPr lang="en-US" altLang="zh-CN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爱的能力： 与神相交</a:t>
            </a:r>
            <a:endParaRPr lang="en-US" altLang="zh-CN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爱的果效： 除去惧怕</a:t>
            </a:r>
            <a:endParaRPr lang="en-US" altLang="zh-CN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24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人不认识神，就不认识“爱”</a:t>
            </a:r>
            <a:b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</a:b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（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v.8)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525963"/>
          </a:xfrm>
        </p:spPr>
        <p:txBody>
          <a:bodyPr/>
          <a:lstStyle/>
          <a:p>
            <a:pPr algn="ctr"/>
            <a:r>
              <a:rPr lang="zh-CN" alt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“爱”变得自我</a:t>
            </a:r>
            <a:endParaRPr lang="en-US" altLang="zh-CN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CN" alt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“爱”变得扭曲</a:t>
            </a:r>
            <a:endParaRPr lang="en-US" altLang="zh-CN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CN" alt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“爱”变得功利</a:t>
            </a:r>
            <a:endParaRPr lang="en-US" altLang="zh-CN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zh-CN" alt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“爱”变得痛苦</a:t>
            </a:r>
            <a:endParaRPr lang="en-US" altLang="zh-CN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 algn="ctr"/>
            <a:endParaRPr lang="zh-CN" altLang="en-US" sz="6000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BFA57F5-5406-41F9-98A9-90365FF3D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2943" y="1485899"/>
            <a:ext cx="4572713" cy="4525963"/>
          </a:xfrm>
        </p:spPr>
        <p:txBody>
          <a:bodyPr/>
          <a:lstStyle/>
          <a:p>
            <a:r>
              <a:rPr lang="zh-CN" altLang="en-US" sz="3200" b="1" dirty="0">
                <a:solidFill>
                  <a:srgbClr val="2F2F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在人的命运中，没有什么比爱情奉行得更冷酷无情的了。爱就是生命，或者就是死亡；是摇篮，也是棺木。同一种感情可以在人的心中作出两种完全相反的决定。</a:t>
            </a:r>
            <a:endParaRPr lang="en-US" altLang="zh-CN" sz="3200" b="1" dirty="0">
              <a:solidFill>
                <a:srgbClr val="2F2F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2F2F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dirty="0">
                <a:solidFill>
                  <a:srgbClr val="2F2F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雨果</a:t>
            </a:r>
            <a:r>
              <a:rPr lang="en-US" altLang="zh-CN" dirty="0">
                <a:solidFill>
                  <a:srgbClr val="2F2F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—《</a:t>
            </a:r>
            <a:r>
              <a:rPr lang="zh-CN" altLang="en-US" dirty="0">
                <a:solidFill>
                  <a:srgbClr val="2F2F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悲惨世界</a:t>
            </a:r>
            <a:r>
              <a:rPr lang="en-US" altLang="zh-CN" dirty="0">
                <a:solidFill>
                  <a:srgbClr val="2F2F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dirty="0"/>
          </a:p>
        </p:txBody>
      </p:sp>
      <p:pic>
        <p:nvPicPr>
          <p:cNvPr id="1028" name="Picture 4" descr="絕響絕唱，永遠的經典：雨果《悲慘世界》（上） - 每日頭條">
            <a:extLst>
              <a:ext uri="{FF2B5EF4-FFF2-40B4-BE49-F238E27FC236}">
                <a16:creationId xmlns:a16="http://schemas.microsoft.com/office/drawing/2014/main" id="{1BABC629-A383-4FBE-A415-FB1D5FDDA47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85899"/>
            <a:ext cx="3656886" cy="44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CA8305F-0662-4A27-B314-00749E48F982}"/>
              </a:ext>
            </a:extLst>
          </p:cNvPr>
          <p:cNvSpPr txBox="1"/>
          <p:nvPr/>
        </p:nvSpPr>
        <p:spPr>
          <a:xfrm>
            <a:off x="762000" y="3810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没有爱，这个世界何等绝望！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609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39000" t="-31000" r="-34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>
            <a:extLst>
              <a:ext uri="{FF2B5EF4-FFF2-40B4-BE49-F238E27FC236}">
                <a16:creationId xmlns:a16="http://schemas.microsoft.com/office/drawing/2014/main" id="{F4DDA032-3F9F-410D-95B1-5E065519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220200" cy="1143000"/>
          </a:xfrm>
        </p:spPr>
        <p:txBody>
          <a:bodyPr/>
          <a:lstStyle/>
          <a:p>
            <a:pPr>
              <a:defRPr/>
            </a:pP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人类共同面对的“三座大山”</a:t>
            </a:r>
          </a:p>
        </p:txBody>
      </p:sp>
      <p:pic>
        <p:nvPicPr>
          <p:cNvPr id="10243" name="Picture 4" descr="C:\Users\Luke\Desktop\download.png">
            <a:extLst>
              <a:ext uri="{FF2B5EF4-FFF2-40B4-BE49-F238E27FC236}">
                <a16:creationId xmlns:a16="http://schemas.microsoft.com/office/drawing/2014/main" id="{B912E09A-39C2-45E9-BF82-0845EBF758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476500"/>
            <a:ext cx="2625725" cy="2895600"/>
          </a:xfrm>
          <a:noFill/>
        </p:spPr>
      </p:pic>
      <p:pic>
        <p:nvPicPr>
          <p:cNvPr id="10244" name="Picture 5" descr="C:\Users\Luke\Desktop\94440.gif">
            <a:extLst>
              <a:ext uri="{FF2B5EF4-FFF2-40B4-BE49-F238E27FC236}">
                <a16:creationId xmlns:a16="http://schemas.microsoft.com/office/drawing/2014/main" id="{DBE13B2B-58B7-4D8B-8FC0-3727CC1AF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2362200"/>
            <a:ext cx="3524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C:\Users\Luke\Desktop\download (1).png">
            <a:extLst>
              <a:ext uri="{FF2B5EF4-FFF2-40B4-BE49-F238E27FC236}">
                <a16:creationId xmlns:a16="http://schemas.microsoft.com/office/drawing/2014/main" id="{AFE5EB7B-964C-41CF-B2EF-5F088E731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2514600"/>
            <a:ext cx="2590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FC4D9683-1B4A-4B2F-A85D-980A121527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92" y="1752600"/>
            <a:ext cx="6888415" cy="4525963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D35D978-F1F3-44DD-852D-3AE78AAD6B89}"/>
              </a:ext>
            </a:extLst>
          </p:cNvPr>
          <p:cNvSpPr txBox="1"/>
          <p:nvPr/>
        </p:nvSpPr>
        <p:spPr>
          <a:xfrm>
            <a:off x="807785" y="381000"/>
            <a:ext cx="7726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孩子们究竟缺了什么？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5857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“我再也不相信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爱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情了！</a:t>
            </a:r>
          </a:p>
        </p:txBody>
      </p:sp>
      <p:pic>
        <p:nvPicPr>
          <p:cNvPr id="109571" name="Picture 3" descr="爱情发展流程图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143000"/>
            <a:ext cx="7315200" cy="547238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1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blipFill dpi="0" rotWithShape="1">
            <a:blip r:embed="rId3">
              <a:alphaModFix amt="43000"/>
            </a:blip>
            <a:srcRect/>
            <a:tile tx="0" ty="0" sx="100000" sy="100000" flip="none" algn="tl"/>
          </a:blipFill>
        </p:spPr>
        <p:txBody>
          <a:bodyPr/>
          <a:lstStyle/>
          <a:p>
            <a:r>
              <a:rPr lang="zh-CN" alt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“神差子”的真意</a:t>
            </a:r>
            <a:r>
              <a:rPr lang="en-US" altLang="zh-CN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br>
              <a:rPr lang="en-US" altLang="zh-CN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v.9; v.10; v.14)</a:t>
            </a:r>
            <a:endParaRPr lang="zh-CN" alt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21163"/>
          </a:xfrm>
        </p:spPr>
        <p:txBody>
          <a:bodyPr/>
          <a:lstStyle/>
          <a:p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爱的显明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成为我们的生命</a:t>
            </a:r>
            <a:endParaRPr lang="en-US" altLang="zh-C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出死入生，因他而活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爱的功效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成为我们的挽回祭</a:t>
            </a:r>
            <a:endParaRPr lang="en-US" altLang="zh-C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除去罪愆，带来平安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爱的经历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成为我们的拯救</a:t>
            </a:r>
            <a:endParaRPr lang="en-US" altLang="zh-C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世人救主，可见可证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zh-CN" altLang="en-US" b="1" dirty="0">
                <a:solidFill>
                  <a:schemeClr val="accent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如何真正得著“爱”的能力？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525963"/>
          </a:xfrm>
        </p:spPr>
        <p:txBody>
          <a:bodyPr/>
          <a:lstStyle/>
          <a:p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接受</a:t>
            </a:r>
            <a:r>
              <a:rPr lang="zh-CN" alt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子的救赎</a:t>
            </a:r>
            <a:r>
              <a:rPr lang="en-US" altLang="zh-CN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(Confess)</a:t>
            </a: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承认相信耶稣为神的儿子，神就住在他里面，他也住在神里面（</a:t>
            </a: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v.15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印证</a:t>
            </a:r>
            <a:r>
              <a:rPr lang="zh-CN" alt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灵的內住</a:t>
            </a:r>
            <a:r>
              <a:rPr lang="en-US" altLang="zh-CN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(Confirm)</a:t>
            </a: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了解和接受圣灵的临在，确认“同住”这个事实（</a:t>
            </a: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v. 13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见证</a:t>
            </a:r>
            <a:r>
              <a:rPr lang="zh-CN" alt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父的生命</a:t>
            </a:r>
            <a:r>
              <a:rPr lang="en-US" altLang="zh-CN" sz="3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(Connect)</a:t>
            </a: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得着神爱的生命，能够面对现在（除去惧怕）和未來（无权审判）</a:t>
            </a:r>
            <a:r>
              <a:rPr lang="en-US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(v.17-18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乘火车旅游美国乐趣多多（一） | ShareAmerica">
            <a:extLst>
              <a:ext uri="{FF2B5EF4-FFF2-40B4-BE49-F238E27FC236}">
                <a16:creationId xmlns:a16="http://schemas.microsoft.com/office/drawing/2014/main" id="{B9A3DA86-E447-472B-9DA4-2DA0D82A2F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00" y="2438400"/>
            <a:ext cx="8152400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电熨斗和挂烫机都有哪些差别呢?">
            <a:extLst>
              <a:ext uri="{FF2B5EF4-FFF2-40B4-BE49-F238E27FC236}">
                <a16:creationId xmlns:a16="http://schemas.microsoft.com/office/drawing/2014/main" id="{CAA7A76E-C461-4CFE-8813-E19E98374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728913" cy="18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06FCC8B-C6F5-4F71-81D0-3D1B202FF1DA}"/>
              </a:ext>
            </a:extLst>
          </p:cNvPr>
          <p:cNvSpPr txBox="1"/>
          <p:nvPr/>
        </p:nvSpPr>
        <p:spPr>
          <a:xfrm>
            <a:off x="506686" y="372070"/>
            <a:ext cx="8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一对夫妇爱火重燃的见证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5276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A9B69-78ED-47F4-976B-544AF3D43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4CC7C2-A4BB-4AFB-9C46-92B7A216D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763963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你的生命够宽吗？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8086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zh-CN" alt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你愿意得著真正爱的生命和爱的能力吗？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5000" r="-15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>
            <a:extLst>
              <a:ext uri="{FF2B5EF4-FFF2-40B4-BE49-F238E27FC236}">
                <a16:creationId xmlns:a16="http://schemas.microsoft.com/office/drawing/2014/main" id="{1D5A17E7-5EAB-4C28-B7ED-2C7675D3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神的生命</a:t>
            </a:r>
            <a:r>
              <a:rPr lang="en-US" altLang="zh-CN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—</a:t>
            </a:r>
            <a:br>
              <a:rPr lang="en-US" altLang="zh-CN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</a:br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彻底对付“三座大山”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7C2C59-2ECF-4BAA-9ACF-B35813975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267200"/>
          </a:xfrm>
        </p:spPr>
        <p:txBody>
          <a:bodyPr/>
          <a:lstStyle/>
          <a:p>
            <a:pPr>
              <a:defRPr/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神就是光（约一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1:5): 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我们有了胜过罪的能力 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CN" alt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我们摆脱了罪的权势！</a:t>
            </a:r>
            <a:endParaRPr lang="en-US" altLang="zh-CN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神就是爱（约一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4:16): 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我们不再是无家可归的人，乃是住在神里面 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CN" alt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我们不再被苦煎熬！</a:t>
            </a:r>
            <a:endParaRPr lang="en-US" altLang="zh-CN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神就是灵（约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4:24): 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我们的灵有了归宿 </a:t>
            </a:r>
            <a:r>
              <a:rPr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CN" altLang="en-US" sz="4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我们活过来了！</a:t>
            </a:r>
            <a:endParaRPr lang="zh-CN" alt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stretch>
            <a:fillRect l="-10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6868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第一讲：</a:t>
            </a:r>
            <a:br>
              <a:rPr lang="en-US" altLang="zh-CN" sz="9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9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爱中拓宽</a:t>
            </a:r>
            <a:endParaRPr lang="zh-CN" altLang="en-US" sz="98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876800"/>
            <a:ext cx="6400800" cy="762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约翰一书 </a:t>
            </a:r>
            <a:r>
              <a:rPr lang="en-US" altLang="zh-C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4:7-19</a:t>
            </a:r>
          </a:p>
          <a:p>
            <a:pPr eaLnBrk="1" hangingPunct="1">
              <a:defRPr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张路加牧师</a:t>
            </a:r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B7795-ECE1-4F76-8CE9-701AD3ED6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"/>
            <a:ext cx="8077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五月似乎应该是一个</a:t>
            </a:r>
            <a:endParaRPr lang="en-US" altLang="zh-CN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“爱”为主色调的月份</a:t>
            </a:r>
            <a:endParaRPr lang="en-US" altLang="zh-CN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春暖花开</a:t>
            </a:r>
            <a:endParaRPr lang="en-US" altLang="zh-C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充满浪漫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669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9CA53-211F-4BC4-9FC7-097ED8939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伟大的母爱图片_伟大的母爱素材_伟大的母爱模板免费下载-六图网">
            <a:extLst>
              <a:ext uri="{FF2B5EF4-FFF2-40B4-BE49-F238E27FC236}">
                <a16:creationId xmlns:a16="http://schemas.microsoft.com/office/drawing/2014/main" id="{4F3A3BE3-DC91-44D0-A40D-7AFBC770F5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4032"/>
            <a:ext cx="4419600" cy="635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26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000" t="-1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908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62F9-76BF-41FE-9FF9-26F458FA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今天的人们好像不会“爱”了！</a:t>
            </a:r>
            <a:endParaRPr lang="en-US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BEF11-C8AB-43F1-B28B-EAE77E3D2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 algn="ctr"/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不是“羡慕嫉妒恨”，</a:t>
            </a:r>
            <a:endParaRPr lang="en-US" altLang="zh-CN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5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就是“空虚寂寞冷”！</a:t>
            </a:r>
            <a:endParaRPr lang="en-US" sz="5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420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2ABBF-35E7-45F2-A62D-B8294E92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static.careerengine.us/api/aov2/https%3A_%7C__%7C_mmbiz.qpic.cn_%7C_mmbiz_jpg_%7C_H5ibckNttWGFMQKyWx8IQjew962IhtF9TKiaCuTxShXTmJulLvrUyKJx5duwch4xIiaT6jmFw8QvykMB1nLwuvaMA_%7C_640%3Fwx_fmt%3Djpeg">
            <a:extLst>
              <a:ext uri="{FF2B5EF4-FFF2-40B4-BE49-F238E27FC236}">
                <a16:creationId xmlns:a16="http://schemas.microsoft.com/office/drawing/2014/main" id="{AE848147-2840-4E51-AF52-24CCF43F0F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638"/>
            <a:ext cx="6091991" cy="395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1BB38E-362D-41E8-A33F-858BB7066C89}"/>
              </a:ext>
            </a:extLst>
          </p:cNvPr>
          <p:cNvSpPr/>
          <p:nvPr/>
        </p:nvSpPr>
        <p:spPr>
          <a:xfrm>
            <a:off x="762000" y="47244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11111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2016</a:t>
            </a:r>
            <a:r>
              <a:rPr lang="zh-CN" altLang="en-US" sz="3200" b="1" dirty="0">
                <a:solidFill>
                  <a:srgbClr val="11111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年，北大才子吴谢宇亲手杀了自己的母亲，骗了</a:t>
            </a:r>
            <a:r>
              <a:rPr lang="en-US" altLang="zh-CN" sz="3200" b="1" dirty="0">
                <a:solidFill>
                  <a:srgbClr val="11111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144</a:t>
            </a:r>
            <a:r>
              <a:rPr lang="zh-CN" altLang="en-US" sz="3200" b="1" dirty="0">
                <a:solidFill>
                  <a:srgbClr val="11111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万，逃亡</a:t>
            </a:r>
            <a:r>
              <a:rPr lang="en-US" altLang="zh-CN" sz="3200" b="1" dirty="0">
                <a:solidFill>
                  <a:srgbClr val="11111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3200" b="1" dirty="0">
                <a:solidFill>
                  <a:srgbClr val="11111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年终被抓，口中最爱的妈妈，但也是心中最恨的妈妈</a:t>
            </a:r>
          </a:p>
        </p:txBody>
      </p:sp>
    </p:spTree>
    <p:extLst>
      <p:ext uri="{BB962C8B-B14F-4D97-AF65-F5344CB8AC3E}">
        <p14:creationId xmlns:p14="http://schemas.microsoft.com/office/powerpoint/2010/main" val="143059633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3638</TotalTime>
  <Words>1373</Words>
  <Application>Microsoft Office PowerPoint</Application>
  <PresentationFormat>On-screen Show (4:3)</PresentationFormat>
  <Paragraphs>65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DFKai-SB</vt:lpstr>
      <vt:lpstr>KaiTi</vt:lpstr>
      <vt:lpstr>Microsoft YaHei</vt:lpstr>
      <vt:lpstr>Microsoft YaHei</vt:lpstr>
      <vt:lpstr>新細明體</vt:lpstr>
      <vt:lpstr>SimHei</vt:lpstr>
      <vt:lpstr>宋体</vt:lpstr>
      <vt:lpstr>Arial</vt:lpstr>
      <vt:lpstr>Calibri</vt:lpstr>
      <vt:lpstr>system-ui</vt:lpstr>
      <vt:lpstr>Times New Roman</vt:lpstr>
      <vt:lpstr>Default Design</vt:lpstr>
      <vt:lpstr>Office 主题</vt:lpstr>
      <vt:lpstr>1_Default Design</vt:lpstr>
      <vt:lpstr>第一堂：爱中拓宽 第二堂：灵里扎根 第三堂：光中提升</vt:lpstr>
      <vt:lpstr>人类共同面对的“三座大山”</vt:lpstr>
      <vt:lpstr>神的生命— 彻底对付“三座大山”</vt:lpstr>
      <vt:lpstr>第一讲： 爱中拓宽</vt:lpstr>
      <vt:lpstr>PowerPoint Presentation</vt:lpstr>
      <vt:lpstr>PowerPoint Presentation</vt:lpstr>
      <vt:lpstr>PowerPoint Presentation</vt:lpstr>
      <vt:lpstr>今天的人们好像不会“爱”了！</vt:lpstr>
      <vt:lpstr>PowerPoint Presentation</vt:lpstr>
      <vt:lpstr>PowerPoint Presentation</vt:lpstr>
      <vt:lpstr>PowerPoint Presentation</vt:lpstr>
      <vt:lpstr>PowerPoint Presentation</vt:lpstr>
      <vt:lpstr>人生的体验和追求</vt:lpstr>
      <vt:lpstr>这种生命特性源于何处？</vt:lpstr>
      <vt:lpstr>“生命中除了爱， 其他都是行李！”</vt:lpstr>
      <vt:lpstr>上帝清楚明白的启示— （v.7-8）</vt:lpstr>
      <vt:lpstr>对“爱”最为清晰的描述</vt:lpstr>
      <vt:lpstr>人不认识神，就不认识“爱” （v.8)</vt:lpstr>
      <vt:lpstr>PowerPoint Presentation</vt:lpstr>
      <vt:lpstr>PowerPoint Presentation</vt:lpstr>
      <vt:lpstr>“我再也不相信爱情了！</vt:lpstr>
      <vt:lpstr>“神差子”的真意— （v.9; v.10; v.14)</vt:lpstr>
      <vt:lpstr>如何真正得著“爱”的能力？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聖誕與我們</dc:title>
  <dc:creator>Luke</dc:creator>
  <cp:lastModifiedBy>Luke Zhang</cp:lastModifiedBy>
  <cp:revision>46</cp:revision>
  <dcterms:created xsi:type="dcterms:W3CDTF">2015-12-16T18:20:07Z</dcterms:created>
  <dcterms:modified xsi:type="dcterms:W3CDTF">2023-05-04T05:13:25Z</dcterms:modified>
</cp:coreProperties>
</file>