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89" r:id="rId2"/>
    <p:sldMasterId id="2147483802" r:id="rId3"/>
    <p:sldMasterId id="2147483843" r:id="rId4"/>
    <p:sldMasterId id="2147483939" r:id="rId5"/>
    <p:sldMasterId id="2147483951" r:id="rId6"/>
  </p:sldMasterIdLst>
  <p:sldIdLst>
    <p:sldId id="556" r:id="rId7"/>
    <p:sldId id="676" r:id="rId8"/>
    <p:sldId id="287" r:id="rId9"/>
    <p:sldId id="331" r:id="rId10"/>
    <p:sldId id="333" r:id="rId11"/>
    <p:sldId id="677" r:id="rId12"/>
    <p:sldId id="604" r:id="rId13"/>
    <p:sldId id="586" r:id="rId14"/>
    <p:sldId id="587" r:id="rId15"/>
    <p:sldId id="588" r:id="rId16"/>
    <p:sldId id="527" r:id="rId17"/>
    <p:sldId id="589" r:id="rId18"/>
    <p:sldId id="439" r:id="rId19"/>
    <p:sldId id="590" r:id="rId20"/>
    <p:sldId id="591" r:id="rId21"/>
    <p:sldId id="593" r:id="rId22"/>
    <p:sldId id="638" r:id="rId23"/>
    <p:sldId id="562" r:id="rId24"/>
    <p:sldId id="3874" r:id="rId25"/>
    <p:sldId id="560" r:id="rId26"/>
    <p:sldId id="566" r:id="rId27"/>
    <p:sldId id="457" r:id="rId28"/>
    <p:sldId id="3893" r:id="rId29"/>
    <p:sldId id="3894" r:id="rId30"/>
    <p:sldId id="3876" r:id="rId31"/>
    <p:sldId id="611" r:id="rId32"/>
    <p:sldId id="612" r:id="rId33"/>
    <p:sldId id="613" r:id="rId34"/>
    <p:sldId id="614" r:id="rId35"/>
    <p:sldId id="615" r:id="rId36"/>
    <p:sldId id="3895" r:id="rId37"/>
    <p:sldId id="3896" r:id="rId38"/>
    <p:sldId id="563" r:id="rId39"/>
    <p:sldId id="3875" r:id="rId40"/>
    <p:sldId id="572" r:id="rId41"/>
    <p:sldId id="637" r:id="rId42"/>
    <p:sldId id="567" r:id="rId43"/>
    <p:sldId id="568" r:id="rId44"/>
    <p:sldId id="3877" r:id="rId45"/>
    <p:sldId id="569" r:id="rId46"/>
    <p:sldId id="3879" r:id="rId47"/>
    <p:sldId id="617" r:id="rId48"/>
    <p:sldId id="639" r:id="rId49"/>
    <p:sldId id="618" r:id="rId50"/>
    <p:sldId id="3880" r:id="rId51"/>
    <p:sldId id="641" r:id="rId52"/>
    <p:sldId id="561" r:id="rId53"/>
    <p:sldId id="576" r:id="rId54"/>
    <p:sldId id="619" r:id="rId55"/>
    <p:sldId id="3878" r:id="rId56"/>
    <p:sldId id="570" r:id="rId57"/>
    <p:sldId id="3882" r:id="rId58"/>
    <p:sldId id="642" r:id="rId59"/>
    <p:sldId id="3884" r:id="rId60"/>
    <p:sldId id="643" r:id="rId61"/>
    <p:sldId id="487" r:id="rId62"/>
    <p:sldId id="646" r:id="rId63"/>
    <p:sldId id="3886" r:id="rId64"/>
    <p:sldId id="397" r:id="rId65"/>
    <p:sldId id="580" r:id="rId66"/>
    <p:sldId id="3883" r:id="rId67"/>
    <p:sldId id="3887" r:id="rId68"/>
    <p:sldId id="496" r:id="rId69"/>
    <p:sldId id="626" r:id="rId70"/>
    <p:sldId id="579" r:id="rId71"/>
    <p:sldId id="645" r:id="rId72"/>
    <p:sldId id="3888" r:id="rId73"/>
    <p:sldId id="3892" r:id="rId74"/>
    <p:sldId id="3890" r:id="rId75"/>
    <p:sldId id="3899" r:id="rId76"/>
    <p:sldId id="585" r:id="rId77"/>
    <p:sldId id="3897" r:id="rId78"/>
    <p:sldId id="628" r:id="rId79"/>
    <p:sldId id="499" r:id="rId80"/>
    <p:sldId id="631" r:id="rId81"/>
    <p:sldId id="503" r:id="rId82"/>
    <p:sldId id="582" r:id="rId83"/>
    <p:sldId id="583" r:id="rId84"/>
    <p:sldId id="584" r:id="rId85"/>
    <p:sldId id="565" r:id="rId86"/>
    <p:sldId id="541" r:id="rId87"/>
    <p:sldId id="3898" r:id="rId88"/>
    <p:sldId id="564" r:id="rId89"/>
    <p:sldId id="634" r:id="rId90"/>
    <p:sldId id="635" r:id="rId91"/>
    <p:sldId id="636" r:id="rId92"/>
    <p:sldId id="3900" r:id="rId93"/>
    <p:sldId id="3891" r:id="rId94"/>
    <p:sldId id="319" r:id="rId9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51A"/>
    <a:srgbClr val="00008A"/>
    <a:srgbClr val="4B4BFF"/>
    <a:srgbClr val="1574FF"/>
    <a:srgbClr val="FFD85D"/>
    <a:srgbClr val="E7FFE7"/>
    <a:srgbClr val="1D2F2F"/>
    <a:srgbClr val="D1FFD1"/>
    <a:srgbClr val="96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5581" autoAdjust="0"/>
  </p:normalViewPr>
  <p:slideViewPr>
    <p:cSldViewPr snapToGrid="0">
      <p:cViewPr>
        <p:scale>
          <a:sx n="80" d="100"/>
          <a:sy n="80" d="100"/>
        </p:scale>
        <p:origin x="1195" y="202"/>
      </p:cViewPr>
      <p:guideLst/>
    </p:cSldViewPr>
  </p:slideViewPr>
  <p:notesTextViewPr>
    <p:cViewPr>
      <p:scale>
        <a:sx n="3" d="2"/>
        <a:sy n="3" d="2"/>
      </p:scale>
      <p:origin x="0" y="0"/>
    </p:cViewPr>
  </p:notesTextViewPr>
  <p:sorterViewPr>
    <p:cViewPr varScale="1">
      <p:scale>
        <a:sx n="1" d="1"/>
        <a:sy n="1" d="1"/>
      </p:scale>
      <p:origin x="0" y="-4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8033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590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69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4" name="Date Placeholder 3"/>
          <p:cNvSpPr>
            <a:spLocks noGrp="1"/>
          </p:cNvSpPr>
          <p:nvPr>
            <p:ph type="dt" sz="half" idx="10"/>
          </p:nvPr>
        </p:nvSpPr>
        <p:spPr/>
        <p:txBody>
          <a:bodyPr/>
          <a:lstStyle/>
          <a:p>
            <a:fld id="{5923F103-BC34-4FE4-A40E-EDDEECFDA5D0}" type="datetimeFigureOut">
              <a:rPr lang="en-US" smtClean="0"/>
              <a:pPr/>
              <a:t>5/18/2023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8666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206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3130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4083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347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4D57BDD-E64A-4D27-8978-82FFCA18A12C}"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56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4D57BDD-E64A-4D27-8978-82FFCA18A12C}"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895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466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671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79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870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87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8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s-ES"/>
          </a:p>
        </p:txBody>
      </p:sp>
      <p:sp>
        <p:nvSpPr>
          <p:cNvPr id="17" name="Footer Placeholder 16"/>
          <p:cNvSpPr>
            <a:spLocks noGrp="1"/>
          </p:cNvSpPr>
          <p:nvPr>
            <p:ph type="ftr" sz="quarter" idx="11"/>
          </p:nvPr>
        </p:nvSpPr>
        <p:spPr/>
        <p:txBody>
          <a:bodyPr/>
          <a:lstStyle/>
          <a:p>
            <a:endParaRPr lang="es-ES"/>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A54B8CB5-A7A6-4A80-974C-F6DBF99217B7}" type="slidenum">
              <a:rPr lang="es-ES" smtClean="0"/>
              <a:pPr/>
              <a:t>‹#›</a:t>
            </a:fld>
            <a:endParaRPr lang="es-ES"/>
          </a:p>
        </p:txBody>
      </p:sp>
      <p:sp>
        <p:nvSpPr>
          <p:cNvPr id="7" name="Rectangle 6"/>
          <p:cNvSpPr/>
          <p:nvPr/>
        </p:nvSpPr>
        <p:spPr>
          <a:xfrm>
            <a:off x="62938" y="1449306"/>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2938" y="1396725"/>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62938" y="2976653"/>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457200" y="150594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476382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24447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722313" y="952503"/>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48"/>
            <a:ext cx="7772400" cy="1338263"/>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800101" y="6172200"/>
            <a:ext cx="4000500" cy="457200"/>
          </a:xfrm>
        </p:spPr>
        <p:txBody>
          <a:bodyPr/>
          <a:lstStyle/>
          <a:p>
            <a:endParaRPr lang="es-ES"/>
          </a:p>
        </p:txBody>
      </p:sp>
      <p:sp>
        <p:nvSpPr>
          <p:cNvPr id="7" name="Rectangle 6"/>
          <p:cNvSpPr/>
          <p:nvPr/>
        </p:nvSpPr>
        <p:spPr>
          <a:xfrm flipV="1">
            <a:off x="69421" y="2376831"/>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69159" y="234148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8319"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46304" y="6208776"/>
            <a:ext cx="457200" cy="457200"/>
          </a:xfrm>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1603168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25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1"/>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132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42203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597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46224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14400" y="273051"/>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80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1"/>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914400" y="6172200"/>
            <a:ext cx="3886200" cy="457200"/>
          </a:xfrm>
        </p:spPr>
        <p:txBody>
          <a:bodyPr/>
          <a:lstStyle/>
          <a:p>
            <a:endParaRPr lang="es-ES"/>
          </a:p>
        </p:txBody>
      </p:sp>
      <p:sp>
        <p:nvSpPr>
          <p:cNvPr id="7" name="Slide Number Placeholder 6"/>
          <p:cNvSpPr>
            <a:spLocks noGrp="1"/>
          </p:cNvSpPr>
          <p:nvPr>
            <p:ph type="sldNum" sz="quarter" idx="12"/>
          </p:nvPr>
        </p:nvSpPr>
        <p:spPr>
          <a:xfrm>
            <a:off x="146304" y="6208776"/>
            <a:ext cx="457200" cy="457200"/>
          </a:xfrm>
        </p:spPr>
        <p:txBody>
          <a:bodyPr/>
          <a:lstStyle/>
          <a:p>
            <a:fld id="{91016183-5AB3-4806-A89B-CB4ED1C3BA5B}" type="slidenum">
              <a:rPr lang="es-ES" smtClean="0"/>
              <a:pPr/>
              <a:t>‹#›</a:t>
            </a:fld>
            <a:endParaRPr lang="es-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68522" y="465048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68523" y="477323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68322" y="66678"/>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00728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197113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623889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93070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1654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9794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545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985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17512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713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35345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1586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0542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3818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9689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923F103-BC34-4FE4-A40E-EDDEECFDA5D0}" type="datetimeFigureOut">
              <a:rPr lang="en-US" smtClean="0"/>
              <a:pPr/>
              <a:t>5/18/2023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8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196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53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5938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9057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24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911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783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702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210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940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397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4B8CB5-A7A6-4A80-974C-F6DBF99217B7}" type="slidenum">
              <a:rPr lang="es-ES" smtClean="0"/>
              <a:pPr/>
              <a:t>‹#›</a:t>
            </a:fld>
            <a:endParaRPr lang="es-E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62728217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Tree>
    <p:extLst>
      <p:ext uri="{BB962C8B-B14F-4D97-AF65-F5344CB8AC3E}">
        <p14:creationId xmlns:p14="http://schemas.microsoft.com/office/powerpoint/2010/main" val="402247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4153202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20386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Tree>
    <p:extLst>
      <p:ext uri="{BB962C8B-B14F-4D97-AF65-F5344CB8AC3E}">
        <p14:creationId xmlns:p14="http://schemas.microsoft.com/office/powerpoint/2010/main" val="1318944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Tree>
    <p:extLst>
      <p:ext uri="{BB962C8B-B14F-4D97-AF65-F5344CB8AC3E}">
        <p14:creationId xmlns:p14="http://schemas.microsoft.com/office/powerpoint/2010/main" val="1261273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1385652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1035235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765226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s-E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Slide Number Placeholder 6"/>
          <p:cNvSpPr>
            <a:spLocks noGrp="1"/>
          </p:cNvSpPr>
          <p:nvPr>
            <p:ph type="sldNum" sz="quarter" idx="12"/>
          </p:nvPr>
        </p:nvSpPr>
        <p:spPr>
          <a:xfrm>
            <a:off x="8339328" y="1170432"/>
            <a:ext cx="733864" cy="201168"/>
          </a:xfrm>
        </p:spPr>
        <p:txBody>
          <a:bodyPr/>
          <a:lstStyle/>
          <a:p>
            <a:fld id="{91016183-5AB3-4806-A89B-CB4ED1C3BA5B}" type="slidenum">
              <a:rPr lang="es-ES" smtClean="0"/>
              <a:pPr/>
              <a:t>‹#›</a:t>
            </a:fld>
            <a:endParaRPr lang="es-ES"/>
          </a:p>
        </p:txBody>
      </p:sp>
    </p:spTree>
    <p:extLst>
      <p:ext uri="{BB962C8B-B14F-4D97-AF65-F5344CB8AC3E}">
        <p14:creationId xmlns:p14="http://schemas.microsoft.com/office/powerpoint/2010/main" val="106905476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2216162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2640597" y="6377459"/>
            <a:ext cx="3836404" cy="365125"/>
          </a:xfrm>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50209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756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46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5/18/2023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347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5/18/2023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63692654"/>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29" r:id="rId4"/>
    <p:sldLayoutId id="2147483730" r:id="rId5"/>
    <p:sldLayoutId id="2147483731" r:id="rId6"/>
    <p:sldLayoutId id="2147483736"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F4D57BDD-E64A-4D27-8978-82FFCA18A12C}" type="datetimeFigureOut">
              <a:rPr lang="en-US" smtClean="0"/>
              <a:pPr/>
              <a:t>5/18/2023</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D643A852-0206-46AC-B0EB-645612933129}"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1932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914400" y="274639"/>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1" y="6191251"/>
            <a:ext cx="2476500" cy="476251"/>
          </a:xfrm>
          <a:prstGeom prst="rect">
            <a:avLst/>
          </a:prstGeom>
        </p:spPr>
        <p:txBody>
          <a:bodyPr anchor="ctr" anchorCtr="0"/>
          <a:lstStyle>
            <a:lvl1pPr algn="r" eaLnBrk="1" latinLnBrk="0" hangingPunct="1">
              <a:defRPr kumimoji="0" sz="1050">
                <a:solidFill>
                  <a:schemeClr val="tx2"/>
                </a:solidFill>
              </a:defRPr>
            </a:lvl1pPr>
          </a:lstStyle>
          <a:p>
            <a:endParaRPr lang="es-E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s-E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B313F3A-1037-4FFB-857E-D9E0CE93BF4D}" type="slidenum">
              <a:rPr lang="es-ES" smtClean="0"/>
              <a:pPr/>
              <a:t>‹#›</a:t>
            </a:fld>
            <a:endParaRPr lang="es-ES"/>
          </a:p>
        </p:txBody>
      </p:sp>
    </p:spTree>
    <p:extLst>
      <p:ext uri="{BB962C8B-B14F-4D97-AF65-F5344CB8AC3E}">
        <p14:creationId xmlns:p14="http://schemas.microsoft.com/office/powerpoint/2010/main" val="32329551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35" indent="-205735"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70" indent="-171446"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04" indent="-171446"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40" indent="-171446"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675" indent="-171446"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09" indent="-171446"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44" indent="-171446"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879" indent="-171446"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14" indent="-171446"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5/18/2023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8630391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F4D57BDD-E64A-4D27-8978-82FFCA18A12C}" type="datetimeFigureOut">
              <a:rPr lang="en-US" smtClean="0"/>
              <a:pPr/>
              <a:t>5/18/2023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42729087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7710FEA-5A36-4FE2-B5D6-E9F11D9264C2}" type="datetimeFigureOut">
              <a:rPr lang="en-US" smtClean="0"/>
              <a:t>5/18/2023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D24598-6101-4302-B955-7A20C767CE1D}" type="slidenum">
              <a:rPr lang="en-US" smtClean="0"/>
              <a:t>‹#›</a:t>
            </a:fld>
            <a:endParaRPr lang="en-US"/>
          </a:p>
        </p:txBody>
      </p:sp>
    </p:spTree>
    <p:extLst>
      <p:ext uri="{BB962C8B-B14F-4D97-AF65-F5344CB8AC3E}">
        <p14:creationId xmlns:p14="http://schemas.microsoft.com/office/powerpoint/2010/main" val="278742159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B05F1281-29B6-639C-602E-3765E629D60F}"/>
              </a:ext>
            </a:extLst>
          </p:cNvPr>
          <p:cNvPicPr>
            <a:picLocks noChangeAspect="1"/>
          </p:cNvPicPr>
          <p:nvPr/>
        </p:nvPicPr>
        <p:blipFill rotWithShape="1">
          <a:blip r:embed="rId2"/>
          <a:srcRect t="9203" r="-2" b="8543"/>
          <a:stretch/>
        </p:blipFill>
        <p:spPr>
          <a:xfrm>
            <a:off x="185056" y="268154"/>
            <a:ext cx="8773887" cy="6361245"/>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 name="TextBox 3">
            <a:extLst>
              <a:ext uri="{FF2B5EF4-FFF2-40B4-BE49-F238E27FC236}">
                <a16:creationId xmlns:a16="http://schemas.microsoft.com/office/drawing/2014/main" id="{79331793-04BE-9F28-6E3F-2CC929671273}"/>
              </a:ext>
            </a:extLst>
          </p:cNvPr>
          <p:cNvSpPr txBox="1"/>
          <p:nvPr/>
        </p:nvSpPr>
        <p:spPr>
          <a:xfrm>
            <a:off x="500743" y="4257821"/>
            <a:ext cx="4528457" cy="2077941"/>
          </a:xfrm>
          <a:prstGeom prst="rect">
            <a:avLst/>
          </a:prstGeom>
          <a:noFill/>
          <a:effectLst>
            <a:softEdge rad="127000"/>
          </a:effectLst>
        </p:spPr>
        <p:txBody>
          <a:bodyPr wrap="square" anchor="ctr">
            <a:spAutoFit/>
          </a:bodyPr>
          <a:lstStyle/>
          <a:p>
            <a:pPr marL="0" marR="0" lvl="0" indent="0" algn="ctr" defTabSz="457200" rtl="0" eaLnBrk="1" fontAlgn="auto" latinLnBrk="0" hangingPunct="1">
              <a:lnSpc>
                <a:spcPct val="110000"/>
              </a:lnSpc>
              <a:spcBef>
                <a:spcPts val="600"/>
              </a:spcBef>
              <a:spcAft>
                <a:spcPts val="600"/>
              </a:spcAft>
              <a:buClrTx/>
              <a:buSzTx/>
              <a:buFontTx/>
              <a:buNone/>
              <a:tabLst/>
              <a:defRPr/>
            </a:pPr>
            <a:r>
              <a:rPr kumimoji="0" lang="zh-CN" altLang="en-US" sz="6600" b="0" i="0" u="none" strike="noStrike" kern="1200" cap="none" spc="0" normalizeH="0" baseline="0" noProof="0" dirty="0">
                <a:ln>
                  <a:noFill/>
                </a:ln>
                <a:solidFill>
                  <a:srgbClr val="000000"/>
                </a:solidFill>
                <a:effectLst/>
                <a:uLnTx/>
                <a:uFillTx/>
                <a:latin typeface="Candara" panose="020E0502030303020204" pitchFamily="34" charset="0"/>
                <a:ea typeface="DFPWeiBei-B5" panose="03000700000000000000" pitchFamily="66" charset="-120"/>
                <a:cs typeface="+mn-cs"/>
              </a:rPr>
              <a:t>啟示錄查經</a:t>
            </a:r>
            <a:br>
              <a:rPr kumimoji="0" lang="en-US" altLang="zh-CN" sz="6000" b="0" i="0" u="none" strike="noStrike" kern="1200" cap="none" spc="0" normalizeH="0" baseline="0" noProof="0" dirty="0">
                <a:ln>
                  <a:noFill/>
                </a:ln>
                <a:solidFill>
                  <a:srgbClr val="000000"/>
                </a:solidFill>
                <a:effectLst/>
                <a:uLnTx/>
                <a:uFillTx/>
                <a:latin typeface="Candara" panose="020E0502030303020204" pitchFamily="34" charset="0"/>
                <a:ea typeface="DFPWeiBei-B5" panose="03000700000000000000" pitchFamily="66" charset="-120"/>
                <a:cs typeface="+mn-cs"/>
              </a:rPr>
            </a:br>
            <a:r>
              <a:rPr kumimoji="0" lang="en-US" sz="5400" b="1" i="0" u="none" strike="noStrike" kern="1200" cap="none" spc="0" normalizeH="0" baseline="0" noProof="0" dirty="0">
                <a:ln>
                  <a:noFill/>
                </a:ln>
                <a:solidFill>
                  <a:srgbClr val="000000"/>
                </a:solidFill>
                <a:effectLst/>
                <a:uLnTx/>
                <a:uFillTx/>
                <a:latin typeface="Candara" panose="020E0502030303020204" pitchFamily="34" charset="0"/>
                <a:ea typeface="DFPYuanBold-B5" panose="020F0700000000000000" pitchFamily="34" charset="-120"/>
                <a:cs typeface="Times New Roman" panose="02020603050405020304" pitchFamily="18" charset="0"/>
              </a:rPr>
              <a:t>1</a:t>
            </a:r>
            <a:r>
              <a:rPr kumimoji="0" lang="en-US" altLang="zh-CN" sz="5400" b="1" i="0" u="none" strike="noStrike" kern="1200" cap="none" spc="0" normalizeH="0" baseline="0" noProof="0" dirty="0">
                <a:ln>
                  <a:noFill/>
                </a:ln>
                <a:solidFill>
                  <a:srgbClr val="000000"/>
                </a:solidFill>
                <a:effectLst/>
                <a:uLnTx/>
                <a:uFillTx/>
                <a:latin typeface="Candara" panose="020E0502030303020204" pitchFamily="34" charset="0"/>
                <a:ea typeface="DFPYuanBold-B5" panose="020F0700000000000000" pitchFamily="34" charset="-120"/>
                <a:cs typeface="Times New Roman" panose="02020603050405020304" pitchFamily="18" charset="0"/>
              </a:rPr>
              <a:t>3</a:t>
            </a:r>
            <a:r>
              <a:rPr kumimoji="0" lang="en-US" sz="5400" b="1" i="0" u="none" strike="noStrike" kern="1200" cap="none" spc="0" normalizeH="0" baseline="0" noProof="0" dirty="0">
                <a:ln>
                  <a:noFill/>
                </a:ln>
                <a:solidFill>
                  <a:srgbClr val="000000"/>
                </a:solidFill>
                <a:effectLst/>
                <a:uLnTx/>
                <a:uFillTx/>
                <a:latin typeface="Candara" panose="020E0502030303020204" pitchFamily="34" charset="0"/>
                <a:ea typeface="DFPYuanBold-B5" panose="020F0700000000000000" pitchFamily="34" charset="-120"/>
                <a:cs typeface="Times New Roman" panose="02020603050405020304" pitchFamily="18" charset="0"/>
              </a:rPr>
              <a:t>:1-18</a:t>
            </a:r>
            <a:endParaRPr kumimoji="0" lang="en-US" sz="16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85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86382"/>
            <a:ext cx="8326877" cy="6151810"/>
          </a:xfrm>
        </p:spPr>
        <p:txBody>
          <a:bodyPr>
            <a:normAutofit/>
          </a:bodyPr>
          <a:lstStyle/>
          <a:p>
            <a:pPr marL="0" marR="0" indent="0" hangingPunct="0">
              <a:lnSpc>
                <a:spcPct val="110000"/>
              </a:lnSpc>
              <a:spcBef>
                <a:spcPts val="600"/>
              </a:spcBef>
              <a:spcAft>
                <a:spcPts val="600"/>
              </a:spcAft>
              <a:buNone/>
            </a:pPr>
            <a:r>
              <a:rPr lang="en-GB" sz="4400" dirty="0">
                <a:effectLst/>
                <a:latin typeface="Candara" panose="020E0502030303020204" pitchFamily="34" charset="0"/>
                <a:ea typeface="DFPWeiBei-B5" panose="03000700000000000000" pitchFamily="66" charset="-120"/>
                <a:cs typeface="Times New Roman" panose="02020603050405020304" pitchFamily="18" charset="0"/>
              </a:rPr>
              <a:t>15</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又有權柄賜給牠，叫獸像有生氣，並且能說話，又叫所有不拜獸像的人都被殺害。</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16</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牠又叫眾人，無論大小，貧富，自主的為奴的，都在右手上或是在額上受一個印記。</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17</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除了那受印記，有了獸名或有獸名數目的，都不得做買賣。</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79522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287967" cy="5963055"/>
          </a:xfrm>
        </p:spPr>
        <p:txBody>
          <a:bodyPr>
            <a:normAutofit/>
          </a:bodyPr>
          <a:lstStyle/>
          <a:p>
            <a:pPr marL="0" marR="0" indent="0" hangingPunct="0">
              <a:lnSpc>
                <a:spcPct val="110000"/>
              </a:lnSpc>
              <a:spcBef>
                <a:spcPts val="600"/>
              </a:spcBef>
              <a:spcAft>
                <a:spcPts val="600"/>
              </a:spcAft>
              <a:buNone/>
            </a:pPr>
            <a:r>
              <a:rPr lang="en-GB" sz="4800" dirty="0">
                <a:effectLst/>
                <a:latin typeface="Candara" panose="020E0502030303020204" pitchFamily="34" charset="0"/>
                <a:ea typeface="DFPWeiBei-B5" panose="03000700000000000000" pitchFamily="66" charset="-120"/>
                <a:cs typeface="Times New Roman" panose="02020603050405020304" pitchFamily="18" charset="0"/>
              </a:rPr>
              <a:t>18</a:t>
            </a:r>
            <a:r>
              <a:rPr lang="en-GB" sz="4800" dirty="0">
                <a:effectLst/>
                <a:latin typeface="Candara" panose="020E0502030303020204" pitchFamily="34" charset="0"/>
                <a:ea typeface="DFPWeiBei-B5" panose="03000700000000000000" pitchFamily="66" charset="-120"/>
              </a:rPr>
              <a:t> </a:t>
            </a:r>
            <a:r>
              <a:rPr lang="zh-TW" sz="4800" dirty="0">
                <a:effectLst/>
                <a:latin typeface="Candara" panose="020E0502030303020204" pitchFamily="34" charset="0"/>
                <a:ea typeface="DFPWeiBei-B5" panose="03000700000000000000" pitchFamily="66" charset="-120"/>
                <a:cs typeface="Times New Roman" panose="02020603050405020304" pitchFamily="18" charset="0"/>
              </a:rPr>
              <a:t>在這裡有智慧：凡有聰明的，可以算計獸的數目，因為這是人的數目，</a:t>
            </a:r>
            <a:r>
              <a:rPr lang="zh-TW"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它的數目是六百六十六。</a:t>
            </a:r>
            <a:endParaRPr lang="en-US" sz="4800" dirty="0">
              <a:solidFill>
                <a:srgbClr val="C00000"/>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3424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47472"/>
            <a:ext cx="8210146" cy="5953328"/>
          </a:xfrm>
        </p:spPr>
        <p:txBody>
          <a:bodyPr anchor="ctr">
            <a:normAutofit/>
          </a:bodyPr>
          <a:lstStyle/>
          <a:p>
            <a:pPr marL="0" marR="0" indent="0" hangingPunct="0">
              <a:lnSpc>
                <a:spcPct val="110000"/>
              </a:lnSpc>
              <a:spcBef>
                <a:spcPts val="600"/>
              </a:spcBef>
              <a:spcAft>
                <a:spcPts val="600"/>
              </a:spcAft>
              <a:buNone/>
            </a:pPr>
            <a:r>
              <a:rPr lang="en-US" sz="4800" dirty="0">
                <a:effectLst/>
                <a:latin typeface="Candara" panose="020E0502030303020204" pitchFamily="34" charset="0"/>
                <a:ea typeface="DFPWeiBei-B5" panose="03000700000000000000" pitchFamily="66" charset="-120"/>
                <a:cs typeface="Times New Roman" panose="02020603050405020304" pitchFamily="18" charset="0"/>
              </a:rPr>
              <a:t>1</a:t>
            </a:r>
            <a:r>
              <a:rPr lang="en-US" sz="4800" dirty="0">
                <a:effectLst/>
                <a:latin typeface="Candara" panose="020E0502030303020204" pitchFamily="34" charset="0"/>
                <a:ea typeface="DFPWeiBei-B5" panose="03000700000000000000" pitchFamily="66" charset="-120"/>
              </a:rPr>
              <a:t> </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我又看見一個獸從海中上來，有</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十角七頭</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，在</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十角上戴著十個冠冕</a:t>
            </a:r>
            <a:r>
              <a:rPr lang="zh-CN" sz="4800" dirty="0">
                <a:solidFill>
                  <a:srgbClr val="000096"/>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七頭上有褻瀆的名號</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a:t>
            </a:r>
            <a:r>
              <a:rPr lang="en-US" sz="4800" dirty="0">
                <a:effectLst/>
                <a:latin typeface="Candara" panose="020E0502030303020204" pitchFamily="34" charset="0"/>
                <a:ea typeface="DFPWeiBei-B5" panose="03000700000000000000" pitchFamily="66" charset="-120"/>
                <a:cs typeface="Times New Roman" panose="02020603050405020304" pitchFamily="18" charset="0"/>
              </a:rPr>
              <a:t> </a:t>
            </a:r>
          </a:p>
          <a:p>
            <a:pPr marL="0" marR="0" indent="0" hangingPunct="0">
              <a:lnSpc>
                <a:spcPct val="110000"/>
              </a:lnSpc>
              <a:spcBef>
                <a:spcPts val="600"/>
              </a:spcBef>
              <a:spcAft>
                <a:spcPts val="600"/>
              </a:spcAft>
              <a:buNone/>
            </a:pPr>
            <a:r>
              <a:rPr lang="en-US" sz="4800" dirty="0">
                <a:effectLst/>
                <a:latin typeface="Candara" panose="020E0502030303020204" pitchFamily="34" charset="0"/>
                <a:ea typeface="DFPWeiBei-B5" panose="03000700000000000000" pitchFamily="66" charset="-120"/>
                <a:cs typeface="Times New Roman" panose="02020603050405020304" pitchFamily="18" charset="0"/>
              </a:rPr>
              <a:t>2</a:t>
            </a:r>
            <a:r>
              <a:rPr lang="en-US" sz="4800" dirty="0">
                <a:effectLst/>
                <a:latin typeface="Candara" panose="020E0502030303020204" pitchFamily="34" charset="0"/>
                <a:ea typeface="DFPWeiBei-B5" panose="03000700000000000000" pitchFamily="66" charset="-120"/>
              </a:rPr>
              <a:t> </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我所看見的獸</a:t>
            </a:r>
            <a:r>
              <a:rPr lang="zh-CN"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形狀像豹，腳像熊的腳，口像獅子的口。</a:t>
            </a:r>
            <a:endParaRPr lang="en-US" sz="9600" dirty="0">
              <a:solidFill>
                <a:srgbClr val="4B4BFF"/>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26543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685799"/>
            <a:ext cx="8229600" cy="5495925"/>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en-US" altLang="zh-TW"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大紅龍</a:t>
            </a:r>
            <a:r>
              <a:rPr lang="en-US" altLang="zh-TW"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 (12:3) </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的原意就是聖經中所說的</a:t>
            </a:r>
            <a:r>
              <a:rPr lang="en-US" altLang="zh-TW"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海怪</a:t>
            </a:r>
            <a:r>
              <a:rPr lang="en-US" altLang="zh-TW"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800" b="1"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endParaRPr lang="en-US" altLang="zh-TW" sz="4800" b="1"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endParaRPr>
          </a:p>
          <a:p>
            <a:pPr marL="0" indent="0" defTabSz="914400">
              <a:lnSpc>
                <a:spcPct val="110000"/>
              </a:lnSpc>
              <a:spcBef>
                <a:spcPts val="600"/>
              </a:spcBef>
              <a:spcAft>
                <a:spcPts val="600"/>
              </a:spcAft>
              <a:buNone/>
            </a:pP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龍與獸都是來自於充滿敵意</a:t>
            </a:r>
            <a:r>
              <a:rPr 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海</a:t>
            </a:r>
            <a:r>
              <a:rPr 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的地方</a:t>
            </a:r>
            <a:r>
              <a:rPr 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 – </a:t>
            </a:r>
            <a:r>
              <a:rPr lang="zh-TW" altLang="en-US" sz="48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表明他們在本質上是</a:t>
            </a:r>
            <a:r>
              <a:rPr lang="zh-TW" altLang="en-US" sz="4800" dirty="0">
                <a:solidFill>
                  <a:srgbClr val="FFD85D"/>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抵擋神與祂的聖民的。</a:t>
            </a:r>
            <a:endParaRPr lang="en-US" sz="4800" dirty="0">
              <a:solidFill>
                <a:srgbClr val="FFD85D"/>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476906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8" y="466928"/>
            <a:ext cx="8229601" cy="5933872"/>
          </a:xfrm>
        </p:spPr>
        <p:txBody>
          <a:bodyPr>
            <a:normAutofit/>
          </a:bodyPr>
          <a:lstStyle/>
          <a:p>
            <a:pPr marL="0" marR="0" indent="0" hangingPunct="0">
              <a:lnSpc>
                <a:spcPct val="110000"/>
              </a:lnSpc>
              <a:spcBef>
                <a:spcPts val="12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但</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7:2 </a:t>
            </a:r>
            <a:r>
              <a:rPr lang="zh-TW" sz="4400" dirty="0">
                <a:solidFill>
                  <a:srgbClr val="000000"/>
                </a:solidFill>
                <a:effectLst/>
                <a:latin typeface="Candara" panose="020E0502030303020204" pitchFamily="34" charset="0"/>
                <a:ea typeface="DFPWeiBei-B5" panose="03000700000000000000" pitchFamily="66" charset="-120"/>
              </a:rPr>
              <a:t>但以理說：我夜裡見異象，看見天的</a:t>
            </a:r>
            <a:r>
              <a:rPr lang="zh-TW" sz="4400" dirty="0">
                <a:solidFill>
                  <a:srgbClr val="C00000"/>
                </a:solidFill>
                <a:effectLst/>
                <a:latin typeface="Candara" panose="020E0502030303020204" pitchFamily="34" charset="0"/>
                <a:ea typeface="DFPWeiBei-B5" panose="03000700000000000000" pitchFamily="66" charset="-120"/>
              </a:rPr>
              <a:t>四風</a:t>
            </a:r>
            <a:r>
              <a:rPr lang="zh-TW" sz="4400" dirty="0">
                <a:solidFill>
                  <a:srgbClr val="000000"/>
                </a:solidFill>
                <a:effectLst/>
                <a:latin typeface="Candara" panose="020E0502030303020204" pitchFamily="34" charset="0"/>
                <a:ea typeface="DFPWeiBei-B5" panose="03000700000000000000" pitchFamily="66" charset="-120"/>
              </a:rPr>
              <a:t>陡起，颳在</a:t>
            </a:r>
            <a:r>
              <a:rPr lang="zh-TW" sz="4400" dirty="0">
                <a:solidFill>
                  <a:srgbClr val="C00000"/>
                </a:solidFill>
                <a:effectLst/>
                <a:latin typeface="Candara" panose="020E0502030303020204" pitchFamily="34" charset="0"/>
                <a:ea typeface="DFPWeiBei-B5" panose="03000700000000000000" pitchFamily="66" charset="-120"/>
              </a:rPr>
              <a:t>大海</a:t>
            </a:r>
            <a:r>
              <a:rPr lang="zh-TW" sz="4400" dirty="0">
                <a:solidFill>
                  <a:srgbClr val="000000"/>
                </a:solidFill>
                <a:effectLst/>
                <a:latin typeface="Candara" panose="020E0502030303020204" pitchFamily="34" charset="0"/>
                <a:ea typeface="DFPWeiBei-B5" panose="03000700000000000000" pitchFamily="66" charset="-120"/>
              </a:rPr>
              <a:t>之上。</a:t>
            </a:r>
            <a:r>
              <a:rPr lang="en-US" sz="4400" dirty="0">
                <a:solidFill>
                  <a:srgbClr val="000000"/>
                </a:solidFill>
                <a:effectLst/>
                <a:latin typeface="Candara" panose="020E0502030303020204" pitchFamily="34" charset="0"/>
                <a:ea typeface="DFPWeiBei-B5" panose="03000700000000000000" pitchFamily="66" charset="-120"/>
              </a:rPr>
              <a:t>3 </a:t>
            </a:r>
            <a:r>
              <a:rPr lang="zh-TW" sz="4400" dirty="0">
                <a:solidFill>
                  <a:srgbClr val="000000"/>
                </a:solidFill>
                <a:effectLst/>
                <a:latin typeface="Candara" panose="020E0502030303020204" pitchFamily="34" charset="0"/>
                <a:ea typeface="DFPWeiBei-B5" panose="03000700000000000000" pitchFamily="66" charset="-120"/>
              </a:rPr>
              <a:t>有</a:t>
            </a:r>
            <a:r>
              <a:rPr lang="zh-TW" sz="4400" dirty="0">
                <a:solidFill>
                  <a:srgbClr val="FF0000"/>
                </a:solidFill>
                <a:effectLst/>
                <a:latin typeface="Candara" panose="020E0502030303020204" pitchFamily="34" charset="0"/>
                <a:ea typeface="DFPWeiBei-B5" panose="03000700000000000000" pitchFamily="66" charset="-120"/>
              </a:rPr>
              <a:t>四個大獸從海中上來，</a:t>
            </a:r>
            <a:r>
              <a:rPr lang="zh-TW" sz="4400" dirty="0">
                <a:solidFill>
                  <a:srgbClr val="000000"/>
                </a:solidFill>
                <a:effectLst/>
                <a:latin typeface="Candara" panose="020E0502030303020204" pitchFamily="34" charset="0"/>
                <a:ea typeface="DFPWeiBei-B5" panose="03000700000000000000" pitchFamily="66" charset="-120"/>
              </a:rPr>
              <a:t>形狀各有不同。</a:t>
            </a:r>
            <a:endParaRPr lang="en-US" sz="4400" dirty="0">
              <a:effectLst/>
              <a:latin typeface="Candara" panose="020E0502030303020204" pitchFamily="34" charset="0"/>
              <a:ea typeface="PMingLiU" panose="02020500000000000000" pitchFamily="18" charset="-120"/>
            </a:endParaRPr>
          </a:p>
          <a:p>
            <a:pPr marL="0" marR="0" indent="0" hangingPunct="0">
              <a:lnSpc>
                <a:spcPct val="110000"/>
              </a:lnSpc>
              <a:spcBef>
                <a:spcPts val="12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詩</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65:7 </a:t>
            </a:r>
            <a:r>
              <a:rPr lang="zh-TW" sz="4400" dirty="0">
                <a:solidFill>
                  <a:srgbClr val="000000"/>
                </a:solidFill>
                <a:effectLst/>
                <a:latin typeface="Candara" panose="020E0502030303020204" pitchFamily="34" charset="0"/>
                <a:ea typeface="DFPWeiBei-B5" panose="03000700000000000000" pitchFamily="66" charset="-120"/>
              </a:rPr>
              <a:t>使</a:t>
            </a:r>
            <a:r>
              <a:rPr lang="zh-TW" sz="4400" dirty="0">
                <a:solidFill>
                  <a:srgbClr val="FF0000"/>
                </a:solidFill>
                <a:effectLst/>
                <a:latin typeface="Candara" panose="020E0502030303020204" pitchFamily="34" charset="0"/>
                <a:ea typeface="DFPWeiBei-B5" panose="03000700000000000000" pitchFamily="66" charset="-120"/>
              </a:rPr>
              <a:t>諸海</a:t>
            </a:r>
            <a:r>
              <a:rPr lang="zh-TW" sz="4400" dirty="0">
                <a:solidFill>
                  <a:srgbClr val="000000"/>
                </a:solidFill>
                <a:effectLst/>
                <a:latin typeface="Candara" panose="020E0502030303020204" pitchFamily="34" charset="0"/>
                <a:ea typeface="DFPWeiBei-B5" panose="03000700000000000000" pitchFamily="66" charset="-120"/>
              </a:rPr>
              <a:t>的響聲、和其中波浪的響聲、並</a:t>
            </a:r>
            <a:r>
              <a:rPr lang="zh-TW" sz="4400" dirty="0">
                <a:solidFill>
                  <a:srgbClr val="FF0000"/>
                </a:solidFill>
                <a:effectLst/>
                <a:latin typeface="Candara" panose="020E0502030303020204" pitchFamily="34" charset="0"/>
                <a:ea typeface="DFPWeiBei-B5" panose="03000700000000000000" pitchFamily="66" charset="-120"/>
              </a:rPr>
              <a:t>萬民</a:t>
            </a:r>
            <a:r>
              <a:rPr lang="zh-TW" sz="4400" dirty="0">
                <a:solidFill>
                  <a:srgbClr val="000000"/>
                </a:solidFill>
                <a:effectLst/>
                <a:latin typeface="Candara" panose="020E0502030303020204" pitchFamily="34" charset="0"/>
                <a:ea typeface="DFPWeiBei-B5" panose="03000700000000000000" pitchFamily="66" charset="-120"/>
              </a:rPr>
              <a:t>的喧嘩、都平靜了。</a:t>
            </a:r>
            <a:r>
              <a:rPr lang="en-US" sz="4400" dirty="0">
                <a:solidFill>
                  <a:srgbClr val="000000"/>
                </a:solidFill>
                <a:effectLst/>
                <a:latin typeface="Candara" panose="020E0502030303020204" pitchFamily="34" charset="0"/>
                <a:ea typeface="DFPWeiBei-B5" panose="03000700000000000000" pitchFamily="66" charset="-120"/>
              </a:rPr>
              <a:t>	</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191523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8" y="466927"/>
            <a:ext cx="8210143" cy="6171997"/>
          </a:xfrm>
        </p:spPr>
        <p:txBody>
          <a:bodyPr>
            <a:normAutofit/>
          </a:bodyPr>
          <a:lstStyle/>
          <a:p>
            <a:pPr marL="0" marR="0" indent="0">
              <a:lnSpc>
                <a:spcPct val="110000"/>
              </a:lnSpc>
              <a:spcBef>
                <a:spcPts val="600"/>
              </a:spcBef>
              <a:spcAft>
                <a:spcPts val="600"/>
              </a:spcAft>
              <a:buNone/>
            </a:pPr>
            <a:r>
              <a:rPr lang="zh-CN" sz="44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耶</a:t>
            </a:r>
            <a:r>
              <a:rPr lang="en-US" altLang="zh-CN" sz="44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51:42 </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海水</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漲起、漫過巴比倫．他被許多</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海浪</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遮蓋。</a:t>
            </a:r>
            <a:r>
              <a:rPr lang="en-US"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43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他的城邑、變為荒場、旱地、沙漠、無人居住、無人經過</a:t>
            </a:r>
            <a:r>
              <a:rPr lang="zh-TW" sz="4400" dirty="0">
                <a:solidFill>
                  <a:srgbClr val="000000"/>
                </a:solidFill>
                <a:effectLst/>
                <a:latin typeface="Candara" panose="020E0502030303020204" pitchFamily="34" charset="0"/>
                <a:ea typeface="DFPWeiBei-B5" panose="03000700000000000000" pitchFamily="66" charset="-120"/>
              </a:rPr>
              <a:t>之地。</a:t>
            </a:r>
            <a:r>
              <a:rPr lang="en-US" sz="4400" dirty="0">
                <a:solidFill>
                  <a:srgbClr val="000000"/>
                </a:solidFill>
                <a:effectLst/>
                <a:latin typeface="Candara" panose="020E0502030303020204" pitchFamily="34" charset="0"/>
                <a:ea typeface="DFPWeiBei-B5" panose="03000700000000000000" pitchFamily="66" charset="-120"/>
              </a:rPr>
              <a:t>	</a:t>
            </a:r>
            <a:endParaRPr lang="en-US" sz="4400" dirty="0">
              <a:effectLst/>
              <a:latin typeface="Candara" panose="020E0502030303020204" pitchFamily="34" charset="0"/>
              <a:ea typeface="PMingLiU" panose="02020500000000000000" pitchFamily="18" charset="-120"/>
            </a:endParaRPr>
          </a:p>
          <a:p>
            <a:pPr marL="0" marR="0" indent="0" hangingPunct="0">
              <a:lnSpc>
                <a:spcPct val="110000"/>
              </a:lnSpc>
              <a:spcBef>
                <a:spcPts val="6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賽</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60:5 </a:t>
            </a:r>
            <a:r>
              <a:rPr lang="zh-TW" sz="4400" dirty="0">
                <a:solidFill>
                  <a:srgbClr val="000000"/>
                </a:solidFill>
                <a:effectLst/>
                <a:latin typeface="Candara" panose="020E0502030303020204" pitchFamily="34" charset="0"/>
                <a:ea typeface="DFPWeiBei-B5" panose="03000700000000000000" pitchFamily="66" charset="-120"/>
              </a:rPr>
              <a:t>那時你看見就有光榮、你心又跳動、又寬暢．因為</a:t>
            </a:r>
            <a:r>
              <a:rPr lang="zh-TW" sz="4400" dirty="0">
                <a:solidFill>
                  <a:srgbClr val="FF0000"/>
                </a:solidFill>
                <a:effectLst/>
                <a:latin typeface="Candara" panose="020E0502030303020204" pitchFamily="34" charset="0"/>
                <a:ea typeface="DFPWeiBei-B5" panose="03000700000000000000" pitchFamily="66" charset="-120"/>
              </a:rPr>
              <a:t>大海</a:t>
            </a:r>
            <a:r>
              <a:rPr lang="zh-TW" sz="4400" dirty="0">
                <a:solidFill>
                  <a:srgbClr val="000000"/>
                </a:solidFill>
                <a:effectLst/>
                <a:latin typeface="Candara" panose="020E0502030303020204" pitchFamily="34" charset="0"/>
                <a:ea typeface="DFPWeiBei-B5" panose="03000700000000000000" pitchFamily="66" charset="-120"/>
              </a:rPr>
              <a:t>豐盛的貨物必轉來歸你、</a:t>
            </a:r>
            <a:r>
              <a:rPr lang="zh-TW" sz="4400" dirty="0">
                <a:solidFill>
                  <a:srgbClr val="FF0000"/>
                </a:solidFill>
                <a:effectLst/>
                <a:latin typeface="Candara" panose="020E0502030303020204" pitchFamily="34" charset="0"/>
                <a:ea typeface="DFPWeiBei-B5" panose="03000700000000000000" pitchFamily="66" charset="-120"/>
              </a:rPr>
              <a:t>列國</a:t>
            </a:r>
            <a:r>
              <a:rPr lang="zh-TW" sz="4400" dirty="0">
                <a:solidFill>
                  <a:srgbClr val="000000"/>
                </a:solidFill>
                <a:effectLst/>
                <a:latin typeface="Candara" panose="020E0502030303020204" pitchFamily="34" charset="0"/>
                <a:ea typeface="DFPWeiBei-B5" panose="03000700000000000000" pitchFamily="66" charset="-120"/>
              </a:rPr>
              <a:t>的財寶、也必來歸你．</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3211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99488-90F3-25B9-00DE-3DE4B31D5B1A}"/>
              </a:ext>
            </a:extLst>
          </p:cNvPr>
          <p:cNvSpPr>
            <a:spLocks noGrp="1"/>
          </p:cNvSpPr>
          <p:nvPr>
            <p:ph type="title"/>
          </p:nvPr>
        </p:nvSpPr>
        <p:spPr>
          <a:xfrm>
            <a:off x="787178" y="447473"/>
            <a:ext cx="7909349" cy="1797296"/>
          </a:xfrm>
        </p:spPr>
        <p:txBody>
          <a:bodyPr anchor="ctr">
            <a:normAutofit/>
          </a:bodyPr>
          <a:lstStyle/>
          <a:p>
            <a:r>
              <a:rPr lang="zh-CN" alt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海中上來之獸的形象</a:t>
            </a:r>
            <a:endParaRPr 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787178" y="3084289"/>
            <a:ext cx="7004677" cy="3326238"/>
          </a:xfrm>
        </p:spPr>
        <p:txBody>
          <a:bodyPr vert="horz" lIns="91440" tIns="45720" rIns="91440" bIns="45720" rtlCol="0" anchor="ctr">
            <a:normAutofit/>
          </a:bodyPr>
          <a:lstStyle/>
          <a:p>
            <a:pPr marL="0" indent="0" defTabSz="914400">
              <a:lnSpc>
                <a:spcPct val="100000"/>
              </a:lnSpc>
              <a:spcBef>
                <a:spcPts val="600"/>
              </a:spcBef>
              <a:spcAft>
                <a:spcPts val="600"/>
              </a:spcAft>
              <a:buNone/>
            </a:pPr>
            <a:r>
              <a:rPr lang="zh-TW"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形狀像豹</a:t>
            </a:r>
            <a:r>
              <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en-US" altLang="zh-CN"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速度</a:t>
            </a:r>
            <a:endPar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a:p>
            <a:pPr marL="0" indent="0" defTabSz="914400">
              <a:lnSpc>
                <a:spcPct val="100000"/>
              </a:lnSpc>
              <a:spcBef>
                <a:spcPts val="600"/>
              </a:spcBef>
              <a:spcAft>
                <a:spcPts val="600"/>
              </a:spcAft>
              <a:buNone/>
            </a:pPr>
            <a:r>
              <a:rPr lang="zh-TW"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腳像熊的腳</a:t>
            </a:r>
            <a:r>
              <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en-US" altLang="zh-CN"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力氣</a:t>
            </a:r>
            <a:endPar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a:p>
            <a:pPr marL="0" indent="0" defTabSz="914400">
              <a:lnSpc>
                <a:spcPct val="100000"/>
              </a:lnSpc>
              <a:spcBef>
                <a:spcPts val="600"/>
              </a:spcBef>
              <a:spcAft>
                <a:spcPts val="600"/>
              </a:spcAft>
              <a:buNone/>
            </a:pPr>
            <a:r>
              <a:rPr lang="zh-TW"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口像獅子的口</a:t>
            </a:r>
            <a:r>
              <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en-US" altLang="zh-CN"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咆哮</a:t>
            </a:r>
            <a:endParaRPr 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grpSp>
        <p:nvGrpSpPr>
          <p:cNvPr id="8" name="Group 11">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408" y="2244769"/>
            <a:ext cx="9143592" cy="2651760"/>
            <a:chOff x="476" y="-3923156"/>
            <a:chExt cx="10667524" cy="2493728"/>
          </a:xfrm>
        </p:grpSpPr>
        <p:sp>
          <p:nvSpPr>
            <p:cNvPr id="13" name="Freeform: Shape 12">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410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344" y="448056"/>
            <a:ext cx="8229600" cy="5971032"/>
          </a:xfrm>
        </p:spPr>
        <p:txBody>
          <a:bodyPr vert="horz" lIns="91440" tIns="45720" rIns="91440" bIns="45720" rtlCol="0">
            <a:normAutofit/>
          </a:bodyPr>
          <a:lstStyle/>
          <a:p>
            <a:pPr marL="0" indent="0" defTabSz="914400">
              <a:lnSpc>
                <a:spcPct val="110000"/>
              </a:lnSpc>
              <a:spcBef>
                <a:spcPts val="600"/>
              </a:spcBef>
              <a:spcAft>
                <a:spcPts val="600"/>
              </a:spcAft>
              <a:buNone/>
            </a:pPr>
            <a:r>
              <a:rPr lang="zh-CN" altLang="en-US" sz="4400" dirty="0">
                <a:solidFill>
                  <a:srgbClr val="C00000"/>
                </a:solidFill>
                <a:latin typeface="DFYuanMedium-B5" panose="020F0509000000000000" pitchFamily="49" charset="-120"/>
                <a:ea typeface="DFYuanMedium-B5" panose="020F0509000000000000" pitchFamily="49" charset="-120"/>
              </a:rPr>
              <a:t>值得思考的是：</a:t>
            </a:r>
            <a:endParaRPr lang="en-US" altLang="zh-CN" sz="4400" dirty="0">
              <a:solidFill>
                <a:srgbClr val="C00000"/>
              </a:solidFill>
              <a:latin typeface="DFYuanMedium-B5" panose="020F0509000000000000" pitchFamily="49" charset="-120"/>
              <a:ea typeface="DFYuanMedium-B5" panose="020F0509000000000000" pitchFamily="49" charset="-120"/>
            </a:endParaRPr>
          </a:p>
          <a:p>
            <a:pPr marL="228600" indent="0" defTabSz="914400">
              <a:lnSpc>
                <a:spcPct val="110000"/>
              </a:lnSpc>
              <a:spcBef>
                <a:spcPts val="600"/>
              </a:spcBef>
              <a:spcAft>
                <a:spcPts val="600"/>
              </a:spcAft>
              <a:buNone/>
            </a:pPr>
            <a:r>
              <a:rPr lang="zh-CN" altLang="en-US" sz="4400" dirty="0">
                <a:latin typeface="Candara" panose="020E0502030303020204" pitchFamily="34" charset="0"/>
                <a:ea typeface="DFPWeiBei-B5" panose="03000700000000000000" pitchFamily="66" charset="-120"/>
              </a:rPr>
              <a:t>約翰所述的顯然不是指一種特定的動物 </a:t>
            </a:r>
            <a:r>
              <a:rPr lang="en-US" altLang="zh-CN" sz="4400" dirty="0">
                <a:latin typeface="Candara" panose="020E0502030303020204" pitchFamily="34" charset="0"/>
                <a:ea typeface="DFPWeiBei-B5" panose="03000700000000000000" pitchFamily="66" charset="-120"/>
              </a:rPr>
              <a:t>– </a:t>
            </a:r>
            <a:r>
              <a:rPr lang="zh-CN" altLang="en-US" sz="4400" dirty="0">
                <a:latin typeface="Candara" panose="020E0502030303020204" pitchFamily="34" charset="0"/>
                <a:ea typeface="DFPWeiBei-B5" panose="03000700000000000000" pitchFamily="66" charset="-120"/>
              </a:rPr>
              <a:t>十個頭，一個口 </a:t>
            </a:r>
            <a:r>
              <a:rPr lang="en-US" altLang="zh-CN" sz="4400" dirty="0">
                <a:latin typeface="Candara" panose="020E0502030303020204" pitchFamily="34" charset="0"/>
                <a:ea typeface="DFPWeiBei-B5" panose="03000700000000000000" pitchFamily="66" charset="-120"/>
              </a:rPr>
              <a:t>– </a:t>
            </a:r>
            <a:r>
              <a:rPr lang="zh-CN" altLang="en-US" sz="4400" dirty="0">
                <a:latin typeface="Candara" panose="020E0502030303020204" pitchFamily="34" charset="0"/>
                <a:ea typeface="DFPWeiBei-B5" panose="03000700000000000000" pitchFamily="66" charset="-120"/>
              </a:rPr>
              <a:t>也不是在強調個別部位；而是在描述</a:t>
            </a:r>
            <a:r>
              <a:rPr lang="en-US" altLang="zh-CN" sz="4000" dirty="0">
                <a:solidFill>
                  <a:srgbClr val="C00000"/>
                </a:solidFill>
                <a:latin typeface="DFYuanMedium-B5" panose="020F0509000000000000" pitchFamily="49" charset="-120"/>
                <a:ea typeface="DFYuanMedium-B5" panose="020F0509000000000000" pitchFamily="49" charset="-120"/>
              </a:rPr>
              <a:t>『</a:t>
            </a:r>
            <a:r>
              <a:rPr lang="zh-CN" altLang="en-US" sz="4000" dirty="0">
                <a:solidFill>
                  <a:srgbClr val="C00000"/>
                </a:solidFill>
                <a:latin typeface="DFYuanMedium-B5" panose="020F0509000000000000" pitchFamily="49" charset="-120"/>
                <a:ea typeface="DFYuanMedium-B5" panose="020F0509000000000000" pitchFamily="49" charset="-120"/>
              </a:rPr>
              <a:t>整體的能力，兇惡，狡詐與猙獰。</a:t>
            </a:r>
            <a:r>
              <a:rPr lang="en-US" altLang="zh-CN" sz="4000" dirty="0">
                <a:solidFill>
                  <a:srgbClr val="C00000"/>
                </a:solidFill>
                <a:latin typeface="DFYuanMedium-B5" panose="020F0509000000000000" pitchFamily="49" charset="-120"/>
                <a:ea typeface="DFYuanMedium-B5" panose="020F0509000000000000" pitchFamily="49" charset="-120"/>
              </a:rPr>
              <a:t>』</a:t>
            </a:r>
            <a:r>
              <a:rPr lang="zh-CN" altLang="en-US" sz="4000" dirty="0">
                <a:solidFill>
                  <a:srgbClr val="00008A"/>
                </a:solidFill>
                <a:latin typeface="DFYuanMedium-B5" panose="020F0509000000000000" pitchFamily="49" charset="-120"/>
                <a:ea typeface="DFYuanMedium-B5" panose="020F0509000000000000" pitchFamily="49" charset="-120"/>
              </a:rPr>
              <a:t>這個獸明顯集人類歷史上所有強大帝國的軍事與謀略能力於一身。</a:t>
            </a:r>
            <a:endParaRPr lang="en-US" sz="4000" dirty="0">
              <a:solidFill>
                <a:srgbClr val="00008A"/>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3526630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D9E08541-580A-4310-8A79-87B780EC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railroad extending through the desert">
            <a:extLst>
              <a:ext uri="{FF2B5EF4-FFF2-40B4-BE49-F238E27FC236}">
                <a16:creationId xmlns:a16="http://schemas.microsoft.com/office/drawing/2014/main" id="{2C1CF472-3A7E-8C84-82B0-A2513B2B5CFE}"/>
              </a:ext>
            </a:extLst>
          </p:cNvPr>
          <p:cNvPicPr>
            <a:picLocks noChangeAspect="1"/>
          </p:cNvPicPr>
          <p:nvPr/>
        </p:nvPicPr>
        <p:blipFill rotWithShape="1">
          <a:blip r:embed="rId2">
            <a:duotone>
              <a:prstClr val="black"/>
              <a:schemeClr val="tx2">
                <a:tint val="45000"/>
                <a:satMod val="400000"/>
              </a:schemeClr>
            </a:duotone>
            <a:alphaModFix amt="15000"/>
          </a:blip>
          <a:srcRect t="37464" b="2536"/>
          <a:stretch/>
        </p:blipFill>
        <p:spPr>
          <a:xfrm>
            <a:off x="20" y="3809"/>
            <a:ext cx="9143980" cy="6858000"/>
          </a:xfrm>
          <a:prstGeom prst="rect">
            <a:avLst/>
          </a:prstGeom>
        </p:spPr>
      </p:pic>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5992" y="448407"/>
            <a:ext cx="8194431" cy="5934807"/>
          </a:xfrm>
        </p:spPr>
        <p:txBody>
          <a:bodyPr vert="horz" lIns="91440" tIns="45720" rIns="91440" bIns="45720" rtlCol="0">
            <a:normAutofit/>
          </a:bodyPr>
          <a:lstStyle/>
          <a:p>
            <a:pPr marL="0" indent="0" defTabSz="914400">
              <a:lnSpc>
                <a:spcPct val="100000"/>
              </a:lnSpc>
              <a:spcBef>
                <a:spcPts val="1200"/>
              </a:spcBef>
              <a:spcAft>
                <a:spcPts val="600"/>
              </a:spcAft>
              <a:buNone/>
            </a:pPr>
            <a:r>
              <a:rPr lang="zh-CN" altLang="en-US" sz="4400" dirty="0">
                <a:solidFill>
                  <a:srgbClr val="FFFF00"/>
                </a:solidFill>
                <a:effectLst/>
                <a:latin typeface="Candara" panose="020E0502030303020204" pitchFamily="34" charset="0"/>
                <a:ea typeface="DFYuanMedium-B5" panose="020F0509000000000000" pitchFamily="49" charset="-120"/>
              </a:rPr>
              <a:t>這從海裡來的獸</a:t>
            </a:r>
            <a:r>
              <a:rPr lang="zh-TW" altLang="en-US" sz="4400" dirty="0">
                <a:solidFill>
                  <a:srgbClr val="FFFF00"/>
                </a:solidFill>
                <a:effectLst/>
                <a:latin typeface="Candara" panose="020E0502030303020204" pitchFamily="34" charset="0"/>
                <a:ea typeface="DFYuanMedium-B5" panose="020F0509000000000000" pitchFamily="49" charset="-120"/>
              </a:rPr>
              <a:t>明顯是在模仿</a:t>
            </a:r>
            <a:r>
              <a:rPr lang="zh-CN" altLang="en-US" sz="4400" dirty="0">
                <a:solidFill>
                  <a:srgbClr val="FFFF00"/>
                </a:solidFill>
                <a:effectLst/>
                <a:latin typeface="Candara" panose="020E0502030303020204" pitchFamily="34" charset="0"/>
                <a:ea typeface="DFYuanMedium-B5" panose="020F0509000000000000" pitchFamily="49" charset="-120"/>
              </a:rPr>
              <a:t>神</a:t>
            </a:r>
            <a:r>
              <a:rPr lang="en-US" altLang="zh-TW" sz="4400" dirty="0">
                <a:solidFill>
                  <a:srgbClr val="FFFF00"/>
                </a:solidFill>
                <a:effectLst/>
                <a:latin typeface="Candara" panose="020E0502030303020204" pitchFamily="34" charset="0"/>
                <a:ea typeface="DFYuanMedium-B5" panose="020F0509000000000000" pitchFamily="49" charset="-120"/>
              </a:rPr>
              <a:t> </a:t>
            </a:r>
            <a:r>
              <a:rPr lang="en-US" sz="4400" dirty="0">
                <a:solidFill>
                  <a:srgbClr val="FFFF00"/>
                </a:solidFill>
                <a:effectLst/>
                <a:latin typeface="Candara" panose="020E0502030303020204" pitchFamily="34" charset="0"/>
                <a:ea typeface="DFYuanMedium-B5" panose="020F0509000000000000" pitchFamily="49" charset="-120"/>
              </a:rPr>
              <a:t>– </a:t>
            </a:r>
            <a:r>
              <a:rPr lang="zh-TW" altLang="en-US" sz="4000" dirty="0">
                <a:solidFill>
                  <a:srgbClr val="FFC000"/>
                </a:solidFill>
                <a:effectLst/>
                <a:latin typeface="Candara" panose="020E0502030303020204" pitchFamily="34" charset="0"/>
                <a:ea typeface="DFYuanMedium-B5" panose="020F0509000000000000" pitchFamily="49" charset="-120"/>
              </a:rPr>
              <a:t>也包括</a:t>
            </a:r>
            <a:r>
              <a:rPr lang="en-US" altLang="zh-TW" sz="4000" dirty="0">
                <a:solidFill>
                  <a:srgbClr val="FFC000"/>
                </a:solidFill>
                <a:effectLst/>
                <a:latin typeface="Candara" panose="020E0502030303020204" pitchFamily="34" charset="0"/>
                <a:ea typeface="DFYuanMedium-B5" panose="020F0509000000000000" pitchFamily="49" charset="-120"/>
              </a:rPr>
              <a:t>『</a:t>
            </a:r>
            <a:r>
              <a:rPr lang="zh-TW" altLang="en-US" sz="4000" dirty="0">
                <a:solidFill>
                  <a:srgbClr val="FFC000"/>
                </a:solidFill>
                <a:effectLst/>
                <a:latin typeface="Candara" panose="020E0502030303020204" pitchFamily="34" charset="0"/>
                <a:ea typeface="DFYuanMedium-B5" panose="020F0509000000000000" pitchFamily="49" charset="-120"/>
              </a:rPr>
              <a:t>賜權柄</a:t>
            </a:r>
            <a:r>
              <a:rPr lang="en-US" altLang="zh-TW" sz="4000" dirty="0">
                <a:solidFill>
                  <a:srgbClr val="FFC000"/>
                </a:solidFill>
                <a:effectLst/>
                <a:latin typeface="Candara" panose="020E0502030303020204" pitchFamily="34" charset="0"/>
                <a:ea typeface="DFYuanMedium-B5" panose="020F0509000000000000" pitchFamily="49" charset="-120"/>
              </a:rPr>
              <a:t>』</a:t>
            </a:r>
            <a:r>
              <a:rPr lang="en-US" sz="4400" dirty="0">
                <a:effectLst/>
                <a:latin typeface="Candara" panose="020E0502030303020204" pitchFamily="34" charset="0"/>
                <a:ea typeface="DFYuanMedium-B5" panose="020F0509000000000000" pitchFamily="49" charset="-120"/>
              </a:rPr>
              <a:t>==</a:t>
            </a:r>
            <a:r>
              <a:rPr lang="en-US" altLang="zh-TW" sz="4400" dirty="0">
                <a:effectLst/>
                <a:latin typeface="Candara" panose="020E0502030303020204" pitchFamily="34" charset="0"/>
                <a:ea typeface="DFYuanMedium-B5" panose="020F0509000000000000" pitchFamily="49" charset="-120"/>
              </a:rPr>
              <a:t>》『</a:t>
            </a:r>
            <a:r>
              <a:rPr lang="zh-TW" altLang="en-US" sz="4400" dirty="0">
                <a:solidFill>
                  <a:srgbClr val="D1FFD1"/>
                </a:solidFill>
                <a:effectLst/>
                <a:latin typeface="Candara" panose="020E0502030303020204" pitchFamily="34" charset="0"/>
                <a:ea typeface="DFPWeiBei-B5" panose="03000700000000000000" pitchFamily="66" charset="-120"/>
              </a:rPr>
              <a:t>那龍將自己的能力，座位，和大權柄，都給了</a:t>
            </a:r>
            <a:r>
              <a:rPr lang="zh-CN" altLang="en-US" sz="4400" dirty="0">
                <a:solidFill>
                  <a:srgbClr val="D1FFD1"/>
                </a:solidFill>
                <a:effectLst/>
                <a:latin typeface="Candara" panose="020E0502030303020204" pitchFamily="34" charset="0"/>
                <a:ea typeface="DFPWeiBei-B5" panose="03000700000000000000" pitchFamily="66" charset="-120"/>
              </a:rPr>
              <a:t>牠</a:t>
            </a:r>
            <a:r>
              <a:rPr lang="zh-TW" altLang="en-US" sz="4400" dirty="0">
                <a:solidFill>
                  <a:srgbClr val="D1FFD1"/>
                </a:solidFill>
                <a:effectLst/>
                <a:latin typeface="Candara" panose="020E0502030303020204" pitchFamily="34" charset="0"/>
                <a:ea typeface="DFPWeiBei-B5" panose="03000700000000000000" pitchFamily="66" charset="-120"/>
              </a:rPr>
              <a:t>。</a:t>
            </a:r>
            <a:r>
              <a:rPr lang="en-US" altLang="zh-TW" sz="4400" dirty="0">
                <a:effectLst/>
                <a:latin typeface="Candara" panose="020E0502030303020204" pitchFamily="34" charset="0"/>
                <a:ea typeface="DFYuanMedium-B5" panose="020F0509000000000000" pitchFamily="49" charset="-120"/>
              </a:rPr>
              <a:t>』</a:t>
            </a:r>
            <a:r>
              <a:rPr lang="en-US" sz="4400" dirty="0">
                <a:effectLst/>
                <a:latin typeface="Candara" panose="020E0502030303020204" pitchFamily="34" charset="0"/>
                <a:ea typeface="DFYuanMedium-B5" panose="020F0509000000000000" pitchFamily="49" charset="-120"/>
              </a:rPr>
              <a:t>(v.2) </a:t>
            </a:r>
          </a:p>
          <a:p>
            <a:pPr marL="0" indent="0" defTabSz="914400">
              <a:lnSpc>
                <a:spcPct val="100000"/>
              </a:lnSpc>
              <a:spcBef>
                <a:spcPts val="1200"/>
              </a:spcBef>
              <a:spcAft>
                <a:spcPts val="600"/>
              </a:spcAft>
              <a:buNone/>
            </a:pPr>
            <a:r>
              <a:rPr lang="zh-TW" altLang="en-US" sz="4400" dirty="0">
                <a:solidFill>
                  <a:srgbClr val="FFFF00"/>
                </a:solidFill>
                <a:effectLst/>
                <a:latin typeface="Candara" panose="020E0502030303020204" pitchFamily="34" charset="0"/>
                <a:ea typeface="DFYuanMedium-B5" panose="020F0509000000000000" pitchFamily="49" charset="-120"/>
              </a:rPr>
              <a:t>和基督</a:t>
            </a:r>
            <a:r>
              <a:rPr lang="en-US" altLang="zh-TW" sz="4400" dirty="0">
                <a:solidFill>
                  <a:srgbClr val="FFFF00"/>
                </a:solidFill>
                <a:effectLst/>
                <a:latin typeface="Candara" panose="020E0502030303020204" pitchFamily="34" charset="0"/>
                <a:ea typeface="DFYuanMedium-B5" panose="020F0509000000000000" pitchFamily="49" charset="-120"/>
              </a:rPr>
              <a:t> </a:t>
            </a:r>
            <a:r>
              <a:rPr lang="en-US" sz="4400" dirty="0">
                <a:solidFill>
                  <a:srgbClr val="FFC000"/>
                </a:solidFill>
                <a:effectLst/>
                <a:latin typeface="Candara" panose="020E0502030303020204" pitchFamily="34" charset="0"/>
                <a:ea typeface="DFYuanMedium-B5" panose="020F0509000000000000" pitchFamily="49" charset="-120"/>
              </a:rPr>
              <a:t>==</a:t>
            </a:r>
            <a:r>
              <a:rPr lang="en-US" altLang="zh-TW" sz="4400" dirty="0">
                <a:solidFill>
                  <a:srgbClr val="FFC000"/>
                </a:solidFill>
                <a:effectLst/>
                <a:latin typeface="Candara" panose="020E0502030303020204" pitchFamily="34" charset="0"/>
                <a:ea typeface="DFYuanMedium-B5" panose="020F0509000000000000" pitchFamily="49" charset="-120"/>
              </a:rPr>
              <a:t>》</a:t>
            </a:r>
            <a:r>
              <a:rPr lang="en-US" altLang="zh-TW" sz="4400" dirty="0">
                <a:effectLst/>
                <a:latin typeface="Candara" panose="020E0502030303020204" pitchFamily="34" charset="0"/>
                <a:ea typeface="DFYuanMedium-B5" panose="020F0509000000000000" pitchFamily="49" charset="-120"/>
              </a:rPr>
              <a:t>『</a:t>
            </a:r>
            <a:r>
              <a:rPr lang="en-US" sz="4400" dirty="0">
                <a:solidFill>
                  <a:srgbClr val="D1FFD1"/>
                </a:solidFill>
                <a:effectLst/>
                <a:latin typeface="Candara" panose="020E0502030303020204" pitchFamily="34" charset="0"/>
                <a:ea typeface="DFPWeiBei-B5" panose="03000700000000000000" pitchFamily="66" charset="-120"/>
              </a:rPr>
              <a:t>3 </a:t>
            </a:r>
            <a:r>
              <a:rPr lang="zh-TW" altLang="en-US" sz="4400" dirty="0">
                <a:solidFill>
                  <a:srgbClr val="D1FFD1"/>
                </a:solidFill>
                <a:effectLst/>
                <a:latin typeface="Candara" panose="020E0502030303020204" pitchFamily="34" charset="0"/>
                <a:ea typeface="DFPWeiBei-B5" panose="03000700000000000000" pitchFamily="66" charset="-120"/>
              </a:rPr>
              <a:t>我看見獸的七頭中，有一個似乎受了死傷，那死傷卻醫好了。全地的人都稀奇，跟從那獸</a:t>
            </a:r>
            <a:r>
              <a:rPr lang="en-US" altLang="zh-TW" sz="4400" dirty="0">
                <a:solidFill>
                  <a:srgbClr val="D1FFD1"/>
                </a:solidFill>
                <a:effectLst/>
                <a:latin typeface="Candara" panose="020E0502030303020204" pitchFamily="34" charset="0"/>
                <a:ea typeface="DFPWeiBei-B5" panose="03000700000000000000" pitchFamily="66" charset="-120"/>
              </a:rPr>
              <a:t>…</a:t>
            </a:r>
            <a:r>
              <a:rPr lang="en-US" altLang="zh-CN" sz="4400" dirty="0">
                <a:effectLst/>
                <a:latin typeface="Candara" panose="020E0502030303020204" pitchFamily="34" charset="0"/>
                <a:ea typeface="DFYuanMedium-B5" panose="020F0509000000000000" pitchFamily="49" charset="-120"/>
              </a:rPr>
              <a:t>』</a:t>
            </a:r>
            <a:endParaRPr lang="en-US" sz="4400" dirty="0">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233588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CN" sz="5400" b="0" dirty="0">
                <a:solidFill>
                  <a:srgbClr val="FFC0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這海獸與龍的關係</a:t>
            </a:r>
            <a:endParaRPr lang="en-US" sz="5400" b="0" dirty="0">
              <a:solidFill>
                <a:srgbClr val="FFC000"/>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1371600" lvl="1" indent="-914400">
              <a:lnSpc>
                <a:spcPct val="110000"/>
              </a:lnSpc>
              <a:spcBef>
                <a:spcPts val="1200"/>
              </a:spcBef>
              <a:spcAft>
                <a:spcPts val="1200"/>
              </a:spcAft>
              <a:buClrTx/>
              <a:buSzPct val="100000"/>
              <a:buFont typeface="Wingdings" panose="05000000000000000000" pitchFamily="2" charset="2"/>
              <a:buChar char="ð"/>
            </a:pPr>
            <a:r>
              <a:rPr lang="zh-TW" sz="5400" dirty="0">
                <a:solidFill>
                  <a:srgbClr val="480048"/>
                </a:solidFill>
                <a:effectLst/>
                <a:latin typeface="DFYuanMedium-B5" panose="020F0509000000000000" pitchFamily="49" charset="-120"/>
                <a:ea typeface="DFYuanMedium-B5" panose="020F0509000000000000" pitchFamily="49" charset="-120"/>
                <a:cs typeface="Arial" panose="020B0604020202020204" pitchFamily="34" charset="0"/>
              </a:rPr>
              <a:t>龍授權給獸；獸執行龍的意圖</a:t>
            </a:r>
            <a:r>
              <a:rPr lang="zh-CN" altLang="en-US" sz="5400" dirty="0">
                <a:solidFill>
                  <a:srgbClr val="480048"/>
                </a:solidFill>
                <a:effectLst/>
                <a:latin typeface="DFYuanMedium-B5" panose="020F0509000000000000" pitchFamily="49" charset="-120"/>
                <a:ea typeface="DFYuanMedium-B5" panose="020F0509000000000000" pitchFamily="49" charset="-120"/>
                <a:cs typeface="Arial" panose="020B0604020202020204" pitchFamily="34" charset="0"/>
              </a:rPr>
              <a:t>。</a:t>
            </a:r>
            <a:endParaRPr lang="en-US" sz="5400" dirty="0">
              <a:solidFill>
                <a:srgbClr val="480048"/>
              </a:solidFill>
              <a:effectLst/>
              <a:latin typeface="DFYuanMedium-B5" panose="020F0509000000000000" pitchFamily="49" charset="-12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269185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8">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20">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0684379C-A5C5-403F-BAF1-93FA04746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10256F1-4052-4858-AFB0-B9A09DC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478976" y="863364"/>
            <a:ext cx="5185732" cy="5126124"/>
          </a:xfrm>
        </p:spPr>
        <p:txBody>
          <a:bodyPr vert="horz" lIns="91440" tIns="45720" rIns="91440" bIns="45720" rtlCol="0" anchor="ctr">
            <a:normAutofit/>
          </a:bodyPr>
          <a:lstStyle/>
          <a:p>
            <a:pPr marL="0" marR="0" defTabSz="914400">
              <a:lnSpc>
                <a:spcPct val="120000"/>
              </a:lnSpc>
              <a:spcBef>
                <a:spcPts val="1200"/>
              </a:spcBef>
              <a:spcAft>
                <a:spcPts val="600"/>
              </a:spcAft>
              <a:tabLst>
                <a:tab pos="2286000" algn="l"/>
                <a:tab pos="5486400" algn="l"/>
              </a:tabLst>
            </a:pPr>
            <a:r>
              <a:rPr lang="zh-TW" dirty="0">
                <a:effectLst/>
                <a:latin typeface="Candara" panose="020E0502030303020204" pitchFamily="34" charset="0"/>
                <a:ea typeface="DFYuanBold-B5" panose="020F0709000000000000" pitchFamily="49" charset="-120"/>
                <a:cs typeface="Times New Roman" panose="02020603050405020304" pitchFamily="18" charset="0"/>
              </a:rPr>
              <a:t>啟示錄</a:t>
            </a:r>
            <a:r>
              <a:rPr lang="en-US" altLang="zh-TW" dirty="0">
                <a:effectLst/>
                <a:latin typeface="Candara" panose="020E0502030303020204" pitchFamily="34" charset="0"/>
                <a:ea typeface="DFYuanBold-B5" panose="020F0709000000000000" pitchFamily="49" charset="-120"/>
                <a:cs typeface="Times New Roman" panose="02020603050405020304" pitchFamily="18" charset="0"/>
              </a:rPr>
              <a:t> </a:t>
            </a:r>
            <a:r>
              <a:rPr lang="en-US" dirty="0">
                <a:effectLst/>
                <a:latin typeface="Candara" panose="020E0502030303020204" pitchFamily="34" charset="0"/>
                <a:ea typeface="DFYuanMedium-B5" panose="020F0509000000000000" pitchFamily="49" charset="-120"/>
                <a:cs typeface="Times New Roman" panose="02020603050405020304" pitchFamily="18" charset="0"/>
              </a:rPr>
              <a:t>13:1-18</a:t>
            </a:r>
            <a:br>
              <a:rPr lang="en-US" sz="4000" dirty="0">
                <a:effectLst/>
                <a:latin typeface="Candara" panose="020E0502030303020204" pitchFamily="34" charset="0"/>
                <a:ea typeface="DFYuanMedium-B5" panose="020F0509000000000000" pitchFamily="49" charset="-120"/>
                <a:cs typeface="Times New Roman" panose="02020603050405020304" pitchFamily="18" charset="0"/>
              </a:rPr>
            </a:br>
            <a:r>
              <a:rPr lang="en-US" dirty="0">
                <a:effectLst/>
                <a:latin typeface="Candara" panose="020E0502030303020204" pitchFamily="34" charset="0"/>
                <a:ea typeface="DFYuanMedium-B5" panose="020F0509000000000000" pitchFamily="49" charset="-120"/>
                <a:cs typeface="Times New Roman" panose="02020603050405020304" pitchFamily="18" charset="0"/>
              </a:rPr>
              <a:t>“</a:t>
            </a:r>
            <a:r>
              <a:rPr lang="zh-TW" dirty="0">
                <a:effectLst/>
                <a:latin typeface="Candara" panose="020E0502030303020204" pitchFamily="34" charset="0"/>
                <a:ea typeface="DFWeiBei-B5" panose="03000709000000000000" pitchFamily="65" charset="-120"/>
                <a:cs typeface="Times New Roman" panose="02020603050405020304" pitchFamily="18" charset="0"/>
              </a:rPr>
              <a:t>插曲三之</a:t>
            </a:r>
            <a:r>
              <a:rPr lang="en-US" b="1" dirty="0">
                <a:effectLst/>
                <a:latin typeface="Candara" panose="020E0502030303020204" pitchFamily="34" charset="0"/>
                <a:ea typeface="DFWeiBei-B5" panose="03000709000000000000" pitchFamily="65" charset="-120"/>
                <a:cs typeface="Times New Roman" panose="02020603050405020304" pitchFamily="18" charset="0"/>
              </a:rPr>
              <a:t>2</a:t>
            </a:r>
            <a:r>
              <a:rPr lang="zh-CN" altLang="en-US" b="1" dirty="0">
                <a:effectLst/>
                <a:latin typeface="Candara" panose="020E0502030303020204" pitchFamily="34" charset="0"/>
                <a:ea typeface="DFWeiBei-B5" panose="03000709000000000000" pitchFamily="65" charset="-120"/>
                <a:cs typeface="Times New Roman" panose="02020603050405020304" pitchFamily="18" charset="0"/>
              </a:rPr>
              <a:t>：</a:t>
            </a:r>
            <a:br>
              <a:rPr lang="en-US" altLang="zh-CN" b="1" dirty="0">
                <a:effectLst/>
                <a:latin typeface="Candara" panose="020E0502030303020204" pitchFamily="34" charset="0"/>
                <a:ea typeface="DFWeiBei-B5" panose="03000709000000000000" pitchFamily="65" charset="-120"/>
                <a:cs typeface="Times New Roman" panose="02020603050405020304" pitchFamily="18" charset="0"/>
              </a:rPr>
            </a:br>
            <a:r>
              <a:rPr lang="zh-TW" dirty="0">
                <a:effectLst/>
                <a:latin typeface="Candara" panose="020E0502030303020204" pitchFamily="34" charset="0"/>
                <a:ea typeface="DFWeiBei-B5" panose="03000709000000000000" pitchFamily="65" charset="-120"/>
                <a:cs typeface="Times New Roman" panose="02020603050405020304" pitchFamily="18" charset="0"/>
              </a:rPr>
              <a:t>兩個獸</a:t>
            </a:r>
            <a:r>
              <a:rPr lang="en-US" altLang="zh-TW" dirty="0">
                <a:effectLst/>
                <a:latin typeface="Candara" panose="020E0502030303020204" pitchFamily="34" charset="0"/>
                <a:ea typeface="DFWeiBei-B5" panose="03000709000000000000" pitchFamily="65" charset="-120"/>
                <a:cs typeface="Times New Roman" panose="02020603050405020304" pitchFamily="18" charset="0"/>
              </a:rPr>
              <a:t> </a:t>
            </a:r>
            <a:r>
              <a:rPr lang="en-US" dirty="0">
                <a:effectLst/>
                <a:latin typeface="Candara" panose="020E0502030303020204" pitchFamily="34" charset="0"/>
                <a:ea typeface="DFWeiBei-B5" panose="03000709000000000000" pitchFamily="65" charset="-120"/>
                <a:cs typeface="Times New Roman" panose="02020603050405020304" pitchFamily="18" charset="0"/>
              </a:rPr>
              <a:t>–</a:t>
            </a:r>
            <a:r>
              <a:rPr lang="en-US" altLang="zh-CN" dirty="0">
                <a:effectLst/>
                <a:latin typeface="Candara" panose="020E0502030303020204" pitchFamily="34" charset="0"/>
                <a:ea typeface="DFWeiBei-B5" panose="03000709000000000000" pitchFamily="65" charset="-120"/>
                <a:cs typeface="Times New Roman" panose="02020603050405020304" pitchFamily="18" charset="0"/>
              </a:rPr>
              <a:t> </a:t>
            </a:r>
            <a:r>
              <a:rPr lang="zh-TW" dirty="0">
                <a:effectLst/>
                <a:latin typeface="Candara" panose="020E0502030303020204" pitchFamily="34" charset="0"/>
                <a:ea typeface="DFWeiBei-B5" panose="03000709000000000000" pitchFamily="65" charset="-120"/>
                <a:cs typeface="Times New Roman" panose="02020603050405020304" pitchFamily="18" charset="0"/>
              </a:rPr>
              <a:t>三而一的撒旦</a:t>
            </a:r>
            <a:r>
              <a:rPr lang="en-US"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sz="4800" kern="1200" cap="all" baseline="0" dirty="0">
              <a:latin typeface="Candara" panose="020E0502030303020204" pitchFamily="34" charset="0"/>
              <a:ea typeface="DFPWeiBei-B5" panose="03000700000000000000" pitchFamily="66" charset="-120"/>
            </a:endParaRPr>
          </a:p>
        </p:txBody>
      </p:sp>
      <p:sp>
        <p:nvSpPr>
          <p:cNvPr id="3" name="Text Placeholder 2">
            <a:extLst>
              <a:ext uri="{FF2B5EF4-FFF2-40B4-BE49-F238E27FC236}">
                <a16:creationId xmlns:a16="http://schemas.microsoft.com/office/drawing/2014/main" id="{B90B6568-D956-FAE3-5821-BFD725CC5547}"/>
              </a:ext>
            </a:extLst>
          </p:cNvPr>
          <p:cNvSpPr>
            <a:spLocks noGrp="1"/>
          </p:cNvSpPr>
          <p:nvPr>
            <p:ph type="body" idx="1"/>
          </p:nvPr>
        </p:nvSpPr>
        <p:spPr>
          <a:xfrm>
            <a:off x="6264705" y="1600199"/>
            <a:ext cx="2312240" cy="3197827"/>
          </a:xfrm>
        </p:spPr>
        <p:txBody>
          <a:bodyPr vert="horz" lIns="91440" tIns="45720" rIns="91440" bIns="45720" rtlCol="0" anchor="b">
            <a:normAutofit/>
          </a:bodyPr>
          <a:lstStyle/>
          <a:p>
            <a:pPr defTabSz="914400">
              <a:lnSpc>
                <a:spcPct val="110000"/>
              </a:lnSpc>
              <a:spcBef>
                <a:spcPts val="1200"/>
              </a:spcBef>
              <a:spcAft>
                <a:spcPts val="600"/>
              </a:spcAft>
            </a:pPr>
            <a:r>
              <a:rPr lang="en-US" altLang="zh-CN" sz="4800" b="1" dirty="0">
                <a:solidFill>
                  <a:schemeClr val="tx1">
                    <a:lumMod val="65000"/>
                    <a:lumOff val="35000"/>
                  </a:schemeClr>
                </a:solidFill>
                <a:effectLst/>
                <a:latin typeface="Candara" panose="020E0502030303020204" pitchFamily="34" charset="0"/>
              </a:rPr>
              <a:t>05</a:t>
            </a:r>
            <a:r>
              <a:rPr lang="en-US" sz="4800" b="1" dirty="0">
                <a:solidFill>
                  <a:schemeClr val="tx1">
                    <a:lumMod val="65000"/>
                    <a:lumOff val="35000"/>
                  </a:schemeClr>
                </a:solidFill>
                <a:effectLst/>
                <a:latin typeface="Candara" panose="020E0502030303020204" pitchFamily="34" charset="0"/>
              </a:rPr>
              <a:t>.</a:t>
            </a:r>
            <a:r>
              <a:rPr lang="en-US" altLang="zh-CN" sz="4800" b="1" dirty="0">
                <a:solidFill>
                  <a:schemeClr val="tx1">
                    <a:lumMod val="65000"/>
                    <a:lumOff val="35000"/>
                  </a:schemeClr>
                </a:solidFill>
                <a:effectLst/>
                <a:latin typeface="Candara" panose="020E0502030303020204" pitchFamily="34" charset="0"/>
              </a:rPr>
              <a:t>18</a:t>
            </a:r>
            <a:r>
              <a:rPr lang="en-US" sz="4800" b="1" dirty="0">
                <a:solidFill>
                  <a:schemeClr val="tx1">
                    <a:lumMod val="65000"/>
                    <a:lumOff val="35000"/>
                  </a:schemeClr>
                </a:solidFill>
                <a:effectLst/>
                <a:latin typeface="Candara" panose="020E0502030303020204" pitchFamily="34" charset="0"/>
              </a:rPr>
              <a:t>.</a:t>
            </a:r>
          </a:p>
          <a:p>
            <a:pPr defTabSz="914400">
              <a:lnSpc>
                <a:spcPct val="100000"/>
              </a:lnSpc>
              <a:spcBef>
                <a:spcPts val="0"/>
              </a:spcBef>
            </a:pPr>
            <a:r>
              <a:rPr lang="en-US" sz="4800" b="1" dirty="0">
                <a:solidFill>
                  <a:schemeClr val="tx1">
                    <a:lumMod val="65000"/>
                    <a:lumOff val="35000"/>
                  </a:schemeClr>
                </a:solidFill>
                <a:effectLst/>
                <a:latin typeface="Candara" panose="020E0502030303020204" pitchFamily="34" charset="0"/>
              </a:rPr>
              <a:t>202</a:t>
            </a:r>
            <a:r>
              <a:rPr lang="en-US" altLang="zh-CN" sz="4800" b="1" dirty="0">
                <a:solidFill>
                  <a:schemeClr val="tx1">
                    <a:lumMod val="65000"/>
                    <a:lumOff val="35000"/>
                  </a:schemeClr>
                </a:solidFill>
                <a:effectLst/>
                <a:latin typeface="Candara" panose="020E0502030303020204" pitchFamily="34" charset="0"/>
              </a:rPr>
              <a:t>3</a:t>
            </a:r>
            <a:endParaRPr lang="en-US" sz="4800" b="1" dirty="0">
              <a:solidFill>
                <a:schemeClr val="tx1">
                  <a:lumMod val="65000"/>
                  <a:lumOff val="35000"/>
                </a:schemeClr>
              </a:solidFill>
              <a:latin typeface="Candara" panose="020E0502030303020204" pitchFamily="34" charset="0"/>
            </a:endParaRPr>
          </a:p>
        </p:txBody>
      </p:sp>
      <p:cxnSp>
        <p:nvCxnSpPr>
          <p:cNvPr id="27" name="Straight Connector 26">
            <a:extLst>
              <a:ext uri="{FF2B5EF4-FFF2-40B4-BE49-F238E27FC236}">
                <a16:creationId xmlns:a16="http://schemas.microsoft.com/office/drawing/2014/main" id="{3AB99B93-2513-4A3B-9E37-2A97C85B0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3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356061" cy="5946108"/>
          </a:xfrm>
        </p:spPr>
        <p:txBody>
          <a:bodyPr>
            <a:normAutofit/>
          </a:bodyPr>
          <a:lstStyle/>
          <a:p>
            <a:pPr marL="0" indent="0">
              <a:lnSpc>
                <a:spcPct val="110000"/>
              </a:lnSpc>
              <a:spcBef>
                <a:spcPts val="600"/>
              </a:spcBef>
              <a:spcAft>
                <a:spcPts val="600"/>
              </a:spcAft>
              <a:buNone/>
            </a:pPr>
            <a:r>
              <a:rPr lang="zh-CN" sz="4800" dirty="0">
                <a:solidFill>
                  <a:srgbClr val="000000"/>
                </a:solidFill>
                <a:effectLst/>
                <a:latin typeface="Candara" panose="020E0502030303020204" pitchFamily="34" charset="0"/>
                <a:ea typeface="DFYuanMedium-B5" panose="020F0509000000000000" pitchFamily="49" charset="-120"/>
              </a:rPr>
              <a:t>啟示錄</a:t>
            </a:r>
            <a:r>
              <a:rPr lang="zh-CN" sz="4800" b="1" dirty="0">
                <a:solidFill>
                  <a:srgbClr val="000000"/>
                </a:solidFill>
                <a:effectLst/>
                <a:latin typeface="Courier New" panose="02070309020205020404" pitchFamily="49" charset="0"/>
                <a:ea typeface="Candara" panose="020E0502030303020204" pitchFamily="34" charset="0"/>
              </a:rPr>
              <a:t> </a:t>
            </a:r>
            <a:r>
              <a:rPr lang="en-US" sz="4800" b="1" dirty="0">
                <a:solidFill>
                  <a:srgbClr val="000000"/>
                </a:solidFill>
                <a:effectLst/>
                <a:latin typeface="Candara" panose="020E0502030303020204" pitchFamily="34" charset="0"/>
                <a:ea typeface="DFYuanMedium-B5" panose="020F0509000000000000" pitchFamily="49" charset="-120"/>
              </a:rPr>
              <a:t>12:3</a:t>
            </a:r>
            <a:r>
              <a:rPr lang="en-US" sz="4800" b="1" dirty="0">
                <a:solidFill>
                  <a:srgbClr val="000000"/>
                </a:solidFill>
                <a:effectLst/>
                <a:latin typeface="Candara" panose="020E0502030303020204" pitchFamily="34" charset="0"/>
                <a:ea typeface="DFPWeiBei-B5" panose="03000700000000000000" pitchFamily="66" charset="-120"/>
              </a:rPr>
              <a:t> </a:t>
            </a:r>
            <a:r>
              <a:rPr lang="zh-TW" sz="4800" dirty="0">
                <a:solidFill>
                  <a:srgbClr val="000000"/>
                </a:solidFill>
                <a:effectLst/>
                <a:latin typeface="Candara" panose="020E0502030303020204" pitchFamily="34" charset="0"/>
                <a:ea typeface="DFPWeiBei-B5" panose="03000700000000000000" pitchFamily="66" charset="-120"/>
              </a:rPr>
              <a:t>天上又現出異象來．有一條</a:t>
            </a:r>
            <a:r>
              <a:rPr lang="zh-TW" sz="4800" dirty="0">
                <a:solidFill>
                  <a:srgbClr val="4B4BFF"/>
                </a:solidFill>
                <a:effectLst/>
                <a:latin typeface="Candara" panose="020E0502030303020204" pitchFamily="34" charset="0"/>
                <a:ea typeface="DFPWeiBei-B5" panose="03000700000000000000" pitchFamily="66" charset="-120"/>
              </a:rPr>
              <a:t>大紅龍、</a:t>
            </a:r>
            <a:r>
              <a:rPr lang="zh-TW" sz="4800" u="sng" dirty="0">
                <a:solidFill>
                  <a:srgbClr val="4B4BFF"/>
                </a:solidFill>
                <a:effectLst/>
                <a:latin typeface="Candara" panose="020E0502030303020204" pitchFamily="34" charset="0"/>
                <a:ea typeface="DFPWeiBei-B5" panose="03000700000000000000" pitchFamily="66" charset="-120"/>
              </a:rPr>
              <a:t>七頭十角</a:t>
            </a:r>
            <a:r>
              <a:rPr lang="zh-TW" sz="4800" dirty="0">
                <a:solidFill>
                  <a:srgbClr val="4B4BFF"/>
                </a:solidFill>
                <a:effectLst/>
                <a:latin typeface="Candara" panose="020E0502030303020204" pitchFamily="34" charset="0"/>
                <a:ea typeface="DFPWeiBei-B5" panose="03000700000000000000" pitchFamily="66" charset="-120"/>
              </a:rPr>
              <a:t>、七頭上戴</a:t>
            </a:r>
            <a:r>
              <a:rPr lang="zh-CN" altLang="en-US" sz="4800" dirty="0">
                <a:solidFill>
                  <a:srgbClr val="4B4BFF"/>
                </a:solidFill>
                <a:latin typeface="Candara" panose="020E0502030303020204" pitchFamily="34" charset="0"/>
                <a:ea typeface="DFPWeiBei-B5" panose="03000700000000000000" pitchFamily="66" charset="-120"/>
              </a:rPr>
              <a:t>著</a:t>
            </a:r>
            <a:r>
              <a:rPr lang="zh-TW" sz="4800" dirty="0">
                <a:solidFill>
                  <a:srgbClr val="4B4BFF"/>
                </a:solidFill>
                <a:effectLst/>
                <a:latin typeface="Candara" panose="020E0502030303020204" pitchFamily="34" charset="0"/>
                <a:ea typeface="DFPWeiBei-B5" panose="03000700000000000000" pitchFamily="66" charset="-120"/>
              </a:rPr>
              <a:t>七個冠冕</a:t>
            </a:r>
            <a:r>
              <a:rPr lang="en-US" sz="4800" dirty="0">
                <a:solidFill>
                  <a:srgbClr val="000000"/>
                </a:solidFill>
                <a:effectLst/>
                <a:latin typeface="Candara" panose="020E0502030303020204" pitchFamily="34" charset="0"/>
                <a:ea typeface="DFPWeiBei-B5" panose="03000700000000000000" pitchFamily="66" charset="-120"/>
              </a:rPr>
              <a:t>…</a:t>
            </a:r>
            <a:r>
              <a:rPr lang="en-US" sz="4800" b="1" dirty="0">
                <a:solidFill>
                  <a:srgbClr val="960000"/>
                </a:solidFill>
                <a:effectLst/>
                <a:latin typeface="Candara" panose="020E0502030303020204" pitchFamily="34" charset="0"/>
                <a:ea typeface="DFPWeiBei-B5" panose="03000700000000000000" pitchFamily="66" charset="-120"/>
              </a:rPr>
              <a:t>17 </a:t>
            </a:r>
            <a:r>
              <a:rPr lang="en-US" altLang="zh-TW" sz="4800" dirty="0">
                <a:solidFill>
                  <a:srgbClr val="960000"/>
                </a:solidFill>
                <a:effectLst/>
                <a:latin typeface="Candara" panose="020E0502030303020204" pitchFamily="34" charset="0"/>
                <a:ea typeface="DFPWeiBei-B5" panose="03000700000000000000" pitchFamily="66" charset="-120"/>
              </a:rPr>
              <a:t>…</a:t>
            </a:r>
            <a:r>
              <a:rPr lang="zh-TW" sz="4800" dirty="0">
                <a:solidFill>
                  <a:srgbClr val="960000"/>
                </a:solidFill>
                <a:effectLst/>
                <a:latin typeface="Candara" panose="020E0502030303020204" pitchFamily="34" charset="0"/>
                <a:ea typeface="DFPWeiBei-B5" panose="03000700000000000000" pitchFamily="66" charset="-120"/>
              </a:rPr>
              <a:t>那時龍就站在海邊的沙上</a:t>
            </a:r>
            <a:r>
              <a:rPr lang="zh-CN" altLang="en-US" sz="4800" dirty="0">
                <a:solidFill>
                  <a:srgbClr val="960000"/>
                </a:solidFill>
                <a:effectLst/>
                <a:latin typeface="Candara" panose="020E0502030303020204" pitchFamily="34" charset="0"/>
                <a:ea typeface="DFPWeiBei-B5" panose="03000700000000000000" pitchFamily="66" charset="-120"/>
              </a:rPr>
              <a:t>。</a:t>
            </a:r>
            <a:r>
              <a:rPr lang="en-US" altLang="zh-CN" sz="4800" b="1" dirty="0">
                <a:effectLst/>
                <a:latin typeface="Candara" panose="020E0502030303020204" pitchFamily="34" charset="0"/>
                <a:ea typeface="DFPWeiBei-B5" panose="03000700000000000000" pitchFamily="66" charset="-120"/>
                <a:cs typeface="Times New Roman" panose="02020603050405020304" pitchFamily="18" charset="0"/>
              </a:rPr>
              <a:t>13</a:t>
            </a:r>
            <a:r>
              <a:rPr lang="en-US" altLang="zh-CN" sz="4800" b="1" dirty="0">
                <a:latin typeface="Candara" panose="020E0502030303020204" pitchFamily="34" charset="0"/>
                <a:ea typeface="DFPWeiBei-B5" panose="03000700000000000000" pitchFamily="66" charset="-120"/>
                <a:cs typeface="Times New Roman" panose="02020603050405020304" pitchFamily="18" charset="0"/>
              </a:rPr>
              <a:t>:</a:t>
            </a:r>
            <a:r>
              <a:rPr lang="en-US" sz="4800" b="1" dirty="0">
                <a:effectLst/>
                <a:latin typeface="Candara" panose="020E0502030303020204" pitchFamily="34" charset="0"/>
                <a:ea typeface="DFPWeiBei-B5" panose="03000700000000000000" pitchFamily="66" charset="-120"/>
                <a:cs typeface="Times New Roman" panose="02020603050405020304" pitchFamily="18" charset="0"/>
              </a:rPr>
              <a:t>1</a:t>
            </a:r>
            <a:r>
              <a:rPr lang="en-US" sz="4800" b="1" dirty="0">
                <a:effectLst/>
                <a:latin typeface="Candara" panose="020E0502030303020204" pitchFamily="34" charset="0"/>
                <a:ea typeface="DFPWeiBei-B5" panose="03000700000000000000" pitchFamily="66" charset="-120"/>
              </a:rPr>
              <a:t> </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我又看見一個獸從海中上來，有</a:t>
            </a:r>
            <a:r>
              <a:rPr lang="zh-CN" sz="4800" u="sng"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十角七頭</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，在十角上戴著十個冠冕，七頭上有褻瀆的名號。</a:t>
            </a:r>
            <a:endParaRPr lang="en-US" sz="4800" dirty="0">
              <a:solidFill>
                <a:srgbClr val="C00000"/>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86882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457200"/>
            <a:ext cx="8229600" cy="5943600"/>
          </a:xfrm>
        </p:spPr>
        <p:txBody>
          <a:bodyPr vert="horz" lIns="91440" tIns="45720" rIns="91440" bIns="45720" rtlCol="0" anchor="ctr">
            <a:normAutofit/>
          </a:bodyPr>
          <a:lstStyle/>
          <a:p>
            <a:pPr marL="0" indent="0">
              <a:lnSpc>
                <a:spcPct val="110000"/>
              </a:lnSpc>
              <a:spcBef>
                <a:spcPts val="600"/>
              </a:spcBef>
              <a:spcAft>
                <a:spcPts val="600"/>
              </a:spcAft>
              <a:buNone/>
            </a:pP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然而對龍的敘述是『</a:t>
            </a:r>
            <a:r>
              <a:rPr lang="zh-CN" sz="4400" dirty="0">
                <a:solidFill>
                  <a:srgbClr val="FF0000"/>
                </a:solidFill>
                <a:effectLst/>
                <a:latin typeface="DFYuanMedium-B5" panose="020F0509000000000000" pitchFamily="49" charset="-120"/>
                <a:ea typeface="DFYuanMedium-B5" panose="020F0509000000000000" pitchFamily="49" charset="-120"/>
                <a:cs typeface="Times New Roman" panose="02020603050405020304" pitchFamily="18" charset="0"/>
              </a:rPr>
              <a:t>十角七頭</a:t>
            </a: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』；而對獸的描述是反過來『</a:t>
            </a:r>
            <a:r>
              <a:rPr lang="zh-CN" sz="4400" dirty="0">
                <a:solidFill>
                  <a:srgbClr val="FF0000"/>
                </a:solidFill>
                <a:effectLst/>
                <a:latin typeface="DFYuanMedium-B5" panose="020F0509000000000000" pitchFamily="49" charset="-120"/>
                <a:ea typeface="DFYuanMedium-B5" panose="020F0509000000000000" pitchFamily="49" charset="-120"/>
                <a:cs typeface="Times New Roman" panose="02020603050405020304" pitchFamily="18" charset="0"/>
              </a:rPr>
              <a:t>七頭十角</a:t>
            </a: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sz="4400" dirty="0">
                <a:effectLst/>
                <a:latin typeface="Candara" panose="020E0502030303020204" pitchFamily="34" charset="0"/>
                <a:ea typeface="HanWangYenLight" panose="02020300000000000000" pitchFamily="18" charset="-120"/>
                <a:cs typeface="Times New Roman" panose="02020603050405020304" pitchFamily="18" charset="0"/>
              </a:rPr>
              <a:t> – </a:t>
            </a:r>
            <a:r>
              <a:rPr lang="zh-CN"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好像是</a:t>
            </a:r>
            <a:r>
              <a:rPr lang="en-US" altLang="zh-CN" sz="44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altLang="en-US"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鏡中形象</a:t>
            </a:r>
            <a:r>
              <a:rPr lang="en-US" altLang="zh-CN" sz="44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i="1"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內容是一樣的，次序卻是相反。</a:t>
            </a:r>
            <a:endParaRPr lang="en-US" altLang="zh-CN"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endParaRPr>
          </a:p>
          <a:p>
            <a:pPr marL="0" indent="0">
              <a:lnSpc>
                <a:spcPct val="110000"/>
              </a:lnSpc>
              <a:spcBef>
                <a:spcPts val="600"/>
              </a:spcBef>
              <a:spcAft>
                <a:spcPts val="600"/>
              </a:spcAft>
              <a:buNone/>
            </a:pP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原因是：</a:t>
            </a:r>
            <a:r>
              <a:rPr lang="zh-CN" sz="44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rPr>
              <a:t>『頭』是龍的主要特徵</a:t>
            </a:r>
            <a:r>
              <a:rPr lang="zh-CN" altLang="en-US" sz="44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rPr>
              <a:t>，冠冕在牠頭上</a:t>
            </a:r>
            <a:r>
              <a:rPr lang="zh-CN" sz="44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rPr>
              <a:t>；『角』卻是獸的主要特徵</a:t>
            </a:r>
            <a:r>
              <a:rPr lang="zh-CN" altLang="en-US" sz="44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rPr>
              <a:t>；冠冕在牠角上</a:t>
            </a:r>
            <a:r>
              <a:rPr lang="zh-CN" sz="44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rPr>
              <a:t>。</a:t>
            </a:r>
            <a:endParaRPr lang="en-US" sz="8800" dirty="0">
              <a:solidFill>
                <a:srgbClr val="480048"/>
              </a:solidFill>
              <a:effectLst/>
              <a:latin typeface="DFYuanMedium-B5" panose="020F0509000000000000" pitchFamily="49" charset="-12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125665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獸褻瀆</a:t>
            </a:r>
            <a:r>
              <a:rPr lang="en-US" altLang="zh-CN"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神的名</a:t>
            </a:r>
            <a:r>
              <a:rPr lang="en-US" altLang="zh-CN"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endParaRPr lang="en-US"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TW" altLang="en-US" sz="4800" dirty="0">
                <a:solidFill>
                  <a:schemeClr val="tx1"/>
                </a:solidFill>
                <a:latin typeface="DFPWeiBei-B5" panose="03000700000000000000" pitchFamily="66" charset="-120"/>
                <a:ea typeface="DFPWeiBei-B5" panose="03000700000000000000" pitchFamily="66" charset="-120"/>
              </a:rPr>
              <a:t>褻瀆</a:t>
            </a:r>
            <a:r>
              <a:rPr lang="en-US" altLang="zh-CN" sz="4800" dirty="0">
                <a:solidFill>
                  <a:schemeClr val="tx1"/>
                </a:solidFill>
                <a:latin typeface="DFYuanMedium-B5" panose="020F0509000000000000" pitchFamily="49" charset="-120"/>
                <a:ea typeface="DFYuanMedium-B5" panose="020F0509000000000000" pitchFamily="49" charset="-120"/>
              </a:rPr>
              <a:t>『</a:t>
            </a:r>
            <a:r>
              <a:rPr lang="zh-TW" altLang="en-US" sz="4800" dirty="0">
                <a:solidFill>
                  <a:schemeClr val="tx1"/>
                </a:solidFill>
                <a:latin typeface="DFPWeiBei-B5" panose="03000700000000000000" pitchFamily="66" charset="-120"/>
                <a:ea typeface="DFPWeiBei-B5" panose="03000700000000000000" pitchFamily="66" charset="-120"/>
              </a:rPr>
              <a:t>神的名</a:t>
            </a:r>
            <a:r>
              <a:rPr lang="en-US" altLang="zh-CN" sz="4800" dirty="0">
                <a:solidFill>
                  <a:schemeClr val="tx1"/>
                </a:solidFill>
                <a:latin typeface="DFYuanMedium-B5" panose="020F0509000000000000" pitchFamily="49" charset="-120"/>
                <a:ea typeface="DFYuanMedium-B5" panose="020F0509000000000000" pitchFamily="49" charset="-120"/>
              </a:rPr>
              <a:t>』</a:t>
            </a:r>
            <a:r>
              <a:rPr lang="zh-TW" altLang="en-US" sz="5400" b="1"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a:t>
            </a:r>
            <a:r>
              <a:rPr lang="zh-TW" altLang="en-US" sz="5400"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 </a:t>
            </a:r>
            <a:r>
              <a:rPr lang="zh-CN" altLang="en-US" sz="4400"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主教導我們禱告</a:t>
            </a:r>
            <a:r>
              <a:rPr lang="en-US" altLang="zh-CN" sz="4400" dirty="0">
                <a:solidFill>
                  <a:srgbClr val="1574FF"/>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574FF"/>
                </a:solidFill>
                <a:latin typeface="DFWeiBei-B5" panose="03000709000000000000" pitchFamily="65" charset="-120"/>
                <a:ea typeface="DFWeiBei-B5" panose="03000709000000000000" pitchFamily="65" charset="-120"/>
                <a:cs typeface="Times New Roman" panose="02020603050405020304" pitchFamily="18" charset="0"/>
              </a:rPr>
              <a:t>願人都尊您的名為聖</a:t>
            </a:r>
            <a:r>
              <a:rPr lang="en-US" altLang="zh-CN" sz="4400" dirty="0">
                <a:solidFill>
                  <a:srgbClr val="1574FF"/>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574FF"/>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而獸顯然是要以自己的名代替神的名，要世人拜牠。</a:t>
            </a:r>
            <a:endPar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2662732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獸褻瀆</a:t>
            </a:r>
            <a:r>
              <a:rPr lang="en-US" altLang="zh-CN"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神的帳幕</a:t>
            </a:r>
            <a:r>
              <a:rPr lang="en-US" altLang="zh-CN"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endParaRPr lang="en-US" sz="60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TW" altLang="en-US" sz="5400" dirty="0">
                <a:solidFill>
                  <a:schemeClr val="tx1"/>
                </a:solidFill>
                <a:latin typeface="DFPWeiBei-B5" panose="03000700000000000000" pitchFamily="66" charset="-120"/>
                <a:ea typeface="DFPWeiBei-B5" panose="03000700000000000000" pitchFamily="66" charset="-120"/>
              </a:rPr>
              <a:t>褻瀆</a:t>
            </a:r>
            <a:r>
              <a:rPr lang="en-US" altLang="zh-CN" sz="5400" dirty="0">
                <a:solidFill>
                  <a:schemeClr val="tx1"/>
                </a:solidFill>
                <a:latin typeface="DFYuanMedium-B5" panose="020F0509000000000000" pitchFamily="49" charset="-120"/>
                <a:ea typeface="DFYuanMedium-B5" panose="020F0509000000000000" pitchFamily="49" charset="-120"/>
              </a:rPr>
              <a:t>『</a:t>
            </a:r>
            <a:r>
              <a:rPr lang="zh-TW" altLang="en-US" sz="5400" dirty="0">
                <a:solidFill>
                  <a:schemeClr val="tx1"/>
                </a:solidFill>
                <a:latin typeface="DFPWeiBei-B5" panose="03000700000000000000" pitchFamily="66" charset="-120"/>
                <a:ea typeface="DFPWeiBei-B5" panose="03000700000000000000" pitchFamily="66" charset="-120"/>
              </a:rPr>
              <a:t>神的帳幕</a:t>
            </a:r>
            <a:r>
              <a:rPr lang="en-US" altLang="zh-CN" sz="5400" dirty="0">
                <a:solidFill>
                  <a:schemeClr val="tx1"/>
                </a:solidFill>
                <a:latin typeface="DFYuanMedium-B5" panose="020F0509000000000000" pitchFamily="49" charset="-120"/>
                <a:ea typeface="DFYuanMedium-B5" panose="020F0509000000000000" pitchFamily="49" charset="-120"/>
              </a:rPr>
              <a:t>』</a:t>
            </a:r>
            <a:r>
              <a:rPr lang="zh-TW" altLang="en-US" sz="5400"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 </a:t>
            </a:r>
            <a:r>
              <a:rPr lang="zh-TW" altLang="en-US" sz="5400" b="1"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a:t>
            </a:r>
            <a:r>
              <a:rPr lang="en-US" altLang="zh-TW" sz="5400" dirty="0">
                <a:solidFill>
                  <a:schemeClr val="tx1"/>
                </a:solidFill>
                <a:latin typeface="DFPWeiBei-B5" panose="03000700000000000000" pitchFamily="66" charset="-120"/>
                <a:ea typeface="DFPWeiBei-B5" panose="03000700000000000000" pitchFamily="66" charset="-120"/>
              </a:rPr>
              <a:t> </a:t>
            </a:r>
            <a:r>
              <a:rPr lang="zh-CN" altLang="en-US" sz="4400" dirty="0">
                <a:solidFill>
                  <a:schemeClr val="tx1"/>
                </a:solidFill>
                <a:latin typeface="DFYuanMedium-B5" panose="020F0509000000000000" pitchFamily="49" charset="-120"/>
                <a:ea typeface="DFYuanMedium-B5" panose="020F0509000000000000" pitchFamily="49" charset="-120"/>
              </a:rPr>
              <a:t>就是侮辱，逼迫教會，基督的身體。</a:t>
            </a:r>
            <a:endParaRPr lang="en-US" altLang="zh-TW" sz="4400" dirty="0">
              <a:solidFill>
                <a:schemeClr val="tx1"/>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19702997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54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獸褻瀆</a:t>
            </a:r>
            <a:r>
              <a:rPr lang="en-US" altLang="zh-CN" sz="54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sz="54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那些住在天上的</a:t>
            </a:r>
            <a:r>
              <a:rPr lang="en-US" altLang="zh-CN" sz="54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endParaRPr lang="en-US" sz="5400" b="0" dirty="0">
              <a:solidFill>
                <a:schemeClr val="accent1">
                  <a:lumMod val="40000"/>
                  <a:lumOff val="6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600"/>
              </a:spcBef>
              <a:spcAft>
                <a:spcPts val="600"/>
              </a:spcAft>
            </a:pPr>
            <a:r>
              <a:rPr lang="zh-TW" altLang="en-US" sz="4800" dirty="0">
                <a:solidFill>
                  <a:schemeClr val="tx1"/>
                </a:solidFill>
                <a:latin typeface="DFPWeiBei-B5" panose="03000700000000000000" pitchFamily="66" charset="-120"/>
                <a:ea typeface="DFPWeiBei-B5" panose="03000700000000000000" pitchFamily="66" charset="-120"/>
              </a:rPr>
              <a:t>褻瀆</a:t>
            </a:r>
            <a:r>
              <a:rPr lang="en-US" altLang="zh-CN" sz="4800" dirty="0">
                <a:solidFill>
                  <a:schemeClr val="tx1"/>
                </a:solidFill>
                <a:latin typeface="DFYuanMedium-B5" panose="020F0509000000000000" pitchFamily="49" charset="-120"/>
                <a:ea typeface="DFYuanMedium-B5" panose="020F0509000000000000" pitchFamily="49" charset="-120"/>
              </a:rPr>
              <a:t>『</a:t>
            </a:r>
            <a:r>
              <a:rPr lang="zh-TW" altLang="en-US" sz="4800" dirty="0">
                <a:solidFill>
                  <a:schemeClr val="tx1"/>
                </a:solidFill>
                <a:latin typeface="DFPWeiBei-B5" panose="03000700000000000000" pitchFamily="66" charset="-120"/>
                <a:ea typeface="DFPWeiBei-B5" panose="03000700000000000000" pitchFamily="66" charset="-120"/>
              </a:rPr>
              <a:t>那些住在天上的</a:t>
            </a:r>
            <a:r>
              <a:rPr lang="en-US" altLang="zh-CN" sz="4800" dirty="0">
                <a:solidFill>
                  <a:schemeClr val="tx1"/>
                </a:solidFill>
                <a:latin typeface="DFYuanMedium-B5" panose="020F0509000000000000" pitchFamily="49" charset="-120"/>
                <a:ea typeface="DFYuanMedium-B5" panose="020F0509000000000000" pitchFamily="49" charset="-120"/>
              </a:rPr>
              <a:t>』</a:t>
            </a:r>
            <a:r>
              <a:rPr lang="zh-TW" altLang="en-US" sz="4800"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 </a:t>
            </a:r>
            <a:r>
              <a:rPr lang="zh-TW" altLang="en-US" sz="4800" b="1"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a:t>
            </a:r>
            <a:r>
              <a:rPr lang="zh-TW" altLang="en-US" sz="4800" dirty="0">
                <a:solidFill>
                  <a:schemeClr val="tx1"/>
                </a:solidFill>
                <a:latin typeface="DFPWeiBei-B5" panose="03000700000000000000" pitchFamily="66" charset="-120"/>
                <a:ea typeface="DFPWeiBei-B5" panose="03000700000000000000" pitchFamily="66" charset="-120"/>
                <a:sym typeface="Wingdings" panose="05000000000000000000" pitchFamily="2" charset="2"/>
              </a:rPr>
              <a:t> </a:t>
            </a:r>
            <a:r>
              <a:rPr lang="zh-CN" altLang="en-US" sz="4400" dirty="0">
                <a:solidFill>
                  <a:schemeClr val="tx1"/>
                </a:solidFill>
                <a:latin typeface="DFYuanMedium-B5" panose="020F0509000000000000" pitchFamily="49" charset="-120"/>
                <a:ea typeface="DFYuanMedium-B5" panose="020F0509000000000000" pitchFamily="49" charset="-120"/>
                <a:sym typeface="Wingdings" panose="05000000000000000000" pitchFamily="2" charset="2"/>
              </a:rPr>
              <a:t>就是逼迫與侮辱那些為基督作見證而殉道者與那雲彩般圍繞我們的見證人。</a:t>
            </a:r>
            <a:endParaRPr lang="en-US" sz="5400" dirty="0">
              <a:solidFill>
                <a:schemeClr val="tx1"/>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3353923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marL="0" indent="0" algn="ctr">
              <a:lnSpc>
                <a:spcPct val="110000"/>
              </a:lnSpc>
              <a:spcBef>
                <a:spcPts val="600"/>
              </a:spcBef>
              <a:spcAft>
                <a:spcPts val="600"/>
              </a:spcAft>
            </a:pPr>
            <a:r>
              <a:rPr lang="zh-TW" sz="48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比較</a:t>
            </a:r>
            <a:r>
              <a:rPr lang="zh-TW" sz="4800" b="0" dirty="0">
                <a:solidFill>
                  <a:srgbClr val="FFFF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但以理第</a:t>
            </a:r>
            <a:r>
              <a:rPr lang="en-US" sz="4800" b="0" dirty="0">
                <a:solidFill>
                  <a:srgbClr val="FFFF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7</a:t>
            </a:r>
            <a:r>
              <a:rPr lang="zh-TW" sz="4800" b="0" dirty="0">
                <a:solidFill>
                  <a:srgbClr val="FFFF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章</a:t>
            </a:r>
            <a:r>
              <a:rPr lang="zh-TW" sz="48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四獸的異象和此處約翰所見這海獸。</a:t>
            </a:r>
            <a:endParaRPr lang="en-US" sz="48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CN" altLang="en-US" sz="4400" dirty="0">
                <a:solidFill>
                  <a:srgbClr val="000000"/>
                </a:solidFill>
                <a:latin typeface="Candara" panose="020E0502030303020204" pitchFamily="34" charset="0"/>
                <a:ea typeface="DFYuanMedium-B5" panose="020F0509000000000000" pitchFamily="49" charset="-120"/>
              </a:rPr>
              <a:t>但以理書 </a:t>
            </a:r>
            <a:r>
              <a:rPr lang="en-US" sz="4400" dirty="0">
                <a:solidFill>
                  <a:srgbClr val="000000"/>
                </a:solidFill>
                <a:latin typeface="Candara" panose="020E0502030303020204" pitchFamily="34" charset="0"/>
                <a:ea typeface="DFYuanMedium-B5" panose="020F0509000000000000" pitchFamily="49" charset="-120"/>
              </a:rPr>
              <a:t>7:2</a:t>
            </a:r>
            <a:r>
              <a:rPr lang="en-US" sz="4400" dirty="0">
                <a:solidFill>
                  <a:srgbClr val="000000"/>
                </a:solidFill>
                <a:latin typeface="Arial" panose="020B0604020202020204" pitchFamily="34" charset="0"/>
                <a:ea typeface="DFYuanMedium-B5" panose="020F0509000000000000" pitchFamily="49" charset="-120"/>
              </a:rPr>
              <a:t> </a:t>
            </a:r>
            <a:r>
              <a:rPr lang="zh-TW" altLang="en-US" sz="4400" dirty="0">
                <a:solidFill>
                  <a:srgbClr val="000000"/>
                </a:solidFill>
                <a:latin typeface="Candara" panose="020E0502030303020204" pitchFamily="34" charset="0"/>
                <a:ea typeface="DFPWeiBei-B5" panose="03000700000000000000" pitchFamily="66" charset="-120"/>
              </a:rPr>
              <a:t>但以理說：我夜裡見異象，看見天的四風陡起，颳在大海之上。</a:t>
            </a:r>
            <a:r>
              <a:rPr lang="en-US" sz="4400" dirty="0">
                <a:solidFill>
                  <a:srgbClr val="000000"/>
                </a:solidFill>
                <a:latin typeface="Candara" panose="020E0502030303020204" pitchFamily="34" charset="0"/>
                <a:ea typeface="DFPWeiBei-B5" panose="03000700000000000000" pitchFamily="66" charset="-120"/>
              </a:rPr>
              <a:t>3</a:t>
            </a:r>
            <a:r>
              <a:rPr lang="en-US" sz="4400" dirty="0">
                <a:solidFill>
                  <a:srgbClr val="000000"/>
                </a:solidFill>
                <a:latin typeface="Arial" panose="020B0604020202020204" pitchFamily="34" charset="0"/>
                <a:ea typeface="DFPWeiBei-B5" panose="03000700000000000000" pitchFamily="66" charset="-120"/>
              </a:rPr>
              <a:t> </a:t>
            </a:r>
            <a:r>
              <a:rPr lang="zh-TW" altLang="en-US" sz="4400" dirty="0">
                <a:solidFill>
                  <a:srgbClr val="4B4BFF"/>
                </a:solidFill>
                <a:latin typeface="Candara" panose="020E0502030303020204" pitchFamily="34" charset="0"/>
                <a:ea typeface="DFPWeiBei-B5" panose="03000700000000000000" pitchFamily="66" charset="-120"/>
              </a:rPr>
              <a:t>有四個大獸從海中上來，形狀各有不同。</a:t>
            </a:r>
            <a:endParaRPr lang="en-US" sz="4400" dirty="0">
              <a:solidFill>
                <a:srgbClr val="4B4BFF"/>
              </a:solidFill>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2017283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726" y="437745"/>
            <a:ext cx="8229600" cy="6067830"/>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4</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頭一個</a:t>
            </a:r>
            <a:r>
              <a:rPr lang="zh-TW" sz="4400" dirty="0">
                <a:solidFill>
                  <a:srgbClr val="FF0000"/>
                </a:solidFill>
                <a:effectLst/>
                <a:latin typeface="Candara" panose="020E0502030303020204" pitchFamily="34" charset="0"/>
                <a:ea typeface="DFPWeiBei-B5" panose="03000700000000000000" pitchFamily="66" charset="-120"/>
              </a:rPr>
              <a:t>像獅子</a:t>
            </a:r>
            <a:r>
              <a:rPr lang="zh-TW" sz="4400" dirty="0">
                <a:solidFill>
                  <a:srgbClr val="000000"/>
                </a:solidFill>
                <a:effectLst/>
                <a:latin typeface="Candara" panose="020E0502030303020204" pitchFamily="34" charset="0"/>
                <a:ea typeface="DFPWeiBei-B5" panose="03000700000000000000" pitchFamily="66" charset="-120"/>
              </a:rPr>
              <a:t>，有鷹的翅膀。我正觀看的時候，獸的翅膀被拔去，獸從地上得立起來，用兩腳站立，</a:t>
            </a:r>
            <a:r>
              <a:rPr lang="zh-TW" sz="4400" dirty="0">
                <a:solidFill>
                  <a:srgbClr val="4B4BFF"/>
                </a:solidFill>
                <a:effectLst/>
                <a:latin typeface="Candara" panose="020E0502030303020204" pitchFamily="34" charset="0"/>
                <a:ea typeface="DFPWeiBei-B5" panose="03000700000000000000" pitchFamily="66" charset="-120"/>
              </a:rPr>
              <a:t>像人一樣</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4B4BFF"/>
                </a:solidFill>
                <a:effectLst/>
                <a:latin typeface="Candara" panose="020E0502030303020204" pitchFamily="34" charset="0"/>
                <a:ea typeface="DFPWeiBei-B5" panose="03000700000000000000" pitchFamily="66" charset="-120"/>
              </a:rPr>
              <a:t>又得了人心</a:t>
            </a:r>
            <a:r>
              <a:rPr lang="zh-TW" sz="4400" dirty="0">
                <a:solidFill>
                  <a:srgbClr val="000000"/>
                </a:solidFill>
                <a:effectLst/>
                <a:latin typeface="Candara" panose="020E0502030303020204" pitchFamily="34" charset="0"/>
                <a:ea typeface="DFPWeiBei-B5" panose="03000700000000000000" pitchFamily="66" charset="-120"/>
              </a:rPr>
              <a:t>。</a:t>
            </a:r>
            <a:r>
              <a:rPr lang="en-US" sz="4400" dirty="0">
                <a:solidFill>
                  <a:srgbClr val="000000"/>
                </a:solidFill>
                <a:effectLst/>
                <a:latin typeface="Candara" panose="020E0502030303020204" pitchFamily="34" charset="0"/>
                <a:ea typeface="DFPWeiBei-B5" panose="03000700000000000000" pitchFamily="66" charset="-120"/>
              </a:rPr>
              <a:t> 5</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又有一獸</a:t>
            </a:r>
            <a:r>
              <a:rPr lang="zh-TW" sz="4400" dirty="0">
                <a:solidFill>
                  <a:srgbClr val="FF0000"/>
                </a:solidFill>
                <a:effectLst/>
                <a:latin typeface="Candara" panose="020E0502030303020204" pitchFamily="34" charset="0"/>
                <a:ea typeface="DFPWeiBei-B5" panose="03000700000000000000" pitchFamily="66" charset="-120"/>
              </a:rPr>
              <a:t>如熊</a:t>
            </a:r>
            <a:r>
              <a:rPr lang="zh-TW" sz="4400" dirty="0">
                <a:solidFill>
                  <a:srgbClr val="000000"/>
                </a:solidFill>
                <a:effectLst/>
                <a:latin typeface="Candara" panose="020E0502030303020204" pitchFamily="34" charset="0"/>
                <a:ea typeface="DFPWeiBei-B5" panose="03000700000000000000" pitchFamily="66" charset="-120"/>
              </a:rPr>
              <a:t>，就是第二獸，旁跨而坐，口齒內銜著三根肋骨。有吩咐這獸的說：「起來，吞吃多肉！」</a:t>
            </a:r>
            <a:r>
              <a:rPr lang="en-US" sz="4400" dirty="0">
                <a:solidFill>
                  <a:srgbClr val="000000"/>
                </a:solidFill>
                <a:effectLst/>
                <a:latin typeface="Candara" panose="020E0502030303020204" pitchFamily="34" charset="0"/>
                <a:ea typeface="DFPWeiBei-B5" panose="03000700000000000000" pitchFamily="66" charset="-120"/>
              </a:rPr>
              <a:t> </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67425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37745"/>
            <a:ext cx="8210146" cy="6177064"/>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6</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C00000"/>
                </a:solidFill>
                <a:effectLst/>
                <a:latin typeface="Candara" panose="020E0502030303020204" pitchFamily="34" charset="0"/>
                <a:ea typeface="DFPWeiBei-B5" panose="03000700000000000000" pitchFamily="66" charset="-120"/>
              </a:rPr>
              <a:t>此後我觀看，又有一獸如豹，背上有鳥的四個翅膀。</a:t>
            </a:r>
            <a:r>
              <a:rPr lang="zh-TW" sz="4400" dirty="0">
                <a:solidFill>
                  <a:srgbClr val="000000"/>
                </a:solidFill>
                <a:effectLst/>
                <a:latin typeface="Candara" panose="020E0502030303020204" pitchFamily="34" charset="0"/>
                <a:ea typeface="DFPWeiBei-B5" panose="03000700000000000000" pitchFamily="66" charset="-120"/>
              </a:rPr>
              <a:t>這獸有四個頭，又得了權柄。</a:t>
            </a:r>
            <a:r>
              <a:rPr lang="en-US" sz="4400" dirty="0">
                <a:solidFill>
                  <a:srgbClr val="000000"/>
                </a:solidFill>
                <a:effectLst/>
                <a:latin typeface="Candara" panose="020E0502030303020204" pitchFamily="34" charset="0"/>
                <a:ea typeface="DFPWeiBei-B5" panose="03000700000000000000" pitchFamily="66" charset="-120"/>
              </a:rPr>
              <a:t> 7</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其後我在夜間的異象中觀看，見</a:t>
            </a:r>
            <a:r>
              <a:rPr lang="zh-TW" sz="4400" dirty="0">
                <a:solidFill>
                  <a:srgbClr val="FF0000"/>
                </a:solidFill>
                <a:effectLst/>
                <a:latin typeface="Candara" panose="020E0502030303020204" pitchFamily="34" charset="0"/>
                <a:ea typeface="DFPWeiBei-B5" panose="03000700000000000000" pitchFamily="66" charset="-120"/>
              </a:rPr>
              <a:t>第四獸</a:t>
            </a:r>
            <a:r>
              <a:rPr lang="zh-TW" sz="4400" dirty="0">
                <a:solidFill>
                  <a:srgbClr val="000000"/>
                </a:solidFill>
                <a:effectLst/>
                <a:latin typeface="Candara" panose="020E0502030303020204" pitchFamily="34" charset="0"/>
                <a:ea typeface="DFPWeiBei-B5" panose="03000700000000000000" pitchFamily="66" charset="-120"/>
              </a:rPr>
              <a:t>甚是可怕，極其強壯，大有力量，有大鐵牙，吞吃嚼碎，所剩下的用腳踐踏。這獸與前三獸大不相同，</a:t>
            </a:r>
            <a:r>
              <a:rPr lang="zh-TW" sz="4400" dirty="0">
                <a:solidFill>
                  <a:srgbClr val="FF0000"/>
                </a:solidFill>
                <a:effectLst/>
                <a:latin typeface="Candara" panose="020E0502030303020204" pitchFamily="34" charset="0"/>
                <a:ea typeface="DFPWeiBei-B5" panose="03000700000000000000" pitchFamily="66" charset="-120"/>
              </a:rPr>
              <a:t>頭有十角</a:t>
            </a:r>
            <a:r>
              <a:rPr lang="zh-TW" sz="4400" dirty="0">
                <a:solidFill>
                  <a:srgbClr val="000000"/>
                </a:solidFill>
                <a:effectLst/>
                <a:latin typeface="Candara" panose="020E0502030303020204" pitchFamily="34" charset="0"/>
                <a:ea typeface="DFPWeiBei-B5" panose="03000700000000000000" pitchFamily="66" charset="-12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0430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346333" cy="6201180"/>
          </a:xfrm>
        </p:spPr>
        <p:txBody>
          <a:bodyPr>
            <a:normAutofit/>
          </a:bodyPr>
          <a:lstStyle/>
          <a:p>
            <a:pPr marL="0" indent="0" hangingPunct="0">
              <a:lnSpc>
                <a:spcPct val="110000"/>
              </a:lnSpc>
              <a:spcBef>
                <a:spcPts val="600"/>
              </a:spcBef>
              <a:spcAft>
                <a:spcPts val="600"/>
              </a:spcAft>
              <a:buNone/>
            </a:pPr>
            <a:r>
              <a:rPr lang="en-US" sz="4400" dirty="0">
                <a:effectLst/>
                <a:latin typeface="Candara" panose="020E0502030303020204" pitchFamily="34" charset="0"/>
                <a:ea typeface="DFPWeiBei-B5" panose="03000700000000000000" pitchFamily="66" charset="-120"/>
              </a:rPr>
              <a:t>8</a:t>
            </a:r>
            <a:r>
              <a:rPr lang="en-US"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rPr>
              <a:t>我正觀看這些角，見其中又長起一個小角，先前的角中有三角在這角前，連根被牠拔出來。這角有眼，像人的眼，有口說誇大的話</a:t>
            </a:r>
            <a:r>
              <a:rPr lang="en-US" altLang="zh-TW" sz="4400" dirty="0">
                <a:effectLst/>
                <a:latin typeface="Candara" panose="020E0502030303020204" pitchFamily="34" charset="0"/>
                <a:ea typeface="DFPWeiBei-B5" panose="03000700000000000000" pitchFamily="66" charset="-120"/>
              </a:rPr>
              <a:t>…</a:t>
            </a:r>
            <a:r>
              <a:rPr lang="en-US" sz="4400" dirty="0">
                <a:effectLst/>
                <a:latin typeface="Candara" panose="020E0502030303020204" pitchFamily="34" charset="0"/>
                <a:ea typeface="DFPWeiBei-B5" panose="03000700000000000000" pitchFamily="66" charset="-120"/>
              </a:rPr>
              <a:t>21</a:t>
            </a:r>
            <a:r>
              <a:rPr lang="en-US"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rPr>
              <a:t>我觀看，見這角與聖民爭戰，勝了他們，</a:t>
            </a:r>
            <a:r>
              <a:rPr lang="en-US" sz="4400" dirty="0">
                <a:effectLst/>
                <a:latin typeface="Candara" panose="020E0502030303020204" pitchFamily="34" charset="0"/>
                <a:ea typeface="DFPWeiBei-B5" panose="03000700000000000000" pitchFamily="66" charset="-120"/>
              </a:rPr>
              <a:t> 22</a:t>
            </a:r>
            <a:r>
              <a:rPr lang="en-US"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rPr>
              <a:t>直到亙古常在者來給至高者的聖民申冤，聖民得國的時候就到了。</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92359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8" y="437745"/>
            <a:ext cx="8356059" cy="6186791"/>
          </a:xfrm>
        </p:spPr>
        <p:txBody>
          <a:bodyPr>
            <a:normAutofit/>
          </a:bodyPr>
          <a:lstStyle/>
          <a:p>
            <a:pPr marL="0" indent="0" hangingPunct="0">
              <a:lnSpc>
                <a:spcPct val="110000"/>
              </a:lnSpc>
              <a:spcBef>
                <a:spcPts val="600"/>
              </a:spcBef>
              <a:spcAft>
                <a:spcPts val="600"/>
              </a:spcAft>
              <a:buNone/>
            </a:pPr>
            <a:r>
              <a:rPr lang="en-US" sz="4400" dirty="0">
                <a:effectLst/>
                <a:latin typeface="Candara" panose="020E0502030303020204" pitchFamily="34" charset="0"/>
                <a:ea typeface="DFYuanMedium-B5" panose="020F0509000000000000" pitchFamily="49" charset="-120"/>
              </a:rPr>
              <a:t>23</a:t>
            </a:r>
            <a:r>
              <a:rPr lang="en-US" sz="4400" dirty="0">
                <a:effectLst/>
                <a:latin typeface="Arial" panose="020B0604020202020204" pitchFamily="34" charset="0"/>
                <a:ea typeface="DFYuanMedium-B5" panose="020F0509000000000000" pitchFamily="49" charset="-120"/>
              </a:rPr>
              <a:t> </a:t>
            </a:r>
            <a:r>
              <a:rPr lang="zh-TW" sz="4400" dirty="0">
                <a:effectLst/>
                <a:latin typeface="DFWeiBei-B5" panose="03000709000000000000" pitchFamily="65" charset="-120"/>
                <a:ea typeface="DFWeiBei-B5" panose="03000709000000000000" pitchFamily="65" charset="-120"/>
              </a:rPr>
              <a:t>那侍立者這樣說：</a:t>
            </a:r>
            <a:r>
              <a:rPr lang="zh-TW" sz="4400" dirty="0">
                <a:effectLst/>
                <a:latin typeface="Candara" panose="020E0502030303020204" pitchFamily="34" charset="0"/>
                <a:ea typeface="DFYuanMedium-B5" panose="020F0509000000000000" pitchFamily="49" charset="-120"/>
              </a:rPr>
              <a:t>「</a:t>
            </a:r>
            <a:r>
              <a:rPr lang="zh-TW" sz="4400" dirty="0">
                <a:solidFill>
                  <a:srgbClr val="0000FF"/>
                </a:solidFill>
                <a:effectLst/>
                <a:latin typeface="Candara" panose="020E0502030303020204" pitchFamily="34" charset="0"/>
                <a:ea typeface="DFPWeiBei-B5" panose="03000700000000000000" pitchFamily="66" charset="-120"/>
              </a:rPr>
              <a:t>第四獸就是世上必有的第四國</a:t>
            </a:r>
            <a:r>
              <a:rPr lang="zh-TW" sz="4400" dirty="0">
                <a:solidFill>
                  <a:srgbClr val="000000"/>
                </a:solidFill>
                <a:effectLst/>
                <a:latin typeface="Candara" panose="020E0502030303020204" pitchFamily="34" charset="0"/>
                <a:ea typeface="DFPWeiBei-B5" panose="03000700000000000000" pitchFamily="66" charset="-120"/>
              </a:rPr>
              <a:t>，與一切國大不相同，必</a:t>
            </a:r>
            <a:r>
              <a:rPr lang="zh-TW" sz="4400" dirty="0">
                <a:solidFill>
                  <a:srgbClr val="FF0000"/>
                </a:solidFill>
                <a:effectLst/>
                <a:latin typeface="Candara" panose="020E0502030303020204" pitchFamily="34" charset="0"/>
                <a:ea typeface="DFPWeiBei-B5" panose="03000700000000000000" pitchFamily="66" charset="-120"/>
              </a:rPr>
              <a:t>吞吃全地，並且踐踏嚼碎</a:t>
            </a:r>
            <a:r>
              <a:rPr lang="zh-TW" sz="4400" dirty="0">
                <a:solidFill>
                  <a:srgbClr val="000000"/>
                </a:solidFill>
                <a:effectLst/>
                <a:latin typeface="Candara" panose="020E0502030303020204" pitchFamily="34" charset="0"/>
                <a:ea typeface="DFPWeiBei-B5" panose="03000700000000000000" pitchFamily="66" charset="-120"/>
              </a:rPr>
              <a:t>。</a:t>
            </a:r>
            <a:r>
              <a:rPr lang="en-US" sz="4400" dirty="0">
                <a:solidFill>
                  <a:srgbClr val="000000"/>
                </a:solidFill>
                <a:effectLst/>
                <a:latin typeface="Candara" panose="020E0502030303020204" pitchFamily="34" charset="0"/>
                <a:ea typeface="DFPWeiBei-B5" panose="03000700000000000000" pitchFamily="66" charset="-120"/>
              </a:rPr>
              <a:t> 24</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至於那</a:t>
            </a:r>
            <a:r>
              <a:rPr lang="zh-TW" sz="4400" dirty="0">
                <a:solidFill>
                  <a:srgbClr val="FF0000"/>
                </a:solidFill>
                <a:effectLst/>
                <a:latin typeface="Candara" panose="020E0502030303020204" pitchFamily="34" charset="0"/>
                <a:ea typeface="DFPWeiBei-B5" panose="03000700000000000000" pitchFamily="66" charset="-120"/>
              </a:rPr>
              <a:t>十角</a:t>
            </a:r>
            <a:r>
              <a:rPr lang="zh-TW" sz="4400" dirty="0">
                <a:solidFill>
                  <a:srgbClr val="000000"/>
                </a:solidFill>
                <a:effectLst/>
                <a:latin typeface="Candara" panose="020E0502030303020204" pitchFamily="34" charset="0"/>
                <a:ea typeface="DFPWeiBei-B5" panose="03000700000000000000" pitchFamily="66" charset="-120"/>
              </a:rPr>
              <a:t>，就是從這國中</a:t>
            </a:r>
            <a:r>
              <a:rPr lang="zh-TW" sz="4400" dirty="0">
                <a:solidFill>
                  <a:srgbClr val="FF0000"/>
                </a:solidFill>
                <a:effectLst/>
                <a:latin typeface="Candara" panose="020E0502030303020204" pitchFamily="34" charset="0"/>
                <a:ea typeface="DFPWeiBei-B5" panose="03000700000000000000" pitchFamily="66" charset="-120"/>
              </a:rPr>
              <a:t>必興起的十王</a:t>
            </a:r>
            <a:r>
              <a:rPr lang="zh-TW" sz="4400" dirty="0">
                <a:solidFill>
                  <a:srgbClr val="000000"/>
                </a:solidFill>
                <a:effectLst/>
                <a:latin typeface="Candara" panose="020E0502030303020204" pitchFamily="34" charset="0"/>
                <a:ea typeface="DFPWeiBei-B5" panose="03000700000000000000" pitchFamily="66" charset="-120"/>
              </a:rPr>
              <a:t>。後來又興起一王，與先前的不同，</a:t>
            </a:r>
            <a:r>
              <a:rPr lang="zh-CN" altLang="en-US" sz="4400" dirty="0">
                <a:solidFill>
                  <a:srgbClr val="000000"/>
                </a:solidFill>
                <a:effectLst/>
                <a:latin typeface="Candara" panose="020E0502030303020204" pitchFamily="34" charset="0"/>
                <a:ea typeface="DFPWeiBei-B5" panose="03000700000000000000" pitchFamily="66" charset="-120"/>
              </a:rPr>
              <a:t>牠</a:t>
            </a:r>
            <a:r>
              <a:rPr lang="zh-TW" sz="4400" dirty="0">
                <a:solidFill>
                  <a:srgbClr val="000000"/>
                </a:solidFill>
                <a:effectLst/>
                <a:latin typeface="Candara" panose="020E0502030303020204" pitchFamily="34" charset="0"/>
                <a:ea typeface="DFPWeiBei-B5" panose="03000700000000000000" pitchFamily="66" charset="-120"/>
              </a:rPr>
              <a:t>必制伏三王。</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89215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676274" y="447675"/>
            <a:ext cx="7800975" cy="3428999"/>
          </a:xfrm>
        </p:spPr>
        <p:txBody>
          <a:bodyPr vert="horz" lIns="91440" tIns="45720" rIns="91440" bIns="45720" rtlCol="0" anchor="ctr" anchorCtr="0">
            <a:normAutofit/>
          </a:bodyPr>
          <a:lstStyle/>
          <a:p>
            <a:pPr marL="0" marR="0" algn="ctr">
              <a:lnSpc>
                <a:spcPct val="110000"/>
              </a:lnSpc>
              <a:spcBef>
                <a:spcPts val="600"/>
              </a:spcBef>
              <a:spcAft>
                <a:spcPts val="600"/>
              </a:spcAft>
            </a:pPr>
            <a:r>
              <a:rPr lang="zh-TW" dirty="0">
                <a:effectLst/>
                <a:latin typeface="Candara" panose="020E0502030303020204" pitchFamily="34" charset="0"/>
                <a:ea typeface="DFYuanMedium-B5" panose="020F0509000000000000" pitchFamily="49" charset="-120"/>
                <a:cs typeface="Arial" panose="020B0604020202020204" pitchFamily="34" charset="0"/>
              </a:rPr>
              <a:t>複習</a:t>
            </a:r>
            <a:r>
              <a:rPr lang="en-US" dirty="0">
                <a:effectLst/>
                <a:latin typeface="Candara" panose="020E0502030303020204" pitchFamily="34" charset="0"/>
                <a:ea typeface="DFYuanMedium-B5" panose="020F0509000000000000" pitchFamily="49" charset="-120"/>
                <a:cs typeface="Arial" panose="020B0604020202020204" pitchFamily="34" charset="0"/>
              </a:rPr>
              <a:t>: </a:t>
            </a:r>
            <a:r>
              <a:rPr lang="zh-TW" dirty="0">
                <a:effectLst/>
                <a:latin typeface="Candara" panose="020E0502030303020204" pitchFamily="34" charset="0"/>
                <a:ea typeface="DFYuanMedium-B5" panose="020F0509000000000000" pitchFamily="49" charset="-120"/>
                <a:cs typeface="Arial" panose="020B0604020202020204" pitchFamily="34" charset="0"/>
              </a:rPr>
              <a:t>啟示錄</a:t>
            </a:r>
            <a:r>
              <a:rPr lang="en-US" altLang="zh-TW" dirty="0">
                <a:effectLst/>
                <a:latin typeface="Candara" panose="020E0502030303020204" pitchFamily="34" charset="0"/>
                <a:ea typeface="DFYuanMedium-B5" panose="020F0509000000000000" pitchFamily="49" charset="-120"/>
                <a:cs typeface="Arial" panose="020B0604020202020204" pitchFamily="34" charset="0"/>
              </a:rPr>
              <a:t> </a:t>
            </a:r>
            <a:r>
              <a:rPr lang="en-US" dirty="0">
                <a:effectLst/>
                <a:latin typeface="Candara" panose="020E0502030303020204" pitchFamily="34" charset="0"/>
                <a:ea typeface="DFYuanMedium-B5" panose="020F0509000000000000" pitchFamily="49" charset="-120"/>
                <a:cs typeface="Times New Roman" panose="02020603050405020304" pitchFamily="18" charset="0"/>
              </a:rPr>
              <a:t>12:1-18	</a:t>
            </a:r>
            <a:br>
              <a:rPr lang="en-US" sz="4000" dirty="0">
                <a:effectLst/>
                <a:latin typeface="Candara" panose="020E0502030303020204" pitchFamily="34" charset="0"/>
                <a:ea typeface="DFYuanMedium-B5" panose="020F0509000000000000" pitchFamily="49" charset="-120"/>
                <a:cs typeface="Times New Roman" panose="02020603050405020304" pitchFamily="18" charset="0"/>
              </a:rPr>
            </a:br>
            <a:r>
              <a:rPr lang="en-US" dirty="0">
                <a:solidFill>
                  <a:srgbClr val="1574F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dirty="0">
                <a:solidFill>
                  <a:srgbClr val="1574FF"/>
                </a:solidFill>
                <a:effectLst/>
                <a:latin typeface="Candara" panose="020E0502030303020204" pitchFamily="34" charset="0"/>
                <a:ea typeface="DFPWeiBei-B5" panose="03000700000000000000" pitchFamily="66" charset="-120"/>
                <a:cs typeface="Times New Roman" panose="02020603050405020304" pitchFamily="18" charset="0"/>
              </a:rPr>
              <a:t>插曲三之</a:t>
            </a:r>
            <a:r>
              <a:rPr lang="en-US" dirty="0">
                <a:solidFill>
                  <a:srgbClr val="1574FF"/>
                </a:solidFill>
                <a:effectLst/>
                <a:latin typeface="Candara" panose="020E0502030303020204" pitchFamily="34" charset="0"/>
                <a:ea typeface="DFPWeiBei-B5" panose="03000700000000000000" pitchFamily="66" charset="-120"/>
                <a:cs typeface="Times New Roman" panose="02020603050405020304" pitchFamily="18" charset="0"/>
              </a:rPr>
              <a:t>1</a:t>
            </a:r>
            <a:r>
              <a:rPr lang="zh-CN" altLang="en-US" dirty="0">
                <a:solidFill>
                  <a:srgbClr val="1574FF"/>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dirty="0">
                <a:solidFill>
                  <a:srgbClr val="1574FF"/>
                </a:solidFill>
                <a:effectLst/>
                <a:latin typeface="Candara" panose="020E0502030303020204" pitchFamily="34" charset="0"/>
                <a:ea typeface="DFPWeiBei-B5" panose="03000700000000000000" pitchFamily="66" charset="-120"/>
                <a:cs typeface="Times New Roman" panose="02020603050405020304" pitchFamily="18" charset="0"/>
              </a:rPr>
              <a:t>婦人、男孩與大紅龍的異象</a:t>
            </a:r>
            <a:r>
              <a:rPr lang="en-US" dirty="0">
                <a:solidFill>
                  <a:srgbClr val="1574FF"/>
                </a:solidFill>
                <a:effectLst/>
                <a:latin typeface="Candara" panose="020E0502030303020204" pitchFamily="34" charset="0"/>
                <a:ea typeface="DFYuanMedium-B5" panose="020F0509000000000000" pitchFamily="49" charset="-120"/>
                <a:cs typeface="Arial" panose="020B0604020202020204" pitchFamily="34" charset="0"/>
              </a:rPr>
              <a:t>”</a:t>
            </a:r>
            <a:endParaRPr lang="en-US" sz="4000" dirty="0">
              <a:solidFill>
                <a:srgbClr val="1574FF"/>
              </a:solidFill>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type="body" idx="1"/>
          </p:nvPr>
        </p:nvSpPr>
        <p:spPr>
          <a:xfrm>
            <a:off x="676275" y="4154519"/>
            <a:ext cx="7632192" cy="2370106"/>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TW" altLang="en-US" sz="4800" dirty="0">
                <a:solidFill>
                  <a:srgbClr val="C00000"/>
                </a:solidFill>
                <a:latin typeface="DFYuanMedium-B5" panose="020F0509000000000000" pitchFamily="49" charset="-120"/>
                <a:ea typeface="DFYuanMedium-B5" panose="020F0509000000000000" pitchFamily="49" charset="-120"/>
                <a:cs typeface="Arial" panose="020B0604020202020204" pitchFamily="34" charset="0"/>
              </a:rPr>
              <a:t>基本真理：</a:t>
            </a:r>
            <a:r>
              <a:rPr lang="zh-TW" altLang="en-US" sz="4400" dirty="0">
                <a:solidFill>
                  <a:srgbClr val="00008A"/>
                </a:solidFill>
                <a:latin typeface="DFPWeiBei-B5" panose="03000700000000000000" pitchFamily="66" charset="-120"/>
                <a:ea typeface="DFPWeiBei-B5" panose="03000700000000000000" pitchFamily="66" charset="-120"/>
              </a:rPr>
              <a:t>雖然撒旦今天在地上仍能壓制聖民，牠最終的敗落是已經成就的事實。</a:t>
            </a:r>
            <a:endParaRPr lang="en-US" sz="4800" dirty="0">
              <a:solidFill>
                <a:srgbClr val="00008A"/>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773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346333" cy="5963055"/>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25</a:t>
            </a:r>
            <a:r>
              <a:rPr lang="en-US" sz="4400" dirty="0">
                <a:solidFill>
                  <a:srgbClr val="000000"/>
                </a:solidFill>
                <a:effectLst/>
                <a:latin typeface="Arial" panose="020B0604020202020204" pitchFamily="34" charset="0"/>
                <a:ea typeface="DFPWeiBei-B5" panose="03000700000000000000" pitchFamily="66" charset="-120"/>
              </a:rPr>
              <a:t> </a:t>
            </a:r>
            <a:r>
              <a:rPr lang="zh-CN" altLang="en-US" sz="4400" dirty="0">
                <a:solidFill>
                  <a:srgbClr val="FF0000"/>
                </a:solidFill>
                <a:effectLst/>
                <a:latin typeface="Candara" panose="020E0502030303020204" pitchFamily="34" charset="0"/>
                <a:ea typeface="DFPWeiBei-B5" panose="03000700000000000000" pitchFamily="66" charset="-120"/>
              </a:rPr>
              <a:t>牠</a:t>
            </a:r>
            <a:r>
              <a:rPr lang="zh-TW" sz="4400" dirty="0">
                <a:solidFill>
                  <a:srgbClr val="FF0000"/>
                </a:solidFill>
                <a:effectLst/>
                <a:latin typeface="Candara" panose="020E0502030303020204" pitchFamily="34" charset="0"/>
                <a:ea typeface="DFPWeiBei-B5" panose="03000700000000000000" pitchFamily="66" charset="-120"/>
              </a:rPr>
              <a:t>必向至高者說誇大的話</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FF0000"/>
                </a:solidFill>
                <a:effectLst/>
                <a:latin typeface="Candara" panose="020E0502030303020204" pitchFamily="34" charset="0"/>
                <a:ea typeface="DFPWeiBei-B5" panose="03000700000000000000" pitchFamily="66" charset="-120"/>
              </a:rPr>
              <a:t>必折磨至高者的聖民</a:t>
            </a:r>
            <a:r>
              <a:rPr lang="zh-TW" sz="4400" dirty="0">
                <a:solidFill>
                  <a:srgbClr val="000000"/>
                </a:solidFill>
                <a:effectLst/>
                <a:latin typeface="Candara" panose="020E0502030303020204" pitchFamily="34" charset="0"/>
                <a:ea typeface="DFPWeiBei-B5" panose="03000700000000000000" pitchFamily="66" charset="-120"/>
              </a:rPr>
              <a:t>，必想改變節期和律法，</a:t>
            </a:r>
            <a:r>
              <a:rPr lang="zh-TW" sz="4400" dirty="0">
                <a:solidFill>
                  <a:srgbClr val="FF0000"/>
                </a:solidFill>
                <a:effectLst/>
                <a:latin typeface="Candara" panose="020E0502030303020204" pitchFamily="34" charset="0"/>
                <a:ea typeface="DFPWeiBei-B5" panose="03000700000000000000" pitchFamily="66" charset="-120"/>
              </a:rPr>
              <a:t>聖民必交付</a:t>
            </a:r>
            <a:r>
              <a:rPr lang="zh-CN" altLang="en-US" sz="4400" dirty="0">
                <a:solidFill>
                  <a:srgbClr val="FF0000"/>
                </a:solidFill>
                <a:latin typeface="Candara" panose="020E0502030303020204" pitchFamily="34" charset="0"/>
                <a:ea typeface="DFPWeiBei-B5" panose="03000700000000000000" pitchFamily="66" charset="-120"/>
              </a:rPr>
              <a:t>牠</a:t>
            </a:r>
            <a:r>
              <a:rPr lang="zh-TW" sz="4400" dirty="0">
                <a:solidFill>
                  <a:srgbClr val="FF0000"/>
                </a:solidFill>
                <a:effectLst/>
                <a:latin typeface="Candara" panose="020E0502030303020204" pitchFamily="34" charset="0"/>
                <a:ea typeface="DFPWeiBei-B5" panose="03000700000000000000" pitchFamily="66" charset="-120"/>
              </a:rPr>
              <a:t>手一載，二載，半載</a:t>
            </a:r>
            <a:r>
              <a:rPr lang="zh-TW" sz="4400" dirty="0">
                <a:solidFill>
                  <a:srgbClr val="000000"/>
                </a:solidFill>
                <a:effectLst/>
                <a:latin typeface="Candara" panose="020E0502030303020204" pitchFamily="34" charset="0"/>
                <a:ea typeface="DFPWeiBei-B5" panose="03000700000000000000" pitchFamily="66" charset="-120"/>
              </a:rPr>
              <a:t>。</a:t>
            </a:r>
            <a:r>
              <a:rPr lang="en-US" sz="4400" dirty="0">
                <a:solidFill>
                  <a:srgbClr val="000000"/>
                </a:solidFill>
                <a:effectLst/>
                <a:latin typeface="Candara" panose="020E0502030303020204" pitchFamily="34" charset="0"/>
                <a:ea typeface="DFPWeiBei-B5" panose="03000700000000000000" pitchFamily="66" charset="-120"/>
              </a:rPr>
              <a:t> 26</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然而，審判者必坐著行審判，</a:t>
            </a:r>
            <a:r>
              <a:rPr lang="zh-CN" altLang="en-US" sz="4400" dirty="0">
                <a:solidFill>
                  <a:srgbClr val="000000"/>
                </a:solidFill>
                <a:effectLst/>
                <a:latin typeface="Candara" panose="020E0502030303020204" pitchFamily="34" charset="0"/>
                <a:ea typeface="DFPWeiBei-B5" panose="03000700000000000000" pitchFamily="66" charset="-120"/>
              </a:rPr>
              <a:t>牠</a:t>
            </a:r>
            <a:r>
              <a:rPr lang="zh-TW" sz="4400" dirty="0">
                <a:solidFill>
                  <a:srgbClr val="000000"/>
                </a:solidFill>
                <a:effectLst/>
                <a:latin typeface="Candara" panose="020E0502030303020204" pitchFamily="34" charset="0"/>
                <a:ea typeface="DFPWeiBei-B5" panose="03000700000000000000" pitchFamily="66" charset="-120"/>
              </a:rPr>
              <a:t>的權柄必被奪去、毀壞、滅絕，一直到底。</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065610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346333" cy="5963055"/>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27</a:t>
            </a:r>
            <a:r>
              <a:rPr lang="en-US" sz="4400" dirty="0">
                <a:solidFill>
                  <a:srgbClr val="000000"/>
                </a:solidFill>
                <a:effectLst/>
                <a:latin typeface="Arial" panose="020B0604020202020204" pitchFamily="34" charset="0"/>
                <a:ea typeface="DFPWeiBei-B5" panose="03000700000000000000" pitchFamily="66" charset="-120"/>
              </a:rPr>
              <a:t> </a:t>
            </a:r>
            <a:r>
              <a:rPr lang="zh-TW" sz="4400" dirty="0">
                <a:solidFill>
                  <a:srgbClr val="000000"/>
                </a:solidFill>
                <a:effectLst/>
                <a:latin typeface="Candara" panose="020E0502030303020204" pitchFamily="34" charset="0"/>
                <a:ea typeface="DFPWeiBei-B5" panose="03000700000000000000" pitchFamily="66" charset="-120"/>
              </a:rPr>
              <a:t>國度、權柄和天下諸國的大權必賜給至高者的聖民。</a:t>
            </a:r>
            <a:r>
              <a:rPr lang="zh-CN" altLang="en-US" sz="4400" dirty="0">
                <a:solidFill>
                  <a:srgbClr val="000000"/>
                </a:solidFill>
                <a:latin typeface="Candara" panose="020E0502030303020204" pitchFamily="34" charset="0"/>
                <a:ea typeface="DFPWeiBei-B5" panose="03000700000000000000" pitchFamily="66" charset="-120"/>
              </a:rPr>
              <a:t>祂</a:t>
            </a:r>
            <a:r>
              <a:rPr lang="zh-TW" sz="4400" dirty="0">
                <a:solidFill>
                  <a:srgbClr val="000000"/>
                </a:solidFill>
                <a:effectLst/>
                <a:latin typeface="Candara" panose="020E0502030303020204" pitchFamily="34" charset="0"/>
                <a:ea typeface="DFPWeiBei-B5" panose="03000700000000000000" pitchFamily="66" charset="-120"/>
              </a:rPr>
              <a:t>的國是永遠的，一切掌權的都必侍奉</a:t>
            </a:r>
            <a:r>
              <a:rPr lang="zh-CN" altLang="en-US" sz="4400" dirty="0">
                <a:solidFill>
                  <a:srgbClr val="000000"/>
                </a:solidFill>
                <a:effectLst/>
                <a:latin typeface="Candara" panose="020E0502030303020204" pitchFamily="34" charset="0"/>
                <a:ea typeface="DFPWeiBei-B5" panose="03000700000000000000" pitchFamily="66" charset="-120"/>
              </a:rPr>
              <a:t>祂</a:t>
            </a:r>
            <a:r>
              <a:rPr lang="zh-TW" sz="4400" dirty="0">
                <a:solidFill>
                  <a:srgbClr val="000000"/>
                </a:solidFill>
                <a:effectLst/>
                <a:latin typeface="Candara" panose="020E0502030303020204" pitchFamily="34" charset="0"/>
                <a:ea typeface="DFPWeiBei-B5" panose="03000700000000000000" pitchFamily="66" charset="-120"/>
              </a:rPr>
              <a:t>，順從</a:t>
            </a:r>
            <a:r>
              <a:rPr lang="zh-CN" altLang="en-US" sz="4400" dirty="0">
                <a:solidFill>
                  <a:srgbClr val="000000"/>
                </a:solidFill>
                <a:effectLst/>
                <a:latin typeface="Candara" panose="020E0502030303020204" pitchFamily="34" charset="0"/>
                <a:ea typeface="DFPWeiBei-B5" panose="03000700000000000000" pitchFamily="66" charset="-120"/>
              </a:rPr>
              <a:t>祂</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000000"/>
                </a:solidFill>
                <a:effectLst/>
                <a:latin typeface="Candara" panose="020E0502030303020204" pitchFamily="34" charset="0"/>
                <a:ea typeface="DFYuanMedium-B5" panose="020F0509000000000000" pitchFamily="49" charset="-12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652361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34A3CF3-460B-2E1E-4885-A44D1B6EA44F}"/>
              </a:ext>
            </a:extLst>
          </p:cNvPr>
          <p:cNvSpPr>
            <a:spLocks noGrp="1"/>
          </p:cNvSpPr>
          <p:nvPr>
            <p:ph sz="quarter" idx="4294967295"/>
          </p:nvPr>
        </p:nvSpPr>
        <p:spPr>
          <a:xfrm>
            <a:off x="466726" y="457200"/>
            <a:ext cx="8229600" cy="5972175"/>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CN" altLang="en-US" sz="4800" dirty="0">
                <a:latin typeface="Candara" panose="020E0502030303020204" pitchFamily="34" charset="0"/>
                <a:ea typeface="DFYuanMedium-B5" panose="020F0509000000000000" pitchFamily="49" charset="-120"/>
              </a:rPr>
              <a:t>啟示錄中之所以不斷重複提到但以理的異象</a:t>
            </a:r>
            <a:r>
              <a:rPr lang="en-US" altLang="zh-CN" sz="4800" dirty="0">
                <a:latin typeface="Candara" panose="020E0502030303020204" pitchFamily="34" charset="0"/>
                <a:ea typeface="DFYuanMedium-B5" panose="020F0509000000000000" pitchFamily="49" charset="-120"/>
              </a:rPr>
              <a:t>(</a:t>
            </a:r>
            <a:r>
              <a:rPr lang="zh-CN" altLang="en-US" sz="4800" dirty="0">
                <a:latin typeface="Candara" panose="020E0502030303020204" pitchFamily="34" charset="0"/>
                <a:ea typeface="DFYuanMedium-B5" panose="020F0509000000000000" pitchFamily="49" charset="-120"/>
              </a:rPr>
              <a:t>但以理書</a:t>
            </a:r>
            <a:r>
              <a:rPr lang="en-US" sz="4800" i="1" dirty="0">
                <a:latin typeface="Candara" panose="020E0502030303020204" pitchFamily="34" charset="0"/>
                <a:ea typeface="DFYuanMedium-B5" panose="020F0509000000000000" pitchFamily="49" charset="-120"/>
              </a:rPr>
              <a:t>7:6, 8, 11, 20, </a:t>
            </a:r>
            <a:r>
              <a:rPr lang="en-US" altLang="zh-CN" sz="4800" i="1" dirty="0">
                <a:latin typeface="Candara" panose="020E0502030303020204" pitchFamily="34" charset="0"/>
                <a:ea typeface="DFYuanMedium-B5" panose="020F0509000000000000" pitchFamily="49" charset="-120"/>
              </a:rPr>
              <a:t>&amp;</a:t>
            </a:r>
            <a:r>
              <a:rPr lang="en-US" sz="4800" i="1" dirty="0">
                <a:latin typeface="Candara" panose="020E0502030303020204" pitchFamily="34" charset="0"/>
                <a:ea typeface="DFYuanMedium-B5" panose="020F0509000000000000" pitchFamily="49" charset="-120"/>
              </a:rPr>
              <a:t> 25</a:t>
            </a:r>
            <a:r>
              <a:rPr lang="en-US" altLang="zh-CN" sz="4800" dirty="0">
                <a:latin typeface="Candara" panose="020E0502030303020204" pitchFamily="34" charset="0"/>
                <a:ea typeface="DFYuanMedium-B5" panose="020F0509000000000000" pitchFamily="49" charset="-120"/>
              </a:rPr>
              <a:t>)</a:t>
            </a:r>
            <a:r>
              <a:rPr lang="zh-CN" altLang="en-US" sz="4800" dirty="0">
                <a:latin typeface="Candara" panose="020E0502030303020204" pitchFamily="34" charset="0"/>
                <a:ea typeface="DFYuanMedium-B5" panose="020F0509000000000000" pitchFamily="49" charset="-120"/>
              </a:rPr>
              <a:t>正是要顯明空中屬靈氣的掌權者對聖民的逼迫從基督的受難與復活就已經開始應驗，所以教會必然受逼迫。</a:t>
            </a:r>
            <a:endParaRPr lang="en-US" sz="4800" i="1" dirty="0">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35940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346333" cy="5946108"/>
          </a:xfrm>
        </p:spPr>
        <p:txBody>
          <a:bodyPr>
            <a:normAutofit/>
          </a:bodyPr>
          <a:lstStyle/>
          <a:p>
            <a:pPr marL="0" indent="0" hangingPunct="0">
              <a:lnSpc>
                <a:spcPct val="110000"/>
              </a:lnSpc>
              <a:spcBef>
                <a:spcPts val="600"/>
              </a:spcBef>
              <a:spcAft>
                <a:spcPts val="600"/>
              </a:spcAft>
              <a:buSzPct val="100000"/>
              <a:buNone/>
            </a:pPr>
            <a:r>
              <a:rPr lang="zh-TW" sz="4000" dirty="0">
                <a:effectLst/>
                <a:latin typeface="Courier New" panose="02070309020205020404" pitchFamily="49" charset="0"/>
                <a:ea typeface="DFYuanMedium-B5" panose="020F0509000000000000" pitchFamily="49" charset="-120"/>
                <a:cs typeface="Times New Roman" panose="02020603050405020304" pitchFamily="18" charset="0"/>
              </a:rPr>
              <a:t>明顯但以理書裡的四個獸是指四個相繼出現的四個國度：巴比倫，波斯</a:t>
            </a:r>
            <a:r>
              <a:rPr lang="en-GB" sz="4000" dirty="0">
                <a:effectLst/>
                <a:latin typeface="DFYuanMedium-B5" panose="020F0509000000000000" pitchFamily="49" charset="-120"/>
                <a:ea typeface="PMingLiU" panose="02020500000000000000" pitchFamily="18" charset="-120"/>
                <a:cs typeface="Times New Roman" panose="02020603050405020304" pitchFamily="18" charset="0"/>
              </a:rPr>
              <a:t>/</a:t>
            </a:r>
            <a:r>
              <a:rPr lang="zh-TW" sz="4000" dirty="0">
                <a:effectLst/>
                <a:latin typeface="Courier New" panose="02070309020205020404" pitchFamily="49" charset="0"/>
                <a:ea typeface="DFYuanMedium-B5" panose="020F0509000000000000" pitchFamily="49" charset="-120"/>
                <a:cs typeface="Times New Roman" panose="02020603050405020304" pitchFamily="18" charset="0"/>
              </a:rPr>
              <a:t>瑪代，希臘</a:t>
            </a:r>
            <a:r>
              <a:rPr lang="en-GB" sz="4000" dirty="0">
                <a:effectLst/>
                <a:latin typeface="DFYuanMedium-B5" panose="020F0509000000000000" pitchFamily="49" charset="-120"/>
                <a:ea typeface="PMingLiU" panose="02020500000000000000" pitchFamily="18" charset="-120"/>
                <a:cs typeface="Times New Roman" panose="02020603050405020304" pitchFamily="18" charset="0"/>
              </a:rPr>
              <a:t>(</a:t>
            </a:r>
            <a:r>
              <a:rPr lang="zh-TW" sz="4000" dirty="0">
                <a:effectLst/>
                <a:latin typeface="Courier New" panose="02070309020205020404" pitchFamily="49" charset="0"/>
                <a:ea typeface="DFYuanMedium-B5" panose="020F0509000000000000" pitchFamily="49" charset="-120"/>
                <a:cs typeface="Times New Roman" panose="02020603050405020304" pitchFamily="18" charset="0"/>
              </a:rPr>
              <a:t>馬其頓</a:t>
            </a:r>
            <a:r>
              <a:rPr lang="en-GB" sz="4000" dirty="0">
                <a:effectLst/>
                <a:latin typeface="DFYuanMedium-B5" panose="020F0509000000000000" pitchFamily="49" charset="-120"/>
                <a:ea typeface="PMingLiU" panose="02020500000000000000" pitchFamily="18" charset="-120"/>
                <a:cs typeface="Times New Roman" panose="02020603050405020304" pitchFamily="18" charset="0"/>
              </a:rPr>
              <a:t>)</a:t>
            </a:r>
            <a:r>
              <a:rPr lang="zh-TW" sz="4000" dirty="0">
                <a:effectLst/>
                <a:latin typeface="Courier New" panose="02070309020205020404" pitchFamily="49" charset="0"/>
                <a:ea typeface="DFYuanMedium-B5" panose="020F0509000000000000" pitchFamily="49" charset="-120"/>
                <a:cs typeface="Times New Roman" panose="02020603050405020304" pitchFamily="18" charset="0"/>
              </a:rPr>
              <a:t>，和羅馬帝國。</a:t>
            </a:r>
            <a:r>
              <a:rPr lang="zh-TW" sz="4000" dirty="0">
                <a:solidFill>
                  <a:srgbClr val="C00000"/>
                </a:solidFill>
                <a:effectLst/>
                <a:latin typeface="Courier New" panose="02070309020205020404" pitchFamily="49" charset="0"/>
                <a:ea typeface="DFYaYiW6-B5" panose="040B0609000000000000" pitchFamily="81" charset="-120"/>
                <a:cs typeface="Times New Roman" panose="02020603050405020304" pitchFamily="18" charset="0"/>
              </a:rPr>
              <a:t>而這裡的獸則是指教會時期中</a:t>
            </a:r>
            <a:r>
              <a:rPr lang="zh-TW" sz="4000" u="sng" dirty="0">
                <a:solidFill>
                  <a:srgbClr val="C00000"/>
                </a:solidFill>
                <a:effectLst/>
                <a:latin typeface="Courier New" panose="02070309020205020404" pitchFamily="49" charset="0"/>
                <a:ea typeface="DFYaYiW6-B5" panose="040B0609000000000000" pitchFamily="81" charset="-120"/>
                <a:cs typeface="Times New Roman" panose="02020603050405020304" pitchFamily="18" charset="0"/>
              </a:rPr>
              <a:t>所有與上帝及其聖民敵對的政權</a:t>
            </a:r>
            <a:r>
              <a:rPr lang="zh-TW" sz="4000" dirty="0">
                <a:solidFill>
                  <a:srgbClr val="C00000"/>
                </a:solidFill>
                <a:effectLst/>
                <a:latin typeface="Courier New" panose="02070309020205020404" pitchFamily="49" charset="0"/>
                <a:ea typeface="DFYaYiW6-B5" panose="040B0609000000000000" pitchFamily="81" charset="-120"/>
                <a:cs typeface="Times New Roman" panose="02020603050405020304" pitchFamily="18" charset="0"/>
              </a:rPr>
              <a:t>。</a:t>
            </a:r>
            <a:r>
              <a:rPr lang="zh-TW" sz="4000" dirty="0">
                <a:effectLst/>
                <a:latin typeface="Courier New" panose="02070309020205020404" pitchFamily="49" charset="0"/>
                <a:ea typeface="DFYuanMedium-B5" panose="020F0509000000000000" pitchFamily="49" charset="-120"/>
                <a:cs typeface="Times New Roman" panose="02020603050405020304" pitchFamily="18" charset="0"/>
              </a:rPr>
              <a:t>這些政權的背後就是魔鬼撒旦；專門與上帝作對，向上帝說誇大褻瀆的話，要所有人都向它們下拜，把掌權者神化。</a:t>
            </a:r>
            <a:endParaRPr lang="en-US" sz="40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036819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獸獲賜什麼權柄</a:t>
            </a:r>
            <a:r>
              <a:rPr lang="en-GB"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a:lnSpc>
                <a:spcPct val="110000"/>
              </a:lnSpc>
              <a:spcBef>
                <a:spcPts val="600"/>
              </a:spcBef>
              <a:spcAft>
                <a:spcPts val="600"/>
              </a:spcAft>
              <a:buNone/>
            </a:pPr>
            <a:r>
              <a:rPr lang="en-GB"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4</a:t>
            </a:r>
            <a:r>
              <a:rPr lang="en-GB" sz="4400" dirty="0">
                <a:solidFill>
                  <a:srgbClr val="2D051A"/>
                </a:solidFill>
                <a:effectLst/>
                <a:latin typeface="Arial" panose="020B0604020202020204" pitchFamily="34" charset="0"/>
                <a:ea typeface="DFPWeiBei-B5" panose="03000700000000000000" pitchFamily="66" charset="-120"/>
              </a:rPr>
              <a:t> </a:t>
            </a:r>
            <a:r>
              <a:rPr lang="zh-TW"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又拜那龍，因為</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牠將</a:t>
            </a:r>
            <a:r>
              <a:rPr lang="en-US" altLang="zh-TW" sz="4400" b="1" baseline="30000" dirty="0">
                <a:effectLst/>
                <a:latin typeface="Candara" panose="020E0502030303020204" pitchFamily="34" charset="0"/>
                <a:ea typeface="DFPWeiBei-B5" panose="03000700000000000000" pitchFamily="66" charset="-120"/>
                <a:cs typeface="Times New Roman" panose="02020603050405020304" pitchFamily="18" charset="0"/>
              </a:rPr>
              <a:t>(1)</a:t>
            </a:r>
            <a:r>
              <a:rPr lang="zh-TW" sz="4400" u="sng"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自己的權柄</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給了獸</a:t>
            </a:r>
            <a:r>
              <a:rPr lang="zh-TW"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，也拜獸，說：「誰能比這獸，誰能與牠交戰呢？」</a:t>
            </a:r>
            <a:r>
              <a:rPr lang="en-GB"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 </a:t>
            </a:r>
            <a:r>
              <a:rPr lang="en-GB" sz="4400" dirty="0">
                <a:solidFill>
                  <a:srgbClr val="0000FF"/>
                </a:solidFill>
                <a:effectLst/>
                <a:latin typeface="Candara" panose="020E0502030303020204" pitchFamily="34" charset="0"/>
                <a:ea typeface="DFPWeiBei-B5" panose="03000700000000000000" pitchFamily="66" charset="-120"/>
                <a:cs typeface="Times New Roman" panose="02020603050405020304" pitchFamily="18" charset="0"/>
              </a:rPr>
              <a:t>5</a:t>
            </a:r>
            <a:r>
              <a:rPr lang="en-GB" sz="4400" dirty="0">
                <a:solidFill>
                  <a:srgbClr val="0000FF"/>
                </a:solidFill>
                <a:effectLst/>
                <a:latin typeface="Arial" panose="020B0604020202020204" pitchFamily="34" charset="0"/>
                <a:ea typeface="DFPWeiBei-B5" panose="03000700000000000000" pitchFamily="66" charset="-120"/>
              </a:rPr>
              <a:t> </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又賜給牠</a:t>
            </a:r>
            <a:r>
              <a:rPr lang="en-US" altLang="zh-TW" sz="4400" b="1" baseline="30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(2)</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說誇大褻瀆話的口，</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又有權柄賜給牠</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altLang="zh-TW" sz="4400" b="1" baseline="30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(3)</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可以任意而行四十二個月。</a:t>
            </a:r>
            <a:endParaRPr lang="en-US" sz="4400" dirty="0">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72059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1"/>
            <a:ext cx="8292053" cy="5946109"/>
          </a:xfrm>
        </p:spPr>
        <p:txBody>
          <a:bodyPr>
            <a:normAutofit/>
          </a:bodyPr>
          <a:lstStyle/>
          <a:p>
            <a:pPr marL="0" indent="0" hangingPunct="0">
              <a:lnSpc>
                <a:spcPct val="110000"/>
              </a:lnSpc>
              <a:spcBef>
                <a:spcPts val="600"/>
              </a:spcBef>
              <a:spcAft>
                <a:spcPts val="600"/>
              </a:spcAft>
              <a:buSzPct val="100000"/>
              <a:buNone/>
            </a:pPr>
            <a:r>
              <a:rPr lang="en-GB"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6</a:t>
            </a:r>
            <a:r>
              <a:rPr lang="en-GB" sz="4400" dirty="0">
                <a:solidFill>
                  <a:srgbClr val="2D051A"/>
                </a:solidFill>
                <a:effectLst/>
                <a:latin typeface="Arial" panose="020B0604020202020204" pitchFamily="34" charset="0"/>
                <a:ea typeface="DFPWeiBei-B5" panose="03000700000000000000" pitchFamily="66" charset="-120"/>
              </a:rPr>
              <a:t> </a:t>
            </a:r>
            <a:r>
              <a:rPr lang="zh-TW"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獸就開口向神說褻瀆的話，褻瀆神的名並</a:t>
            </a:r>
            <a:r>
              <a:rPr lang="zh-CN" alt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祂</a:t>
            </a:r>
            <a:r>
              <a:rPr lang="zh-TW" sz="44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的帳幕，以及那些住在天上的。</a:t>
            </a:r>
            <a:r>
              <a:rPr lang="en-GB"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7</a:t>
            </a:r>
            <a:r>
              <a:rPr lang="en-GB" sz="4400" dirty="0">
                <a:solidFill>
                  <a:srgbClr val="00008A"/>
                </a:solidFill>
                <a:effectLst/>
                <a:latin typeface="Arial" panose="020B0604020202020204" pitchFamily="34" charset="0"/>
                <a:ea typeface="DFPWeiBei-B5" panose="03000700000000000000" pitchFamily="66" charset="-120"/>
              </a:rPr>
              <a:t> </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又</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任憑</a:t>
            </a:r>
            <a:r>
              <a:rPr lang="en-US" altLang="zh-TW" sz="4400" b="1" baseline="300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(4)</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牠與聖徒爭戰</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並且得勝</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；也</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把權柄賜給牠，</a:t>
            </a:r>
            <a:r>
              <a:rPr lang="en-US" altLang="zh-TW" sz="4400" b="1" baseline="300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(5)</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制伏各族、各民、各方、各國</a:t>
            </a:r>
            <a:r>
              <a:rPr lang="zh-TW"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altLang="zh-TW" sz="40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altLang="en-US" sz="4000" dirty="0">
                <a:solidFill>
                  <a:srgbClr val="1D2F2F"/>
                </a:solidFill>
                <a:latin typeface="Candara" panose="020E0502030303020204" pitchFamily="34" charset="0"/>
                <a:ea typeface="HanWangYenLight" panose="02020300000000000000" pitchFamily="18" charset="-120"/>
                <a:cs typeface="Times New Roman" panose="02020603050405020304" pitchFamily="18" charset="0"/>
              </a:rPr>
              <a:t>回想約伯記</a:t>
            </a:r>
            <a:r>
              <a:rPr lang="en-US" altLang="zh-CN" sz="4000" dirty="0">
                <a:solidFill>
                  <a:srgbClr val="1D2F2F"/>
                </a:solidFill>
                <a:latin typeface="Candara" panose="020E0502030303020204" pitchFamily="34" charset="0"/>
                <a:ea typeface="HanWangYenLight" panose="02020300000000000000" pitchFamily="18" charset="-120"/>
                <a:cs typeface="Times New Roman" panose="02020603050405020304" pitchFamily="18" charset="0"/>
              </a:rPr>
              <a:t>)</a:t>
            </a:r>
            <a:endParaRPr lang="en-US" sz="4400" dirty="0">
              <a:solidFill>
                <a:srgbClr val="1D2F2F"/>
              </a:solidFill>
              <a:effectLst/>
              <a:latin typeface="Candara" panose="020E0502030303020204" pitchFamily="34" charset="0"/>
              <a:ea typeface="HanWangYenLight" panose="02020300000000000000" pitchFamily="18" charset="-120"/>
            </a:endParaRPr>
          </a:p>
        </p:txBody>
      </p:sp>
    </p:spTree>
    <p:extLst>
      <p:ext uri="{BB962C8B-B14F-4D97-AF65-F5344CB8AC3E}">
        <p14:creationId xmlns:p14="http://schemas.microsoft.com/office/powerpoint/2010/main" val="3546010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361950" y="457199"/>
            <a:ext cx="8429625" cy="5953125"/>
          </a:xfrm>
        </p:spPr>
        <p:txBody>
          <a:bodyPr vert="horz" lIns="91440" tIns="45720" rIns="91440" bIns="45720" rtlCol="0">
            <a:normAutofit/>
          </a:bodyPr>
          <a:lstStyle/>
          <a:p>
            <a:pPr marL="1371600" marR="0" lvl="0" indent="-1371600" defTabSz="914400">
              <a:lnSpc>
                <a:spcPct val="110000"/>
              </a:lnSpc>
              <a:spcBef>
                <a:spcPts val="1200"/>
              </a:spcBef>
              <a:spcAft>
                <a:spcPts val="600"/>
              </a:spcAft>
              <a:buNone/>
            </a:pPr>
            <a:r>
              <a:rPr lang="zh-TW" altLang="en-US" sz="4400" dirty="0">
                <a:solidFill>
                  <a:srgbClr val="C00000"/>
                </a:solidFill>
                <a:effectLst/>
                <a:latin typeface="Candara" panose="020E0502030303020204" pitchFamily="34" charset="0"/>
                <a:ea typeface="DFYuanMedium-B5" panose="020F0509000000000000" pitchFamily="49" charset="-120"/>
              </a:rPr>
              <a:t>龍對上帝的模仿也包括</a:t>
            </a:r>
            <a:r>
              <a:rPr lang="en-US" altLang="zh-TW" sz="4400" dirty="0">
                <a:solidFill>
                  <a:srgbClr val="C00000"/>
                </a:solidFill>
                <a:effectLst/>
                <a:latin typeface="Candara" panose="020E0502030303020204" pitchFamily="34" charset="0"/>
                <a:ea typeface="DFYuanMedium-B5" panose="020F0509000000000000" pitchFamily="49" charset="-120"/>
              </a:rPr>
              <a:t>『</a:t>
            </a:r>
            <a:r>
              <a:rPr lang="zh-TW" altLang="en-US" sz="4400" dirty="0">
                <a:solidFill>
                  <a:srgbClr val="C00000"/>
                </a:solidFill>
                <a:effectLst/>
                <a:latin typeface="Candara" panose="020E0502030303020204" pitchFamily="34" charset="0"/>
                <a:ea typeface="DFYuanMedium-B5" panose="020F0509000000000000" pitchFamily="49" charset="-120"/>
              </a:rPr>
              <a:t>賜權柄</a:t>
            </a:r>
            <a:r>
              <a:rPr lang="en-US" altLang="zh-TW" sz="4400" dirty="0">
                <a:solidFill>
                  <a:srgbClr val="C00000"/>
                </a:solidFill>
                <a:effectLst/>
                <a:latin typeface="Candara" panose="020E0502030303020204" pitchFamily="34" charset="0"/>
                <a:ea typeface="DFYuanMedium-B5" panose="020F0509000000000000" pitchFamily="49" charset="-120"/>
              </a:rPr>
              <a:t>』</a:t>
            </a:r>
          </a:p>
          <a:p>
            <a:pPr marL="1143000" marR="0" lvl="0" indent="-1143000" defTabSz="914400">
              <a:lnSpc>
                <a:spcPct val="110000"/>
              </a:lnSpc>
              <a:spcBef>
                <a:spcPts val="1200"/>
              </a:spcBef>
              <a:spcAft>
                <a:spcPts val="600"/>
              </a:spcAft>
              <a:buNone/>
            </a:pPr>
            <a:r>
              <a:rPr lang="en-US" sz="4400" dirty="0">
                <a:effectLst/>
                <a:latin typeface="Candara" panose="020E0502030303020204" pitchFamily="34" charset="0"/>
                <a:ea typeface="DFYuanMedium-B5" panose="020F0509000000000000" pitchFamily="49" charset="-120"/>
              </a:rPr>
              <a:t>==</a:t>
            </a:r>
            <a:r>
              <a:rPr lang="en-US" altLang="zh-TW" sz="4400" dirty="0">
                <a:effectLst/>
                <a:latin typeface="Candara" panose="020E0502030303020204" pitchFamily="34" charset="0"/>
                <a:ea typeface="DFYuanMedium-B5" panose="020F0509000000000000" pitchFamily="49" charset="-120"/>
              </a:rPr>
              <a:t>》</a:t>
            </a:r>
            <a:r>
              <a:rPr lang="en-US" altLang="zh-TW" sz="4000" dirty="0">
                <a:effectLst/>
                <a:latin typeface="Candara" panose="020E0502030303020204" pitchFamily="34" charset="0"/>
                <a:ea typeface="DFYuanMedium-B5" panose="020F0509000000000000" pitchFamily="49" charset="-120"/>
              </a:rPr>
              <a:t>『</a:t>
            </a:r>
            <a:r>
              <a:rPr lang="zh-TW" altLang="en-US" sz="4000" dirty="0">
                <a:solidFill>
                  <a:srgbClr val="00008A"/>
                </a:solidFill>
                <a:effectLst/>
                <a:latin typeface="DFPWeiBei-B5" panose="03000700000000000000" pitchFamily="66" charset="-120"/>
                <a:ea typeface="DFPWeiBei-B5" panose="03000700000000000000" pitchFamily="66" charset="-120"/>
              </a:rPr>
              <a:t>那龍將自己的能力，座位，和大權柄，都給了他。</a:t>
            </a:r>
            <a:r>
              <a:rPr lang="en-US" altLang="zh-TW" sz="4000" dirty="0">
                <a:effectLst/>
                <a:latin typeface="Candara" panose="020E0502030303020204" pitchFamily="34" charset="0"/>
                <a:ea typeface="DFYuanMedium-B5" panose="020F0509000000000000" pitchFamily="49" charset="-120"/>
              </a:rPr>
              <a:t>』</a:t>
            </a:r>
            <a:r>
              <a:rPr lang="en-US" sz="4000" dirty="0">
                <a:effectLst/>
                <a:latin typeface="Candara" panose="020E0502030303020204" pitchFamily="34" charset="0"/>
                <a:ea typeface="DFYuanMedium-B5" panose="020F0509000000000000" pitchFamily="49" charset="-120"/>
              </a:rPr>
              <a:t>(v.2)</a:t>
            </a:r>
          </a:p>
          <a:p>
            <a:pPr marL="685800" marR="0" lvl="3" indent="-457200" defTabSz="914400">
              <a:lnSpc>
                <a:spcPct val="110000"/>
              </a:lnSpc>
              <a:spcBef>
                <a:spcPts val="1200"/>
              </a:spcBef>
              <a:spcAft>
                <a:spcPts val="600"/>
              </a:spcAft>
              <a:buSzPct val="100000"/>
            </a:pPr>
            <a:r>
              <a:rPr lang="zh-CN" altLang="en-US" sz="3600" dirty="0">
                <a:solidFill>
                  <a:srgbClr val="2D051A"/>
                </a:solidFill>
                <a:effectLst/>
                <a:latin typeface="Candara" panose="020E0502030303020204" pitchFamily="34" charset="0"/>
                <a:ea typeface="DFYuanMedium-B5" panose="020F0509000000000000" pitchFamily="49" charset="-120"/>
              </a:rPr>
              <a:t>有能力行神蹟奇事</a:t>
            </a:r>
            <a:r>
              <a:rPr lang="en-US" sz="3600" dirty="0">
                <a:solidFill>
                  <a:srgbClr val="2D051A"/>
                </a:solidFill>
                <a:effectLst/>
                <a:latin typeface="Candara" panose="020E0502030303020204" pitchFamily="34" charset="0"/>
                <a:ea typeface="DFYuanMedium-B5" panose="020F0509000000000000" pitchFamily="49" charset="-120"/>
              </a:rPr>
              <a:t> (13:3)</a:t>
            </a:r>
          </a:p>
          <a:p>
            <a:pPr marL="685800" marR="0" lvl="3" indent="-457200" defTabSz="914400">
              <a:lnSpc>
                <a:spcPct val="110000"/>
              </a:lnSpc>
              <a:spcBef>
                <a:spcPts val="1200"/>
              </a:spcBef>
              <a:spcAft>
                <a:spcPts val="600"/>
              </a:spcAft>
              <a:buSzPct val="100000"/>
            </a:pP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座位</a:t>
            </a: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應該是指</a:t>
            </a: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撒旦的座位</a:t>
            </a:r>
            <a:r>
              <a:rPr lang="en-US" altLang="zh-CN" sz="3600" dirty="0">
                <a:solidFill>
                  <a:srgbClr val="2D051A"/>
                </a:solidFill>
                <a:effectLst/>
                <a:latin typeface="Candara" panose="020E0502030303020204" pitchFamily="34" charset="0"/>
                <a:ea typeface="DFYuanMedium-B5" panose="020F0509000000000000" pitchFamily="49" charset="-120"/>
              </a:rPr>
              <a:t>』</a:t>
            </a:r>
            <a:endParaRPr lang="en-US" sz="3600" dirty="0">
              <a:solidFill>
                <a:srgbClr val="2D051A"/>
              </a:solidFill>
              <a:effectLst/>
              <a:latin typeface="Candara" panose="020E0502030303020204" pitchFamily="34" charset="0"/>
              <a:ea typeface="DFYuanMedium-B5" panose="020F0509000000000000" pitchFamily="49" charset="-120"/>
            </a:endParaRPr>
          </a:p>
          <a:p>
            <a:pPr marL="685800" marR="0" lvl="3" indent="-457200" defTabSz="914400">
              <a:lnSpc>
                <a:spcPct val="110000"/>
              </a:lnSpc>
              <a:spcBef>
                <a:spcPts val="1200"/>
              </a:spcBef>
              <a:spcAft>
                <a:spcPts val="600"/>
              </a:spcAft>
              <a:buSzPct val="100000"/>
            </a:pP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大權柄</a:t>
            </a: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就是指上帝允許撒旦的權柄</a:t>
            </a: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例如牠曾奪去約伯的兒女與產業</a:t>
            </a:r>
            <a:r>
              <a:rPr lang="en-US" altLang="zh-CN" sz="3600" dirty="0">
                <a:solidFill>
                  <a:srgbClr val="2D051A"/>
                </a:solidFill>
                <a:effectLst/>
                <a:latin typeface="Candara" panose="020E0502030303020204" pitchFamily="34" charset="0"/>
                <a:ea typeface="DFYuanMedium-B5" panose="020F0509000000000000" pitchFamily="49" charset="-120"/>
              </a:rPr>
              <a:t>)</a:t>
            </a:r>
            <a:r>
              <a:rPr lang="zh-CN" altLang="en-US" sz="3600" dirty="0">
                <a:solidFill>
                  <a:srgbClr val="2D051A"/>
                </a:solidFill>
                <a:effectLst/>
                <a:latin typeface="Candara" panose="020E0502030303020204" pitchFamily="34" charset="0"/>
                <a:ea typeface="DFYuanMedium-B5" panose="020F0509000000000000" pitchFamily="49" charset="-120"/>
              </a:rPr>
              <a:t>。</a:t>
            </a:r>
            <a:endParaRPr lang="en-US" sz="3600" dirty="0">
              <a:solidFill>
                <a:srgbClr val="2D051A"/>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119539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573881" y="457200"/>
            <a:ext cx="7996237" cy="5943600"/>
          </a:xfrm>
        </p:spPr>
        <p:txBody>
          <a:bodyPr vert="horz" lIns="91440" tIns="45720" rIns="91440" bIns="45720" rtlCol="0" anchor="ctr">
            <a:normAutofit/>
          </a:bodyPr>
          <a:lstStyle/>
          <a:p>
            <a:pPr marL="0" indent="0">
              <a:lnSpc>
                <a:spcPct val="120000"/>
              </a:lnSpc>
              <a:spcBef>
                <a:spcPts val="600"/>
              </a:spcBef>
              <a:spcAft>
                <a:spcPts val="600"/>
              </a:spcAft>
              <a:buNone/>
            </a:pPr>
            <a:r>
              <a:rPr lang="zh-TW"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在這一段經文裡，</a:t>
            </a:r>
            <a:r>
              <a:rPr lang="en-US" altLang="zh-CN"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又賜給牠</a:t>
            </a:r>
            <a:r>
              <a:rPr lang="en-US" altLang="zh-CN"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是指</a:t>
            </a:r>
            <a:r>
              <a:rPr lang="zh-CN" altLang="en-US"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來自</a:t>
            </a:r>
            <a:r>
              <a:rPr lang="zh-TW"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上帝</a:t>
            </a:r>
            <a:r>
              <a:rPr lang="zh-CN" altLang="en-US"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的</a:t>
            </a:r>
            <a:r>
              <a:rPr lang="zh-TW"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允許</a:t>
            </a:r>
            <a:r>
              <a:rPr lang="zh-TW"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獸三個權柄：</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(1) </a:t>
            </a:r>
            <a:r>
              <a:rPr lang="zh-CN" sz="4400" dirty="0">
                <a:solidFill>
                  <a:srgbClr val="1D2F2F"/>
                </a:solidFill>
                <a:effectLst/>
                <a:latin typeface="DFPWeiBei-B5" panose="03000700000000000000" pitchFamily="66" charset="-120"/>
                <a:ea typeface="DFPWeiBei-B5" panose="03000700000000000000" pitchFamily="66" charset="-120"/>
                <a:cs typeface="Times New Roman" panose="02020603050405020304" pitchFamily="18" charset="0"/>
              </a:rPr>
              <a:t>說誇大褻瀆的話</a:t>
            </a:r>
            <a:r>
              <a:rPr lang="en-US"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(13:5-6</a:t>
            </a:r>
            <a:r>
              <a:rPr lang="zh-CN"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dirty="0">
                <a:solidFill>
                  <a:srgbClr val="1D2F2F"/>
                </a:solidFill>
                <a:effectLst/>
                <a:latin typeface="DFYuanMedium-B5" panose="020F0509000000000000" pitchFamily="49" charset="-120"/>
                <a:ea typeface="DFYuanMedium-B5" panose="020F0509000000000000" pitchFamily="49" charset="-120"/>
                <a:cs typeface="Times New Roman" panose="02020603050405020304" pitchFamily="18" charset="0"/>
              </a:rPr>
              <a:t>兩次</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(2) </a:t>
            </a:r>
            <a:r>
              <a:rPr lang="zh-CN" sz="4400" dirty="0">
                <a:solidFill>
                  <a:srgbClr val="1D2F2F"/>
                </a:solidFill>
                <a:effectLst/>
                <a:latin typeface="DFPWeiBei-B5" panose="03000700000000000000" pitchFamily="66" charset="-120"/>
                <a:ea typeface="DFPWeiBei-B5" panose="03000700000000000000" pitchFamily="66" charset="-120"/>
                <a:cs typeface="Times New Roman" panose="02020603050405020304" pitchFamily="18" charset="0"/>
              </a:rPr>
              <a:t>與聖徒爭戰，甚且得勝</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(13:7)</a:t>
            </a:r>
            <a:r>
              <a:rPr lang="zh-CN"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en-US" sz="4400" dirty="0">
                <a:solidFill>
                  <a:srgbClr val="1D2F2F"/>
                </a:solidFill>
                <a:effectLst/>
                <a:latin typeface="Candara" panose="020E0502030303020204" pitchFamily="34" charset="0"/>
                <a:ea typeface="HanWangYenLight" panose="02020300000000000000" pitchFamily="18" charset="-120"/>
                <a:cs typeface="Times New Roman" panose="02020603050405020304" pitchFamily="18" charset="0"/>
              </a:rPr>
              <a:t>(3) </a:t>
            </a:r>
            <a:r>
              <a:rPr lang="zh-CN" sz="4400" dirty="0">
                <a:solidFill>
                  <a:srgbClr val="1D2F2F"/>
                </a:solidFill>
                <a:effectLst/>
                <a:latin typeface="DFPWeiBei-B5" panose="03000700000000000000" pitchFamily="66" charset="-120"/>
                <a:ea typeface="DFPWeiBei-B5" panose="03000700000000000000" pitchFamily="66" charset="-120"/>
                <a:cs typeface="Times New Roman" panose="02020603050405020304" pitchFamily="18" charset="0"/>
              </a:rPr>
              <a:t>制伏</a:t>
            </a:r>
            <a:r>
              <a:rPr lang="zh-TW" sz="4400" dirty="0">
                <a:solidFill>
                  <a:srgbClr val="1D2F2F"/>
                </a:solidFill>
                <a:effectLst/>
                <a:latin typeface="DFPWeiBei-B5" panose="03000700000000000000" pitchFamily="66" charset="-120"/>
                <a:ea typeface="DFPWeiBei-B5" panose="03000700000000000000" pitchFamily="66" charset="-120"/>
                <a:cs typeface="Times New Roman" panose="02020603050405020304" pitchFamily="18" charset="0"/>
              </a:rPr>
              <a:t>各族各民各方各國，要他們拜牠</a:t>
            </a:r>
            <a:r>
              <a:rPr lang="zh-TW" sz="4400" dirty="0">
                <a:solidFill>
                  <a:srgbClr val="1D2F2F"/>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4400" dirty="0">
              <a:solidFill>
                <a:srgbClr val="1D2F2F"/>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597271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6251" y="457200"/>
            <a:ext cx="8001000" cy="5943600"/>
          </a:xfrm>
        </p:spPr>
        <p:txBody>
          <a:bodyPr vert="horz" lIns="91440" tIns="45720" rIns="91440" bIns="45720" rtlCol="0" anchor="ctr">
            <a:normAutofit/>
          </a:bodyPr>
          <a:lstStyle/>
          <a:p>
            <a:pPr marL="0" indent="0">
              <a:lnSpc>
                <a:spcPct val="110000"/>
              </a:lnSpc>
              <a:spcBef>
                <a:spcPts val="600"/>
              </a:spcBef>
              <a:spcAft>
                <a:spcPts val="600"/>
              </a:spcAft>
              <a:buNone/>
            </a:pPr>
            <a:r>
              <a:rPr lang="en-US" altLang="zh-CN" sz="5400" dirty="0">
                <a:solidFill>
                  <a:srgbClr val="C00000"/>
                </a:solidFill>
                <a:effectLst/>
                <a:latin typeface="Candara" panose="020E0502030303020204" pitchFamily="34" charset="0"/>
                <a:ea typeface="DFYuanMedium-B5" panose="020F0509000000000000" pitchFamily="49" charset="-120"/>
              </a:rPr>
              <a:t>『</a:t>
            </a:r>
            <a:r>
              <a:rPr lang="zh-TW" sz="5400" dirty="0">
                <a:solidFill>
                  <a:srgbClr val="C00000"/>
                </a:solidFill>
                <a:effectLst/>
                <a:latin typeface="Candara" panose="020E0502030303020204" pitchFamily="34" charset="0"/>
                <a:ea typeface="DFPWeiBei-B5" panose="03000700000000000000" pitchFamily="66" charset="-120"/>
              </a:rPr>
              <a:t>獸與聖徒爭戰，並且得勝</a:t>
            </a:r>
            <a:r>
              <a:rPr lang="en-US" altLang="zh-CN" sz="5400" dirty="0">
                <a:solidFill>
                  <a:srgbClr val="C00000"/>
                </a:solidFill>
                <a:effectLst/>
                <a:latin typeface="Candara" panose="020E0502030303020204" pitchFamily="34" charset="0"/>
                <a:ea typeface="DFYuanMedium-B5" panose="020F0509000000000000" pitchFamily="49" charset="-120"/>
              </a:rPr>
              <a:t>』</a:t>
            </a:r>
          </a:p>
          <a:p>
            <a:pPr marL="914400" indent="-914400">
              <a:lnSpc>
                <a:spcPct val="110000"/>
              </a:lnSpc>
              <a:spcBef>
                <a:spcPts val="600"/>
              </a:spcBef>
              <a:spcAft>
                <a:spcPts val="600"/>
              </a:spcAft>
              <a:buNone/>
            </a:pPr>
            <a:r>
              <a:rPr lang="en-US" altLang="zh-CN" sz="4800" dirty="0">
                <a:solidFill>
                  <a:srgbClr val="00002A"/>
                </a:solidFill>
                <a:effectLst/>
                <a:latin typeface="Candara" panose="020E0502030303020204" pitchFamily="34" charset="0"/>
                <a:ea typeface="DFYuanMedium-B5" panose="020F0509000000000000" pitchFamily="49" charset="-120"/>
                <a:sym typeface="Wingdings" panose="05000000000000000000" pitchFamily="2" charset="2"/>
              </a:rPr>
              <a:t>	</a:t>
            </a:r>
            <a:r>
              <a:rPr lang="zh-TW" sz="4400" dirty="0">
                <a:solidFill>
                  <a:srgbClr val="1D2F2F"/>
                </a:solidFill>
                <a:effectLst/>
                <a:latin typeface="Candara" panose="020E0502030303020204" pitchFamily="34" charset="0"/>
                <a:ea typeface="DFYuanMedium-B5" panose="020F0509000000000000" pitchFamily="49" charset="-120"/>
              </a:rPr>
              <a:t>獸得以在地上有形質的的事物上壓制聖徒</a:t>
            </a:r>
            <a:r>
              <a:rPr lang="en-GB" sz="4400" dirty="0">
                <a:solidFill>
                  <a:srgbClr val="1D2F2F"/>
                </a:solidFill>
                <a:effectLst/>
                <a:latin typeface="Candara" panose="020E0502030303020204" pitchFamily="34" charset="0"/>
                <a:ea typeface="DFYuanMedium-B5" panose="020F0509000000000000" pitchFamily="49" charset="-120"/>
              </a:rPr>
              <a:t> – </a:t>
            </a:r>
            <a:r>
              <a:rPr lang="zh-CN" sz="4400" dirty="0">
                <a:solidFill>
                  <a:srgbClr val="1D2F2F"/>
                </a:solidFill>
                <a:effectLst/>
                <a:latin typeface="Candara" panose="020E0502030303020204" pitchFamily="34" charset="0"/>
                <a:ea typeface="DFYuanMedium-B5" panose="020F0509000000000000" pitchFamily="49" charset="-120"/>
              </a:rPr>
              <a:t>生活供應，基本權利</a:t>
            </a:r>
            <a:r>
              <a:rPr lang="zh-CN" altLang="en-US" sz="4400" dirty="0">
                <a:solidFill>
                  <a:srgbClr val="1D2F2F"/>
                </a:solidFill>
                <a:effectLst/>
                <a:latin typeface="Candara" panose="020E0502030303020204" pitchFamily="34" charset="0"/>
                <a:ea typeface="DFYuanMedium-B5" panose="020F0509000000000000" pitchFamily="49" charset="-120"/>
              </a:rPr>
              <a:t>，人身自由</a:t>
            </a:r>
            <a:r>
              <a:rPr lang="en-US" altLang="zh-CN" sz="4400" dirty="0">
                <a:solidFill>
                  <a:srgbClr val="1D2F2F"/>
                </a:solidFill>
                <a:effectLst/>
                <a:latin typeface="Candara" panose="020E0502030303020204" pitchFamily="34" charset="0"/>
                <a:ea typeface="DFYuanMedium-B5" panose="020F0509000000000000" pitchFamily="49" charset="-120"/>
              </a:rPr>
              <a:t>…</a:t>
            </a:r>
            <a:r>
              <a:rPr lang="zh-CN" sz="4400" dirty="0">
                <a:solidFill>
                  <a:srgbClr val="1D2F2F"/>
                </a:solidFill>
                <a:effectLst/>
                <a:latin typeface="Candara" panose="020E0502030303020204" pitchFamily="34" charset="0"/>
                <a:ea typeface="DFYuanMedium-B5" panose="020F0509000000000000" pitchFamily="49" charset="-120"/>
              </a:rPr>
              <a:t>等等</a:t>
            </a:r>
            <a:r>
              <a:rPr lang="zh-TW" sz="4400" dirty="0">
                <a:solidFill>
                  <a:srgbClr val="1D2F2F"/>
                </a:solidFill>
                <a:effectLst/>
                <a:latin typeface="Candara" panose="020E0502030303020204" pitchFamily="34" charset="0"/>
                <a:ea typeface="DFYuanMedium-B5" panose="020F0509000000000000" pitchFamily="49" charset="-120"/>
              </a:rPr>
              <a:t>。</a:t>
            </a:r>
            <a:endParaRPr lang="en-US" sz="4800" dirty="0">
              <a:solidFill>
                <a:srgbClr val="1D2F2F"/>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527518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拜那獸的都是什麼人</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a:lnSpc>
                <a:spcPct val="110000"/>
              </a:lnSpc>
              <a:spcBef>
                <a:spcPts val="600"/>
              </a:spcBef>
              <a:spcAft>
                <a:spcPts val="600"/>
              </a:spcAft>
              <a:buNone/>
            </a:pPr>
            <a:r>
              <a:rPr lang="en-US" sz="4800" dirty="0">
                <a:solidFill>
                  <a:srgbClr val="00002A"/>
                </a:solidFill>
                <a:effectLst/>
                <a:latin typeface="Candara" panose="020E0502030303020204" pitchFamily="34" charset="0"/>
                <a:ea typeface="DFPWeiBei-B5" panose="03000700000000000000" pitchFamily="66" charset="-120"/>
                <a:cs typeface="Times New Roman" panose="02020603050405020304" pitchFamily="18" charset="0"/>
              </a:rPr>
              <a:t>8</a:t>
            </a:r>
            <a:r>
              <a:rPr lang="en-US" sz="4800" dirty="0">
                <a:solidFill>
                  <a:srgbClr val="00002A"/>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rgbClr val="00002A"/>
                </a:solidFill>
                <a:effectLst/>
                <a:latin typeface="Candara" panose="020E0502030303020204" pitchFamily="34" charset="0"/>
                <a:ea typeface="DFPWeiBei-B5" panose="03000700000000000000" pitchFamily="66" charset="-120"/>
                <a:cs typeface="Times New Roman" panose="02020603050405020304" pitchFamily="18" charset="0"/>
              </a:rPr>
              <a:t>凡住在地上，</a:t>
            </a: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名字從創世以來</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沒有記在被殺之羔羊生命冊上的人，</a:t>
            </a:r>
            <a:r>
              <a:rPr lang="zh-CN" sz="4800" dirty="0">
                <a:solidFill>
                  <a:srgbClr val="00002A"/>
                </a:solidFill>
                <a:effectLst/>
                <a:latin typeface="Candara" panose="020E0502030303020204" pitchFamily="34" charset="0"/>
                <a:ea typeface="DFPWeiBei-B5" panose="03000700000000000000" pitchFamily="66" charset="-120"/>
                <a:cs typeface="Times New Roman" panose="02020603050405020304" pitchFamily="18" charset="0"/>
              </a:rPr>
              <a:t>都要拜牠。</a:t>
            </a:r>
            <a:r>
              <a:rPr lang="en-US" sz="4800" dirty="0">
                <a:solidFill>
                  <a:srgbClr val="00002A"/>
                </a:solidFill>
                <a:effectLst/>
                <a:latin typeface="Candara" panose="020E0502030303020204" pitchFamily="34" charset="0"/>
                <a:ea typeface="DFPWeiBei-B5" panose="03000700000000000000" pitchFamily="66" charset="-120"/>
                <a:cs typeface="Times New Roman" panose="02020603050405020304" pitchFamily="18" charset="0"/>
              </a:rPr>
              <a:t> 9</a:t>
            </a:r>
            <a:r>
              <a:rPr lang="en-US" sz="4800" dirty="0">
                <a:solidFill>
                  <a:srgbClr val="00002A"/>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rgbClr val="00002A"/>
                </a:solidFill>
                <a:effectLst/>
                <a:latin typeface="Candara" panose="020E0502030303020204" pitchFamily="34" charset="0"/>
                <a:ea typeface="DFPWeiBei-B5" panose="03000700000000000000" pitchFamily="66" charset="-120"/>
                <a:cs typeface="Times New Roman" panose="02020603050405020304" pitchFamily="18" charset="0"/>
              </a:rPr>
              <a:t>凡有耳的，就應當聽！ </a:t>
            </a:r>
            <a:endParaRPr lang="en-US" sz="4400" dirty="0">
              <a:solidFill>
                <a:srgbClr val="00002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97449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828675" y="223736"/>
            <a:ext cx="7485512" cy="949426"/>
          </a:xfrm>
        </p:spPr>
        <p:txBody>
          <a:bodyPr anchor="ctr">
            <a:normAutofit/>
          </a:bodyPr>
          <a:lstStyle/>
          <a:p>
            <a:r>
              <a:rPr lang="zh-TW" altLang="en-US" sz="4400" dirty="0">
                <a:solidFill>
                  <a:schemeClr val="bg1"/>
                </a:solidFill>
                <a:latin typeface="DFYuanBold-B5" panose="020F0709000000000000" pitchFamily="49" charset="-120"/>
                <a:ea typeface="DFYuanBold-B5" panose="020F0709000000000000" pitchFamily="49" charset="-120"/>
              </a:rPr>
              <a:t>屬靈原則：</a:t>
            </a:r>
            <a:endParaRPr lang="en-US" sz="4400" dirty="0">
              <a:solidFill>
                <a:schemeClr val="bg1"/>
              </a:solidFill>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690665" y="1614792"/>
            <a:ext cx="7485512" cy="4805464"/>
          </a:xfrm>
        </p:spPr>
        <p:txBody>
          <a:bodyPr anchor="t">
            <a:noAutofit/>
          </a:bodyPr>
          <a:lstStyle/>
          <a:p>
            <a:pPr marL="457200" lvl="0" indent="-457200">
              <a:lnSpc>
                <a:spcPct val="100000"/>
              </a:lnSpc>
              <a:spcBef>
                <a:spcPts val="600"/>
              </a:spcBef>
              <a:spcAft>
                <a:spcPts val="600"/>
              </a:spcAft>
              <a:buFont typeface="Symbol" panose="05050102010706020507" pitchFamily="18" charset="2"/>
              <a:buChar char="·"/>
            </a:pPr>
            <a:r>
              <a:rPr lang="zh-TW" altLang="en-US" sz="3600" dirty="0">
                <a:solidFill>
                  <a:schemeClr val="tx2"/>
                </a:solidFill>
                <a:latin typeface="DFPWeiBei-B5" panose="03000700000000000000" pitchFamily="66" charset="-120"/>
                <a:ea typeface="DFPWeiBei-B5" panose="03000700000000000000" pitchFamily="66" charset="-120"/>
              </a:rPr>
              <a:t>撒旦在彌賽亞來之前就開始迫害上帝的百姓，直到如今，所以我們要警醒。</a:t>
            </a:r>
            <a:endParaRPr lang="en-US" sz="3600" dirty="0">
              <a:solidFill>
                <a:schemeClr val="tx2"/>
              </a:solidFill>
              <a:latin typeface="DFPWeiBei-B5" panose="03000700000000000000" pitchFamily="66" charset="-120"/>
              <a:ea typeface="DFPWeiBei-B5" panose="03000700000000000000" pitchFamily="66" charset="-120"/>
            </a:endParaRPr>
          </a:p>
          <a:p>
            <a:pPr marL="457200" lvl="0" indent="-457200">
              <a:lnSpc>
                <a:spcPct val="100000"/>
              </a:lnSpc>
              <a:spcBef>
                <a:spcPts val="600"/>
              </a:spcBef>
              <a:spcAft>
                <a:spcPts val="600"/>
              </a:spcAft>
              <a:buFont typeface="Symbol" panose="05050102010706020507" pitchFamily="18" charset="2"/>
              <a:buChar char="·"/>
            </a:pPr>
            <a:r>
              <a:rPr lang="zh-TW" altLang="en-US" sz="3600" dirty="0">
                <a:solidFill>
                  <a:schemeClr val="tx2"/>
                </a:solidFill>
                <a:latin typeface="DFPWeiBei-B5" panose="03000700000000000000" pitchFamily="66" charset="-120"/>
                <a:ea typeface="DFPWeiBei-B5" panose="03000700000000000000" pitchFamily="66" charset="-120"/>
              </a:rPr>
              <a:t>耶穌基督的受難與復活，及我們生命的見證是撒旦被徹底擊敗的要素。</a:t>
            </a:r>
            <a:endParaRPr lang="en-US" sz="3600" dirty="0">
              <a:solidFill>
                <a:schemeClr val="tx2"/>
              </a:solidFill>
              <a:latin typeface="DFPWeiBei-B5" panose="03000700000000000000" pitchFamily="66" charset="-120"/>
              <a:ea typeface="DFPWeiBei-B5" panose="03000700000000000000" pitchFamily="66" charset="-120"/>
            </a:endParaRPr>
          </a:p>
          <a:p>
            <a:pPr marL="457200" lvl="0" indent="-457200">
              <a:lnSpc>
                <a:spcPct val="100000"/>
              </a:lnSpc>
              <a:spcBef>
                <a:spcPts val="600"/>
              </a:spcBef>
              <a:spcAft>
                <a:spcPts val="600"/>
              </a:spcAft>
              <a:buFont typeface="Symbol" panose="05050102010706020507" pitchFamily="18" charset="2"/>
              <a:buChar char="·"/>
            </a:pPr>
            <a:r>
              <a:rPr lang="zh-TW" altLang="en-US" sz="3600" dirty="0">
                <a:solidFill>
                  <a:schemeClr val="tx2"/>
                </a:solidFill>
                <a:latin typeface="DFPWeiBei-B5" panose="03000700000000000000" pitchFamily="66" charset="-120"/>
                <a:ea typeface="DFPWeiBei-B5" panose="03000700000000000000" pitchFamily="66" charset="-120"/>
              </a:rPr>
              <a:t>撒旦逼迫聖民時，上帝必然持續保護，供應祂的聖民，所以我們要剛強壯膽。</a:t>
            </a:r>
            <a:endParaRPr lang="en-US" sz="3600" dirty="0">
              <a:solidFill>
                <a:schemeClr val="tx2"/>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8687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564356" y="582612"/>
            <a:ext cx="8015288" cy="5692775"/>
          </a:xfrm>
        </p:spPr>
        <p:txBody>
          <a:bodyPr vert="horz" lIns="91440" tIns="45720" rIns="91440" bIns="45720" rtlCol="0" anchor="t">
            <a:normAutofit/>
          </a:bodyPr>
          <a:lstStyle/>
          <a:p>
            <a:pPr marL="0" indent="0">
              <a:lnSpc>
                <a:spcPct val="110000"/>
              </a:lnSpc>
              <a:spcBef>
                <a:spcPts val="1200"/>
              </a:spcBef>
              <a:spcAft>
                <a:spcPts val="600"/>
              </a:spcAft>
              <a:buNone/>
            </a:pPr>
            <a:r>
              <a:rPr lang="zh-CN" sz="4400" dirty="0">
                <a:solidFill>
                  <a:schemeClr val="tx2"/>
                </a:solidFill>
                <a:effectLst/>
                <a:latin typeface="Courier New" panose="02070309020205020404" pitchFamily="49" charset="0"/>
                <a:ea typeface="DFYuanMedium-B5" panose="020F0509000000000000" pitchFamily="49" charset="-120"/>
                <a:cs typeface="Times New Roman" panose="02020603050405020304" pitchFamily="18" charset="0"/>
              </a:rPr>
              <a:t>那些拜獸的人會模仿真實敬拜上帝的人，說：</a:t>
            </a:r>
            <a:r>
              <a:rPr lang="zh-CN" sz="4400" dirty="0">
                <a:solidFill>
                  <a:srgbClr val="222A35"/>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也拜獸說：誰能比這獸，誰能與</a:t>
            </a:r>
            <a:r>
              <a:rPr lang="zh-CN" altLang="en-US" sz="4400" dirty="0">
                <a:effectLst/>
                <a:latin typeface="Candara" panose="020E0502030303020204" pitchFamily="34" charset="0"/>
                <a:ea typeface="DFPWeiBei-B5" panose="03000700000000000000" pitchFamily="66" charset="-120"/>
                <a:cs typeface="Times New Roman" panose="02020603050405020304" pitchFamily="18" charset="0"/>
              </a:rPr>
              <a:t>牠</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交戰呢。</a:t>
            </a:r>
            <a:r>
              <a:rPr lang="zh-TW" sz="4400" dirty="0">
                <a:solidFill>
                  <a:srgbClr val="222A35"/>
                </a:solidFill>
                <a:effectLst/>
                <a:latin typeface="Courier New" panose="02070309020205020404" pitchFamily="49" charset="0"/>
                <a:ea typeface="DFYuanMedium-B5" panose="020F0509000000000000" pitchFamily="49" charset="-120"/>
                <a:cs typeface="Times New Roman" panose="02020603050405020304" pitchFamily="18" charset="0"/>
              </a:rPr>
              <a:t>』</a:t>
            </a:r>
            <a:endParaRPr lang="en-US" altLang="zh-TW" sz="4400" dirty="0">
              <a:solidFill>
                <a:srgbClr val="222A35"/>
              </a:solidFill>
              <a:effectLst/>
              <a:latin typeface="Courier New" panose="02070309020205020404" pitchFamily="49" charset="0"/>
              <a:ea typeface="DFYuanMedium-B5" panose="020F0509000000000000" pitchFamily="49" charset="-120"/>
              <a:cs typeface="Times New Roman" panose="02020603050405020304" pitchFamily="18" charset="0"/>
            </a:endParaRPr>
          </a:p>
          <a:p>
            <a:pPr marL="0" indent="0">
              <a:lnSpc>
                <a:spcPct val="110000"/>
              </a:lnSpc>
              <a:spcBef>
                <a:spcPts val="1200"/>
              </a:spcBef>
              <a:spcAft>
                <a:spcPts val="600"/>
              </a:spcAft>
              <a:buNone/>
            </a:pPr>
            <a:r>
              <a:rPr lang="zh-TW"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這些稱頌讚美的話原是歸于上帝的：</a:t>
            </a:r>
            <a:r>
              <a:rPr lang="en-GB" sz="39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TW"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出埃及記</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 8:10; 15:11</a:t>
            </a:r>
            <a:r>
              <a:rPr lang="zh-CN" altLang="en-US"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詩篇</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71:19</a:t>
            </a:r>
            <a:r>
              <a:rPr lang="zh-CN" altLang="en-US"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89:8</a:t>
            </a:r>
            <a:r>
              <a:rPr lang="zh-CN" altLang="en-US"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以賽亞書</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 44:7</a:t>
            </a:r>
            <a:r>
              <a:rPr lang="zh-CN" altLang="en-US"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46:5; </a:t>
            </a:r>
            <a:r>
              <a:rPr lang="zh-TW"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彌迦書</a:t>
            </a:r>
            <a:r>
              <a:rPr lang="en-GB" sz="39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 7:18</a:t>
            </a:r>
            <a:r>
              <a:rPr lang="en-GB" sz="39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 </a:t>
            </a:r>
            <a:r>
              <a:rPr lang="zh-CN" altLang="en-US" sz="4400" dirty="0">
                <a:solidFill>
                  <a:schemeClr val="tx2"/>
                </a:solidFill>
                <a:effectLst/>
                <a:latin typeface="DFYuanMedium-B5" panose="020F0509000000000000" pitchFamily="49" charset="-120"/>
                <a:ea typeface="DFYuanMedium-B5" panose="020F0509000000000000" pitchFamily="49" charset="-120"/>
                <a:cs typeface="Times New Roman" panose="02020603050405020304" pitchFamily="18" charset="0"/>
              </a:rPr>
              <a:t>卻被拜獸的人取去模仿。</a:t>
            </a:r>
            <a:endParaRPr lang="en-US" sz="4000" dirty="0">
              <a:solidFill>
                <a:schemeClr val="tx2"/>
              </a:solidFill>
              <a:effectLst/>
              <a:latin typeface="DFYuanMedium-B5" panose="020F0509000000000000" pitchFamily="49" charset="-120"/>
              <a:ea typeface="DFYuanMedium-B5" panose="020F0509000000000000" pitchFamily="49" charset="-120"/>
            </a:endParaRPr>
          </a:p>
          <a:p>
            <a:pPr marL="0" indent="0">
              <a:lnSpc>
                <a:spcPct val="110000"/>
              </a:lnSpc>
              <a:spcBef>
                <a:spcPts val="1200"/>
              </a:spcBef>
              <a:spcAft>
                <a:spcPts val="600"/>
              </a:spcAft>
              <a:buNone/>
            </a:pPr>
            <a:endParaRPr lang="en-US" sz="8800" dirty="0">
              <a:solidFill>
                <a:srgbClr val="1D2F2F"/>
              </a:solidFill>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782002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羔羊的生命冊</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a:lnSpc>
                <a:spcPct val="110000"/>
              </a:lnSpc>
              <a:spcBef>
                <a:spcPts val="600"/>
              </a:spcBef>
              <a:spcAft>
                <a:spcPts val="600"/>
              </a:spcAft>
              <a:buNone/>
            </a:pPr>
            <a:r>
              <a:rPr lang="zh-CN" altLang="en-US" sz="4800" dirty="0">
                <a:solidFill>
                  <a:srgbClr val="000000"/>
                </a:solidFill>
                <a:effectLst/>
                <a:latin typeface="Candara" panose="020E0502030303020204" pitchFamily="34" charset="0"/>
                <a:ea typeface="DFYuanMedium-B5" panose="020F0509000000000000" pitchFamily="49" charset="-120"/>
              </a:rPr>
              <a:t>約翰福音</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YuanMedium-B5" panose="020F0509000000000000" pitchFamily="49" charset="-120"/>
              </a:rPr>
              <a:t>1:12 </a:t>
            </a:r>
            <a:r>
              <a:rPr lang="zh-TW" sz="4800" dirty="0">
                <a:solidFill>
                  <a:srgbClr val="00007E"/>
                </a:solidFill>
                <a:effectLst/>
                <a:latin typeface="Courier New" panose="02070309020205020404" pitchFamily="49" charset="0"/>
                <a:ea typeface="DFPWeiBei-B5" panose="03000700000000000000" pitchFamily="66" charset="-120"/>
              </a:rPr>
              <a:t>凡接待他的、</a:t>
            </a:r>
            <a:r>
              <a:rPr lang="zh-TW" sz="4800" dirty="0">
                <a:solidFill>
                  <a:srgbClr val="00007E"/>
                </a:solidFill>
                <a:effectLst/>
                <a:latin typeface="Candara" panose="020E0502030303020204" pitchFamily="34" charset="0"/>
                <a:ea typeface="DFPWeiBei-B5" panose="03000700000000000000" pitchFamily="66" charset="-120"/>
              </a:rPr>
              <a:t>就是信他名的人、他就賜他們權柄、作神的兒女。</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83718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292053" cy="5955836"/>
          </a:xfrm>
        </p:spPr>
        <p:txBody>
          <a:bodyPr>
            <a:normAutofit/>
          </a:bodyPr>
          <a:lstStyle/>
          <a:p>
            <a:pPr marL="0" marR="0" indent="0" hangingPunct="0">
              <a:lnSpc>
                <a:spcPct val="110000"/>
              </a:lnSpc>
              <a:spcBef>
                <a:spcPts val="600"/>
              </a:spcBef>
              <a:spcAft>
                <a:spcPts val="600"/>
              </a:spcAft>
              <a:buNone/>
            </a:pPr>
            <a:r>
              <a:rPr lang="zh-CN" altLang="en-US" sz="4800" dirty="0">
                <a:solidFill>
                  <a:srgbClr val="000000"/>
                </a:solidFill>
                <a:effectLst/>
                <a:latin typeface="Candara" panose="020E0502030303020204" pitchFamily="34" charset="0"/>
                <a:ea typeface="DFYuanMedium-B5" panose="020F0509000000000000" pitchFamily="49" charset="-120"/>
              </a:rPr>
              <a:t>腓立比書</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YuanMedium-B5" panose="020F0509000000000000" pitchFamily="49" charset="-120"/>
              </a:rPr>
              <a:t>3:20 </a:t>
            </a:r>
            <a:r>
              <a:rPr lang="zh-TW" sz="4800" dirty="0">
                <a:solidFill>
                  <a:srgbClr val="000000"/>
                </a:solidFill>
                <a:effectLst/>
                <a:latin typeface="Candara" panose="020E0502030303020204" pitchFamily="34" charset="0"/>
                <a:ea typeface="DFPWeiBei-B5" panose="03000700000000000000" pitchFamily="66" charset="-120"/>
              </a:rPr>
              <a:t>我們卻是</a:t>
            </a:r>
            <a:r>
              <a:rPr lang="zh-TW" sz="4800" dirty="0">
                <a:solidFill>
                  <a:srgbClr val="FF0000"/>
                </a:solidFill>
                <a:effectLst/>
                <a:latin typeface="Candara" panose="020E0502030303020204" pitchFamily="34" charset="0"/>
                <a:ea typeface="DFPWeiBei-B5" panose="03000700000000000000" pitchFamily="66" charset="-120"/>
              </a:rPr>
              <a:t>天上的國民</a:t>
            </a:r>
            <a:r>
              <a:rPr lang="zh-TW" sz="4800" dirty="0">
                <a:solidFill>
                  <a:srgbClr val="000000"/>
                </a:solidFill>
                <a:effectLst/>
                <a:latin typeface="Candara" panose="020E0502030303020204" pitchFamily="34" charset="0"/>
                <a:ea typeface="DFPWeiBei-B5" panose="03000700000000000000" pitchFamily="66" charset="-120"/>
              </a:rPr>
              <a:t>．並且等候救主、就是主耶穌基督、從天上降臨。</a:t>
            </a:r>
            <a:r>
              <a:rPr lang="en-US" sz="4800" dirty="0">
                <a:solidFill>
                  <a:srgbClr val="000000"/>
                </a:solidFill>
                <a:effectLst/>
                <a:latin typeface="Candara" panose="020E0502030303020204" pitchFamily="34" charset="0"/>
                <a:ea typeface="DFPWeiBei-B5" panose="03000700000000000000" pitchFamily="66" charset="-120"/>
              </a:rPr>
              <a:t>21</a:t>
            </a:r>
            <a:r>
              <a:rPr lang="zh-TW" sz="4800" dirty="0">
                <a:solidFill>
                  <a:srgbClr val="000000"/>
                </a:solidFill>
                <a:effectLst/>
                <a:latin typeface="Candara" panose="020E0502030303020204" pitchFamily="34" charset="0"/>
                <a:ea typeface="DFPWeiBei-B5" panose="03000700000000000000" pitchFamily="66" charset="-120"/>
              </a:rPr>
              <a:t>他要按</a:t>
            </a:r>
            <a:r>
              <a:rPr lang="zh-TW" sz="4800" dirty="0">
                <a:solidFill>
                  <a:srgbClr val="0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800" dirty="0">
                <a:solidFill>
                  <a:srgbClr val="000000"/>
                </a:solidFill>
                <a:effectLst/>
                <a:latin typeface="Candara" panose="020E0502030303020204" pitchFamily="34" charset="0"/>
                <a:ea typeface="DFPWeiBei-B5" panose="03000700000000000000" pitchFamily="66" charset="-120"/>
                <a:cs typeface="DFPWeiBei-B5" panose="03000700000000000000" pitchFamily="66" charset="-120"/>
              </a:rPr>
              <a:t>那能叫萬有歸服自己的大能、將我們這卑賤的身體改變形狀、和他自己榮耀</a:t>
            </a:r>
            <a:r>
              <a:rPr lang="zh-TW" sz="4800" dirty="0">
                <a:solidFill>
                  <a:srgbClr val="000000"/>
                </a:solidFill>
                <a:effectLst/>
                <a:latin typeface="Candara" panose="020E0502030303020204" pitchFamily="34" charset="0"/>
                <a:ea typeface="DFPWeiBei-B5" panose="03000700000000000000" pitchFamily="66" charset="-120"/>
              </a:rPr>
              <a:t>的身體相似。</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65820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346333" cy="5946108"/>
          </a:xfrm>
        </p:spPr>
        <p:txBody>
          <a:bodyPr>
            <a:normAutofit/>
          </a:bodyPr>
          <a:lstStyle/>
          <a:p>
            <a:pPr marL="0" marR="0" indent="0" hangingPunct="0">
              <a:lnSpc>
                <a:spcPct val="110000"/>
              </a:lnSpc>
              <a:spcBef>
                <a:spcPts val="600"/>
              </a:spcBef>
              <a:spcAft>
                <a:spcPts val="0"/>
              </a:spcAft>
              <a:buNone/>
            </a:pPr>
            <a:r>
              <a:rPr lang="zh-CN" altLang="en-US" sz="4800" dirty="0">
                <a:solidFill>
                  <a:srgbClr val="000000"/>
                </a:solidFill>
                <a:effectLst/>
                <a:latin typeface="Candara" panose="020E0502030303020204" pitchFamily="34" charset="0"/>
                <a:ea typeface="DFYuanMedium-B5" panose="020F0509000000000000" pitchFamily="49" charset="-120"/>
              </a:rPr>
              <a:t>腓立比書</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YuanMedium-B5" panose="020F0509000000000000" pitchFamily="49" charset="-120"/>
              </a:rPr>
              <a:t>4:3 </a:t>
            </a:r>
            <a:r>
              <a:rPr lang="zh-TW" sz="4800" dirty="0">
                <a:solidFill>
                  <a:srgbClr val="000000"/>
                </a:solidFill>
                <a:effectLst/>
                <a:latin typeface="Candara" panose="020E0502030303020204" pitchFamily="34" charset="0"/>
                <a:ea typeface="DFPWeiBei-B5" panose="03000700000000000000" pitchFamily="66" charset="-120"/>
              </a:rPr>
              <a:t>我也求你這真實同負一軛的、幫助這兩個女人、因為</a:t>
            </a:r>
            <a:r>
              <a:rPr lang="zh-TW" sz="4800" dirty="0">
                <a:solidFill>
                  <a:srgbClr val="00008A"/>
                </a:solidFill>
                <a:effectLst/>
                <a:latin typeface="Candara" panose="020E0502030303020204" pitchFamily="34" charset="0"/>
                <a:ea typeface="DFPWeiBei-B5" panose="03000700000000000000" pitchFamily="66" charset="-120"/>
              </a:rPr>
              <a:t>他們在福音上曾與我一同勞苦．</a:t>
            </a:r>
            <a:r>
              <a:rPr lang="zh-TW" sz="4800" dirty="0">
                <a:solidFill>
                  <a:srgbClr val="000000"/>
                </a:solidFill>
                <a:effectLst/>
                <a:latin typeface="Candara" panose="020E0502030303020204" pitchFamily="34" charset="0"/>
                <a:ea typeface="DFPWeiBei-B5" panose="03000700000000000000" pitchFamily="66" charset="-120"/>
              </a:rPr>
              <a:t>還有革利免、並</a:t>
            </a:r>
            <a:r>
              <a:rPr lang="zh-TW" sz="4800" dirty="0">
                <a:solidFill>
                  <a:srgbClr val="FF0000"/>
                </a:solidFill>
                <a:effectLst/>
                <a:latin typeface="Candara" panose="020E0502030303020204" pitchFamily="34" charset="0"/>
                <a:ea typeface="DFPWeiBei-B5" panose="03000700000000000000" pitchFamily="66" charset="-120"/>
              </a:rPr>
              <a:t>其餘和我一同作工的</a:t>
            </a:r>
            <a:r>
              <a:rPr lang="zh-TW" sz="4800" dirty="0">
                <a:solidFill>
                  <a:srgbClr val="000000"/>
                </a:solidFill>
                <a:effectLst/>
                <a:latin typeface="Candara" panose="020E0502030303020204" pitchFamily="34" charset="0"/>
                <a:ea typeface="DFPWeiBei-B5" panose="03000700000000000000" pitchFamily="66" charset="-120"/>
              </a:rPr>
              <a:t>．</a:t>
            </a:r>
            <a:r>
              <a:rPr lang="zh-TW" sz="4800" dirty="0">
                <a:solidFill>
                  <a:srgbClr val="FF0000"/>
                </a:solidFill>
                <a:effectLst/>
                <a:latin typeface="Candara" panose="020E0502030303020204" pitchFamily="34" charset="0"/>
                <a:ea typeface="DFPWeiBei-B5" panose="03000700000000000000" pitchFamily="66" charset="-120"/>
              </a:rPr>
              <a:t>他們的名字都在生命冊上</a:t>
            </a:r>
            <a:r>
              <a:rPr lang="zh-TW" sz="4800" dirty="0">
                <a:solidFill>
                  <a:srgbClr val="000000"/>
                </a:solidFill>
                <a:effectLst/>
                <a:latin typeface="Candara" panose="020E0502030303020204" pitchFamily="34" charset="0"/>
                <a:ea typeface="DFPWeiBei-B5" panose="03000700000000000000" pitchFamily="66" charset="-120"/>
              </a:rPr>
              <a:t>。</a:t>
            </a:r>
            <a:endParaRPr lang="en-US" altLang="zh-TW" sz="4800" dirty="0">
              <a:solidFill>
                <a:srgbClr val="000000"/>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440233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200" y="454691"/>
            <a:ext cx="8239126" cy="6184233"/>
          </a:xfrm>
        </p:spPr>
        <p:txBody>
          <a:bodyPr>
            <a:normAutofit/>
          </a:bodyPr>
          <a:lstStyle/>
          <a:p>
            <a:pPr marL="0" marR="0" indent="0" hangingPunct="0">
              <a:lnSpc>
                <a:spcPct val="110000"/>
              </a:lnSpc>
              <a:spcBef>
                <a:spcPts val="600"/>
              </a:spcBef>
              <a:spcAft>
                <a:spcPts val="600"/>
              </a:spcAft>
              <a:buNone/>
            </a:pPr>
            <a:r>
              <a:rPr lang="zh-CN" altLang="en-US" sz="4400" dirty="0">
                <a:solidFill>
                  <a:srgbClr val="000000"/>
                </a:solidFill>
                <a:effectLst/>
                <a:latin typeface="Candara" panose="020E0502030303020204" pitchFamily="34" charset="0"/>
                <a:ea typeface="DFYuanMedium-B5" panose="020F0509000000000000" pitchFamily="49" charset="-120"/>
              </a:rPr>
              <a:t>啟示錄 </a:t>
            </a:r>
            <a:r>
              <a:rPr lang="en-US" sz="4400" dirty="0">
                <a:solidFill>
                  <a:srgbClr val="000000"/>
                </a:solidFill>
                <a:effectLst/>
                <a:latin typeface="Candara" panose="020E0502030303020204" pitchFamily="34" charset="0"/>
                <a:ea typeface="DFYuanMedium-B5" panose="020F0509000000000000" pitchFamily="49" charset="-120"/>
              </a:rPr>
              <a:t>3:5 </a:t>
            </a:r>
            <a:r>
              <a:rPr lang="zh-TW" sz="4400" dirty="0">
                <a:solidFill>
                  <a:srgbClr val="000000"/>
                </a:solidFill>
                <a:effectLst/>
                <a:latin typeface="Candara" panose="020E0502030303020204" pitchFamily="34" charset="0"/>
                <a:ea typeface="DFPWeiBei-B5" panose="03000700000000000000" pitchFamily="66" charset="-120"/>
              </a:rPr>
              <a:t>凡</a:t>
            </a:r>
            <a:r>
              <a:rPr lang="zh-TW" sz="4400" dirty="0">
                <a:solidFill>
                  <a:srgbClr val="FF0000"/>
                </a:solidFill>
                <a:effectLst/>
                <a:latin typeface="Candara" panose="020E0502030303020204" pitchFamily="34" charset="0"/>
                <a:ea typeface="DFPWeiBei-B5" panose="03000700000000000000" pitchFamily="66" charset="-120"/>
              </a:rPr>
              <a:t>得勝的</a:t>
            </a:r>
            <a:r>
              <a:rPr lang="zh-TW" sz="4400" dirty="0">
                <a:solidFill>
                  <a:srgbClr val="000000"/>
                </a:solidFill>
                <a:effectLst/>
                <a:latin typeface="Candara" panose="020E0502030303020204" pitchFamily="34" charset="0"/>
                <a:ea typeface="DFPWeiBei-B5" panose="03000700000000000000" pitchFamily="66" charset="-120"/>
              </a:rPr>
              <a:t>、必這樣穿白衣．我也</a:t>
            </a:r>
            <a:r>
              <a:rPr lang="zh-TW" sz="4400" dirty="0">
                <a:solidFill>
                  <a:srgbClr val="FF0000"/>
                </a:solidFill>
                <a:effectLst/>
                <a:latin typeface="Candara" panose="020E0502030303020204" pitchFamily="34" charset="0"/>
                <a:ea typeface="DFPWeiBei-B5" panose="03000700000000000000" pitchFamily="66" charset="-120"/>
              </a:rPr>
              <a:t>必不從生命冊上塗抹他的名</a:t>
            </a:r>
            <a:r>
              <a:rPr lang="zh-TW" sz="4400" dirty="0">
                <a:solidFill>
                  <a:srgbClr val="000000"/>
                </a:solidFill>
                <a:effectLst/>
                <a:latin typeface="Candara" panose="020E0502030303020204" pitchFamily="34" charset="0"/>
                <a:ea typeface="DFPWeiBei-B5" panose="03000700000000000000" pitchFamily="66" charset="-120"/>
              </a:rPr>
              <a:t>．且要在我父面前、和我父眾使者面前、認他的名</a:t>
            </a:r>
            <a:r>
              <a:rPr lang="en-US" sz="4400" dirty="0">
                <a:solidFill>
                  <a:srgbClr val="000000"/>
                </a:solidFill>
                <a:effectLst/>
                <a:latin typeface="Candara" panose="020E0502030303020204" pitchFamily="34" charset="0"/>
                <a:ea typeface="SimSun" panose="02010600030101010101" pitchFamily="2" charset="-122"/>
              </a:rPr>
              <a:t>…</a:t>
            </a:r>
            <a:r>
              <a:rPr lang="en-US" sz="4400" dirty="0">
                <a:solidFill>
                  <a:srgbClr val="000000"/>
                </a:solidFill>
                <a:effectLst/>
                <a:latin typeface="Candara" panose="020E0502030303020204" pitchFamily="34" charset="0"/>
                <a:ea typeface="DFYuanMedium-B5" panose="020F0509000000000000" pitchFamily="49" charset="-120"/>
              </a:rPr>
              <a:t>21:27</a:t>
            </a:r>
            <a:r>
              <a:rPr lang="zh-TW" sz="4400" dirty="0">
                <a:solidFill>
                  <a:srgbClr val="000000"/>
                </a:solidFill>
                <a:effectLst/>
                <a:latin typeface="Candara" panose="020E0502030303020204" pitchFamily="34" charset="0"/>
                <a:ea typeface="DFPWeiBei-B5" panose="03000700000000000000" pitchFamily="66" charset="-120"/>
              </a:rPr>
              <a:t>凡不潔淨的、並那行可憎與虛謊之事的、總不得進那城．只有</a:t>
            </a:r>
            <a:r>
              <a:rPr lang="zh-TW" sz="4400" dirty="0">
                <a:solidFill>
                  <a:srgbClr val="FF0000"/>
                </a:solidFill>
                <a:effectLst/>
                <a:latin typeface="Candara" panose="020E0502030303020204" pitchFamily="34" charset="0"/>
                <a:ea typeface="DFPWeiBei-B5" panose="03000700000000000000" pitchFamily="66" charset="-120"/>
              </a:rPr>
              <a:t>名字寫在羔羊生命冊上的纔得進去</a:t>
            </a:r>
            <a:r>
              <a:rPr lang="zh-TW" sz="4400" dirty="0">
                <a:solidFill>
                  <a:srgbClr val="000000"/>
                </a:solidFill>
                <a:effectLst/>
                <a:latin typeface="Candara" panose="020E0502030303020204" pitchFamily="34" charset="0"/>
                <a:ea typeface="DFPWeiBei-B5" panose="03000700000000000000" pitchFamily="66" charset="-120"/>
              </a:rPr>
              <a:t>。</a:t>
            </a:r>
            <a:endParaRPr lang="en-US" sz="4400" dirty="0">
              <a:solidFill>
                <a:srgbClr val="4B4BFF"/>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1405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聖徒的忍耐和信心</a:t>
            </a:r>
            <a:r>
              <a:rPr lang="zh-TW"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就是在此。</a:t>
            </a:r>
            <a:r>
              <a:rPr lang="zh-TW"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GB" sz="4800" dirty="0">
                <a:solidFill>
                  <a:srgbClr val="960000"/>
                </a:solidFill>
                <a:latin typeface="Candara" panose="020E0502030303020204" pitchFamily="34" charset="0"/>
                <a:ea typeface="DFPWeiBei-B5" panose="03000700000000000000" pitchFamily="66" charset="-120"/>
                <a:cs typeface="Times New Roman" panose="02020603050405020304" pitchFamily="18" charset="0"/>
              </a:rPr>
              <a:t>10</a:t>
            </a:r>
            <a:r>
              <a:rPr lang="en-GB" sz="4800" dirty="0">
                <a:solidFill>
                  <a:srgbClr val="960000"/>
                </a:solidFill>
                <a:latin typeface="Arial" panose="020B0604020202020204" pitchFamily="34" charset="0"/>
                <a:ea typeface="DFPWeiBei-B5" panose="03000700000000000000" pitchFamily="66" charset="-120"/>
              </a:rPr>
              <a:t> </a:t>
            </a:r>
            <a:r>
              <a:rPr lang="zh-TW" altLang="en-US" sz="4800" dirty="0">
                <a:solidFill>
                  <a:srgbClr val="960000"/>
                </a:solidFill>
                <a:latin typeface="Candara" panose="020E0502030303020204" pitchFamily="34" charset="0"/>
                <a:ea typeface="DFPWeiBei-B5" panose="03000700000000000000" pitchFamily="66" charset="-120"/>
                <a:cs typeface="Times New Roman" panose="02020603050405020304" pitchFamily="18" charset="0"/>
              </a:rPr>
              <a:t>擄掠人的必被擄掠，用刀殺人的必被刀殺。</a:t>
            </a:r>
            <a:r>
              <a:rPr lang="zh-TW" altLang="en-US" sz="4800" u="sng" dirty="0">
                <a:solidFill>
                  <a:srgbClr val="960000"/>
                </a:solidFill>
                <a:latin typeface="Candara" panose="020E0502030303020204" pitchFamily="34" charset="0"/>
                <a:ea typeface="DFPWeiBei-B5" panose="03000700000000000000" pitchFamily="66" charset="-120"/>
                <a:cs typeface="Times New Roman" panose="02020603050405020304" pitchFamily="18" charset="0"/>
              </a:rPr>
              <a:t>聖徒的忍耐和信心就是在此</a:t>
            </a:r>
            <a:r>
              <a:rPr lang="zh-TW" altLang="en-US" sz="4800" dirty="0">
                <a:solidFill>
                  <a:srgbClr val="960000"/>
                </a:solidFill>
                <a:latin typeface="Candara" panose="020E0502030303020204" pitchFamily="34" charset="0"/>
                <a:ea typeface="DFPWeiBei-B5" panose="03000700000000000000" pitchFamily="66" charset="-120"/>
                <a:cs typeface="Times New Roman" panose="02020603050405020304" pitchFamily="18" charset="0"/>
              </a:rPr>
              <a:t> </a:t>
            </a:r>
            <a:r>
              <a:rPr lang="en-US" altLang="zh-TW" sz="40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字譯：這就要求聖徒要有堅忍和信心</a:t>
            </a:r>
            <a:r>
              <a:rPr lang="en-US" altLang="zh-TW" sz="40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a:t>
            </a:r>
            <a:r>
              <a:rPr lang="zh-TW" altLang="en-US" sz="4800" dirty="0">
                <a:solidFill>
                  <a:srgbClr val="480048"/>
                </a:solidFill>
                <a:latin typeface="Candara" panose="020E0502030303020204" pitchFamily="34" charset="0"/>
                <a:ea typeface="DFPWeiBei-B5" panose="03000700000000000000" pitchFamily="66" charset="-120"/>
                <a:cs typeface="Times New Roman" panose="02020603050405020304" pitchFamily="18" charset="0"/>
              </a:rPr>
              <a:t>。</a:t>
            </a:r>
            <a:endParaRPr lang="en-US" sz="4800" dirty="0">
              <a:solidFill>
                <a:srgbClr val="480048"/>
              </a:solidFill>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834227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9EC6829-3882-9E91-5F76-24E7843E9FE3}"/>
              </a:ext>
            </a:extLst>
          </p:cNvPr>
          <p:cNvSpPr>
            <a:spLocks noGrp="1"/>
          </p:cNvSpPr>
          <p:nvPr>
            <p:ph type="title"/>
          </p:nvPr>
        </p:nvSpPr>
        <p:spPr>
          <a:xfrm>
            <a:off x="571499" y="223736"/>
            <a:ext cx="8000999" cy="2052536"/>
          </a:xfrm>
        </p:spPr>
        <p:txBody>
          <a:bodyPr anchor="ctr">
            <a:noAutofit/>
          </a:bodyPr>
          <a:lstStyle/>
          <a:p>
            <a:pPr algn="ctr">
              <a:lnSpc>
                <a:spcPct val="110000"/>
              </a:lnSpc>
            </a:pPr>
            <a:br>
              <a:rPr lang="en-US" altLang="zh-CN" sz="44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br>
            <a:r>
              <a:rPr lang="zh-TW" altLang="en-US"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你們蒙召原是為此，因為基督也為你們受過苦，給你們留下榜樣，</a:t>
            </a:r>
            <a:r>
              <a:rPr lang="zh-TW" altLang="en-US" sz="40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叫你們跟隨祂的腳蹤行。</a:t>
            </a:r>
            <a:br>
              <a:rPr lang="en-US" sz="4000" dirty="0">
                <a:solidFill>
                  <a:srgbClr val="FFC000"/>
                </a:solidFill>
                <a:effectLst>
                  <a:outerShdw blurRad="38100" dist="38100" dir="2700000" algn="tl">
                    <a:srgbClr val="000000">
                      <a:alpha val="43137"/>
                    </a:srgbClr>
                  </a:outerShdw>
                </a:effectLst>
                <a:latin typeface="Courier New" panose="02070309020205020404" pitchFamily="49" charset="0"/>
                <a:ea typeface="PMingLiU" panose="02020500000000000000" pitchFamily="18" charset="-120"/>
              </a:rPr>
            </a:br>
            <a:endParaRPr lang="en-US" sz="4400" dirty="0">
              <a:solidFill>
                <a:srgbClr val="CCFFFF"/>
              </a:solidFill>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7D60A788-8DD4-E777-5E0B-8D0C21E2655D}"/>
              </a:ext>
            </a:extLst>
          </p:cNvPr>
          <p:cNvSpPr>
            <a:spLocks noGrp="1"/>
          </p:cNvSpPr>
          <p:nvPr>
            <p:ph idx="1"/>
          </p:nvPr>
        </p:nvSpPr>
        <p:spPr>
          <a:xfrm>
            <a:off x="466928" y="3437808"/>
            <a:ext cx="8453336" cy="2286514"/>
          </a:xfrm>
        </p:spPr>
        <p:txBody>
          <a:bodyPr anchor="t">
            <a:normAutofit/>
          </a:bodyPr>
          <a:lstStyle/>
          <a:p>
            <a:pPr marL="0" marR="457200" indent="0" algn="ctr" hangingPunct="1">
              <a:lnSpc>
                <a:spcPct val="110000"/>
              </a:lnSpc>
              <a:spcBef>
                <a:spcPts val="600"/>
              </a:spcBef>
              <a:buNone/>
            </a:pPr>
            <a:r>
              <a:rPr lang="zh-TW"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祂並沒有犯罪，口裡也沒有詭詐。</a:t>
            </a:r>
            <a:endParaRPr lang="en-US" sz="4000" dirty="0">
              <a:solidFill>
                <a:srgbClr val="FFC000"/>
              </a:solidFill>
              <a:effectLst>
                <a:outerShdw blurRad="38100" dist="38100" dir="2700000" algn="tl">
                  <a:srgbClr val="000000">
                    <a:alpha val="43137"/>
                  </a:srgbClr>
                </a:outerShdw>
              </a:effectLst>
              <a:latin typeface="Courier New" panose="02070309020205020404" pitchFamily="49" charset="0"/>
              <a:ea typeface="PMingLiU" panose="02020500000000000000" pitchFamily="18" charset="-120"/>
            </a:endParaRPr>
          </a:p>
          <a:p>
            <a:pPr marL="0" marR="457200" indent="0" algn="ctr" hangingPunct="1">
              <a:lnSpc>
                <a:spcPct val="110000"/>
              </a:lnSpc>
              <a:spcBef>
                <a:spcPts val="600"/>
              </a:spcBef>
              <a:buNone/>
            </a:pPr>
            <a:r>
              <a:rPr lang="zh-TW"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祂被罵不還口，受害不說威嚇的話，</a:t>
            </a:r>
            <a:endParaRPr lang="en-US" sz="4000" dirty="0">
              <a:solidFill>
                <a:srgbClr val="FFC000"/>
              </a:solidFill>
              <a:effectLst>
                <a:outerShdw blurRad="38100" dist="38100" dir="2700000" algn="tl">
                  <a:srgbClr val="000000">
                    <a:alpha val="43137"/>
                  </a:srgbClr>
                </a:outerShdw>
              </a:effectLst>
              <a:latin typeface="Courier New" panose="02070309020205020404" pitchFamily="49" charset="0"/>
              <a:ea typeface="PMingLiU" panose="02020500000000000000" pitchFamily="18" charset="-120"/>
            </a:endParaRPr>
          </a:p>
          <a:p>
            <a:pPr marL="0" marR="457200" indent="0">
              <a:lnSpc>
                <a:spcPct val="110000"/>
              </a:lnSpc>
              <a:spcBef>
                <a:spcPts val="600"/>
              </a:spcBef>
              <a:buNone/>
            </a:pPr>
            <a:r>
              <a:rPr lang="zh-TW"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只將自己交託那按公義審判人的主。</a:t>
            </a:r>
            <a:endParaRPr lang="en-US"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
        <p:nvSpPr>
          <p:cNvPr id="8" name="TextBox 7">
            <a:extLst>
              <a:ext uri="{FF2B5EF4-FFF2-40B4-BE49-F238E27FC236}">
                <a16:creationId xmlns:a16="http://schemas.microsoft.com/office/drawing/2014/main" id="{946FC614-6C36-517C-0761-8B616B409A98}"/>
              </a:ext>
            </a:extLst>
          </p:cNvPr>
          <p:cNvSpPr txBox="1"/>
          <p:nvPr/>
        </p:nvSpPr>
        <p:spPr>
          <a:xfrm>
            <a:off x="4000498" y="5743372"/>
            <a:ext cx="4572000" cy="646331"/>
          </a:xfrm>
          <a:prstGeom prst="rect">
            <a:avLst/>
          </a:prstGeom>
          <a:noFill/>
        </p:spPr>
        <p:txBody>
          <a:bodyPr wrap="square">
            <a:spAutoFit/>
          </a:bodyPr>
          <a:lstStyle/>
          <a:p>
            <a:r>
              <a:rPr lang="en-US" altLang="zh-CN" sz="36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a:t>
            </a:r>
            <a:r>
              <a:rPr lang="zh-TW" altLang="en-US" sz="36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彼得前書 </a:t>
            </a:r>
            <a:r>
              <a:rPr lang="en-US" sz="36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2:21-23)</a:t>
            </a:r>
            <a:endParaRPr lang="en-US" sz="3600" dirty="0"/>
          </a:p>
        </p:txBody>
      </p:sp>
    </p:spTree>
    <p:extLst>
      <p:ext uri="{BB962C8B-B14F-4D97-AF65-F5344CB8AC3E}">
        <p14:creationId xmlns:p14="http://schemas.microsoft.com/office/powerpoint/2010/main" val="40371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54693"/>
            <a:ext cx="8229599" cy="5946108"/>
          </a:xfrm>
        </p:spPr>
        <p:txBody>
          <a:bodyPr>
            <a:normAutofit/>
          </a:bodyPr>
          <a:lstStyle/>
          <a:p>
            <a:pPr marL="0" indent="0">
              <a:lnSpc>
                <a:spcPct val="110000"/>
              </a:lnSpc>
              <a:spcBef>
                <a:spcPts val="600"/>
              </a:spcBef>
              <a:spcAft>
                <a:spcPts val="600"/>
              </a:spcAft>
              <a:buNone/>
            </a:pPr>
            <a:r>
              <a:rPr lang="zh-CN" altLang="en-US" sz="4800" dirty="0">
                <a:solidFill>
                  <a:srgbClr val="000000"/>
                </a:solidFill>
                <a:effectLst/>
                <a:latin typeface="Candara" panose="020E0502030303020204" pitchFamily="34" charset="0"/>
                <a:ea typeface="DFYuanMedium-B5" panose="020F0509000000000000" pitchFamily="49" charset="-120"/>
              </a:rPr>
              <a:t>約翰福音 </a:t>
            </a:r>
            <a:r>
              <a:rPr lang="en-US" sz="4800" dirty="0">
                <a:solidFill>
                  <a:srgbClr val="000000"/>
                </a:solidFill>
                <a:effectLst/>
                <a:latin typeface="Candara" panose="020E0502030303020204" pitchFamily="34" charset="0"/>
                <a:ea typeface="DFYuanMedium-B5" panose="020F0509000000000000" pitchFamily="49" charset="-120"/>
              </a:rPr>
              <a:t>15:19 </a:t>
            </a:r>
            <a:r>
              <a:rPr lang="en-US" altLang="zh-TW" sz="4800" dirty="0">
                <a:solidFill>
                  <a:srgbClr val="000000"/>
                </a:solidFill>
                <a:effectLst/>
                <a:latin typeface="Candara" panose="020E0502030303020204" pitchFamily="34" charset="0"/>
                <a:ea typeface="DFPWeiBei-B5" panose="03000700000000000000" pitchFamily="66" charset="-120"/>
              </a:rPr>
              <a:t>…</a:t>
            </a:r>
            <a:r>
              <a:rPr lang="zh-TW" sz="4800" dirty="0">
                <a:solidFill>
                  <a:srgbClr val="000000"/>
                </a:solidFill>
                <a:effectLst/>
                <a:latin typeface="Candara" panose="020E0502030303020204" pitchFamily="34" charset="0"/>
                <a:ea typeface="DFPWeiBei-B5" panose="03000700000000000000" pitchFamily="66" charset="-120"/>
              </a:rPr>
              <a:t>只因</a:t>
            </a:r>
            <a:r>
              <a:rPr lang="zh-TW" sz="4800" dirty="0">
                <a:solidFill>
                  <a:srgbClr val="FF0000"/>
                </a:solidFill>
                <a:effectLst/>
                <a:latin typeface="Candara" panose="020E0502030303020204" pitchFamily="34" charset="0"/>
                <a:ea typeface="DFPWeiBei-B5" panose="03000700000000000000" pitchFamily="66" charset="-120"/>
              </a:rPr>
              <a:t>你們不屬世界</a:t>
            </a:r>
            <a:r>
              <a:rPr lang="zh-TW" sz="4800" dirty="0">
                <a:solidFill>
                  <a:srgbClr val="000000"/>
                </a:solidFill>
                <a:effectLst/>
                <a:latin typeface="Candara" panose="020E0502030303020204" pitchFamily="34" charset="0"/>
                <a:ea typeface="DFPWeiBei-B5" panose="03000700000000000000" pitchFamily="66" charset="-120"/>
              </a:rPr>
              <a:t>．乃是我從世界中揀選了你們、所以</a:t>
            </a:r>
            <a:r>
              <a:rPr lang="zh-TW" sz="4800" dirty="0">
                <a:solidFill>
                  <a:srgbClr val="FF0000"/>
                </a:solidFill>
                <a:effectLst/>
                <a:latin typeface="Candara" panose="020E0502030303020204" pitchFamily="34" charset="0"/>
                <a:ea typeface="DFPWeiBei-B5" panose="03000700000000000000" pitchFamily="66" charset="-120"/>
              </a:rPr>
              <a:t>世界就恨你們</a:t>
            </a:r>
            <a:r>
              <a:rPr lang="zh-TW" sz="4800" dirty="0">
                <a:solidFill>
                  <a:srgbClr val="000000"/>
                </a:solidFill>
                <a:effectLst/>
                <a:latin typeface="Candara" panose="020E0502030303020204" pitchFamily="34" charset="0"/>
                <a:ea typeface="DFPWeiBei-B5" panose="03000700000000000000" pitchFamily="66" charset="-120"/>
              </a:rPr>
              <a:t>。</a:t>
            </a:r>
            <a:r>
              <a:rPr lang="en-US" sz="4800" dirty="0">
                <a:solidFill>
                  <a:srgbClr val="000000"/>
                </a:solidFill>
                <a:effectLst/>
                <a:latin typeface="Candara" panose="020E0502030303020204" pitchFamily="34" charset="0"/>
                <a:ea typeface="DFPWeiBei-B5" panose="03000700000000000000" pitchFamily="66" charset="-120"/>
              </a:rPr>
              <a:t>20</a:t>
            </a:r>
            <a:r>
              <a:rPr lang="en-US" altLang="zh-TW" sz="4800" dirty="0">
                <a:solidFill>
                  <a:srgbClr val="000000"/>
                </a:solidFill>
                <a:effectLst/>
                <a:latin typeface="Candara" panose="020E0502030303020204" pitchFamily="34" charset="0"/>
                <a:ea typeface="DFPWeiBei-B5" panose="03000700000000000000" pitchFamily="66" charset="-120"/>
              </a:rPr>
              <a:t>…</a:t>
            </a:r>
            <a:r>
              <a:rPr lang="zh-TW" sz="4800" dirty="0">
                <a:solidFill>
                  <a:srgbClr val="000000"/>
                </a:solidFill>
                <a:effectLst/>
                <a:latin typeface="Candara" panose="020E0502030303020204" pitchFamily="34" charset="0"/>
                <a:ea typeface="DFPWeiBei-B5" panose="03000700000000000000" pitchFamily="66" charset="-120"/>
              </a:rPr>
              <a:t>他們若逼迫了我、也要</a:t>
            </a:r>
            <a:r>
              <a:rPr lang="zh-TW" sz="4800" dirty="0">
                <a:solidFill>
                  <a:srgbClr val="FF0000"/>
                </a:solidFill>
                <a:effectLst/>
                <a:latin typeface="Candara" panose="020E0502030303020204" pitchFamily="34" charset="0"/>
                <a:ea typeface="DFPWeiBei-B5" panose="03000700000000000000" pitchFamily="66" charset="-120"/>
              </a:rPr>
              <a:t>逼迫</a:t>
            </a:r>
            <a:r>
              <a:rPr lang="zh-TW" sz="4800" dirty="0">
                <a:solidFill>
                  <a:srgbClr val="000000"/>
                </a:solidFill>
                <a:effectLst/>
                <a:latin typeface="Candara" panose="020E0502030303020204" pitchFamily="34" charset="0"/>
                <a:ea typeface="DFPWeiBei-B5" panose="03000700000000000000" pitchFamily="66" charset="-120"/>
              </a:rPr>
              <a:t>你們．若遵守了我的話、也要遵守你們的話。</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247394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66928"/>
            <a:ext cx="8249056" cy="5933872"/>
          </a:xfrm>
        </p:spPr>
        <p:txBody>
          <a:bodyPr>
            <a:normAutofit/>
          </a:bodyPr>
          <a:lstStyle/>
          <a:p>
            <a:pPr marL="0" indent="0" hangingPunct="0">
              <a:lnSpc>
                <a:spcPct val="110000"/>
              </a:lnSpc>
              <a:spcBef>
                <a:spcPts val="600"/>
              </a:spcBef>
              <a:spcAft>
                <a:spcPts val="600"/>
              </a:spcAft>
              <a:buNone/>
            </a:pPr>
            <a:r>
              <a:rPr lang="zh-CN" altLang="en-US" sz="4800" dirty="0">
                <a:solidFill>
                  <a:srgbClr val="000000"/>
                </a:solidFill>
                <a:latin typeface="Candara" panose="020E0502030303020204" pitchFamily="34" charset="0"/>
                <a:ea typeface="DFYuanMedium-B5" panose="020F0509000000000000" pitchFamily="49" charset="-120"/>
              </a:rPr>
              <a:t>羅馬書</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YuanMedium-B5" panose="020F0509000000000000" pitchFamily="49" charset="-120"/>
              </a:rPr>
              <a:t>15:4 </a:t>
            </a:r>
            <a:r>
              <a:rPr lang="zh-TW" sz="4800" dirty="0">
                <a:solidFill>
                  <a:srgbClr val="000000"/>
                </a:solidFill>
                <a:effectLst/>
                <a:latin typeface="Candara" panose="020E0502030303020204" pitchFamily="34" charset="0"/>
                <a:ea typeface="DFPWeiBei-B5" panose="03000700000000000000" pitchFamily="66" charset="-120"/>
              </a:rPr>
              <a:t>從前所寫的聖經、都是為教訓我們寫的、叫我們</a:t>
            </a:r>
            <a:r>
              <a:rPr lang="zh-TW" sz="4800" dirty="0">
                <a:solidFill>
                  <a:srgbClr val="FF0000"/>
                </a:solidFill>
                <a:effectLst/>
                <a:latin typeface="Candara" panose="020E0502030303020204" pitchFamily="34" charset="0"/>
                <a:ea typeface="DFPWeiBei-B5" panose="03000700000000000000" pitchFamily="66" charset="-120"/>
              </a:rPr>
              <a:t>因聖經所生的忍耐和安慰</a:t>
            </a:r>
            <a:r>
              <a:rPr lang="zh-TW" sz="4800" dirty="0">
                <a:solidFill>
                  <a:srgbClr val="000000"/>
                </a:solidFill>
                <a:effectLst/>
                <a:latin typeface="Candara" panose="020E0502030303020204" pitchFamily="34" charset="0"/>
                <a:ea typeface="DFPWeiBei-B5" panose="03000700000000000000" pitchFamily="66" charset="-120"/>
              </a:rPr>
              <a:t>、可以</a:t>
            </a:r>
            <a:r>
              <a:rPr lang="zh-TW" sz="4800" dirty="0">
                <a:solidFill>
                  <a:srgbClr val="FF0000"/>
                </a:solidFill>
                <a:effectLst/>
                <a:latin typeface="DFPWeiBei-B5" panose="03000700000000000000" pitchFamily="66" charset="-120"/>
                <a:ea typeface="DFPWeiBei-B5" panose="03000700000000000000" pitchFamily="66" charset="-120"/>
              </a:rPr>
              <a:t>得</a:t>
            </a:r>
            <a:r>
              <a:rPr lang="zh-CN" altLang="en-US" sz="4800" dirty="0">
                <a:solidFill>
                  <a:srgbClr val="FF0000"/>
                </a:solidFill>
                <a:latin typeface="DFPWeiBei-B5" panose="03000700000000000000" pitchFamily="66" charset="-120"/>
                <a:ea typeface="DFPWeiBei-B5" panose="03000700000000000000" pitchFamily="66" charset="-120"/>
              </a:rPr>
              <a:t>著</a:t>
            </a:r>
            <a:r>
              <a:rPr lang="zh-TW" sz="4800" dirty="0">
                <a:solidFill>
                  <a:srgbClr val="FF0000"/>
                </a:solidFill>
                <a:effectLst/>
                <a:latin typeface="Candara" panose="020E0502030303020204" pitchFamily="34" charset="0"/>
                <a:ea typeface="DFPWeiBei-B5" panose="03000700000000000000" pitchFamily="66" charset="-120"/>
                <a:cs typeface="DFPWeiBei-B5" panose="03000700000000000000" pitchFamily="66" charset="-120"/>
              </a:rPr>
              <a:t>盼望</a:t>
            </a:r>
            <a:r>
              <a:rPr lang="zh-TW" sz="4800" dirty="0">
                <a:solidFill>
                  <a:srgbClr val="000000"/>
                </a:solidFill>
                <a:effectLst/>
                <a:latin typeface="Candara" panose="020E0502030303020204" pitchFamily="34" charset="0"/>
                <a:ea typeface="DFPWeiBei-B5" panose="03000700000000000000" pitchFamily="66" charset="-120"/>
              </a:rPr>
              <a:t>。</a:t>
            </a:r>
            <a:r>
              <a:rPr lang="en-US" sz="4800" dirty="0">
                <a:solidFill>
                  <a:srgbClr val="000000"/>
                </a:solidFill>
                <a:effectLst/>
                <a:latin typeface="Candara" panose="020E0502030303020204" pitchFamily="34" charset="0"/>
                <a:ea typeface="DFPWeiBei-B5" panose="03000700000000000000" pitchFamily="66" charset="-120"/>
              </a:rPr>
              <a:t>5 </a:t>
            </a:r>
            <a:r>
              <a:rPr lang="zh-TW" sz="4800" dirty="0">
                <a:solidFill>
                  <a:srgbClr val="000000"/>
                </a:solidFill>
                <a:effectLst/>
                <a:latin typeface="Candara" panose="020E0502030303020204" pitchFamily="34" charset="0"/>
                <a:ea typeface="DFPWeiBei-B5" panose="03000700000000000000" pitchFamily="66" charset="-120"/>
              </a:rPr>
              <a:t>但願賜</a:t>
            </a:r>
            <a:r>
              <a:rPr lang="zh-TW" sz="4800" dirty="0">
                <a:solidFill>
                  <a:srgbClr val="FF0000"/>
                </a:solidFill>
                <a:effectLst/>
                <a:latin typeface="Candara" panose="020E0502030303020204" pitchFamily="34" charset="0"/>
                <a:ea typeface="DFPWeiBei-B5" panose="03000700000000000000" pitchFamily="66" charset="-120"/>
              </a:rPr>
              <a:t>忍耐</a:t>
            </a:r>
            <a:r>
              <a:rPr lang="zh-TW" sz="4800" dirty="0">
                <a:solidFill>
                  <a:srgbClr val="000000"/>
                </a:solidFill>
                <a:effectLst/>
                <a:latin typeface="Candara" panose="020E0502030303020204" pitchFamily="34" charset="0"/>
                <a:ea typeface="DFPWeiBei-B5" panose="03000700000000000000" pitchFamily="66" charset="-120"/>
              </a:rPr>
              <a:t>安慰的神、叫你們彼此同心、效法基督耶穌．</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05208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8" y="466928"/>
            <a:ext cx="8249057" cy="5933872"/>
          </a:xfrm>
        </p:spPr>
        <p:txBody>
          <a:bodyPr>
            <a:normAutofit/>
          </a:bodyPr>
          <a:lstStyle/>
          <a:p>
            <a:pPr marL="0" marR="0" lvl="0" indent="0" hangingPunct="0">
              <a:lnSpc>
                <a:spcPct val="110000"/>
              </a:lnSpc>
              <a:spcBef>
                <a:spcPts val="600"/>
              </a:spcBef>
              <a:spcAft>
                <a:spcPts val="0"/>
              </a:spcAft>
              <a:buNone/>
            </a:pPr>
            <a:r>
              <a:rPr lang="zh-TW" sz="4800" dirty="0">
                <a:solidFill>
                  <a:srgbClr val="000000"/>
                </a:solidFill>
                <a:effectLst/>
                <a:latin typeface="Candara" panose="020E0502030303020204" pitchFamily="34" charset="0"/>
                <a:ea typeface="DFYuanMedium-B5" panose="020F0509000000000000" pitchFamily="49" charset="-120"/>
              </a:rPr>
              <a:t>提前</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PWeiBei-B5" panose="03000700000000000000" pitchFamily="66" charset="-120"/>
              </a:rPr>
              <a:t>6:10 </a:t>
            </a:r>
            <a:r>
              <a:rPr lang="zh-TW" sz="4800" dirty="0">
                <a:solidFill>
                  <a:srgbClr val="000000"/>
                </a:solidFill>
                <a:effectLst/>
                <a:latin typeface="Candara" panose="020E0502030303020204" pitchFamily="34" charset="0"/>
                <a:ea typeface="DFPWeiBei-B5" panose="03000700000000000000" pitchFamily="66" charset="-120"/>
              </a:rPr>
              <a:t>貪財是萬惡之根．有人貪戀錢財、就</a:t>
            </a:r>
            <a:r>
              <a:rPr lang="zh-TW" sz="4800" dirty="0">
                <a:solidFill>
                  <a:srgbClr val="00008A"/>
                </a:solidFill>
                <a:effectLst/>
                <a:latin typeface="Candara" panose="020E0502030303020204" pitchFamily="34" charset="0"/>
                <a:ea typeface="DFPWeiBei-B5" panose="03000700000000000000" pitchFamily="66" charset="-120"/>
              </a:rPr>
              <a:t>被引誘離了真道</a:t>
            </a:r>
            <a:r>
              <a:rPr lang="zh-TW" sz="4800" dirty="0">
                <a:solidFill>
                  <a:srgbClr val="000000"/>
                </a:solidFill>
                <a:effectLst/>
                <a:latin typeface="Candara" panose="020E0502030303020204" pitchFamily="34" charset="0"/>
                <a:ea typeface="DFPWeiBei-B5" panose="03000700000000000000" pitchFamily="66" charset="-120"/>
              </a:rPr>
              <a:t>、用許多愁苦把自己刺透了。</a:t>
            </a:r>
            <a:r>
              <a:rPr lang="en-US" sz="4800" dirty="0">
                <a:solidFill>
                  <a:srgbClr val="000000"/>
                </a:solidFill>
                <a:effectLst/>
                <a:latin typeface="Candara" panose="020E0502030303020204" pitchFamily="34" charset="0"/>
                <a:ea typeface="DFPWeiBei-B5" panose="03000700000000000000" pitchFamily="66" charset="-120"/>
              </a:rPr>
              <a:t>11 </a:t>
            </a:r>
            <a:r>
              <a:rPr lang="zh-TW" sz="4800" dirty="0">
                <a:solidFill>
                  <a:srgbClr val="000000"/>
                </a:solidFill>
                <a:effectLst/>
                <a:latin typeface="Candara" panose="020E0502030303020204" pitchFamily="34" charset="0"/>
                <a:ea typeface="DFPWeiBei-B5" panose="03000700000000000000" pitchFamily="66" charset="-120"/>
              </a:rPr>
              <a:t>但你這屬神的人、要逃避這些事、</a:t>
            </a:r>
            <a:r>
              <a:rPr lang="zh-TW" sz="4800" dirty="0">
                <a:solidFill>
                  <a:srgbClr val="FF0000"/>
                </a:solidFill>
                <a:effectLst/>
                <a:latin typeface="Candara" panose="020E0502030303020204" pitchFamily="34" charset="0"/>
                <a:ea typeface="DFPWeiBei-B5" panose="03000700000000000000" pitchFamily="66" charset="-120"/>
              </a:rPr>
              <a:t>追求</a:t>
            </a:r>
            <a:r>
              <a:rPr lang="zh-TW" sz="4800" dirty="0">
                <a:solidFill>
                  <a:srgbClr val="000000"/>
                </a:solidFill>
                <a:effectLst/>
                <a:latin typeface="Candara" panose="020E0502030303020204" pitchFamily="34" charset="0"/>
                <a:ea typeface="DFPWeiBei-B5" panose="03000700000000000000" pitchFamily="66" charset="-120"/>
              </a:rPr>
              <a:t>公義、敬虔、信心、愛心、</a:t>
            </a:r>
            <a:r>
              <a:rPr lang="zh-TW" sz="4800" dirty="0">
                <a:solidFill>
                  <a:srgbClr val="FF0000"/>
                </a:solidFill>
                <a:effectLst/>
                <a:latin typeface="Candara" panose="020E0502030303020204" pitchFamily="34" charset="0"/>
                <a:ea typeface="DFPWeiBei-B5" panose="03000700000000000000" pitchFamily="66" charset="-120"/>
              </a:rPr>
              <a:t>忍耐</a:t>
            </a:r>
            <a:r>
              <a:rPr lang="zh-TW" sz="4800" dirty="0">
                <a:solidFill>
                  <a:srgbClr val="000000"/>
                </a:solidFill>
                <a:effectLst/>
                <a:latin typeface="Candara" panose="020E0502030303020204" pitchFamily="34" charset="0"/>
                <a:ea typeface="DFPWeiBei-B5" panose="03000700000000000000" pitchFamily="66" charset="-120"/>
              </a:rPr>
              <a:t>、溫柔。</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2172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57199"/>
            <a:ext cx="8336605" cy="6162675"/>
          </a:xfrm>
        </p:spPr>
        <p:txBody>
          <a:bodyPr>
            <a:normAutofit/>
          </a:bodyPr>
          <a:lstStyle/>
          <a:p>
            <a:pPr marL="0" indent="0" hangingPunct="0">
              <a:lnSpc>
                <a:spcPct val="110000"/>
              </a:lnSpc>
              <a:spcBef>
                <a:spcPts val="600"/>
              </a:spcBef>
              <a:spcAft>
                <a:spcPts val="600"/>
              </a:spcAft>
              <a:buNone/>
            </a:pPr>
            <a:r>
              <a:rPr lang="en-US" altLang="zh-CN" sz="4400" dirty="0">
                <a:solidFill>
                  <a:schemeClr val="accent3">
                    <a:lumMod val="75000"/>
                  </a:schemeClr>
                </a:solidFill>
                <a:latin typeface="Candara" panose="020E0502030303020204" pitchFamily="34" charset="0"/>
                <a:ea typeface="DFWeiBei-B5" panose="03000709000000000000" pitchFamily="65" charset="-120"/>
                <a:cs typeface="Times New Roman" panose="02020603050405020304" pitchFamily="18" charset="0"/>
              </a:rPr>
              <a:t>12:18 </a:t>
            </a:r>
            <a:r>
              <a:rPr lang="zh-TW" altLang="en-US" sz="4400" dirty="0">
                <a:solidFill>
                  <a:schemeClr val="accent3">
                    <a:lumMod val="75000"/>
                  </a:schemeClr>
                </a:solidFill>
                <a:latin typeface="Candara" panose="020E0502030303020204" pitchFamily="34" charset="0"/>
                <a:ea typeface="DFWeiBei-B5" panose="03000709000000000000" pitchFamily="65" charset="-120"/>
                <a:cs typeface="Times New Roman" panose="02020603050405020304" pitchFamily="18" charset="0"/>
              </a:rPr>
              <a:t>那時龍就站在海邊的沙上。</a:t>
            </a:r>
            <a:r>
              <a:rPr lang="en-US" altLang="zh-CN" sz="5400" b="1" dirty="0">
                <a:latin typeface="Candara" panose="020E0502030303020204" pitchFamily="34" charset="0"/>
                <a:ea typeface="DFWeiBei-B5" panose="03000709000000000000" pitchFamily="65" charset="-120"/>
                <a:cs typeface="Times New Roman" panose="02020603050405020304" pitchFamily="18" charset="0"/>
              </a:rPr>
              <a:t>13:</a:t>
            </a:r>
            <a:r>
              <a:rPr lang="en-GB" sz="5400" b="1" dirty="0">
                <a:effectLst/>
                <a:latin typeface="Candara" panose="020E0502030303020204" pitchFamily="34" charset="0"/>
                <a:ea typeface="DFPWeiBei-B5" panose="03000700000000000000" pitchFamily="66" charset="-120"/>
                <a:cs typeface="Times New Roman" panose="02020603050405020304" pitchFamily="18" charset="0"/>
              </a:rPr>
              <a:t>1</a:t>
            </a:r>
            <a:r>
              <a:rPr lang="en-GB" sz="5400" b="1"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我又看見</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一個獸從海中上來</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，有十角七頭，在十角上戴著十個冠冕，七頭上有褻瀆的名號。</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2</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我所看見的獸形狀像豹，腳像熊的腳，口像獅子的口。那龍將自己的能力、座位和大權柄都給了牠。</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997846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algn="ctr">
              <a:lnSpc>
                <a:spcPct val="110000"/>
              </a:lnSpc>
              <a:spcBef>
                <a:spcPts val="600"/>
              </a:spcBef>
              <a:spcAft>
                <a:spcPts val="600"/>
              </a:spcAft>
            </a:pPr>
            <a:r>
              <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從地中上來的獸</a:t>
            </a:r>
            <a:r>
              <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有哪些特徵</a:t>
            </a:r>
            <a:r>
              <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endPar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sz="48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11</a:t>
            </a:r>
            <a:r>
              <a:rPr lang="en-US" sz="4800" dirty="0">
                <a:solidFill>
                  <a:schemeClr val="tx1"/>
                </a:solidFill>
                <a:latin typeface="Arial" panose="020B0604020202020204" pitchFamily="34" charset="0"/>
                <a:ea typeface="DFPWeiBei-B5" panose="03000700000000000000" pitchFamily="66" charset="-120"/>
                <a:cs typeface="Arial" panose="020B0604020202020204" pitchFamily="34" charset="0"/>
              </a:rPr>
              <a:t> </a:t>
            </a:r>
            <a:r>
              <a:rPr lang="zh-CN" altLang="en-US" sz="48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我又看見</a:t>
            </a:r>
            <a:r>
              <a:rPr lang="zh-CN" altLang="en-US" sz="48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另有一個獸從地中上來</a:t>
            </a:r>
            <a:r>
              <a:rPr lang="zh-CN" altLang="en-US" sz="48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，有</a:t>
            </a:r>
            <a:r>
              <a:rPr lang="zh-CN" altLang="en-US" sz="4800" u="sng" dirty="0">
                <a:solidFill>
                  <a:srgbClr val="4B4BFF"/>
                </a:solidFill>
                <a:latin typeface="Candara" panose="020E0502030303020204" pitchFamily="34" charset="0"/>
                <a:ea typeface="DFPWeiBei-B5" panose="03000700000000000000" pitchFamily="66" charset="-120"/>
                <a:cs typeface="Times New Roman" panose="02020603050405020304" pitchFamily="18" charset="0"/>
              </a:rPr>
              <a:t>兩角如同羊羔，說話好像龍</a:t>
            </a:r>
            <a:r>
              <a:rPr lang="zh-CN" altLang="en-US" sz="4800" dirty="0">
                <a:solidFill>
                  <a:srgbClr val="000096"/>
                </a:solidFill>
                <a:latin typeface="Candara" panose="020E0502030303020204" pitchFamily="34" charset="0"/>
                <a:ea typeface="DFPWeiBei-B5" panose="03000700000000000000" pitchFamily="66" charset="-120"/>
                <a:cs typeface="Times New Roman" panose="02020603050405020304" pitchFamily="18" charset="0"/>
              </a:rPr>
              <a:t>。</a:t>
            </a:r>
            <a:endParaRPr lang="en-US" sz="4800" dirty="0">
              <a:solidFill>
                <a:schemeClr val="tx1"/>
              </a:solidFill>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4215333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4" y="407987"/>
            <a:ext cx="8239125" cy="6042025"/>
          </a:xfrm>
        </p:spPr>
        <p:txBody>
          <a:bodyPr vert="horz" lIns="91440" tIns="45720" rIns="91440" bIns="45720" rtlCol="0" anchor="t">
            <a:normAutofit/>
          </a:bodyPr>
          <a:lstStyle/>
          <a:p>
            <a:pPr marL="57150" indent="0">
              <a:lnSpc>
                <a:spcPct val="110000"/>
              </a:lnSpc>
              <a:spcBef>
                <a:spcPts val="1200"/>
              </a:spcBef>
              <a:spcAft>
                <a:spcPts val="1200"/>
              </a:spcAft>
              <a:buNone/>
            </a:pPr>
            <a:r>
              <a:rPr lang="en-US" sz="4400" dirty="0">
                <a:effectLst/>
                <a:latin typeface="Candara" panose="020E0502030303020204" pitchFamily="34" charset="0"/>
                <a:ea typeface="DFPWeiBei-B5" panose="03000700000000000000" pitchFamily="66" charset="-120"/>
                <a:cs typeface="Times New Roman" panose="02020603050405020304" pitchFamily="18" charset="0"/>
              </a:rPr>
              <a:t>12</a:t>
            </a:r>
            <a:r>
              <a:rPr lang="en-US" sz="4400" dirty="0">
                <a:effectLst/>
                <a:latin typeface="Arial" panose="020B0604020202020204" pitchFamily="34" charset="0"/>
                <a:ea typeface="DFPWeiBei-B5" panose="03000700000000000000" pitchFamily="66" charset="-120"/>
                <a:cs typeface="Arial" panose="020B0604020202020204" pitchFamily="34" charset="0"/>
              </a:rPr>
              <a:t> </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牠在頭一個獸面前，施行頭一個獸所有的權柄，並且叫地和住在地上的人拜那死傷醫好的頭一個獸。</a:t>
            </a:r>
            <a:r>
              <a:rPr lang="en-US" sz="4400" dirty="0">
                <a:effectLst/>
                <a:latin typeface="Candara" panose="020E0502030303020204" pitchFamily="34" charset="0"/>
                <a:ea typeface="DFPWeiBei-B5" panose="03000700000000000000" pitchFamily="66" charset="-120"/>
                <a:cs typeface="Times New Roman" panose="02020603050405020304" pitchFamily="18" charset="0"/>
              </a:rPr>
              <a:t>13</a:t>
            </a:r>
            <a:r>
              <a:rPr lang="en-US" sz="4400" dirty="0">
                <a:effectLst/>
                <a:latin typeface="Arial" panose="020B0604020202020204" pitchFamily="34" charset="0"/>
                <a:ea typeface="DFPWeiBei-B5" panose="03000700000000000000" pitchFamily="66" charset="-120"/>
                <a:cs typeface="Arial" panose="020B0604020202020204" pitchFamily="34" charset="0"/>
              </a:rPr>
              <a:t> </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又行</a:t>
            </a:r>
            <a:r>
              <a:rPr lang="zh-CN"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大奇事</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a:t>
            </a:r>
            <a:r>
              <a:rPr lang="zh-CN"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甚至在人面前叫火從天降在地上</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 </a:t>
            </a:r>
            <a:r>
              <a:rPr lang="en-US" sz="4400" dirty="0">
                <a:effectLst/>
                <a:latin typeface="Candara" panose="020E0502030303020204" pitchFamily="34" charset="0"/>
                <a:ea typeface="DFPWeiBei-B5" panose="03000700000000000000" pitchFamily="66" charset="-120"/>
                <a:cs typeface="Times New Roman" panose="02020603050405020304" pitchFamily="18" charset="0"/>
              </a:rPr>
              <a:t>14</a:t>
            </a:r>
            <a:r>
              <a:rPr lang="en-US" sz="4400" dirty="0">
                <a:effectLst/>
                <a:latin typeface="Arial" panose="020B0604020202020204" pitchFamily="34" charset="0"/>
                <a:ea typeface="DFPWeiBei-B5" panose="03000700000000000000" pitchFamily="66" charset="-120"/>
                <a:cs typeface="Arial" panose="020B0604020202020204" pitchFamily="34" charset="0"/>
              </a:rPr>
              <a:t> </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牠因賜給牠權柄在獸面前能行奇事，就</a:t>
            </a:r>
            <a:r>
              <a:rPr lang="zh-CN" sz="4400" u="sng" dirty="0">
                <a:effectLst/>
                <a:latin typeface="Candara" panose="020E0502030303020204" pitchFamily="34" charset="0"/>
                <a:ea typeface="DFPWeiBei-B5" panose="03000700000000000000" pitchFamily="66" charset="-120"/>
                <a:cs typeface="Times New Roman" panose="02020603050405020304" pitchFamily="18" charset="0"/>
              </a:rPr>
              <a:t>迷惑住在地上的人</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，說要給那受刀傷還活著的獸做個像。</a:t>
            </a:r>
            <a:endParaRPr lang="en-US" sz="4400" dirty="0">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648971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「從地中上來」有什麼特別的涵義嗎</a:t>
            </a:r>
            <a:r>
              <a:rPr lang="en-US"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a:t>
            </a:r>
            <a:endParaRPr lang="en-US" sz="5400" b="0" dirty="0">
              <a:solidFill>
                <a:schemeClr val="accent1">
                  <a:lumMod val="20000"/>
                  <a:lumOff val="80000"/>
                </a:schemeClr>
              </a:solidFill>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hangingPunct="0">
              <a:lnSpc>
                <a:spcPct val="110000"/>
              </a:lnSpc>
              <a:spcBef>
                <a:spcPts val="1200"/>
              </a:spcBef>
              <a:spcAft>
                <a:spcPts val="600"/>
              </a:spcAft>
            </a:pPr>
            <a:r>
              <a:rPr lang="zh-CN" altLang="en-US" sz="4800" dirty="0">
                <a:solidFill>
                  <a:schemeClr val="tx1"/>
                </a:solidFill>
                <a:latin typeface="Candara" panose="020E0502030303020204" pitchFamily="34" charset="0"/>
                <a:ea typeface="DFYuanMedium-B5" panose="020F0509000000000000" pitchFamily="49" charset="-120"/>
              </a:rPr>
              <a:t>雅各書</a:t>
            </a:r>
            <a:r>
              <a:rPr lang="en-US" altLang="zh-TW" sz="4800" dirty="0">
                <a:solidFill>
                  <a:schemeClr val="tx1"/>
                </a:solidFill>
                <a:latin typeface="Candara" panose="020E0502030303020204" pitchFamily="34" charset="0"/>
                <a:ea typeface="DFYuanMedium-B5" panose="020F0509000000000000" pitchFamily="49" charset="-120"/>
              </a:rPr>
              <a:t> </a:t>
            </a:r>
            <a:r>
              <a:rPr lang="en-US" sz="4800" dirty="0">
                <a:solidFill>
                  <a:schemeClr val="tx1"/>
                </a:solidFill>
                <a:latin typeface="Candara" panose="020E0502030303020204" pitchFamily="34" charset="0"/>
                <a:ea typeface="DFYuanMedium-B5" panose="020F0509000000000000" pitchFamily="49" charset="-120"/>
              </a:rPr>
              <a:t>3:15 </a:t>
            </a:r>
            <a:r>
              <a:rPr lang="zh-TW" altLang="en-US" sz="4800" dirty="0">
                <a:solidFill>
                  <a:schemeClr val="tx1"/>
                </a:solidFill>
                <a:latin typeface="Courier New" panose="02070309020205020404" pitchFamily="49" charset="0"/>
                <a:ea typeface="DFPWeiBei-B5" panose="03000700000000000000" pitchFamily="66" charset="-120"/>
              </a:rPr>
              <a:t>這樣的智慧、不是從上頭來的、乃是屬地的、屬情慾的、屬鬼魔的。</a:t>
            </a:r>
            <a:endParaRPr lang="en-US" sz="4800" dirty="0">
              <a:solidFill>
                <a:schemeClr val="tx1"/>
              </a:solidFill>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9778671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695324"/>
            <a:ext cx="7800975" cy="5476875"/>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CN" alt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從雅各對</a:t>
            </a:r>
            <a:r>
              <a:rPr lang="en-US" altLang="zh-CN"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CN" alt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屬地</a:t>
            </a:r>
            <a:r>
              <a:rPr lang="en-US" altLang="zh-CN"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CN" alt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的詮釋，</a:t>
            </a:r>
            <a:r>
              <a:rPr lang="en-US" altLang="zh-TW"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4800" dirty="0">
                <a:solidFill>
                  <a:srgbClr val="FFC0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從地中上來</a:t>
            </a:r>
            <a:r>
              <a:rPr lang="en-US" altLang="zh-TW"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4800" dirty="0">
                <a:solidFill>
                  <a:srgbClr val="D1FFD1"/>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很可能是指牠是從</a:t>
            </a:r>
            <a:r>
              <a:rPr lang="en-US" altLang="zh-CN"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墮落的人群</a:t>
            </a:r>
            <a:r>
              <a:rPr 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人類</a:t>
            </a:r>
            <a:r>
              <a:rPr lang="en-US" altLang="zh-CN"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4800" dirty="0">
                <a:solidFill>
                  <a:srgbClr val="D1FFD1"/>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中出來的。</a:t>
            </a:r>
            <a:endParaRPr lang="en-US" sz="4800" dirty="0">
              <a:solidFill>
                <a:srgbClr val="D1FFD1"/>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28739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833247" y="502920"/>
            <a:ext cx="7475220" cy="3383280"/>
          </a:xfrm>
        </p:spPr>
        <p:txBody>
          <a:bodyPr anchor="ctr">
            <a:normAutofit/>
          </a:bodyPr>
          <a:lstStyle/>
          <a:p>
            <a:pPr marL="0" indent="0" algn="ctr">
              <a:lnSpc>
                <a:spcPct val="110000"/>
              </a:lnSpc>
              <a:spcBef>
                <a:spcPts val="600"/>
              </a:spcBef>
              <a:spcAft>
                <a:spcPts val="600"/>
              </a:spcAft>
            </a:pPr>
            <a:r>
              <a:rPr lang="zh-TW" sz="5000" b="0" dirty="0">
                <a:solidFill>
                  <a:srgbClr val="1D2F2F"/>
                </a:solidFill>
                <a:latin typeface="Candara" panose="020E0502030303020204" pitchFamily="34" charset="0"/>
                <a:ea typeface="DFPWeiBei-B5" panose="03000700000000000000" pitchFamily="66" charset="-120"/>
                <a:cs typeface="Courier New" panose="02070309020205020404" pitchFamily="49" charset="0"/>
              </a:rPr>
              <a:t>這</a:t>
            </a:r>
            <a:r>
              <a:rPr lang="zh-TW" sz="5000" b="0" dirty="0">
                <a:solidFill>
                  <a:srgbClr val="FF0000"/>
                </a:solidFill>
                <a:latin typeface="Candara" panose="020E0502030303020204" pitchFamily="34" charset="0"/>
                <a:ea typeface="DFPWeiBei-B5" panose="03000700000000000000" pitchFamily="66" charset="-120"/>
                <a:cs typeface="Courier New" panose="02070309020205020404" pitchFamily="49" charset="0"/>
              </a:rPr>
              <a:t>地獸</a:t>
            </a:r>
            <a:r>
              <a:rPr lang="zh-TW" sz="5000" b="0" dirty="0">
                <a:solidFill>
                  <a:srgbClr val="1D2F2F"/>
                </a:solidFill>
                <a:latin typeface="Candara" panose="020E0502030303020204" pitchFamily="34" charset="0"/>
                <a:ea typeface="DFPWeiBei-B5" panose="03000700000000000000" pitchFamily="66" charset="-120"/>
                <a:cs typeface="Courier New" panose="02070309020205020404" pitchFamily="49" charset="0"/>
              </a:rPr>
              <a:t>外表「兩角如同羊羔」、但「說話好像龍」，曝露出獸的什麼特性</a:t>
            </a:r>
            <a:r>
              <a:rPr lang="en-US" sz="5000" b="0" dirty="0">
                <a:solidFill>
                  <a:srgbClr val="1D2F2F"/>
                </a:solidFill>
                <a:latin typeface="Candara" panose="020E0502030303020204" pitchFamily="34" charset="0"/>
                <a:ea typeface="DFPWeiBei-B5" panose="03000700000000000000" pitchFamily="66" charset="-120"/>
                <a:cs typeface="Arial" panose="020B0604020202020204" pitchFamily="34" charset="0"/>
              </a:rPr>
              <a:t>?</a:t>
            </a: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1282446" y="4259295"/>
            <a:ext cx="6576822" cy="1991010"/>
          </a:xfrm>
        </p:spPr>
        <p:txBody>
          <a:bodyPr anchor="ctr">
            <a:noAutofit/>
          </a:bodyPr>
          <a:lstStyle/>
          <a:p>
            <a:pPr algn="ctr">
              <a:lnSpc>
                <a:spcPct val="100000"/>
              </a:lnSpc>
              <a:spcBef>
                <a:spcPts val="600"/>
              </a:spcBef>
              <a:spcAft>
                <a:spcPts val="600"/>
              </a:spcAft>
            </a:pPr>
            <a:r>
              <a:rPr lang="zh-CN" altLang="en-US" sz="5400" dirty="0">
                <a:solidFill>
                  <a:srgbClr val="C00000"/>
                </a:solidFill>
                <a:latin typeface="DFYuanMedium-B5" panose="020F0509000000000000" pitchFamily="49" charset="-120"/>
                <a:ea typeface="DFYuanMedium-B5" panose="020F0509000000000000" pitchFamily="49" charset="-120"/>
              </a:rPr>
              <a:t>這獸就是假先知，</a:t>
            </a:r>
            <a:endParaRPr lang="en-US" altLang="zh-CN" sz="5400" dirty="0">
              <a:solidFill>
                <a:srgbClr val="C00000"/>
              </a:solidFill>
              <a:latin typeface="DFYuanMedium-B5" panose="020F0509000000000000" pitchFamily="49" charset="-120"/>
              <a:ea typeface="DFYuanMedium-B5" panose="020F0509000000000000" pitchFamily="49" charset="-120"/>
            </a:endParaRPr>
          </a:p>
          <a:p>
            <a:pPr algn="ctr">
              <a:lnSpc>
                <a:spcPct val="100000"/>
              </a:lnSpc>
              <a:spcBef>
                <a:spcPts val="600"/>
              </a:spcBef>
              <a:spcAft>
                <a:spcPts val="600"/>
              </a:spcAft>
            </a:pPr>
            <a:r>
              <a:rPr lang="zh-CN" altLang="en-US" sz="5400" dirty="0">
                <a:solidFill>
                  <a:srgbClr val="C00000"/>
                </a:solidFill>
                <a:latin typeface="DFYuanMedium-B5" panose="020F0509000000000000" pitchFamily="49" charset="-120"/>
                <a:ea typeface="DFYuanMedium-B5" panose="020F0509000000000000" pitchFamily="49" charset="-120"/>
              </a:rPr>
              <a:t>牠要</a:t>
            </a:r>
            <a:r>
              <a:rPr lang="zh-CN" altLang="en-US" sz="5400" u="sng" dirty="0">
                <a:solidFill>
                  <a:srgbClr val="C00000"/>
                </a:solidFill>
                <a:latin typeface="DFYuanMedium-B5" panose="020F0509000000000000" pitchFamily="49" charset="-120"/>
                <a:ea typeface="DFYuanMedium-B5" panose="020F0509000000000000" pitchFamily="49" charset="-120"/>
              </a:rPr>
              <a:t>模仿基督</a:t>
            </a:r>
            <a:r>
              <a:rPr lang="zh-CN" altLang="en-US" sz="5400" dirty="0">
                <a:solidFill>
                  <a:srgbClr val="C00000"/>
                </a:solidFill>
                <a:latin typeface="DFYuanMedium-B5" panose="020F0509000000000000" pitchFamily="49" charset="-120"/>
                <a:ea typeface="DFYuanMedium-B5" panose="020F0509000000000000" pitchFamily="49" charset="-120"/>
              </a:rPr>
              <a:t>。</a:t>
            </a:r>
            <a:endParaRPr lang="en-US" sz="5400" dirty="0">
              <a:solidFill>
                <a:schemeClr val="tx1"/>
              </a:solidFill>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594933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03225" y="350043"/>
            <a:ext cx="8337550" cy="6157913"/>
          </a:xfrm>
        </p:spPr>
        <p:txBody>
          <a:bodyPr vert="horz" lIns="91440" tIns="45720" rIns="91440" bIns="45720" rtlCol="0" anchor="ctr">
            <a:noAutofit/>
          </a:bodyPr>
          <a:lstStyle/>
          <a:p>
            <a:pPr marL="0" indent="0">
              <a:lnSpc>
                <a:spcPct val="110000"/>
              </a:lnSpc>
              <a:spcBef>
                <a:spcPts val="600"/>
              </a:spcBef>
              <a:spcAft>
                <a:spcPts val="600"/>
              </a:spcAft>
              <a:buNone/>
              <a:tabLst>
                <a:tab pos="2057400" algn="l"/>
              </a:tabLst>
            </a:pPr>
            <a:r>
              <a:rPr lang="zh-CN" altLang="en-US" sz="4000" dirty="0">
                <a:latin typeface="Candara" panose="020E0502030303020204" pitchFamily="34" charset="0"/>
                <a:ea typeface="DFPWeiBei-B5" panose="03000700000000000000" pitchFamily="66" charset="-120"/>
              </a:rPr>
              <a:t>比較 </a:t>
            </a:r>
            <a:r>
              <a:rPr lang="en-US" altLang="zh-CN" sz="4000" dirty="0">
                <a:latin typeface="Candara" panose="020E0502030303020204" pitchFamily="34" charset="0"/>
                <a:ea typeface="DFPWeiBei-B5" panose="03000700000000000000" pitchFamily="66" charset="-120"/>
              </a:rPr>
              <a:t>5:6, 『</a:t>
            </a:r>
            <a:r>
              <a:rPr lang="en-US" sz="4000" dirty="0">
                <a:latin typeface="Candara" panose="020E0502030303020204" pitchFamily="34" charset="0"/>
                <a:ea typeface="DFPWeiBei-B5" panose="03000700000000000000" pitchFamily="66" charset="-120"/>
                <a:cs typeface="Times New Roman" panose="02020603050405020304" pitchFamily="18" charset="0"/>
              </a:rPr>
              <a:t> </a:t>
            </a:r>
            <a:r>
              <a:rPr lang="zh-TW" altLang="en-US" sz="4000" dirty="0">
                <a:latin typeface="Candara" panose="020E0502030303020204" pitchFamily="34" charset="0"/>
                <a:ea typeface="DFPWeiBei-B5" panose="03000700000000000000" pitchFamily="66" charset="-120"/>
                <a:cs typeface="Times New Roman" panose="02020603050405020304" pitchFamily="18" charset="0"/>
              </a:rPr>
              <a:t>我又看見寶座與四活物並長老之中，</a:t>
            </a:r>
            <a:r>
              <a:rPr lang="zh-TW" altLang="en-US" sz="40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有</a:t>
            </a:r>
            <a:r>
              <a:rPr lang="zh-TW" altLang="en-US" sz="4000" u="sng"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羔羊</a:t>
            </a:r>
            <a:r>
              <a:rPr lang="zh-TW" altLang="en-US" sz="40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站立</a:t>
            </a:r>
            <a:r>
              <a:rPr lang="zh-TW" altLang="en-US" sz="4000" dirty="0">
                <a:latin typeface="Candara" panose="020E0502030303020204" pitchFamily="34" charset="0"/>
                <a:ea typeface="DFPWeiBei-B5" panose="03000700000000000000" pitchFamily="66" charset="-120"/>
                <a:cs typeface="Times New Roman" panose="02020603050405020304" pitchFamily="18" charset="0"/>
              </a:rPr>
              <a:t>，像是</a:t>
            </a:r>
            <a:r>
              <a:rPr lang="zh-TW" altLang="en-US" sz="4000" u="sng"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被殺過的</a:t>
            </a:r>
            <a:r>
              <a:rPr lang="zh-TW" altLang="en-US" sz="4000" dirty="0">
                <a:latin typeface="Candara" panose="020E0502030303020204" pitchFamily="34" charset="0"/>
                <a:ea typeface="DFPWeiBei-B5" panose="03000700000000000000" pitchFamily="66" charset="-120"/>
                <a:cs typeface="Times New Roman" panose="02020603050405020304" pitchFamily="18" charset="0"/>
              </a:rPr>
              <a:t>，有七角七眼，就是神的七靈，奉差遣往普天下去的。 </a:t>
            </a:r>
            <a:r>
              <a:rPr lang="en-US" altLang="zh-CN" sz="4000" dirty="0">
                <a:latin typeface="Candara" panose="020E0502030303020204" pitchFamily="34" charset="0"/>
                <a:ea typeface="DFPWeiBei-B5" panose="03000700000000000000" pitchFamily="66" charset="-120"/>
              </a:rPr>
              <a:t>』</a:t>
            </a:r>
          </a:p>
          <a:p>
            <a:pPr marL="0" indent="0">
              <a:lnSpc>
                <a:spcPct val="110000"/>
              </a:lnSpc>
              <a:spcBef>
                <a:spcPts val="600"/>
              </a:spcBef>
              <a:spcAft>
                <a:spcPts val="600"/>
              </a:spcAft>
              <a:buNone/>
              <a:tabLst>
                <a:tab pos="2057400" algn="l"/>
              </a:tabLst>
            </a:pPr>
            <a:r>
              <a:rPr lang="zh-CN" altLang="en-US" sz="4000" dirty="0">
                <a:solidFill>
                  <a:srgbClr val="960000"/>
                </a:solidFill>
                <a:effectLst/>
                <a:latin typeface="Candara" panose="020E0502030303020204" pitchFamily="34" charset="0"/>
                <a:ea typeface="DFYuanMedium-B5" panose="020F0509000000000000" pitchFamily="49" charset="-120"/>
                <a:cs typeface="Times New Roman" panose="02020603050405020304" pitchFamily="18" charset="0"/>
              </a:rPr>
              <a:t>回想主耶穌在登山寶訓中的警告 </a:t>
            </a:r>
            <a:r>
              <a:rPr lang="en-US" altLang="zh-CN" sz="4000" dirty="0">
                <a:solidFill>
                  <a:srgbClr val="96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zh-CN" altLang="en-US" sz="4000" dirty="0">
                <a:solidFill>
                  <a:srgbClr val="960000"/>
                </a:solidFill>
                <a:effectLst/>
                <a:latin typeface="Candara" panose="020E0502030303020204" pitchFamily="34" charset="0"/>
                <a:ea typeface="DFYuanMedium-B5" panose="020F0509000000000000" pitchFamily="49" charset="-120"/>
                <a:cs typeface="Times New Roman" panose="02020603050405020304" pitchFamily="18" charset="0"/>
              </a:rPr>
              <a:t>馬太福音 </a:t>
            </a:r>
            <a:r>
              <a:rPr lang="en-US" sz="4000" dirty="0">
                <a:solidFill>
                  <a:srgbClr val="960000"/>
                </a:solidFill>
                <a:effectLst/>
                <a:latin typeface="Candara" panose="020E0502030303020204" pitchFamily="34" charset="0"/>
                <a:ea typeface="DFPWeiBei-B5" panose="03000700000000000000" pitchFamily="66" charset="-120"/>
                <a:cs typeface="Times New Roman" panose="02020603050405020304" pitchFamily="18" charset="0"/>
              </a:rPr>
              <a:t>7:15 </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你們要防備假先知，他們到你們這裡來，外面披著羊皮，裡面卻是殘暴的狼。</a:t>
            </a:r>
            <a:endParaRPr lang="en-US" sz="40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367746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4819" y="350043"/>
            <a:ext cx="8234362" cy="6157913"/>
          </a:xfrm>
        </p:spPr>
        <p:txBody>
          <a:bodyPr vert="horz" lIns="91440" tIns="45720" rIns="91440" bIns="45720" rtlCol="0" anchor="t">
            <a:normAutofit/>
          </a:bodyPr>
          <a:lstStyle/>
          <a:p>
            <a:pPr marL="0" indent="0">
              <a:lnSpc>
                <a:spcPct val="110000"/>
              </a:lnSpc>
              <a:spcBef>
                <a:spcPts val="12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啟</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16:13 </a:t>
            </a:r>
            <a:r>
              <a:rPr lang="zh-TW" sz="4400" dirty="0">
                <a:solidFill>
                  <a:srgbClr val="000000"/>
                </a:solidFill>
                <a:effectLst/>
                <a:latin typeface="Candara" panose="020E0502030303020204" pitchFamily="34" charset="0"/>
                <a:ea typeface="DFPWeiBei-B5" panose="03000700000000000000" pitchFamily="66" charset="-120"/>
              </a:rPr>
              <a:t>我又看見</a:t>
            </a:r>
            <a:r>
              <a:rPr lang="zh-TW" sz="4400" dirty="0">
                <a:solidFill>
                  <a:srgbClr val="4B4BFF"/>
                </a:solidFill>
                <a:effectLst/>
                <a:latin typeface="Candara" panose="020E0502030303020204" pitchFamily="34" charset="0"/>
                <a:ea typeface="DFPWeiBei-B5" panose="03000700000000000000" pitchFamily="66" charset="-120"/>
              </a:rPr>
              <a:t>三個污穢的靈</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00008A"/>
                </a:solidFill>
                <a:effectLst/>
                <a:latin typeface="Candara" panose="020E0502030303020204" pitchFamily="34" charset="0"/>
                <a:ea typeface="DFPWeiBei-B5" panose="03000700000000000000" pitchFamily="66" charset="-120"/>
              </a:rPr>
              <a:t>好像青蛙、從</a:t>
            </a:r>
            <a:r>
              <a:rPr lang="zh-TW" sz="4400" u="sng" dirty="0">
                <a:solidFill>
                  <a:srgbClr val="C00000"/>
                </a:solidFill>
                <a:effectLst/>
                <a:latin typeface="Candara" panose="020E0502030303020204" pitchFamily="34" charset="0"/>
                <a:ea typeface="DFPWeiBei-B5" panose="03000700000000000000" pitchFamily="66" charset="-120"/>
              </a:rPr>
              <a:t>龍口</a:t>
            </a:r>
            <a:r>
              <a:rPr lang="zh-CN" altLang="en-US" sz="4400" u="sng" dirty="0">
                <a:solidFill>
                  <a:srgbClr val="C00000"/>
                </a:solidFill>
                <a:effectLst/>
                <a:latin typeface="Candara" panose="020E0502030303020204" pitchFamily="34" charset="0"/>
                <a:ea typeface="DFPWeiBei-B5" panose="03000700000000000000" pitchFamily="66" charset="-120"/>
              </a:rPr>
              <a:t>，</a:t>
            </a:r>
            <a:r>
              <a:rPr lang="zh-TW" sz="4400" u="sng" dirty="0">
                <a:solidFill>
                  <a:srgbClr val="C00000"/>
                </a:solidFill>
                <a:effectLst/>
                <a:latin typeface="Candara" panose="020E0502030303020204" pitchFamily="34" charset="0"/>
                <a:ea typeface="DFPWeiBei-B5" panose="03000700000000000000" pitchFamily="66" charset="-120"/>
              </a:rPr>
              <a:t>獸口</a:t>
            </a:r>
            <a:r>
              <a:rPr lang="zh-CN" altLang="en-US" sz="4400" u="sng" dirty="0">
                <a:solidFill>
                  <a:srgbClr val="C00000"/>
                </a:solidFill>
                <a:effectLst/>
                <a:latin typeface="Candara" panose="020E0502030303020204" pitchFamily="34" charset="0"/>
                <a:ea typeface="DFPWeiBei-B5" panose="03000700000000000000" pitchFamily="66" charset="-120"/>
              </a:rPr>
              <a:t>，</a:t>
            </a:r>
            <a:r>
              <a:rPr lang="zh-TW" sz="4400" u="sng" dirty="0">
                <a:solidFill>
                  <a:srgbClr val="C00000"/>
                </a:solidFill>
                <a:effectLst/>
                <a:latin typeface="Candara" panose="020E0502030303020204" pitchFamily="34" charset="0"/>
                <a:ea typeface="DFPWeiBei-B5" panose="03000700000000000000" pitchFamily="66" charset="-120"/>
              </a:rPr>
              <a:t>並假先知的口</a:t>
            </a:r>
            <a:r>
              <a:rPr lang="zh-TW" sz="4400" dirty="0">
                <a:solidFill>
                  <a:srgbClr val="00008A"/>
                </a:solidFill>
                <a:effectLst/>
                <a:latin typeface="Candara" panose="020E0502030303020204" pitchFamily="34" charset="0"/>
                <a:ea typeface="DFPWeiBei-B5" panose="03000700000000000000" pitchFamily="66" charset="-120"/>
              </a:rPr>
              <a:t>中出來</a:t>
            </a:r>
            <a:r>
              <a:rPr lang="en-US" sz="4400" dirty="0">
                <a:solidFill>
                  <a:srgbClr val="000000"/>
                </a:solidFill>
                <a:effectLst/>
                <a:latin typeface="Candara" panose="020E0502030303020204" pitchFamily="34" charset="0"/>
                <a:ea typeface="DFPWeiBei-B5" panose="03000700000000000000" pitchFamily="66" charset="-120"/>
              </a:rPr>
              <a:t>…</a:t>
            </a:r>
            <a:r>
              <a:rPr lang="en-US" altLang="zh-CN" sz="4400" dirty="0">
                <a:solidFill>
                  <a:srgbClr val="000000"/>
                </a:solidFill>
                <a:effectLst/>
                <a:latin typeface="Candara" panose="020E0502030303020204" pitchFamily="34" charset="0"/>
                <a:ea typeface="DFPWeiBei-B5" panose="03000700000000000000" pitchFamily="66" charset="-120"/>
              </a:rPr>
              <a:t>1</a:t>
            </a:r>
            <a:r>
              <a:rPr lang="en-US" sz="4400" dirty="0">
                <a:solidFill>
                  <a:srgbClr val="000000"/>
                </a:solidFill>
                <a:effectLst/>
                <a:latin typeface="Candara" panose="020E0502030303020204" pitchFamily="34" charset="0"/>
                <a:ea typeface="DFPWeiBei-B5" panose="03000700000000000000" pitchFamily="66" charset="-120"/>
              </a:rPr>
              <a:t>9:20 </a:t>
            </a:r>
            <a:r>
              <a:rPr lang="zh-TW" sz="4400" dirty="0">
                <a:solidFill>
                  <a:srgbClr val="FF0000"/>
                </a:solidFill>
                <a:effectLst/>
                <a:latin typeface="Candara" panose="020E0502030303020204" pitchFamily="34" charset="0"/>
                <a:ea typeface="DFPWeiBei-B5" panose="03000700000000000000" pitchFamily="66" charset="-120"/>
              </a:rPr>
              <a:t>那獸</a:t>
            </a:r>
            <a:r>
              <a:rPr lang="zh-TW" sz="4400" dirty="0">
                <a:solidFill>
                  <a:srgbClr val="000000"/>
                </a:solidFill>
                <a:effectLst/>
                <a:latin typeface="Candara" panose="020E0502030303020204" pitchFamily="34" charset="0"/>
                <a:ea typeface="DFPWeiBei-B5" panose="03000700000000000000" pitchFamily="66" charset="-120"/>
              </a:rPr>
              <a:t>被擒拿、那在獸面前曾行奇事、迷惑受獸印記、和拜獸像之人的</a:t>
            </a:r>
            <a:r>
              <a:rPr lang="zh-TW" sz="4400" dirty="0">
                <a:solidFill>
                  <a:srgbClr val="FF0000"/>
                </a:solidFill>
                <a:effectLst/>
                <a:latin typeface="Candara" panose="020E0502030303020204" pitchFamily="34" charset="0"/>
                <a:ea typeface="DFPWeiBei-B5" panose="03000700000000000000" pitchFamily="66" charset="-120"/>
              </a:rPr>
              <a:t>假先知</a:t>
            </a:r>
            <a:r>
              <a:rPr lang="zh-TW" sz="4400" dirty="0">
                <a:solidFill>
                  <a:srgbClr val="000000"/>
                </a:solidFill>
                <a:effectLst/>
                <a:latin typeface="Candara" panose="020E0502030303020204" pitchFamily="34" charset="0"/>
                <a:ea typeface="DFPWeiBei-B5" panose="03000700000000000000" pitchFamily="66" charset="-120"/>
              </a:rPr>
              <a:t>、也與獸同被擒拿．</a:t>
            </a:r>
            <a:r>
              <a:rPr lang="zh-TW" sz="4400" u="sng" dirty="0">
                <a:solidFill>
                  <a:srgbClr val="00008A"/>
                </a:solidFill>
                <a:effectLst/>
                <a:latin typeface="Candara" panose="020E0502030303020204" pitchFamily="34" charset="0"/>
                <a:ea typeface="DFPWeiBei-B5" panose="03000700000000000000" pitchFamily="66" charset="-120"/>
              </a:rPr>
              <a:t>他們兩個</a:t>
            </a:r>
            <a:r>
              <a:rPr lang="en-US" altLang="zh-TW" sz="3600" dirty="0">
                <a:solidFill>
                  <a:srgbClr val="2D051A"/>
                </a:solidFill>
                <a:latin typeface="Candara" panose="020E0502030303020204" pitchFamily="34" charset="0"/>
                <a:ea typeface="DFPWeiBei-B5" panose="03000700000000000000" pitchFamily="66" charset="-120"/>
              </a:rPr>
              <a:t>(</a:t>
            </a:r>
            <a:r>
              <a:rPr lang="zh-CN" altLang="en-US" sz="3600" dirty="0">
                <a:solidFill>
                  <a:srgbClr val="2D051A"/>
                </a:solidFill>
                <a:latin typeface="Candara" panose="020E0502030303020204" pitchFamily="34" charset="0"/>
                <a:ea typeface="DFPWeiBei-B5" panose="03000700000000000000" pitchFamily="66" charset="-120"/>
              </a:rPr>
              <a:t>獸與假先知</a:t>
            </a:r>
            <a:r>
              <a:rPr lang="en-US" altLang="zh-TW" sz="3600" dirty="0">
                <a:solidFill>
                  <a:srgbClr val="2D051A"/>
                </a:solidFill>
                <a:latin typeface="Candara" panose="020E0502030303020204" pitchFamily="34" charset="0"/>
                <a:ea typeface="DFPWeiBei-B5" panose="03000700000000000000" pitchFamily="66" charset="-120"/>
              </a:rPr>
              <a:t>)</a:t>
            </a:r>
            <a:r>
              <a:rPr lang="zh-TW" sz="4400" dirty="0">
                <a:solidFill>
                  <a:srgbClr val="00008A"/>
                </a:solidFill>
                <a:effectLst/>
                <a:latin typeface="Candara" panose="020E0502030303020204" pitchFamily="34" charset="0"/>
                <a:ea typeface="DFPWeiBei-B5" panose="03000700000000000000" pitchFamily="66" charset="-120"/>
              </a:rPr>
              <a:t>就活活的被扔在燒</a:t>
            </a:r>
            <a:r>
              <a:rPr lang="zh-CN" sz="4400" dirty="0">
                <a:solidFill>
                  <a:srgbClr val="00008A"/>
                </a:solidFill>
                <a:effectLst/>
                <a:latin typeface="Candara" panose="020E0502030303020204" pitchFamily="34" charset="0"/>
                <a:ea typeface="DFPWeiBei-B5" panose="03000700000000000000" pitchFamily="66" charset="-120"/>
              </a:rPr>
              <a:t>著</a:t>
            </a:r>
            <a:r>
              <a:rPr lang="zh-TW" sz="4400" dirty="0">
                <a:solidFill>
                  <a:srgbClr val="00008A"/>
                </a:solidFill>
                <a:effectLst/>
                <a:latin typeface="Candara" panose="020E0502030303020204" pitchFamily="34" charset="0"/>
                <a:ea typeface="DFPWeiBei-B5" panose="03000700000000000000" pitchFamily="66" charset="-120"/>
              </a:rPr>
              <a:t>硫磺的火湖裏</a:t>
            </a:r>
            <a:r>
              <a:rPr lang="zh-TW" sz="4400" dirty="0">
                <a:solidFill>
                  <a:srgbClr val="000000"/>
                </a:solidFill>
                <a:effectLst/>
                <a:latin typeface="Candara" panose="020E0502030303020204" pitchFamily="34" charset="0"/>
                <a:ea typeface="DFPWeiBei-B5" panose="03000700000000000000" pitchFamily="66" charset="-12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47164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1962" y="457200"/>
            <a:ext cx="8220075" cy="5943600"/>
          </a:xfrm>
        </p:spPr>
        <p:txBody>
          <a:bodyPr vert="horz" lIns="91440" tIns="45720" rIns="91440" bIns="45720" rtlCol="0" anchor="t">
            <a:normAutofit/>
          </a:bodyPr>
          <a:lstStyle/>
          <a:p>
            <a:pPr marL="0" indent="0">
              <a:lnSpc>
                <a:spcPct val="110000"/>
              </a:lnSpc>
              <a:spcBef>
                <a:spcPts val="1200"/>
              </a:spcBef>
              <a:spcAft>
                <a:spcPts val="600"/>
              </a:spcAft>
              <a:buNone/>
            </a:pPr>
            <a:r>
              <a:rPr lang="en-US" sz="4800" dirty="0">
                <a:solidFill>
                  <a:srgbClr val="000000"/>
                </a:solidFill>
                <a:effectLst/>
                <a:latin typeface="Candara" panose="020E0502030303020204" pitchFamily="34" charset="0"/>
                <a:ea typeface="DFPWeiBei-B5" panose="03000700000000000000" pitchFamily="66" charset="-120"/>
              </a:rPr>
              <a:t>20:10 </a:t>
            </a:r>
            <a:r>
              <a:rPr lang="zh-TW" sz="4800" dirty="0">
                <a:solidFill>
                  <a:srgbClr val="000000"/>
                </a:solidFill>
                <a:effectLst/>
                <a:latin typeface="Candara" panose="020E0502030303020204" pitchFamily="34" charset="0"/>
                <a:ea typeface="DFPWeiBei-B5" panose="03000700000000000000" pitchFamily="66" charset="-120"/>
              </a:rPr>
              <a:t>那迷惑他們的</a:t>
            </a:r>
            <a:r>
              <a:rPr lang="zh-TW" sz="4800" dirty="0">
                <a:solidFill>
                  <a:srgbClr val="FF0000"/>
                </a:solidFill>
                <a:effectLst/>
                <a:latin typeface="Candara" panose="020E0502030303020204" pitchFamily="34" charset="0"/>
                <a:ea typeface="DFPWeiBei-B5" panose="03000700000000000000" pitchFamily="66" charset="-120"/>
              </a:rPr>
              <a:t>魔鬼</a:t>
            </a:r>
            <a:r>
              <a:rPr lang="zh-TW" sz="4800" dirty="0">
                <a:solidFill>
                  <a:srgbClr val="000000"/>
                </a:solidFill>
                <a:effectLst/>
                <a:latin typeface="Candara" panose="020E0502030303020204" pitchFamily="34" charset="0"/>
                <a:ea typeface="DFPWeiBei-B5" panose="03000700000000000000" pitchFamily="66" charset="-120"/>
              </a:rPr>
              <a:t>、被扔在硫磺的火湖裏、就是</a:t>
            </a:r>
            <a:r>
              <a:rPr lang="zh-TW" sz="4800" dirty="0">
                <a:solidFill>
                  <a:srgbClr val="FF0000"/>
                </a:solidFill>
                <a:effectLst/>
                <a:latin typeface="Candara" panose="020E0502030303020204" pitchFamily="34" charset="0"/>
                <a:ea typeface="DFPWeiBei-B5" panose="03000700000000000000" pitchFamily="66" charset="-120"/>
              </a:rPr>
              <a:t>獸</a:t>
            </a:r>
            <a:r>
              <a:rPr lang="zh-TW" sz="4800" dirty="0">
                <a:solidFill>
                  <a:srgbClr val="000000"/>
                </a:solidFill>
                <a:effectLst/>
                <a:latin typeface="Candara" panose="020E0502030303020204" pitchFamily="34" charset="0"/>
                <a:ea typeface="DFPWeiBei-B5" panose="03000700000000000000" pitchFamily="66" charset="-120"/>
              </a:rPr>
              <a:t>和</a:t>
            </a:r>
            <a:r>
              <a:rPr lang="zh-TW" sz="4800" dirty="0">
                <a:solidFill>
                  <a:srgbClr val="FF0000"/>
                </a:solidFill>
                <a:effectLst/>
                <a:latin typeface="Candara" panose="020E0502030303020204" pitchFamily="34" charset="0"/>
                <a:ea typeface="DFPWeiBei-B5" panose="03000700000000000000" pitchFamily="66" charset="-120"/>
              </a:rPr>
              <a:t>假先知</a:t>
            </a:r>
            <a:r>
              <a:rPr lang="zh-TW" sz="4800" dirty="0">
                <a:solidFill>
                  <a:srgbClr val="000000"/>
                </a:solidFill>
                <a:effectLst/>
                <a:latin typeface="Candara" panose="020E0502030303020204" pitchFamily="34" charset="0"/>
                <a:ea typeface="DFPWeiBei-B5" panose="03000700000000000000" pitchFamily="66" charset="-120"/>
              </a:rPr>
              <a:t>所在的地方．他們必晝夜受痛苦、直到永永遠遠。</a:t>
            </a:r>
            <a:endParaRPr lang="en-US" sz="4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544673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從</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第</a:t>
            </a:r>
            <a:r>
              <a:rPr 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13</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節的描述，這地獸明顯是在模仿誰</a:t>
            </a:r>
            <a:endParaRPr 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indent="3175" hangingPunct="0">
              <a:lnSpc>
                <a:spcPct val="110000"/>
              </a:lnSpc>
              <a:spcBef>
                <a:spcPts val="600"/>
              </a:spcBef>
            </a:pPr>
            <a:r>
              <a:rPr lang="zh-CN" altLang="en-US" sz="4400" dirty="0">
                <a:solidFill>
                  <a:srgbClr val="000000"/>
                </a:solidFill>
                <a:latin typeface="Candara" panose="020E0502030303020204" pitchFamily="34" charset="0"/>
                <a:ea typeface="DFYuanMedium-B5" panose="020F0509000000000000" pitchFamily="49" charset="-120"/>
              </a:rPr>
              <a:t>列王記下 </a:t>
            </a:r>
            <a:r>
              <a:rPr lang="en-US" sz="4400" dirty="0">
                <a:solidFill>
                  <a:srgbClr val="000000"/>
                </a:solidFill>
                <a:latin typeface="Candara" panose="020E0502030303020204" pitchFamily="34" charset="0"/>
                <a:ea typeface="DFPWeiBei-B5" panose="03000700000000000000" pitchFamily="66" charset="-120"/>
              </a:rPr>
              <a:t>1:10 </a:t>
            </a:r>
            <a:r>
              <a:rPr lang="zh-TW" altLang="en-US" sz="4400" dirty="0">
                <a:solidFill>
                  <a:srgbClr val="FF0000"/>
                </a:solidFill>
                <a:latin typeface="Candara" panose="020E0502030303020204" pitchFamily="34" charset="0"/>
                <a:ea typeface="DFPWeiBei-B5" panose="03000700000000000000" pitchFamily="66" charset="-120"/>
              </a:rPr>
              <a:t>以利亞</a:t>
            </a:r>
            <a:r>
              <a:rPr lang="zh-TW" altLang="en-US" sz="4400" dirty="0">
                <a:solidFill>
                  <a:srgbClr val="000000"/>
                </a:solidFill>
                <a:latin typeface="Candara" panose="020E0502030303020204" pitchFamily="34" charset="0"/>
                <a:ea typeface="DFPWeiBei-B5" panose="03000700000000000000" pitchFamily="66" charset="-120"/>
              </a:rPr>
              <a:t>回答說、我若是神人、願</a:t>
            </a:r>
            <a:r>
              <a:rPr lang="zh-TW" altLang="en-US" sz="4400" dirty="0">
                <a:solidFill>
                  <a:srgbClr val="FF0000"/>
                </a:solidFill>
                <a:latin typeface="Candara" panose="020E0502030303020204" pitchFamily="34" charset="0"/>
                <a:ea typeface="DFPWeiBei-B5" panose="03000700000000000000" pitchFamily="66" charset="-120"/>
              </a:rPr>
              <a:t>火從天上降下來</a:t>
            </a:r>
            <a:r>
              <a:rPr lang="zh-TW" altLang="en-US" sz="4400" dirty="0">
                <a:solidFill>
                  <a:srgbClr val="000000"/>
                </a:solidFill>
                <a:latin typeface="Candara" panose="020E0502030303020204" pitchFamily="34" charset="0"/>
                <a:ea typeface="DFPWeiBei-B5" panose="03000700000000000000" pitchFamily="66" charset="-120"/>
              </a:rPr>
              <a:t>、燒滅你和你那五十人。於是</a:t>
            </a:r>
            <a:r>
              <a:rPr lang="zh-TW" altLang="en-US" sz="4400" dirty="0">
                <a:solidFill>
                  <a:srgbClr val="FF0000"/>
                </a:solidFill>
                <a:latin typeface="Candara" panose="020E0502030303020204" pitchFamily="34" charset="0"/>
                <a:ea typeface="DFPWeiBei-B5" panose="03000700000000000000" pitchFamily="66" charset="-120"/>
              </a:rPr>
              <a:t>有火從天上降下來</a:t>
            </a:r>
            <a:r>
              <a:rPr lang="zh-TW" altLang="en-US" sz="4400" dirty="0">
                <a:solidFill>
                  <a:srgbClr val="000000"/>
                </a:solidFill>
                <a:latin typeface="Candara" panose="020E0502030303020204" pitchFamily="34" charset="0"/>
                <a:ea typeface="DFPWeiBei-B5" panose="03000700000000000000" pitchFamily="66" charset="-120"/>
              </a:rPr>
              <a:t>、燒滅五十夫長、和他那五十人。</a:t>
            </a:r>
            <a:endParaRPr lang="en-US" sz="4400" dirty="0">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1872074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0056" y="452437"/>
            <a:ext cx="8243887" cy="5953125"/>
          </a:xfrm>
        </p:spPr>
        <p:txBody>
          <a:bodyPr vert="horz" lIns="91440" tIns="45720" rIns="91440" bIns="45720" rtlCol="0" anchor="ctr">
            <a:normAutofit/>
          </a:bodyPr>
          <a:lstStyle/>
          <a:p>
            <a:pPr marL="0" marR="0" indent="0" hangingPunct="0">
              <a:lnSpc>
                <a:spcPct val="110000"/>
              </a:lnSpc>
              <a:spcBef>
                <a:spcPts val="600"/>
              </a:spcBef>
              <a:spcAft>
                <a:spcPts val="600"/>
              </a:spcAft>
              <a:buNone/>
            </a:pPr>
            <a:r>
              <a:rPr lang="zh-CN" altLang="en-US" sz="4400" dirty="0">
                <a:solidFill>
                  <a:srgbClr val="000000"/>
                </a:solidFill>
                <a:effectLst/>
                <a:latin typeface="Candara" panose="020E0502030303020204" pitchFamily="34" charset="0"/>
                <a:ea typeface="DFYuanMedium-B5" panose="020F0509000000000000" pitchFamily="49" charset="-120"/>
              </a:rPr>
              <a:t>啟示錄</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11:5 </a:t>
            </a:r>
            <a:r>
              <a:rPr lang="zh-TW" sz="4400" dirty="0">
                <a:solidFill>
                  <a:srgbClr val="000096"/>
                </a:solidFill>
                <a:effectLst/>
                <a:latin typeface="Candara" panose="020E0502030303020204" pitchFamily="34" charset="0"/>
                <a:ea typeface="DFPWeiBei-B5" panose="03000700000000000000" pitchFamily="66" charset="-120"/>
              </a:rPr>
              <a:t>若有人想要害他們就有火從他們口中出來、燒滅仇敵．凡想要害他們的、都必這樣被殺。</a:t>
            </a:r>
            <a:r>
              <a:rPr lang="en-US" sz="4400" dirty="0">
                <a:effectLst/>
                <a:latin typeface="Candara" panose="020E0502030303020204" pitchFamily="34" charset="0"/>
                <a:ea typeface="DFPWeiBei-B5" panose="03000700000000000000" pitchFamily="66" charset="-120"/>
              </a:rPr>
              <a:t>6 </a:t>
            </a:r>
            <a:r>
              <a:rPr lang="zh-TW" sz="4400" dirty="0">
                <a:effectLst/>
                <a:latin typeface="Candara" panose="020E0502030303020204" pitchFamily="34" charset="0"/>
                <a:ea typeface="DFPWeiBei-B5" panose="03000700000000000000" pitchFamily="66" charset="-120"/>
              </a:rPr>
              <a:t>這二人有權柄、在他們傳道的日子叫天閉塞不下雨．又有權柄、叫水變為血．並且能隨時隨意用各樣的災殃攻擊世界。</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01623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57200"/>
            <a:ext cx="8336605" cy="5943600"/>
          </a:xfrm>
        </p:spPr>
        <p:txBody>
          <a:bodyPr>
            <a:normAutofit/>
          </a:bodyPr>
          <a:lstStyle/>
          <a:p>
            <a:pPr marL="0" indent="0" hangingPunct="0">
              <a:lnSpc>
                <a:spcPct val="110000"/>
              </a:lnSpc>
              <a:spcBef>
                <a:spcPts val="600"/>
              </a:spcBef>
              <a:spcAft>
                <a:spcPts val="600"/>
              </a:spcAft>
              <a:buNone/>
            </a:pPr>
            <a:r>
              <a:rPr lang="en-GB" sz="4400" dirty="0">
                <a:effectLst/>
                <a:latin typeface="Candara" panose="020E0502030303020204" pitchFamily="34" charset="0"/>
                <a:ea typeface="DFPWeiBei-B5" panose="03000700000000000000" pitchFamily="66" charset="-120"/>
                <a:cs typeface="Times New Roman" panose="02020603050405020304" pitchFamily="18" charset="0"/>
              </a:rPr>
              <a:t>3</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我看見獸的七頭中，有一個似乎受了死傷，那死傷卻醫好了。全地的人都稀奇，跟從那獸，</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4</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又拜那龍，因為牠將自己的權柄給了獸，也拜獸，說：「誰能比這獸，誰能與牠交戰呢？」</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759392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7" y="428018"/>
            <a:ext cx="8210145" cy="5992238"/>
          </a:xfrm>
        </p:spPr>
        <p:txBody>
          <a:bodyPr anchor="ctr">
            <a:normAutofit/>
          </a:bodyPr>
          <a:lstStyle/>
          <a:p>
            <a:pPr marL="0" indent="0">
              <a:lnSpc>
                <a:spcPct val="110000"/>
              </a:lnSpc>
              <a:spcBef>
                <a:spcPts val="1200"/>
              </a:spcBef>
              <a:spcAft>
                <a:spcPts val="1200"/>
              </a:spcAft>
              <a:buNone/>
            </a:pPr>
            <a:r>
              <a:rPr lang="en-GB" sz="4800" dirty="0">
                <a:effectLst/>
                <a:latin typeface="Candara" panose="020E0502030303020204" pitchFamily="34" charset="0"/>
                <a:ea typeface="DFPWeiBei-B5" panose="03000700000000000000" pitchFamily="66" charset="-120"/>
                <a:cs typeface="Times New Roman" panose="02020603050405020304" pitchFamily="18" charset="0"/>
              </a:rPr>
              <a:t>14</a:t>
            </a:r>
            <a:r>
              <a:rPr lang="en-GB" sz="4800" dirty="0">
                <a:effectLst/>
                <a:latin typeface="Arial" panose="020B0604020202020204" pitchFamily="34" charset="0"/>
                <a:ea typeface="DFPWeiBei-B5" panose="03000700000000000000" pitchFamily="66" charset="-120"/>
              </a:rPr>
              <a:t> </a:t>
            </a:r>
            <a:r>
              <a:rPr lang="zh-TW" sz="4800" dirty="0">
                <a:effectLst/>
                <a:latin typeface="Candara" panose="020E0502030303020204" pitchFamily="34" charset="0"/>
                <a:ea typeface="DFPWeiBei-B5" panose="03000700000000000000" pitchFamily="66" charset="-120"/>
                <a:cs typeface="Times New Roman" panose="02020603050405020304" pitchFamily="18" charset="0"/>
              </a:rPr>
              <a:t>牠因賜給牠權柄在獸面前能行奇事，就迷惑住在地上的人，</a:t>
            </a:r>
            <a:r>
              <a:rPr lang="zh-TW" sz="4800" dirty="0">
                <a:solidFill>
                  <a:srgbClr val="960000"/>
                </a:solidFill>
                <a:effectLst/>
                <a:latin typeface="Candara" panose="020E0502030303020204" pitchFamily="34" charset="0"/>
                <a:ea typeface="DFPWeiBei-B5" panose="03000700000000000000" pitchFamily="66" charset="-120"/>
                <a:cs typeface="Times New Roman" panose="02020603050405020304" pitchFamily="18" charset="0"/>
              </a:rPr>
              <a:t>說要給</a:t>
            </a:r>
            <a:r>
              <a:rPr lang="zh-TW" sz="4800" u="sng" dirty="0">
                <a:solidFill>
                  <a:srgbClr val="960000"/>
                </a:solidFill>
                <a:effectLst/>
                <a:latin typeface="Candara" panose="020E0502030303020204" pitchFamily="34" charset="0"/>
                <a:ea typeface="DFPWeiBei-B5" panose="03000700000000000000" pitchFamily="66" charset="-120"/>
                <a:cs typeface="Times New Roman" panose="02020603050405020304" pitchFamily="18" charset="0"/>
              </a:rPr>
              <a:t>那受刀傷還活著的獸</a:t>
            </a:r>
            <a:r>
              <a:rPr lang="zh-TW" sz="4800" dirty="0">
                <a:solidFill>
                  <a:srgbClr val="960000"/>
                </a:solidFill>
                <a:effectLst/>
                <a:latin typeface="Candara" panose="020E0502030303020204" pitchFamily="34" charset="0"/>
                <a:ea typeface="DFPWeiBei-B5" panose="03000700000000000000" pitchFamily="66" charset="-120"/>
                <a:cs typeface="Times New Roman" panose="02020603050405020304" pitchFamily="18" charset="0"/>
              </a:rPr>
              <a:t>做個像</a:t>
            </a:r>
            <a:r>
              <a:rPr lang="zh-TW" sz="4800" dirty="0">
                <a:effectLst/>
                <a:latin typeface="Candara" panose="020E0502030303020204" pitchFamily="34" charset="0"/>
                <a:ea typeface="DFPWeiBei-B5" panose="03000700000000000000" pitchFamily="66" charset="-120"/>
                <a:cs typeface="Times New Roman" panose="02020603050405020304" pitchFamily="18" charset="0"/>
              </a:rPr>
              <a:t>。</a:t>
            </a:r>
            <a:r>
              <a:rPr lang="en-US" sz="4800" dirty="0">
                <a:effectLst/>
                <a:latin typeface="Candara" panose="020E0502030303020204" pitchFamily="34" charset="0"/>
                <a:ea typeface="DFPWeiBei-B5" panose="03000700000000000000" pitchFamily="66" charset="-120"/>
                <a:cs typeface="Times New Roman" panose="02020603050405020304" pitchFamily="18" charset="0"/>
              </a:rPr>
              <a:t> 15</a:t>
            </a:r>
            <a:r>
              <a:rPr lang="en-US" sz="4800" dirty="0">
                <a:effectLst/>
                <a:latin typeface="Arial" panose="020B0604020202020204" pitchFamily="34" charset="0"/>
                <a:ea typeface="DFPWeiBei-B5" panose="03000700000000000000" pitchFamily="66" charset="-120"/>
                <a:cs typeface="Arial" panose="020B0604020202020204" pitchFamily="34" charset="0"/>
              </a:rPr>
              <a:t> </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又有權柄賜給牠，叫獸像有生氣，並且能說話</a:t>
            </a:r>
            <a:r>
              <a:rPr lang="zh-CN" sz="4800" dirty="0">
                <a:solidFill>
                  <a:srgbClr val="000096"/>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sz="4800" dirty="0">
                <a:solidFill>
                  <a:srgbClr val="960000"/>
                </a:solidFill>
                <a:effectLst/>
                <a:latin typeface="Candara" panose="020E0502030303020204" pitchFamily="34" charset="0"/>
                <a:ea typeface="DFPWeiBei-B5" panose="03000700000000000000" pitchFamily="66" charset="-120"/>
                <a:cs typeface="Times New Roman" panose="02020603050405020304" pitchFamily="18" charset="0"/>
              </a:rPr>
              <a:t>又叫所有不拜獸像的人都被殺害</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a:t>
            </a:r>
            <a:endParaRPr lang="en-US" altLang="zh-TW" sz="4800" dirty="0">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3441846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569976" y="200025"/>
            <a:ext cx="8013192" cy="2157603"/>
          </a:xfrm>
        </p:spPr>
        <p:txBody>
          <a:bodyPr anchor="ctr">
            <a:normAutofit/>
          </a:bodyPr>
          <a:lstStyle/>
          <a:p>
            <a:pPr algn="ctr"/>
            <a:r>
              <a:rPr lang="zh-CN" alt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揭露這獸的意圖</a:t>
            </a:r>
            <a:endPar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type="body" idx="1"/>
          </p:nvPr>
        </p:nvSpPr>
        <p:spPr>
          <a:xfrm>
            <a:off x="560832" y="2762251"/>
            <a:ext cx="8022336" cy="3895724"/>
          </a:xfrm>
        </p:spPr>
        <p:txBody>
          <a:bodyPr vert="horz" lIns="91440" tIns="45720" rIns="91440" bIns="45720" rtlCol="0" anchor="ctr">
            <a:normAutofit/>
          </a:bodyPr>
          <a:lstStyle/>
          <a:p>
            <a:pPr marL="0" indent="0">
              <a:lnSpc>
                <a:spcPct val="110000"/>
              </a:lnSpc>
              <a:spcBef>
                <a:spcPts val="600"/>
              </a:spcBef>
              <a:spcAft>
                <a:spcPts val="600"/>
              </a:spcAft>
              <a:buNone/>
            </a:pPr>
            <a:r>
              <a:rPr lang="zh-CN" altLang="en-US" sz="44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這獸明顯是假先知</a:t>
            </a:r>
            <a:r>
              <a:rPr lang="zh-CN" altLang="en-US" sz="4400" dirty="0">
                <a:solidFill>
                  <a:srgbClr val="2D051A"/>
                </a:solidFill>
                <a:latin typeface="DFYuanMedium-B5" panose="020F0509000000000000" pitchFamily="49" charset="-120"/>
                <a:ea typeface="DFYuanMedium-B5" panose="020F0509000000000000" pitchFamily="49" charset="-120"/>
                <a:cs typeface="Times New Roman" panose="02020603050405020304" pitchFamily="18" charset="0"/>
              </a:rPr>
              <a:t>，牠來為要模仿古時先知的作為</a:t>
            </a:r>
            <a:r>
              <a:rPr lang="zh-CN" altLang="en-US" sz="44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 </a:t>
            </a:r>
            <a:r>
              <a:rPr lang="en-US" altLang="zh-CN" sz="4000" dirty="0">
                <a:solidFill>
                  <a:srgbClr val="2D051A"/>
                </a:solidFill>
                <a:latin typeface="Candara" panose="020E0502030303020204" pitchFamily="34" charset="0"/>
                <a:ea typeface="HanWangYenLight" panose="02020300000000000000" pitchFamily="18" charset="-120"/>
                <a:cs typeface="Times New Roman" panose="02020603050405020304" pitchFamily="18" charset="0"/>
              </a:rPr>
              <a:t>(</a:t>
            </a:r>
            <a:r>
              <a:rPr lang="zh-CN" altLang="en-US" sz="4000" dirty="0">
                <a:solidFill>
                  <a:srgbClr val="2D051A"/>
                </a:solidFill>
                <a:latin typeface="Candara" panose="020E0502030303020204" pitchFamily="34" charset="0"/>
                <a:ea typeface="HanWangYenLight" panose="02020300000000000000" pitchFamily="18" charset="-120"/>
                <a:cs typeface="Times New Roman" panose="02020603050405020304" pitchFamily="18" charset="0"/>
              </a:rPr>
              <a:t>例如：</a:t>
            </a:r>
            <a:r>
              <a:rPr lang="en-US" altLang="zh-CN" sz="4000" dirty="0">
                <a:solidFill>
                  <a:srgbClr val="2D051A"/>
                </a:solidFill>
                <a:latin typeface="Candara" panose="020E0502030303020204" pitchFamily="34" charset="0"/>
                <a:ea typeface="HanWangYenLight" panose="02020300000000000000" pitchFamily="18" charset="-120"/>
                <a:cs typeface="Times New Roman" panose="02020603050405020304" pitchFamily="18" charset="0"/>
              </a:rPr>
              <a:t>『</a:t>
            </a:r>
            <a:r>
              <a:rPr lang="zh-CN" sz="4000" dirty="0">
                <a:solidFill>
                  <a:srgbClr val="2D051A"/>
                </a:solidFill>
                <a:effectLst/>
                <a:latin typeface="Candara" panose="020E0502030303020204" pitchFamily="34" charset="0"/>
                <a:ea typeface="HanWangYenLight" panose="02020300000000000000" pitchFamily="18" charset="-120"/>
                <a:cs typeface="Times New Roman" panose="02020603050405020304" pitchFamily="18" charset="0"/>
              </a:rPr>
              <a:t>在人面前叫火從天降在地上</a:t>
            </a:r>
            <a:r>
              <a:rPr lang="en-US" altLang="zh-CN" sz="4000" dirty="0">
                <a:solidFill>
                  <a:srgbClr val="2D051A"/>
                </a:solidFill>
                <a:effectLst/>
                <a:latin typeface="Candara" panose="020E0502030303020204" pitchFamily="34" charset="0"/>
                <a:ea typeface="HanWangYenLight" panose="02020300000000000000" pitchFamily="18" charset="-120"/>
                <a:cs typeface="Times New Roman" panose="02020603050405020304" pitchFamily="18" charset="0"/>
              </a:rPr>
              <a:t>』</a:t>
            </a:r>
            <a:r>
              <a:rPr lang="en-US" altLang="zh-CN" sz="4000" dirty="0">
                <a:solidFill>
                  <a:srgbClr val="2D051A"/>
                </a:solidFill>
                <a:latin typeface="Candara" panose="020E0502030303020204" pitchFamily="34" charset="0"/>
                <a:ea typeface="HanWangYenLight" panose="02020300000000000000" pitchFamily="18" charset="-120"/>
                <a:cs typeface="Times New Roman" panose="02020603050405020304" pitchFamily="18" charset="0"/>
              </a:rPr>
              <a:t>) </a:t>
            </a:r>
            <a:r>
              <a:rPr lang="zh-CN" altLang="en-US" sz="4400" dirty="0">
                <a:solidFill>
                  <a:srgbClr val="1574FF"/>
                </a:solidFill>
                <a:latin typeface="DFYuanMedium-B5" panose="020F0509000000000000" pitchFamily="49" charset="-120"/>
                <a:ea typeface="DFYuanMedium-B5" panose="020F0509000000000000" pitchFamily="49" charset="-120"/>
                <a:cs typeface="Times New Roman" panose="02020603050405020304" pitchFamily="18" charset="0"/>
              </a:rPr>
              <a:t>來為第一個獸做假見證</a:t>
            </a:r>
            <a:r>
              <a:rPr lang="zh-CN" altLang="en-US" sz="4400" dirty="0">
                <a:solidFill>
                  <a:schemeClr val="bg2">
                    <a:lumMod val="25000"/>
                  </a:schemeClr>
                </a:solidFill>
                <a:latin typeface="DFYuanMedium-B5" panose="020F0509000000000000" pitchFamily="49" charset="-120"/>
                <a:ea typeface="DFYuanMedium-B5" panose="020F0509000000000000" pitchFamily="49" charset="-120"/>
                <a:cs typeface="Times New Roman" panose="02020603050405020304" pitchFamily="18" charset="0"/>
              </a:rPr>
              <a:t>，迷惑萬民；並高舉第一個獸。</a:t>
            </a:r>
            <a:endParaRPr lang="en-US" sz="4400" dirty="0">
              <a:solidFill>
                <a:schemeClr val="bg2">
                  <a:lumMod val="25000"/>
                </a:schemeClr>
              </a:solidFill>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673724839"/>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569976" y="261747"/>
            <a:ext cx="8013192" cy="2167128"/>
          </a:xfrm>
        </p:spPr>
        <p:txBody>
          <a:bodyPr anchor="ctr">
            <a:normAutofit/>
          </a:bodyPr>
          <a:lstStyle/>
          <a:p>
            <a:pPr algn="ctr"/>
            <a:r>
              <a:rPr lang="zh-CN" alt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記得主耶穌的話</a:t>
            </a:r>
            <a:endPar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type="body" idx="1"/>
          </p:nvPr>
        </p:nvSpPr>
        <p:spPr>
          <a:xfrm>
            <a:off x="560832" y="3032187"/>
            <a:ext cx="8022336" cy="3190875"/>
          </a:xfrm>
        </p:spPr>
        <p:txBody>
          <a:bodyPr vert="horz" lIns="91440" tIns="45720" rIns="91440" bIns="45720" rtlCol="0" anchor="ctr">
            <a:normAutofit/>
          </a:bodyPr>
          <a:lstStyle/>
          <a:p>
            <a:pPr marL="0" indent="0">
              <a:lnSpc>
                <a:spcPct val="110000"/>
              </a:lnSpc>
              <a:spcBef>
                <a:spcPts val="600"/>
              </a:spcBef>
              <a:spcAft>
                <a:spcPts val="600"/>
              </a:spcAft>
              <a:buNone/>
            </a:pPr>
            <a:r>
              <a:rPr lang="zh-TW" sz="5400" dirty="0">
                <a:solidFill>
                  <a:srgbClr val="3A001D"/>
                </a:solidFill>
                <a:effectLst/>
                <a:latin typeface="Candara" panose="020E0502030303020204" pitchFamily="34" charset="0"/>
                <a:ea typeface="DFPWeiBei-B5" panose="03000700000000000000" pitchFamily="66" charset="-120"/>
                <a:cs typeface="Arial" panose="020B0604020202020204" pitchFamily="34" charset="0"/>
              </a:rPr>
              <a:t>當你看到有神蹟奇事，你</a:t>
            </a:r>
            <a:r>
              <a:rPr lang="zh-CN" altLang="en-US" sz="5400" dirty="0">
                <a:solidFill>
                  <a:srgbClr val="3A001D"/>
                </a:solidFill>
                <a:effectLst/>
                <a:latin typeface="Candara" panose="020E0502030303020204" pitchFamily="34" charset="0"/>
                <a:ea typeface="DFPWeiBei-B5" panose="03000700000000000000" pitchFamily="66" charset="-120"/>
                <a:cs typeface="Arial" panose="020B0604020202020204" pitchFamily="34" charset="0"/>
              </a:rPr>
              <a:t>要</a:t>
            </a:r>
            <a:r>
              <a:rPr lang="zh-TW" sz="5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如何分辨</a:t>
            </a:r>
            <a:r>
              <a:rPr lang="zh-TW" sz="5400" dirty="0">
                <a:solidFill>
                  <a:srgbClr val="3A001D"/>
                </a:solidFill>
                <a:effectLst/>
                <a:latin typeface="Candara" panose="020E0502030303020204" pitchFamily="34" charset="0"/>
                <a:ea typeface="DFPWeiBei-B5" panose="03000700000000000000" pitchFamily="66" charset="-120"/>
                <a:cs typeface="Arial" panose="020B0604020202020204" pitchFamily="34" charset="0"/>
              </a:rPr>
              <a:t>是聖靈的作為還是邪靈的迷惑</a:t>
            </a:r>
            <a:r>
              <a:rPr lang="en-US" sz="5400" dirty="0">
                <a:solidFill>
                  <a:srgbClr val="3A001D"/>
                </a:solidFill>
                <a:effectLst/>
                <a:latin typeface="Candara" panose="020E0502030303020204" pitchFamily="34" charset="0"/>
                <a:ea typeface="DFPWeiBei-B5" panose="03000700000000000000" pitchFamily="66" charset="-120"/>
                <a:cs typeface="Arial" panose="020B0604020202020204" pitchFamily="34" charset="0"/>
              </a:rPr>
              <a:t>?</a:t>
            </a:r>
            <a:endParaRPr lang="en-US" sz="5400" dirty="0">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263327620"/>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352426" y="457200"/>
            <a:ext cx="8329612" cy="5943600"/>
          </a:xfrm>
        </p:spPr>
        <p:txBody>
          <a:bodyPr>
            <a:normAutofit/>
          </a:bodyPr>
          <a:lstStyle/>
          <a:p>
            <a:pPr marL="0" indent="0">
              <a:lnSpc>
                <a:spcPct val="110000"/>
              </a:lnSpc>
              <a:spcBef>
                <a:spcPts val="600"/>
              </a:spcBef>
              <a:spcAft>
                <a:spcPts val="600"/>
              </a:spcAft>
              <a:buSzPct val="100000"/>
              <a:buNone/>
            </a:pPr>
            <a:r>
              <a:rPr lang="zh-TW" sz="4400" dirty="0">
                <a:solidFill>
                  <a:srgbClr val="3A001D"/>
                </a:solidFill>
                <a:effectLst/>
                <a:latin typeface="DFYuanMedium-B5" panose="020F0509000000000000" pitchFamily="49" charset="-120"/>
                <a:ea typeface="DFYuanMedium-B5" panose="020F0509000000000000" pitchFamily="49" charset="-120"/>
                <a:cs typeface="Arial" panose="020B0604020202020204" pitchFamily="34" charset="0"/>
              </a:rPr>
              <a:t>馬可福音</a:t>
            </a:r>
            <a:r>
              <a:rPr lang="en-US" altLang="zh-TW" sz="440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2D051A"/>
                </a:solidFill>
                <a:effectLst/>
                <a:latin typeface="Candara" panose="020E0502030303020204" pitchFamily="34" charset="0"/>
                <a:ea typeface="DFYuanMedium-B5" panose="020F0509000000000000" pitchFamily="49" charset="-120"/>
                <a:cs typeface="Arial" panose="020B0604020202020204" pitchFamily="34" charset="0"/>
              </a:rPr>
              <a:t>21</a:t>
            </a:r>
            <a:r>
              <a:rPr lang="en-US" sz="4400" dirty="0">
                <a:solidFill>
                  <a:srgbClr val="3A001D"/>
                </a:solidFill>
                <a:latin typeface="Candara" panose="020E0502030303020204" pitchFamily="34" charset="0"/>
                <a:ea typeface="DFPWeiBei-B5" panose="03000700000000000000" pitchFamily="66" charset="-120"/>
                <a:cs typeface="Arial" panose="020B0604020202020204" pitchFamily="34" charset="0"/>
              </a:rPr>
              <a:t>:</a:t>
            </a:r>
            <a:r>
              <a:rPr lang="en-US" sz="4400" dirty="0">
                <a:solidFill>
                  <a:srgbClr val="3A001D"/>
                </a:solidFill>
                <a:effectLst/>
                <a:latin typeface="Candara" panose="020E0502030303020204" pitchFamily="34" charset="0"/>
                <a:ea typeface="DFPWeiBei-B5" panose="03000700000000000000" pitchFamily="66" charset="-120"/>
                <a:cs typeface="Arial" panose="020B0604020202020204" pitchFamily="34" charset="0"/>
              </a:rPr>
              <a:t>13 </a:t>
            </a:r>
            <a:r>
              <a:rPr lang="zh-TW"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那時若有人對你們說、看哪、基督在這裏．或說、基督在那裏．</a:t>
            </a:r>
            <a:r>
              <a:rPr lang="zh-TW"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你們不要信</a:t>
            </a:r>
            <a:r>
              <a:rPr lang="zh-TW"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a:t>
            </a:r>
            <a:r>
              <a:rPr lang="en-US"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22 </a:t>
            </a:r>
            <a:r>
              <a:rPr lang="zh-TW" sz="4400" dirty="0">
                <a:solidFill>
                  <a:srgbClr val="1574FF"/>
                </a:solidFill>
                <a:effectLst/>
                <a:latin typeface="Candara" panose="020E0502030303020204" pitchFamily="34" charset="0"/>
                <a:ea typeface="DFPWeiBei-B5" panose="03000700000000000000" pitchFamily="66" charset="-120"/>
                <a:cs typeface="Arial" panose="020B0604020202020204" pitchFamily="34" charset="0"/>
              </a:rPr>
              <a:t>因為假基督、假先知、將要起來、顯神蹟奇事．</a:t>
            </a:r>
            <a:r>
              <a:rPr lang="zh-TW"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倘若能行、就把選民迷惑了。</a:t>
            </a:r>
            <a:r>
              <a:rPr lang="en-US"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23 </a:t>
            </a:r>
            <a:r>
              <a:rPr lang="zh-TW"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你們要謹慎．看哪、凡事我都預先告訴你們了。</a:t>
            </a:r>
            <a:endParaRPr lang="en-US" sz="44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22237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361950" y="457199"/>
            <a:ext cx="8439150" cy="6048375"/>
          </a:xfrm>
        </p:spPr>
        <p:txBody>
          <a:bodyPr>
            <a:normAutofit/>
          </a:bodyPr>
          <a:lstStyle/>
          <a:p>
            <a:pPr marL="0" marR="0" indent="0" hangingPunct="0">
              <a:lnSpc>
                <a:spcPct val="110000"/>
              </a:lnSpc>
              <a:spcBef>
                <a:spcPts val="600"/>
              </a:spcBef>
              <a:spcAft>
                <a:spcPts val="600"/>
              </a:spcAft>
              <a:buNone/>
            </a:pPr>
            <a:r>
              <a:rPr lang="zh-CN" altLang="en-US" sz="4400" dirty="0">
                <a:solidFill>
                  <a:srgbClr val="000000"/>
                </a:solidFill>
                <a:effectLst/>
                <a:latin typeface="Candara" panose="020E0502030303020204" pitchFamily="34" charset="0"/>
                <a:ea typeface="DFYuanMedium-B5" panose="020F0509000000000000" pitchFamily="49" charset="-120"/>
              </a:rPr>
              <a:t>約翰一書 </a:t>
            </a:r>
            <a:r>
              <a:rPr lang="en-US" sz="4400" dirty="0">
                <a:solidFill>
                  <a:srgbClr val="000000"/>
                </a:solidFill>
                <a:effectLst/>
                <a:latin typeface="Candara" panose="020E0502030303020204" pitchFamily="34" charset="0"/>
                <a:ea typeface="DFYuanMedium-B5" panose="020F0509000000000000" pitchFamily="49" charset="-120"/>
              </a:rPr>
              <a:t>2:18 </a:t>
            </a:r>
            <a:r>
              <a:rPr lang="zh-TW" sz="4400" dirty="0">
                <a:solidFill>
                  <a:srgbClr val="000000"/>
                </a:solidFill>
                <a:effectLst/>
                <a:latin typeface="Candara" panose="020E0502030303020204" pitchFamily="34" charset="0"/>
                <a:ea typeface="DFPWeiBei-B5" panose="03000700000000000000" pitchFamily="66" charset="-120"/>
              </a:rPr>
              <a:t>小子們哪、如今是末時了．你們曾聽見說、那</a:t>
            </a:r>
            <a:r>
              <a:rPr lang="zh-TW" sz="4400" dirty="0">
                <a:solidFill>
                  <a:srgbClr val="FF0000"/>
                </a:solidFill>
                <a:effectLst/>
                <a:latin typeface="Candara" panose="020E0502030303020204" pitchFamily="34" charset="0"/>
                <a:ea typeface="DFPWeiBei-B5" panose="03000700000000000000" pitchFamily="66" charset="-120"/>
              </a:rPr>
              <a:t>敵基督</a:t>
            </a:r>
            <a:r>
              <a:rPr lang="zh-TW" sz="4400" dirty="0">
                <a:solidFill>
                  <a:srgbClr val="000000"/>
                </a:solidFill>
                <a:effectLst/>
                <a:latin typeface="Candara" panose="020E0502030303020204" pitchFamily="34" charset="0"/>
                <a:ea typeface="DFPWeiBei-B5" panose="03000700000000000000" pitchFamily="66" charset="-120"/>
              </a:rPr>
              <a:t>的要來、現在已經有好些</a:t>
            </a:r>
            <a:r>
              <a:rPr lang="zh-TW" sz="4400" dirty="0">
                <a:solidFill>
                  <a:srgbClr val="FF0000"/>
                </a:solidFill>
                <a:effectLst/>
                <a:latin typeface="Candara" panose="020E0502030303020204" pitchFamily="34" charset="0"/>
                <a:ea typeface="DFPWeiBei-B5" panose="03000700000000000000" pitchFamily="66" charset="-120"/>
              </a:rPr>
              <a:t>敵基督</a:t>
            </a:r>
            <a:r>
              <a:rPr lang="zh-TW" sz="4400" dirty="0">
                <a:solidFill>
                  <a:srgbClr val="000000"/>
                </a:solidFill>
                <a:effectLst/>
                <a:latin typeface="Candara" panose="020E0502030303020204" pitchFamily="34" charset="0"/>
                <a:ea typeface="DFPWeiBei-B5" panose="03000700000000000000" pitchFamily="66" charset="-120"/>
              </a:rPr>
              <a:t>的出來了．從此我們就知道如今是末時了。</a:t>
            </a:r>
            <a:r>
              <a:rPr lang="en-US" sz="4400" dirty="0">
                <a:solidFill>
                  <a:srgbClr val="000000"/>
                </a:solidFill>
                <a:effectLst/>
                <a:latin typeface="Candara" panose="020E0502030303020204" pitchFamily="34" charset="0"/>
                <a:ea typeface="DFPWeiBei-B5" panose="03000700000000000000" pitchFamily="66" charset="-120"/>
              </a:rPr>
              <a:t>22 </a:t>
            </a:r>
            <a:r>
              <a:rPr lang="zh-TW" sz="4400" dirty="0">
                <a:solidFill>
                  <a:srgbClr val="4B4BFF"/>
                </a:solidFill>
                <a:effectLst/>
                <a:latin typeface="Candara" panose="020E0502030303020204" pitchFamily="34" charset="0"/>
                <a:ea typeface="DFPWeiBei-B5" panose="03000700000000000000" pitchFamily="66" charset="-120"/>
              </a:rPr>
              <a:t>誰是說謊話的呢．不是那不認耶穌為基督的麼．不認父與子的、</a:t>
            </a:r>
            <a:r>
              <a:rPr lang="zh-TW" sz="4400" dirty="0">
                <a:solidFill>
                  <a:srgbClr val="960000"/>
                </a:solidFill>
                <a:effectLst/>
                <a:latin typeface="Candara" panose="020E0502030303020204" pitchFamily="34" charset="0"/>
                <a:ea typeface="DFPWeiBei-B5" panose="03000700000000000000" pitchFamily="66" charset="-120"/>
              </a:rPr>
              <a:t>這就是敵基督的</a:t>
            </a:r>
            <a:r>
              <a:rPr lang="zh-TW" sz="4400" dirty="0">
                <a:solidFill>
                  <a:srgbClr val="4B4BFF"/>
                </a:solidFill>
                <a:effectLst/>
                <a:latin typeface="Candara" panose="020E0502030303020204" pitchFamily="34" charset="0"/>
                <a:ea typeface="DFPWeiBei-B5" panose="03000700000000000000" pitchFamily="66" charset="-120"/>
              </a:rPr>
              <a:t>。</a:t>
            </a:r>
            <a:endParaRPr lang="en-US" sz="4400" dirty="0">
              <a:solidFill>
                <a:srgbClr val="4B4BFF"/>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9554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476656" y="676276"/>
            <a:ext cx="7986408" cy="5714796"/>
          </a:xfrm>
        </p:spPr>
        <p:txBody>
          <a:bodyPr vert="horz" lIns="91440" tIns="45720" rIns="91440" bIns="45720" rtlCol="0" anchor="t">
            <a:normAutofit/>
          </a:bodyPr>
          <a:lstStyle/>
          <a:p>
            <a:pPr marL="0" indent="0" defTabSz="914400">
              <a:lnSpc>
                <a:spcPct val="110000"/>
              </a:lnSpc>
              <a:spcBef>
                <a:spcPts val="600"/>
              </a:spcBef>
              <a:spcAft>
                <a:spcPts val="600"/>
              </a:spcAft>
              <a:buSzPct val="100000"/>
              <a:buNone/>
            </a:pPr>
            <a:r>
              <a:rPr lang="zh-CN" altLang="en-US" sz="4400" dirty="0">
                <a:solidFill>
                  <a:schemeClr val="tx2"/>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這段經文似乎並沒有對獸像的任何描述</a:t>
            </a:r>
            <a:r>
              <a:rPr lang="en-US" altLang="zh-CN" sz="4400" dirty="0">
                <a:solidFill>
                  <a:schemeClr val="tx2"/>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p>
          <a:p>
            <a:pPr marL="0" indent="0" defTabSz="914400">
              <a:lnSpc>
                <a:spcPct val="110000"/>
              </a:lnSpc>
              <a:spcBef>
                <a:spcPts val="600"/>
              </a:spcBef>
              <a:spcAft>
                <a:spcPts val="600"/>
              </a:spcAft>
              <a:buSzPct val="100000"/>
              <a:buNone/>
            </a:pPr>
            <a:r>
              <a:rPr lang="zh-CN" altLang="en-US" sz="40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然而</a:t>
            </a:r>
            <a:r>
              <a:rPr lang="zh-TW" altLang="en-US" sz="40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考慮約翰當時的處境，這裡很可能是指向</a:t>
            </a:r>
            <a:r>
              <a:rPr lang="zh-TW" altLang="en-US" sz="4400" u="sng"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以弗所</a:t>
            </a:r>
            <a:r>
              <a:rPr lang="zh-CN" altLang="en-US" sz="4400" u="sng"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城</a:t>
            </a:r>
            <a:r>
              <a:rPr lang="zh-TW" altLang="en-US" sz="4400" u="sng"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拜羅馬皇帝</a:t>
            </a:r>
            <a:r>
              <a:rPr lang="zh-CN" altLang="en-US" sz="4400" u="sng"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的異教風氣</a:t>
            </a:r>
            <a:r>
              <a:rPr lang="zh-CN" altLang="en-US" sz="4400" dirty="0">
                <a:solidFill>
                  <a:srgbClr val="E7FFE7"/>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en-US" altLang="zh-CN" sz="44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 </a:t>
            </a:r>
            <a:r>
              <a:rPr lang="zh-CN" altLang="en-US" sz="40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該城為了討好當時羅馬皇帝</a:t>
            </a:r>
            <a:r>
              <a:rPr lang="zh-CN" altLang="en-US" sz="4000" u="sng"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豆米先</a:t>
            </a:r>
            <a:r>
              <a:rPr lang="zh-CN" altLang="en-US" sz="40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，為他該廟，並造了一個的巨大的頭像</a:t>
            </a:r>
            <a:r>
              <a:rPr lang="zh-TW" altLang="en-US" sz="40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endParaRPr lang="en-US" sz="4400" dirty="0">
              <a:solidFill>
                <a:srgbClr val="E7FFE7"/>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endParaRPr>
          </a:p>
        </p:txBody>
      </p:sp>
      <p:grpSp>
        <p:nvGrpSpPr>
          <p:cNvPr id="21" name="Group 20">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22" name="Freeform: Shape 21">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965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466928" y="457200"/>
            <a:ext cx="8258783" cy="5924145"/>
          </a:xfrm>
        </p:spPr>
        <p:txBody>
          <a:bodyPr vert="horz" lIns="91440" tIns="45720" rIns="91440" bIns="45720" rtlCol="0" anchor="ctr">
            <a:normAutofit lnSpcReduction="10000"/>
          </a:bodyPr>
          <a:lstStyle/>
          <a:p>
            <a:pPr marL="0" indent="0" defTabSz="914400">
              <a:lnSpc>
                <a:spcPct val="110000"/>
              </a:lnSpc>
              <a:spcBef>
                <a:spcPts val="1200"/>
              </a:spcBef>
              <a:spcAft>
                <a:spcPts val="600"/>
              </a:spcAft>
              <a:buSzPct val="100000"/>
              <a:buNone/>
            </a:pPr>
            <a:r>
              <a:rPr lang="zh-CN" altLang="en-US"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對約翰當時的基督徒而言，</a:t>
            </a:r>
            <a:r>
              <a:rPr lang="zh-CN" altLang="en-US" sz="440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以弗所城拜該撒的做法就如同當年尼布甲尼撒立金像的做法</a:t>
            </a:r>
            <a:r>
              <a:rPr lang="zh-CN" altLang="en-US"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endParaRPr lang="en-US" altLang="zh-CN"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a:p>
            <a:pPr marL="0" indent="0" defTabSz="914400">
              <a:lnSpc>
                <a:spcPct val="110000"/>
              </a:lnSpc>
              <a:spcBef>
                <a:spcPts val="1200"/>
              </a:spcBef>
              <a:spcAft>
                <a:spcPts val="600"/>
              </a:spcAft>
              <a:buSzPct val="100000"/>
              <a:buNone/>
            </a:pPr>
            <a:r>
              <a:rPr lang="zh-CN" altLang="en-US"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約翰以此背景，藉但以理的三個朋友，</a:t>
            </a:r>
            <a:r>
              <a:rPr lang="zh-TW" altLang="en-US"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沙得拉，米煞，亞伯尼歌為榜樣來激勵在苦難中的基督徒勇敢面對殉道的威脅，堅持真道與信仰。</a:t>
            </a:r>
            <a:endParaRPr lang="en-US" sz="4400" dirty="0">
              <a:solidFill>
                <a:srgbClr val="E7FFE7"/>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grpSp>
        <p:nvGrpSpPr>
          <p:cNvPr id="12" name="Group 11">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3" name="Freeform: Shape 12">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71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933450" y="127664"/>
            <a:ext cx="7315200" cy="2395728"/>
          </a:xfrm>
        </p:spPr>
        <p:txBody>
          <a:bodyPr anchor="ctr">
            <a:normAutofit/>
          </a:bodyPr>
          <a:lstStyle/>
          <a:p>
            <a:pPr marL="0" lvl="1" indent="0" algn="ctr">
              <a:lnSpc>
                <a:spcPct val="110000"/>
              </a:lnSpc>
              <a:spcBef>
                <a:spcPts val="1800"/>
              </a:spcBef>
              <a:spcAft>
                <a:spcPts val="600"/>
              </a:spcAft>
            </a:pPr>
            <a:r>
              <a:rPr lang="zh-TW" sz="540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假先知</a:t>
            </a:r>
            <a:r>
              <a:rPr lang="en-GB" sz="440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a:t>
            </a:r>
            <a:r>
              <a:rPr lang="zh-TW" sz="440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地獸</a:t>
            </a:r>
            <a:r>
              <a:rPr lang="en-GB" sz="440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a:t>
            </a:r>
            <a:r>
              <a:rPr lang="zh-TW" sz="540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作獸像的目的為何</a:t>
            </a:r>
            <a:r>
              <a:rPr lang="en-US" sz="540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 </a:t>
            </a: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981325"/>
            <a:ext cx="8343900" cy="3429000"/>
          </a:xfrm>
        </p:spPr>
        <p:txBody>
          <a:bodyPr anchor="ctr">
            <a:noAutofit/>
          </a:bodyPr>
          <a:lstStyle/>
          <a:p>
            <a:pPr>
              <a:lnSpc>
                <a:spcPct val="110000"/>
              </a:lnSpc>
              <a:spcBef>
                <a:spcPts val="1200"/>
              </a:spcBef>
              <a:spcAft>
                <a:spcPts val="600"/>
              </a:spcAft>
            </a:pPr>
            <a:r>
              <a:rPr lang="zh-TW" altLang="en-US" sz="5400" dirty="0">
                <a:solidFill>
                  <a:srgbClr val="C00000"/>
                </a:solidFill>
                <a:latin typeface="Candara" panose="020E0502030303020204" pitchFamily="34" charset="0"/>
                <a:ea typeface="DFYuanMedium-B5" panose="020F0509000000000000" pitchFamily="49" charset="-120"/>
                <a:cs typeface="Arial" panose="020B0604020202020204" pitchFamily="34" charset="0"/>
              </a:rPr>
              <a:t>迷惑百姓；</a:t>
            </a:r>
            <a:r>
              <a:rPr lang="zh-CN" altLang="en-US" sz="5400" dirty="0">
                <a:solidFill>
                  <a:srgbClr val="C00000"/>
                </a:solidFill>
                <a:latin typeface="Candara" panose="020E0502030303020204" pitchFamily="34" charset="0"/>
                <a:ea typeface="DFYuanMedium-B5" panose="020F0509000000000000" pitchFamily="49" charset="-120"/>
                <a:cs typeface="Arial" panose="020B0604020202020204" pitchFamily="34" charset="0"/>
              </a:rPr>
              <a:t>逼迫聖徒</a:t>
            </a:r>
            <a:r>
              <a:rPr lang="en-GB" sz="5400" dirty="0">
                <a:solidFill>
                  <a:srgbClr val="C00000"/>
                </a:solidFill>
                <a:latin typeface="Candara" panose="020E0502030303020204" pitchFamily="34" charset="0"/>
                <a:ea typeface="DFYuanMedium-B5" panose="020F0509000000000000" pitchFamily="49" charset="-120"/>
                <a:cs typeface="Arial" panose="020B0604020202020204" pitchFamily="34" charset="0"/>
              </a:rPr>
              <a:t> </a:t>
            </a:r>
            <a:r>
              <a:rPr lang="en-GB" sz="5400" dirty="0">
                <a:solidFill>
                  <a:schemeClr val="tx1"/>
                </a:solidFill>
                <a:latin typeface="Candara" panose="020E0502030303020204" pitchFamily="34" charset="0"/>
                <a:ea typeface="DFYuanMedium-B5" panose="020F0509000000000000" pitchFamily="49" charset="-120"/>
                <a:cs typeface="Arial" panose="020B0604020202020204" pitchFamily="34" charset="0"/>
              </a:rPr>
              <a:t>– </a:t>
            </a:r>
            <a:r>
              <a:rPr lang="en-US" altLang="zh-CN" sz="5400" dirty="0">
                <a:solidFill>
                  <a:schemeClr val="tx1"/>
                </a:solidFill>
                <a:latin typeface="Candara" panose="020E0502030303020204" pitchFamily="34" charset="0"/>
                <a:ea typeface="DFYuanMedium-B5" panose="020F0509000000000000" pitchFamily="49" charset="-120"/>
                <a:cs typeface="Arial" panose="020B0604020202020204" pitchFamily="34" charset="0"/>
              </a:rPr>
              <a:t>『</a:t>
            </a:r>
            <a:r>
              <a:rPr lang="zh-CN" altLang="en-US"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叫所有不拜獸像的人都被殺害</a:t>
            </a:r>
            <a:r>
              <a:rPr lang="en-US" altLang="zh-CN" sz="5400" dirty="0">
                <a:solidFill>
                  <a:schemeClr val="tx1"/>
                </a:solidFill>
                <a:latin typeface="Candara" panose="020E0502030303020204" pitchFamily="34" charset="0"/>
                <a:ea typeface="DFYuanMedium-B5" panose="020F0509000000000000" pitchFamily="49" charset="-120"/>
                <a:cs typeface="Arial" panose="020B0604020202020204" pitchFamily="34" charset="0"/>
              </a:rPr>
              <a:t>』</a:t>
            </a:r>
            <a:endParaRPr lang="en-US" sz="5400" dirty="0">
              <a:solidFill>
                <a:schemeClr val="tx1"/>
              </a:solidFill>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2748839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013192" cy="2395728"/>
          </a:xfrm>
        </p:spPr>
        <p:txBody>
          <a:bodyPr anchor="ctr">
            <a:normAutofit/>
          </a:bodyPr>
          <a:lstStyle/>
          <a:p>
            <a:pPr algn="ctr">
              <a:lnSpc>
                <a:spcPct val="110000"/>
              </a:lnSpc>
              <a:spcBef>
                <a:spcPts val="600"/>
              </a:spcBef>
              <a:spcAft>
                <a:spcPts val="600"/>
              </a:spcAft>
            </a:pP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獸用什麼來威脅控制人</a:t>
            </a:r>
            <a:r>
              <a:rPr lang="en-US" alt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endPar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16</a:t>
            </a:r>
            <a:r>
              <a:rPr lang="en-US" sz="4400" dirty="0">
                <a:solidFill>
                  <a:srgbClr val="2D051A"/>
                </a:solidFill>
                <a:latin typeface="Arial" panose="020B0604020202020204" pitchFamily="34" charset="0"/>
                <a:ea typeface="DFPWeiBei-B5" panose="03000700000000000000" pitchFamily="66" charset="-120"/>
                <a:cs typeface="Arial" panose="020B0604020202020204" pitchFamily="34" charset="0"/>
              </a:rPr>
              <a:t> </a:t>
            </a:r>
            <a:r>
              <a:rPr lang="zh-CN" alt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牠又叫眾人，無論大小，貧富，自主的為奴的，都在右手上或是在額上受一個印記。</a:t>
            </a:r>
            <a:r>
              <a:rPr 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 17</a:t>
            </a:r>
            <a:r>
              <a:rPr lang="en-US" sz="4400" dirty="0">
                <a:solidFill>
                  <a:srgbClr val="2D051A"/>
                </a:solidFill>
                <a:latin typeface="Arial" panose="020B0604020202020204" pitchFamily="34" charset="0"/>
                <a:ea typeface="DFPWeiBei-B5" panose="03000700000000000000" pitchFamily="66" charset="-120"/>
                <a:cs typeface="Arial" panose="020B0604020202020204" pitchFamily="34" charset="0"/>
              </a:rPr>
              <a:t> </a:t>
            </a:r>
            <a:r>
              <a:rPr lang="zh-CN" alt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除了那受印記，有了獸名或有</a:t>
            </a:r>
            <a:r>
              <a:rPr lang="zh-CN" altLang="en-US" sz="4400" u="sng"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獸名數目</a:t>
            </a:r>
            <a:r>
              <a:rPr lang="zh-CN" altLang="en-US" sz="4400" dirty="0">
                <a:solidFill>
                  <a:srgbClr val="2D051A"/>
                </a:solidFill>
                <a:latin typeface="Candara" panose="020E0502030303020204" pitchFamily="34" charset="0"/>
                <a:ea typeface="DFPWeiBei-B5" panose="03000700000000000000" pitchFamily="66" charset="-120"/>
                <a:cs typeface="Times New Roman" panose="02020603050405020304" pitchFamily="18" charset="0"/>
              </a:rPr>
              <a:t>的，都不得做買賣。</a:t>
            </a:r>
            <a:endParaRPr lang="en-US" sz="4400" dirty="0">
              <a:solidFill>
                <a:srgbClr val="2D051A"/>
              </a:solidFill>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036184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942975" y="127664"/>
            <a:ext cx="7305676" cy="2395728"/>
          </a:xfrm>
        </p:spPr>
        <p:txBody>
          <a:bodyPr anchor="ctr">
            <a:normAutofit/>
          </a:bodyPr>
          <a:lstStyle/>
          <a:p>
            <a:pPr algn="ctr">
              <a:lnSpc>
                <a:spcPct val="110000"/>
              </a:lnSpc>
              <a:spcBef>
                <a:spcPts val="600"/>
              </a:spcBef>
              <a:spcAft>
                <a:spcPts val="600"/>
              </a:spcAft>
            </a:pPr>
            <a:r>
              <a:rPr lang="zh-TW" altLang="en-US" sz="6000" b="0" dirty="0">
                <a:solidFill>
                  <a:schemeClr val="accent1">
                    <a:lumMod val="20000"/>
                    <a:lumOff val="80000"/>
                  </a:schemeClr>
                </a:solidFill>
                <a:latin typeface="DFPWeiBei-B5" panose="03000700000000000000" pitchFamily="66" charset="-120"/>
                <a:ea typeface="DFPWeiBei-B5" panose="03000700000000000000" pitchFamily="66" charset="-120"/>
                <a:cs typeface="Times New Roman" panose="02020603050405020304" pitchFamily="18" charset="0"/>
              </a:rPr>
              <a:t>獸的印記可能是什麼形式</a:t>
            </a:r>
            <a:r>
              <a:rPr lang="en-US" sz="6000" b="0" dirty="0">
                <a:solidFill>
                  <a:schemeClr val="accent1">
                    <a:lumMod val="20000"/>
                    <a:lumOff val="80000"/>
                  </a:schemeClr>
                </a:solidFill>
                <a:latin typeface="DFPWeiBei-B5" panose="03000700000000000000" pitchFamily="66" charset="-120"/>
                <a:ea typeface="DFPWeiBei-B5" panose="03000700000000000000" pitchFamily="66" charset="-120"/>
                <a:cs typeface="Arial" panose="020B0604020202020204" pitchFamily="34" charset="0"/>
              </a:rPr>
              <a:t>?</a:t>
            </a:r>
            <a:endParaRPr lang="en-US" sz="6000" b="0" dirty="0">
              <a:solidFill>
                <a:schemeClr val="accent1">
                  <a:lumMod val="20000"/>
                  <a:lumOff val="80000"/>
                </a:schemeClr>
              </a:solidFill>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CN" altLang="en-US" sz="48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很可能是特殊的會員制，特別的</a:t>
            </a:r>
            <a:r>
              <a:rPr lang="zh-TW" altLang="en-US" sz="48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生活方式</a:t>
            </a:r>
            <a:r>
              <a:rPr lang="zh-CN" altLang="en-US" sz="48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r>
              <a:rPr lang="zh-TW" altLang="en-US" sz="48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或</a:t>
            </a:r>
            <a:r>
              <a:rPr lang="zh-CN" altLang="en-US" sz="48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思維方式與行為模式</a:t>
            </a:r>
            <a:endParaRPr lang="en-US" sz="4800" dirty="0">
              <a:solidFill>
                <a:srgbClr val="2D051A"/>
              </a:solidFill>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1747707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47472"/>
            <a:ext cx="8326877" cy="6011695"/>
          </a:xfrm>
        </p:spPr>
        <p:txBody>
          <a:bodyPr>
            <a:normAutofit/>
          </a:bodyPr>
          <a:lstStyle/>
          <a:p>
            <a:pPr marL="0" indent="0" hangingPunct="0">
              <a:lnSpc>
                <a:spcPct val="110000"/>
              </a:lnSpc>
              <a:spcBef>
                <a:spcPts val="600"/>
              </a:spcBef>
              <a:spcAft>
                <a:spcPts val="600"/>
              </a:spcAft>
              <a:buNone/>
            </a:pPr>
            <a:r>
              <a:rPr lang="en-GB" sz="4400" dirty="0">
                <a:effectLst/>
                <a:latin typeface="Candara" panose="020E0502030303020204" pitchFamily="34" charset="0"/>
                <a:ea typeface="DFPWeiBei-B5" panose="03000700000000000000" pitchFamily="66" charset="-120"/>
                <a:cs typeface="Times New Roman" panose="02020603050405020304" pitchFamily="18" charset="0"/>
              </a:rPr>
              <a:t>5</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又賜給牠說誇大褻瀆話的口，又有權柄賜給牠，可以任意而行四十二個月。</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6</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獸就開口向神說褻瀆的話，褻瀆神的名並他的帳幕，以及那些住在天上的。</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7</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又任憑牠與聖徒爭戰，並且得勝；也把權柄賜給牠，制伏各族、各民、各方、各國。</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162913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466724" y="127664"/>
            <a:ext cx="8277225" cy="2395728"/>
          </a:xfrm>
        </p:spPr>
        <p:txBody>
          <a:bodyPr anchor="ctr">
            <a:normAutofit/>
          </a:bodyPr>
          <a:lstStyle/>
          <a:p>
            <a:pPr algn="ctr">
              <a:lnSpc>
                <a:spcPct val="110000"/>
              </a:lnSpc>
              <a:spcBef>
                <a:spcPts val="600"/>
              </a:spcBef>
              <a:spcAft>
                <a:spcPts val="600"/>
              </a:spcAft>
            </a:pPr>
            <a:r>
              <a:rPr lang="zh-TW" sz="60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比較</a:t>
            </a:r>
            <a:r>
              <a:rPr lang="en-US" altLang="zh-CN" sz="60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60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獸的印記</a:t>
            </a:r>
            <a:r>
              <a:rPr lang="en-US" altLang="zh-CN" sz="60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60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和</a:t>
            </a:r>
            <a:r>
              <a:rPr lang="en-US" altLang="zh-CN" sz="60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60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神的印記</a:t>
            </a:r>
            <a:r>
              <a:rPr lang="en-US" altLang="zh-CN" sz="60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endParaRPr lang="en-US" sz="6000" b="0" dirty="0">
              <a:solidFill>
                <a:schemeClr val="accent1">
                  <a:lumMod val="20000"/>
                  <a:lumOff val="80000"/>
                </a:schemeClr>
              </a:solidFill>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TW" altLang="en-US" sz="4400" dirty="0">
                <a:solidFill>
                  <a:srgbClr val="000000"/>
                </a:solidFill>
                <a:latin typeface="Candara" panose="020E0502030303020204" pitchFamily="34" charset="0"/>
                <a:ea typeface="DFYuanMedium-B5" panose="020F0509000000000000" pitchFamily="49" charset="-120"/>
              </a:rPr>
              <a:t>以弗所書 </a:t>
            </a:r>
            <a:r>
              <a:rPr lang="en-US" sz="4400" dirty="0">
                <a:solidFill>
                  <a:srgbClr val="000000"/>
                </a:solidFill>
                <a:latin typeface="Candara" panose="020E0502030303020204" pitchFamily="34" charset="0"/>
                <a:ea typeface="DFYuanMedium-B5" panose="020F0509000000000000" pitchFamily="49" charset="-120"/>
              </a:rPr>
              <a:t>1:13 </a:t>
            </a:r>
            <a:r>
              <a:rPr lang="zh-TW" altLang="en-US" sz="4400" dirty="0">
                <a:solidFill>
                  <a:srgbClr val="000000"/>
                </a:solidFill>
                <a:latin typeface="Candara" panose="020E0502030303020204" pitchFamily="34" charset="0"/>
                <a:ea typeface="DFPWeiBei-B5" panose="03000700000000000000" pitchFamily="66" charset="-120"/>
              </a:rPr>
              <a:t>你們既聽見真理的道、就是那叫你們得救的福音、也信了基督、既然信</a:t>
            </a:r>
            <a:r>
              <a:rPr lang="zh-CN" altLang="en-US" sz="4400" dirty="0">
                <a:solidFill>
                  <a:srgbClr val="000000"/>
                </a:solidFill>
                <a:latin typeface="Candara" panose="020E0502030303020204" pitchFamily="34" charset="0"/>
                <a:ea typeface="DFPWeiBei-B5" panose="03000700000000000000" pitchFamily="66" charset="-120"/>
              </a:rPr>
              <a:t>祂</a:t>
            </a:r>
            <a:r>
              <a:rPr lang="zh-TW" altLang="en-US" sz="4400" dirty="0">
                <a:solidFill>
                  <a:srgbClr val="000000"/>
                </a:solidFill>
                <a:latin typeface="Candara" panose="020E0502030303020204" pitchFamily="34" charset="0"/>
                <a:ea typeface="DFPWeiBei-B5" panose="03000700000000000000" pitchFamily="66" charset="-120"/>
              </a:rPr>
              <a:t>、就</a:t>
            </a:r>
            <a:r>
              <a:rPr lang="zh-TW" altLang="en-US" sz="4400" dirty="0">
                <a:solidFill>
                  <a:srgbClr val="FF0000"/>
                </a:solidFill>
                <a:latin typeface="Candara" panose="020E0502030303020204" pitchFamily="34" charset="0"/>
                <a:ea typeface="DFPWeiBei-B5" panose="03000700000000000000" pitchFamily="66" charset="-120"/>
              </a:rPr>
              <a:t>受了所應許的聖靈為印記</a:t>
            </a:r>
            <a:r>
              <a:rPr lang="zh-TW" altLang="en-US" sz="4400" dirty="0">
                <a:solidFill>
                  <a:srgbClr val="000000"/>
                </a:solidFill>
                <a:latin typeface="Candara" panose="020E0502030303020204" pitchFamily="34" charset="0"/>
                <a:ea typeface="DFPWeiBei-B5" panose="03000700000000000000" pitchFamily="66" charset="-120"/>
              </a:rPr>
              <a:t>．</a:t>
            </a:r>
            <a:endParaRPr lang="en-US" sz="4400" dirty="0">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703581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476250" y="685800"/>
            <a:ext cx="8172450" cy="5505450"/>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en-US" sz="4800" dirty="0">
                <a:effectLst/>
                <a:latin typeface="Candara" panose="020E0502030303020204" pitchFamily="34" charset="0"/>
                <a:ea typeface="DFPWeiBei-B5" panose="03000700000000000000" pitchFamily="66" charset="-120"/>
              </a:rPr>
              <a:t>14 </a:t>
            </a:r>
            <a:r>
              <a:rPr lang="zh-TW" altLang="en-US" sz="4800" dirty="0">
                <a:effectLst/>
                <a:latin typeface="Candara" panose="020E0502030303020204" pitchFamily="34" charset="0"/>
                <a:ea typeface="DFPWeiBei-B5" panose="03000700000000000000" pitchFamily="66" charset="-120"/>
              </a:rPr>
              <a:t>這聖靈、是我們得基業的憑據、直等到神之民</a:t>
            </a:r>
            <a:r>
              <a:rPr lang="en-US" altLang="zh-TW" sz="3600" dirty="0">
                <a:solidFill>
                  <a:schemeClr val="tx1">
                    <a:lumMod val="65000"/>
                    <a:lumOff val="35000"/>
                  </a:schemeClr>
                </a:solidFill>
                <a:effectLst/>
                <a:latin typeface="Candara" panose="020E0502030303020204" pitchFamily="34" charset="0"/>
                <a:ea typeface="DFPWeiBei-B5" panose="03000700000000000000" pitchFamily="66" charset="-120"/>
              </a:rPr>
              <a:t>〔</a:t>
            </a:r>
            <a:r>
              <a:rPr lang="zh-TW" altLang="en-US" sz="3600" dirty="0">
                <a:solidFill>
                  <a:schemeClr val="tx1">
                    <a:lumMod val="65000"/>
                    <a:lumOff val="35000"/>
                  </a:schemeClr>
                </a:solidFill>
                <a:effectLst/>
                <a:latin typeface="Candara" panose="020E0502030303020204" pitchFamily="34" charset="0"/>
                <a:ea typeface="DFPWeiBei-B5" panose="03000700000000000000" pitchFamily="66" charset="-120"/>
              </a:rPr>
              <a:t>民原文作產業</a:t>
            </a:r>
            <a:r>
              <a:rPr lang="en-US" altLang="zh-TW" sz="3600" dirty="0">
                <a:solidFill>
                  <a:schemeClr val="tx1">
                    <a:lumMod val="65000"/>
                    <a:lumOff val="35000"/>
                  </a:schemeClr>
                </a:solidFill>
                <a:effectLst/>
                <a:latin typeface="Candara" panose="020E0502030303020204" pitchFamily="34" charset="0"/>
                <a:ea typeface="DFPWeiBei-B5" panose="03000700000000000000" pitchFamily="66" charset="-120"/>
              </a:rPr>
              <a:t>〕</a:t>
            </a:r>
            <a:r>
              <a:rPr lang="zh-TW" altLang="en-US" sz="4800" dirty="0">
                <a:effectLst/>
                <a:latin typeface="Candara" panose="020E0502030303020204" pitchFamily="34" charset="0"/>
                <a:ea typeface="DFPWeiBei-B5" panose="03000700000000000000" pitchFamily="66" charset="-120"/>
              </a:rPr>
              <a:t>被贖、使</a:t>
            </a:r>
            <a:r>
              <a:rPr lang="zh-CN" altLang="en-US" sz="4800" dirty="0">
                <a:effectLst/>
                <a:latin typeface="Candara" panose="020E0502030303020204" pitchFamily="34" charset="0"/>
                <a:ea typeface="DFPWeiBei-B5" panose="03000700000000000000" pitchFamily="66" charset="-120"/>
              </a:rPr>
              <a:t>祂</a:t>
            </a:r>
            <a:r>
              <a:rPr lang="zh-TW" altLang="en-US" sz="4800" dirty="0">
                <a:effectLst/>
                <a:latin typeface="Candara" panose="020E0502030303020204" pitchFamily="34" charset="0"/>
                <a:ea typeface="DFPWeiBei-B5" panose="03000700000000000000" pitchFamily="66" charset="-120"/>
              </a:rPr>
              <a:t>的榮耀得著稱讚</a:t>
            </a:r>
            <a:r>
              <a:rPr lang="en-US" sz="4800" dirty="0">
                <a:effectLst/>
                <a:latin typeface="Candara" panose="020E0502030303020204" pitchFamily="34" charset="0"/>
                <a:ea typeface="DFPWeiBei-B5" panose="03000700000000000000" pitchFamily="66" charset="-120"/>
              </a:rPr>
              <a:t>…4:30 </a:t>
            </a:r>
            <a:r>
              <a:rPr lang="zh-TW" altLang="en-US" sz="4800" dirty="0">
                <a:effectLst/>
                <a:latin typeface="Candara" panose="020E0502030303020204" pitchFamily="34" charset="0"/>
                <a:ea typeface="DFPWeiBei-B5" panose="03000700000000000000" pitchFamily="66" charset="-120"/>
              </a:rPr>
              <a:t>不要叫神的聖靈擔憂．</a:t>
            </a:r>
            <a:r>
              <a:rPr lang="zh-TW" altLang="en-US" sz="4800" dirty="0">
                <a:solidFill>
                  <a:srgbClr val="C00000"/>
                </a:solidFill>
                <a:effectLst/>
                <a:latin typeface="Candara" panose="020E0502030303020204" pitchFamily="34" charset="0"/>
                <a:ea typeface="DFPWeiBei-B5" panose="03000700000000000000" pitchFamily="66" charset="-120"/>
              </a:rPr>
              <a:t>你們原是受了</a:t>
            </a:r>
            <a:r>
              <a:rPr lang="zh-CN" altLang="en-US" sz="4800" dirty="0">
                <a:solidFill>
                  <a:srgbClr val="C00000"/>
                </a:solidFill>
                <a:effectLst/>
                <a:latin typeface="Candara" panose="020E0502030303020204" pitchFamily="34" charset="0"/>
                <a:ea typeface="DFPWeiBei-B5" panose="03000700000000000000" pitchFamily="66" charset="-120"/>
              </a:rPr>
              <a:t>祂</a:t>
            </a:r>
            <a:r>
              <a:rPr lang="zh-TW" altLang="en-US" sz="4800" dirty="0">
                <a:solidFill>
                  <a:srgbClr val="C00000"/>
                </a:solidFill>
                <a:effectLst/>
                <a:latin typeface="Candara" panose="020E0502030303020204" pitchFamily="34" charset="0"/>
                <a:ea typeface="DFPWeiBei-B5" panose="03000700000000000000" pitchFamily="66" charset="-120"/>
              </a:rPr>
              <a:t>的印記、</a:t>
            </a:r>
            <a:r>
              <a:rPr lang="zh-TW" altLang="en-US" sz="4800" dirty="0">
                <a:effectLst/>
                <a:latin typeface="Candara" panose="020E0502030303020204" pitchFamily="34" charset="0"/>
                <a:ea typeface="DFPWeiBei-B5" panose="03000700000000000000" pitchFamily="66" charset="-120"/>
              </a:rPr>
              <a:t>等候得贖的日子來到。</a:t>
            </a:r>
            <a:endParaRPr lang="en-US" sz="48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5342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466724" y="127664"/>
            <a:ext cx="8277225" cy="2395728"/>
          </a:xfrm>
        </p:spPr>
        <p:txBody>
          <a:bodyPr anchor="ctr">
            <a:normAutofit/>
          </a:bodyPr>
          <a:lstStyle/>
          <a:p>
            <a:pPr marL="0" lvl="0" indent="0" algn="ctr">
              <a:lnSpc>
                <a:spcPct val="110000"/>
              </a:lnSpc>
              <a:spcBef>
                <a:spcPts val="600"/>
              </a:spcBef>
              <a:spcAft>
                <a:spcPts val="600"/>
              </a:spcAft>
            </a:pP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第</a:t>
            </a:r>
            <a:r>
              <a:rPr lang="en-GB"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18</a:t>
            </a: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節，有關那獸的數目</a:t>
            </a:r>
            <a:r>
              <a:rPr lang="en-GB"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666</a:t>
            </a: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a:t>
            </a:r>
            <a:endPar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981325"/>
            <a:ext cx="8343900" cy="3438525"/>
          </a:xfrm>
        </p:spPr>
        <p:txBody>
          <a:bodyPr anchor="ctr">
            <a:noAutofit/>
          </a:bodyPr>
          <a:lstStyle/>
          <a:p>
            <a:pPr>
              <a:lnSpc>
                <a:spcPct val="110000"/>
              </a:lnSpc>
              <a:spcBef>
                <a:spcPts val="1200"/>
              </a:spcBef>
              <a:spcAft>
                <a:spcPts val="600"/>
              </a:spcAft>
            </a:pPr>
            <a:r>
              <a:rPr lang="en-US"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18</a:t>
            </a:r>
            <a:r>
              <a:rPr lang="en-US" sz="5400" dirty="0">
                <a:solidFill>
                  <a:schemeClr val="tx1"/>
                </a:solidFill>
                <a:latin typeface="Arial" panose="020B0604020202020204" pitchFamily="34" charset="0"/>
                <a:ea typeface="DFPWeiBei-B5" panose="03000700000000000000" pitchFamily="66" charset="-120"/>
                <a:cs typeface="Arial" panose="020B0604020202020204" pitchFamily="34" charset="0"/>
              </a:rPr>
              <a:t> </a:t>
            </a:r>
            <a:r>
              <a:rPr lang="zh-CN" altLang="en-US"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在這裡有智慧</a:t>
            </a:r>
            <a:r>
              <a:rPr lang="en-US" altLang="zh-CN" sz="4000" dirty="0">
                <a:solidFill>
                  <a:srgbClr val="1574FF"/>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1574FF"/>
                </a:solidFill>
                <a:latin typeface="Candara" panose="020E0502030303020204" pitchFamily="34" charset="0"/>
                <a:ea typeface="DFPWeiBei-B5" panose="03000700000000000000" pitchFamily="66" charset="-120"/>
                <a:cs typeface="Times New Roman" panose="02020603050405020304" pitchFamily="18" charset="0"/>
              </a:rPr>
              <a:t>智慧就在於此</a:t>
            </a:r>
            <a:r>
              <a:rPr lang="en-US" altLang="zh-CN" sz="4000" dirty="0">
                <a:solidFill>
                  <a:srgbClr val="1574FF"/>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：凡有聰明的，可以</a:t>
            </a:r>
            <a:r>
              <a:rPr lang="zh-CN" altLang="en-US" sz="54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算計</a:t>
            </a:r>
            <a:r>
              <a:rPr lang="zh-CN" altLang="en-US"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獸的數目</a:t>
            </a:r>
            <a:r>
              <a:rPr lang="en-US" altLang="zh-CN" sz="5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a:t>
            </a:r>
            <a:endParaRPr lang="en-US" sz="5400" dirty="0">
              <a:solidFill>
                <a:schemeClr val="tx1"/>
              </a:solidFill>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2837457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4294967295"/>
          </p:nvPr>
        </p:nvSpPr>
        <p:spPr>
          <a:xfrm>
            <a:off x="466726" y="398462"/>
            <a:ext cx="8220074" cy="6061075"/>
          </a:xfrm>
        </p:spPr>
        <p:txBody>
          <a:bodyPr anchor="ctr">
            <a:normAutofit/>
          </a:bodyPr>
          <a:lstStyle/>
          <a:p>
            <a:pPr marL="0" indent="0">
              <a:lnSpc>
                <a:spcPct val="110000"/>
              </a:lnSpc>
              <a:spcBef>
                <a:spcPts val="1200"/>
              </a:spcBef>
              <a:spcAft>
                <a:spcPts val="600"/>
              </a:spcAft>
              <a:buNone/>
            </a:pP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比較『</a:t>
            </a:r>
            <a:r>
              <a:rPr lang="en-US" sz="4800" dirty="0">
                <a:solidFill>
                  <a:srgbClr val="0000C4"/>
                </a:solidFill>
                <a:effectLst/>
                <a:latin typeface="Candara" panose="020E0502030303020204" pitchFamily="34" charset="0"/>
                <a:ea typeface="DFYuanMedium-B5" panose="020F0509000000000000" pitchFamily="49" charset="-120"/>
                <a:cs typeface="Times New Roman" panose="02020603050405020304" pitchFamily="18" charset="0"/>
              </a:rPr>
              <a:t>9 </a:t>
            </a:r>
            <a:r>
              <a:rPr lang="zh-TW" sz="4800" dirty="0">
                <a:solidFill>
                  <a:srgbClr val="0000C4"/>
                </a:solidFill>
                <a:effectLst/>
                <a:latin typeface="Courier New" panose="02070309020205020404" pitchFamily="49" charset="0"/>
                <a:ea typeface="DFPWeiBei-B5" panose="03000700000000000000" pitchFamily="66" charset="-120"/>
                <a:cs typeface="Times New Roman" panose="02020603050405020304" pitchFamily="18" charset="0"/>
              </a:rPr>
              <a:t>凡有耳的，就應當聽</a:t>
            </a:r>
            <a:r>
              <a:rPr lang="zh-TW" sz="4800" dirty="0">
                <a:solidFill>
                  <a:srgbClr val="0000C4"/>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作為</a:t>
            </a:r>
            <a:r>
              <a:rPr lang="en-US"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vv. 1-8</a:t>
            </a:r>
            <a:r>
              <a:rPr 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的結語；我們可以</a:t>
            </a: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說</a:t>
            </a:r>
            <a:r>
              <a:rPr lang="en-US" altLang="zh-TW" sz="4800" dirty="0">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b="1" dirty="0">
                <a:effectLst/>
                <a:latin typeface="Candara" panose="020E0502030303020204" pitchFamily="34" charset="0"/>
                <a:ea typeface="DFYuanMedium-B5" panose="020F0509000000000000" pitchFamily="49" charset="-120"/>
                <a:cs typeface="Times New Roman" panose="02020603050405020304" pitchFamily="18" charset="0"/>
              </a:rPr>
              <a:t>v.18</a:t>
            </a:r>
            <a:r>
              <a:rPr lang="zh-TW" altLang="en-US" sz="4800" dirty="0">
                <a:latin typeface="Courier New" panose="02070309020205020404" pitchFamily="49" charset="0"/>
                <a:ea typeface="DFYuanMedium-B5" panose="020F0509000000000000" pitchFamily="49" charset="-120"/>
                <a:cs typeface="Times New Roman" panose="02020603050405020304" pitchFamily="18" charset="0"/>
              </a:rPr>
              <a:t>：</a:t>
            </a:r>
            <a:r>
              <a:rPr lang="en-US" altLang="zh-TW" sz="4800" dirty="0">
                <a:latin typeface="Courier New" panose="02070309020205020404" pitchFamily="49" charset="0"/>
                <a:ea typeface="DFYuanMedium-B5" panose="020F0509000000000000" pitchFamily="49" charset="-120"/>
                <a:cs typeface="Times New Roman" panose="02020603050405020304" pitchFamily="18" charset="0"/>
              </a:rPr>
              <a:t>『</a:t>
            </a:r>
            <a:r>
              <a:rPr lang="zh-TW" altLang="en-US" sz="4800" dirty="0">
                <a:latin typeface="Courier New" panose="02070309020205020404" pitchFamily="49" charset="0"/>
                <a:ea typeface="DFPWeiBei-B5" panose="03000700000000000000" pitchFamily="66" charset="-120"/>
              </a:rPr>
              <a:t>凡有聰明的，可以算計獸的數目</a:t>
            </a:r>
            <a:r>
              <a:rPr lang="en-US" altLang="zh-TW" sz="4800" dirty="0">
                <a:latin typeface="Courier New" panose="02070309020205020404" pitchFamily="49" charset="0"/>
                <a:ea typeface="DFYuanMedium-B5" panose="020F0509000000000000" pitchFamily="49" charset="-120"/>
                <a:cs typeface="Times New Roman" panose="02020603050405020304" pitchFamily="18" charset="0"/>
              </a:rPr>
              <a:t>』</a:t>
            </a: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是作為</a:t>
            </a:r>
            <a:r>
              <a:rPr lang="en-US" sz="4800" b="1" dirty="0">
                <a:effectLst/>
                <a:latin typeface="Candara" panose="020E0502030303020204" pitchFamily="34" charset="0"/>
                <a:ea typeface="DFYuanMedium-B5" panose="020F0509000000000000" pitchFamily="49" charset="-120"/>
                <a:cs typeface="Times New Roman" panose="02020603050405020304" pitchFamily="18" charset="0"/>
              </a:rPr>
              <a:t>vv. 11-17</a:t>
            </a: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的結語。</a:t>
            </a: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只不過</a:t>
            </a:r>
            <a:r>
              <a:rPr lang="en-US" altLang="zh-CN"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v.</a:t>
            </a:r>
            <a:r>
              <a:rPr 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9</a:t>
            </a: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是用『</a:t>
            </a:r>
            <a:r>
              <a:rPr lang="zh-CN" altLang="en-US" sz="4800" dirty="0">
                <a:solidFill>
                  <a:srgbClr val="C00000"/>
                </a:solidFill>
                <a:latin typeface="Candara" panose="020E0502030303020204" pitchFamily="34" charset="0"/>
                <a:ea typeface="DFYuanMedium-B5" panose="020F0509000000000000" pitchFamily="49" charset="-120"/>
                <a:cs typeface="Times New Roman" panose="02020603050405020304" pitchFamily="18" charset="0"/>
              </a:rPr>
              <a:t>用耳來聽</a:t>
            </a: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alt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v.</a:t>
            </a:r>
            <a:r>
              <a:rPr 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18</a:t>
            </a: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是『</a:t>
            </a:r>
            <a:r>
              <a:rPr lang="zh-CN" alt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用聰明來</a:t>
            </a: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計算』</a:t>
            </a:r>
            <a:endParaRPr lang="en-US" sz="4800" dirty="0">
              <a:solidFill>
                <a:srgbClr val="C00000"/>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57118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6167337"/>
          </a:xfrm>
        </p:spPr>
        <p:txBody>
          <a:bodyPr>
            <a:normAutofit/>
          </a:bodyPr>
          <a:lstStyle/>
          <a:p>
            <a:pPr marL="0" indent="0">
              <a:lnSpc>
                <a:spcPct val="110000"/>
              </a:lnSpc>
              <a:spcBef>
                <a:spcPts val="600"/>
              </a:spcBef>
              <a:spcAft>
                <a:spcPts val="600"/>
              </a:spcAft>
              <a:buNone/>
            </a:pPr>
            <a:r>
              <a:rPr lang="zh-CN" altLang="en-US" sz="48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觀點一</a:t>
            </a:r>
            <a:endParaRPr lang="en-US" altLang="zh-CN" sz="48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endParaRPr>
          </a:p>
          <a:p>
            <a:pPr marL="0" indent="0">
              <a:lnSpc>
                <a:spcPct val="110000"/>
              </a:lnSpc>
              <a:spcBef>
                <a:spcPts val="600"/>
              </a:spcBef>
              <a:spcAft>
                <a:spcPts val="600"/>
              </a:spcAft>
              <a:buNone/>
            </a:pPr>
            <a:r>
              <a:rPr lang="zh-TW" sz="36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傳統解經直接從『</a:t>
            </a:r>
            <a:r>
              <a:rPr lang="zh-CN" sz="36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字母代碼</a:t>
            </a:r>
            <a:r>
              <a:rPr lang="en-US" sz="28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en-US" sz="2800" b="1" i="1" dirty="0">
                <a:solidFill>
                  <a:srgbClr val="00007E"/>
                </a:solidFill>
                <a:effectLst/>
                <a:latin typeface="Candara" panose="020E0502030303020204" pitchFamily="34" charset="0"/>
                <a:ea typeface="DFYuanMedium-B5" panose="020F0509000000000000" pitchFamily="49" charset="-120"/>
                <a:cs typeface="Arial" panose="020B0604020202020204" pitchFamily="34" charset="0"/>
              </a:rPr>
              <a:t>Gematria</a:t>
            </a:r>
            <a:r>
              <a:rPr lang="en-US" sz="28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TW" sz="36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36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來分析，而得出結論</a:t>
            </a:r>
            <a:r>
              <a:rPr lang="zh-CN" sz="3600" dirty="0">
                <a:effectLst/>
                <a:latin typeface="Candara" panose="020E0502030303020204" pitchFamily="34" charset="0"/>
                <a:ea typeface="DFYuanMedium-B5" panose="020F0509000000000000" pitchFamily="49" charset="-120"/>
                <a:cs typeface="Arial" panose="020B0604020202020204" pitchFamily="34" charset="0"/>
              </a:rPr>
              <a:t>是『該撒尼祿』</a:t>
            </a:r>
            <a:r>
              <a:rPr lang="zh-CN" altLang="en-US" sz="3600" dirty="0">
                <a:effectLst/>
                <a:latin typeface="Candara" panose="020E0502030303020204" pitchFamily="34" charset="0"/>
                <a:ea typeface="DFYuanMedium-B5" panose="020F0509000000000000" pitchFamily="49" charset="-120"/>
                <a:cs typeface="Arial" panose="020B0604020202020204" pitchFamily="34" charset="0"/>
              </a:rPr>
              <a:t>，因為他的頭銜和名字的</a:t>
            </a:r>
            <a:r>
              <a:rPr lang="zh-CN" sz="3600" dirty="0">
                <a:effectLst/>
                <a:latin typeface="Candara" panose="020E0502030303020204" pitchFamily="34" charset="0"/>
                <a:ea typeface="DFYuanMedium-B5" panose="020F0509000000000000" pitchFamily="49" charset="-120"/>
                <a:cs typeface="Arial" panose="020B0604020202020204" pitchFamily="34" charset="0"/>
              </a:rPr>
              <a:t>希臘文</a:t>
            </a:r>
            <a:r>
              <a:rPr lang="en-US" sz="3600" dirty="0">
                <a:effectLst/>
                <a:latin typeface="Candara" panose="020E0502030303020204" pitchFamily="34" charset="0"/>
                <a:ea typeface="DFYuanMedium-B5" panose="020F0509000000000000" pitchFamily="49" charset="-120"/>
                <a:cs typeface="Arial" panose="020B0604020202020204" pitchFamily="34" charset="0"/>
              </a:rPr>
              <a:t>(</a:t>
            </a:r>
            <a:r>
              <a:rPr lang="en-US" sz="3600" b="1" i="1" dirty="0">
                <a:solidFill>
                  <a:srgbClr val="202122"/>
                </a:solidFill>
                <a:effectLst/>
                <a:latin typeface="Candara" panose="020E0502030303020204" pitchFamily="34" charset="0"/>
                <a:ea typeface="DFYuanMedium-B5" panose="020F0509000000000000" pitchFamily="49" charset="-120"/>
                <a:cs typeface="Arial" panose="020B0604020202020204" pitchFamily="34" charset="0"/>
              </a:rPr>
              <a:t>Nro</a:t>
            </a:r>
            <a:r>
              <a:rPr lang="en-US" sz="3600" b="1" i="1"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n</a:t>
            </a:r>
            <a:r>
              <a:rPr lang="en-US" sz="3600" b="1" i="1" dirty="0">
                <a:solidFill>
                  <a:srgbClr val="202122"/>
                </a:solidFill>
                <a:effectLst/>
                <a:latin typeface="Candara" panose="020E0502030303020204" pitchFamily="34" charset="0"/>
                <a:ea typeface="DFYuanMedium-B5" panose="020F0509000000000000" pitchFamily="49" charset="-120"/>
                <a:cs typeface="Arial" panose="020B0604020202020204" pitchFamily="34" charset="0"/>
              </a:rPr>
              <a:t> Qsr</a:t>
            </a:r>
            <a:r>
              <a:rPr lang="en-US" sz="3600" dirty="0">
                <a:effectLst/>
                <a:latin typeface="Candara" panose="020E0502030303020204" pitchFamily="34" charset="0"/>
                <a:ea typeface="DFYuanMedium-B5" panose="020F0509000000000000" pitchFamily="49" charset="-120"/>
                <a:cs typeface="Arial" panose="020B0604020202020204" pitchFamily="34" charset="0"/>
              </a:rPr>
              <a:t>)</a:t>
            </a:r>
            <a:r>
              <a:rPr lang="zh-CN" altLang="en-US" sz="3600" dirty="0">
                <a:latin typeface="Candara" panose="020E0502030303020204" pitchFamily="34" charset="0"/>
                <a:ea typeface="DFYuanMedium-B5" panose="020F0509000000000000" pitchFamily="49" charset="-120"/>
                <a:cs typeface="Arial" panose="020B0604020202020204" pitchFamily="34" charset="0"/>
              </a:rPr>
              <a:t>翻成希伯來文</a:t>
            </a:r>
            <a:r>
              <a:rPr lang="zh-CN" sz="3600" dirty="0">
                <a:effectLst/>
                <a:latin typeface="Candara" panose="020E0502030303020204" pitchFamily="34" charset="0"/>
                <a:ea typeface="DFYuanMedium-B5" panose="020F0509000000000000" pitchFamily="49" charset="-120"/>
                <a:cs typeface="Arial" panose="020B0604020202020204" pitchFamily="34" charset="0"/>
              </a:rPr>
              <a:t>的</a:t>
            </a:r>
            <a:r>
              <a:rPr lang="zh-CN" sz="36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字母</a:t>
            </a:r>
            <a:r>
              <a:rPr lang="zh-CN" sz="3600" dirty="0">
                <a:effectLst/>
                <a:latin typeface="Candara" panose="020E0502030303020204" pitchFamily="34" charset="0"/>
                <a:ea typeface="DFYuanMedium-B5" panose="020F0509000000000000" pitchFamily="49" charset="-120"/>
                <a:cs typeface="Arial" panose="020B0604020202020204" pitchFamily="34" charset="0"/>
              </a:rPr>
              <a:t>代碼</a:t>
            </a:r>
            <a:r>
              <a:rPr lang="zh-CN" altLang="en-US" sz="3600" dirty="0">
                <a:effectLst/>
                <a:latin typeface="Candara" panose="020E0502030303020204" pitchFamily="34" charset="0"/>
                <a:ea typeface="DFYuanMedium-B5" panose="020F0509000000000000" pitchFamily="49" charset="-120"/>
                <a:cs typeface="Arial" panose="020B0604020202020204" pitchFamily="34" charset="0"/>
              </a:rPr>
              <a:t>就是</a:t>
            </a:r>
            <a:r>
              <a:rPr lang="en-US" sz="3600" b="1" dirty="0">
                <a:effectLst/>
                <a:latin typeface="Candara" panose="020E0502030303020204" pitchFamily="34" charset="0"/>
                <a:ea typeface="DFYuanMedium-B5" panose="020F0509000000000000" pitchFamily="49" charset="-120"/>
                <a:cs typeface="Arial" panose="020B0604020202020204" pitchFamily="34" charset="0"/>
              </a:rPr>
              <a:t>666</a:t>
            </a:r>
            <a:r>
              <a:rPr lang="zh-CN" altLang="en-US" sz="3600" dirty="0">
                <a:effectLst/>
                <a:latin typeface="Candara" panose="020E0502030303020204" pitchFamily="34" charset="0"/>
                <a:ea typeface="DFYuanMedium-B5" panose="020F0509000000000000" pitchFamily="49" charset="-120"/>
                <a:cs typeface="Arial" panose="020B0604020202020204" pitchFamily="34" charset="0"/>
              </a:rPr>
              <a:t>。</a:t>
            </a:r>
            <a:endParaRPr lang="en-US" altLang="zh-CN" sz="3600" dirty="0">
              <a:effectLst/>
              <a:latin typeface="Candara" panose="020E0502030303020204" pitchFamily="34" charset="0"/>
              <a:ea typeface="DFYuanMedium-B5" panose="020F0509000000000000" pitchFamily="49" charset="-120"/>
              <a:cs typeface="Arial" panose="020B0604020202020204" pitchFamily="34" charset="0"/>
            </a:endParaRPr>
          </a:p>
          <a:p>
            <a:pPr marL="0" indent="0" algn="ctr">
              <a:spcBef>
                <a:spcPts val="600"/>
              </a:spcBef>
              <a:buNone/>
            </a:pPr>
            <a:r>
              <a:rPr lang="he-IL" sz="5400" b="1" i="0" dirty="0">
                <a:solidFill>
                  <a:srgbClr val="C00000"/>
                </a:solidFill>
                <a:effectLst/>
                <a:latin typeface="Times New Roman" panose="02020603050405020304" pitchFamily="18" charset="0"/>
                <a:cs typeface="Times New Roman" panose="02020603050405020304" pitchFamily="18" charset="0"/>
              </a:rPr>
              <a:t>נרון קסר</a:t>
            </a:r>
            <a:r>
              <a:rPr lang="en-US" sz="3200" i="0" dirty="0">
                <a:solidFill>
                  <a:srgbClr val="202122"/>
                </a:solidFill>
                <a:effectLst/>
                <a:latin typeface="Candara" panose="020E0502030303020204" pitchFamily="34" charset="0"/>
                <a:cs typeface="Times New Roman" panose="02020603050405020304" pitchFamily="18" charset="0"/>
              </a:rPr>
              <a:t> </a:t>
            </a:r>
          </a:p>
          <a:p>
            <a:pPr marL="0" indent="0" algn="ctr">
              <a:spcBef>
                <a:spcPts val="600"/>
              </a:spcBef>
              <a:buNone/>
            </a:pP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a:t>
            </a:r>
            <a:r>
              <a:rPr lang="he-IL" sz="4800" b="1" i="0" dirty="0">
                <a:solidFill>
                  <a:srgbClr val="C00000"/>
                </a:solidFill>
                <a:effectLst/>
                <a:latin typeface="Times New Roman" panose="02020603050405020304" pitchFamily="18" charset="0"/>
                <a:cs typeface="Times New Roman" panose="02020603050405020304" pitchFamily="18" charset="0"/>
              </a:rPr>
              <a:t>ר</a:t>
            </a:r>
            <a:r>
              <a:rPr lang="en-US" altLang="zh-CN" sz="3200" i="0" dirty="0">
                <a:solidFill>
                  <a:srgbClr val="2D051A"/>
                </a:solidFill>
                <a:effectLst/>
                <a:latin typeface="Candara" panose="020E0502030303020204" pitchFamily="34" charset="0"/>
                <a:cs typeface="Times New Roman" panose="02020603050405020304" pitchFamily="18" charset="0"/>
              </a:rPr>
              <a:t>2</a:t>
            </a:r>
            <a:r>
              <a:rPr lang="en-US" altLang="zh-CN" sz="3200" dirty="0">
                <a:solidFill>
                  <a:srgbClr val="2D051A"/>
                </a:solidFill>
                <a:latin typeface="Candara" panose="020E0502030303020204" pitchFamily="34" charset="0"/>
                <a:ea typeface="DFYuanMedium-B5" panose="020F0509000000000000" pitchFamily="49" charset="-120"/>
                <a:cs typeface="Arial" panose="020B0604020202020204" pitchFamily="34" charset="0"/>
              </a:rPr>
              <a:t>00</a:t>
            </a:r>
            <a:r>
              <a:rPr lang="en-US" altLang="zh-CN" sz="3200" dirty="0">
                <a:latin typeface="Candara" panose="020E0502030303020204" pitchFamily="34" charset="0"/>
                <a:ea typeface="DFYuanMedium-B5" panose="020F0509000000000000" pitchFamily="49" charset="-120"/>
                <a:cs typeface="Arial" panose="020B0604020202020204" pitchFamily="34" charset="0"/>
              </a:rPr>
              <a:t>) + (</a:t>
            </a:r>
            <a:r>
              <a:rPr lang="he-IL" sz="4800" b="1" i="0" dirty="0">
                <a:solidFill>
                  <a:srgbClr val="C00000"/>
                </a:solidFill>
                <a:effectLst/>
                <a:latin typeface="Times New Roman" panose="02020603050405020304" pitchFamily="18" charset="0"/>
                <a:cs typeface="Times New Roman" panose="02020603050405020304" pitchFamily="18" charset="0"/>
              </a:rPr>
              <a:t>ס</a:t>
            </a:r>
            <a:r>
              <a:rPr lang="en-US" altLang="zh-CN" sz="3200" dirty="0">
                <a:latin typeface="Candara" panose="020E0502030303020204" pitchFamily="34" charset="0"/>
                <a:ea typeface="DFYuanMedium-B5" panose="020F0509000000000000" pitchFamily="49" charset="-120"/>
                <a:cs typeface="Arial" panose="020B0604020202020204" pitchFamily="34" charset="0"/>
              </a:rPr>
              <a:t>60) </a:t>
            </a: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 (</a:t>
            </a:r>
            <a:r>
              <a:rPr lang="he-IL" sz="4800" b="1" i="0" dirty="0">
                <a:solidFill>
                  <a:srgbClr val="C00000"/>
                </a:solidFill>
                <a:effectLst/>
                <a:latin typeface="Times New Roman" panose="02020603050405020304" pitchFamily="18" charset="0"/>
                <a:cs typeface="Times New Roman" panose="02020603050405020304" pitchFamily="18" charset="0"/>
              </a:rPr>
              <a:t>ק</a:t>
            </a: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100) + </a:t>
            </a:r>
            <a:r>
              <a:rPr lang="en-US" altLang="zh-CN" sz="3200" dirty="0">
                <a:latin typeface="Candara" panose="020E0502030303020204" pitchFamily="34" charset="0"/>
                <a:ea typeface="DFYuanMedium-B5" panose="020F0509000000000000" pitchFamily="49" charset="-120"/>
                <a:cs typeface="Arial" panose="020B0604020202020204" pitchFamily="34" charset="0"/>
              </a:rPr>
              <a:t>(</a:t>
            </a:r>
            <a:r>
              <a:rPr lang="he-IL" sz="4800" b="1" i="0" dirty="0">
                <a:solidFill>
                  <a:srgbClr val="C00000"/>
                </a:solidFill>
                <a:effectLst/>
                <a:latin typeface="Times New Roman" panose="02020603050405020304" pitchFamily="18" charset="0"/>
                <a:cs typeface="Times New Roman" panose="02020603050405020304" pitchFamily="18" charset="0"/>
              </a:rPr>
              <a:t>ן</a:t>
            </a:r>
            <a:r>
              <a:rPr lang="en-US" altLang="zh-CN" sz="3200" dirty="0">
                <a:latin typeface="Candara" panose="020E0502030303020204" pitchFamily="34" charset="0"/>
                <a:ea typeface="DFYuanMedium-B5" panose="020F0509000000000000" pitchFamily="49" charset="-120"/>
                <a:cs typeface="Arial" panose="020B0604020202020204" pitchFamily="34" charset="0"/>
              </a:rPr>
              <a:t>50) </a:t>
            </a: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 </a:t>
            </a:r>
            <a:r>
              <a:rPr lang="en-US" altLang="zh-CN" sz="3200" dirty="0">
                <a:latin typeface="Candara" panose="020E0502030303020204" pitchFamily="34" charset="0"/>
                <a:ea typeface="DFYuanMedium-B5" panose="020F0509000000000000" pitchFamily="49" charset="-120"/>
                <a:cs typeface="Arial" panose="020B0604020202020204" pitchFamily="34" charset="0"/>
              </a:rPr>
              <a:t>(</a:t>
            </a:r>
            <a:r>
              <a:rPr lang="he-IL" sz="4800" b="1" i="0" dirty="0">
                <a:solidFill>
                  <a:srgbClr val="C00000"/>
                </a:solidFill>
                <a:effectLst/>
                <a:latin typeface="Times New Roman" panose="02020603050405020304" pitchFamily="18" charset="0"/>
                <a:cs typeface="Times New Roman" panose="02020603050405020304" pitchFamily="18" charset="0"/>
              </a:rPr>
              <a:t>ו</a:t>
            </a:r>
            <a:r>
              <a:rPr lang="en-US" altLang="zh-CN" sz="3200" dirty="0">
                <a:latin typeface="Candara" panose="020E0502030303020204" pitchFamily="34" charset="0"/>
                <a:ea typeface="DFYuanMedium-B5" panose="020F0509000000000000" pitchFamily="49" charset="-120"/>
                <a:cs typeface="Arial" panose="020B0604020202020204" pitchFamily="34" charset="0"/>
              </a:rPr>
              <a:t>6) </a:t>
            </a: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 </a:t>
            </a:r>
            <a:r>
              <a:rPr lang="en-US" altLang="zh-CN" sz="3200" dirty="0">
                <a:latin typeface="Candara" panose="020E0502030303020204" pitchFamily="34" charset="0"/>
                <a:ea typeface="DFYuanMedium-B5" panose="020F0509000000000000" pitchFamily="49" charset="-120"/>
                <a:cs typeface="Arial" panose="020B0604020202020204" pitchFamily="34" charset="0"/>
              </a:rPr>
              <a:t>(</a:t>
            </a:r>
            <a:r>
              <a:rPr lang="he-IL" sz="4800" b="1" i="0" dirty="0">
                <a:solidFill>
                  <a:srgbClr val="C00000"/>
                </a:solidFill>
                <a:effectLst/>
                <a:latin typeface="Times New Roman" panose="02020603050405020304" pitchFamily="18" charset="0"/>
                <a:cs typeface="Times New Roman" panose="02020603050405020304" pitchFamily="18" charset="0"/>
              </a:rPr>
              <a:t>ר</a:t>
            </a:r>
            <a:r>
              <a:rPr lang="en-US" altLang="zh-CN" sz="3200" dirty="0">
                <a:latin typeface="Candara" panose="020E0502030303020204" pitchFamily="34" charset="0"/>
                <a:ea typeface="DFYuanMedium-B5" panose="020F0509000000000000" pitchFamily="49" charset="-120"/>
                <a:cs typeface="Arial" panose="020B0604020202020204" pitchFamily="34" charset="0"/>
              </a:rPr>
              <a:t>200) </a:t>
            </a:r>
            <a:r>
              <a:rPr lang="en-US" altLang="zh-CN" sz="3200" dirty="0">
                <a:effectLst/>
                <a:latin typeface="Candara" panose="020E0502030303020204" pitchFamily="34" charset="0"/>
                <a:ea typeface="DFYuanMedium-B5" panose="020F0509000000000000" pitchFamily="49" charset="-120"/>
                <a:cs typeface="Arial" panose="020B0604020202020204" pitchFamily="34" charset="0"/>
              </a:rPr>
              <a:t>+ </a:t>
            </a:r>
            <a:r>
              <a:rPr lang="en-US" altLang="zh-CN" sz="3200" dirty="0">
                <a:latin typeface="Candara" panose="020E0502030303020204" pitchFamily="34" charset="0"/>
                <a:ea typeface="DFYuanMedium-B5" panose="020F0509000000000000" pitchFamily="49" charset="-120"/>
                <a:cs typeface="Arial" panose="020B0604020202020204" pitchFamily="34" charset="0"/>
              </a:rPr>
              <a:t>(</a:t>
            </a:r>
            <a:r>
              <a:rPr lang="he-IL" sz="4800" b="1" dirty="0">
                <a:solidFill>
                  <a:srgbClr val="C00000"/>
                </a:solidFill>
                <a:latin typeface="Times New Roman" panose="02020603050405020304" pitchFamily="18" charset="0"/>
                <a:cs typeface="Times New Roman" panose="02020603050405020304" pitchFamily="18" charset="0"/>
              </a:rPr>
              <a:t>נ</a:t>
            </a:r>
            <a:r>
              <a:rPr lang="en-US" altLang="zh-CN" sz="3200" dirty="0">
                <a:latin typeface="Candara" panose="020E0502030303020204" pitchFamily="34" charset="0"/>
                <a:ea typeface="DFYuanMedium-B5" panose="020F0509000000000000" pitchFamily="49" charset="-120"/>
                <a:cs typeface="Arial" panose="020B0604020202020204" pitchFamily="34" charset="0"/>
              </a:rPr>
              <a:t>50) = </a:t>
            </a:r>
            <a:r>
              <a:rPr lang="en-US" altLang="zh-CN" sz="4000" b="1" dirty="0">
                <a:latin typeface="Candara" panose="020E0502030303020204" pitchFamily="34" charset="0"/>
                <a:ea typeface="DFYuanMedium-B5" panose="020F0509000000000000" pitchFamily="49" charset="-120"/>
                <a:cs typeface="Arial" panose="020B0604020202020204" pitchFamily="34" charset="0"/>
              </a:rPr>
              <a:t>666</a:t>
            </a:r>
            <a:endParaRPr lang="en-US" altLang="zh-CN" sz="3200" b="1" dirty="0">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1187353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indent="0">
              <a:lnSpc>
                <a:spcPct val="110000"/>
              </a:lnSpc>
              <a:spcBef>
                <a:spcPts val="600"/>
              </a:spcBef>
              <a:spcAft>
                <a:spcPts val="600"/>
              </a:spcAft>
              <a:buNone/>
            </a:pPr>
            <a:r>
              <a:rPr lang="zh-CN" altLang="en-US" sz="48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觀點二</a:t>
            </a:r>
            <a:endParaRPr lang="en-US" altLang="zh-CN" sz="48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endParaRPr>
          </a:p>
          <a:p>
            <a:pPr marL="0" indent="0">
              <a:lnSpc>
                <a:spcPct val="110000"/>
              </a:lnSpc>
              <a:spcBef>
                <a:spcPts val="600"/>
              </a:spcBef>
              <a:spcAft>
                <a:spcPts val="600"/>
              </a:spcAft>
              <a:buNone/>
            </a:pP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傳統解經</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的</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希伯來字母代碼</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』分析</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法容易產生</a:t>
            </a:r>
            <a:r>
              <a:rPr lang="en-US" alt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湊數</a:t>
            </a:r>
            <a:r>
              <a:rPr lang="en-US" alt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的問題。而且</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從文法上來看，這裡的『人』</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並</a:t>
            </a:r>
            <a:r>
              <a:rPr lang="zh-TW" sz="40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沒有定冠詞</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，因此不是特指</a:t>
            </a:r>
            <a:r>
              <a:rPr lang="en-US" alt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那</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人</a:t>
            </a:r>
            <a:r>
              <a:rPr lang="en-US" alt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r>
              <a:rPr lang="en-US" altLang="zh-CN" sz="3200" b="1" i="1"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(the man)</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。而是可以應用在一般人</a:t>
            </a:r>
            <a:r>
              <a:rPr lang="en-US" altLang="zh-TW" sz="36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36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某</a:t>
            </a:r>
            <a:r>
              <a:rPr lang="zh-TW" altLang="en-US" sz="3600" dirty="0">
                <a:solidFill>
                  <a:srgbClr val="FF0000"/>
                </a:solidFill>
                <a:latin typeface="Candara" panose="020E0502030303020204" pitchFamily="34" charset="0"/>
                <a:ea typeface="DFYuanMedium-B5" panose="020F0509000000000000" pitchFamily="49" charset="-120"/>
                <a:cs typeface="Arial" panose="020B0604020202020204" pitchFamily="34" charset="0"/>
              </a:rPr>
              <a:t>一個人</a:t>
            </a:r>
            <a:r>
              <a:rPr lang="en-US" altLang="zh-TW" sz="3600" dirty="0">
                <a:solidFill>
                  <a:srgbClr val="FF0000"/>
                </a:solidFill>
                <a:latin typeface="Candara" panose="020E0502030303020204" pitchFamily="34" charset="0"/>
                <a:ea typeface="DFYuanMedium-B5" panose="020F0509000000000000" pitchFamily="49" charset="-120"/>
                <a:cs typeface="Arial" panose="020B0604020202020204" pitchFamily="34" charset="0"/>
              </a:rPr>
              <a:t>)</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身上的數字。</a:t>
            </a:r>
            <a:r>
              <a:rPr lang="zh-CN" altLang="en-US" sz="4000" dirty="0">
                <a:solidFill>
                  <a:srgbClr val="000000"/>
                </a:solidFill>
                <a:latin typeface="DFPYuanBold-B5" panose="020F0700000000000000" pitchFamily="34" charset="-120"/>
                <a:ea typeface="DFYuanMedium-B5" panose="020F0509000000000000" pitchFamily="49" charset="-120"/>
                <a:cs typeface="Arial" panose="020B0604020202020204" pitchFamily="34" charset="0"/>
              </a:rPr>
              <a:t>甚至是指</a:t>
            </a:r>
            <a:r>
              <a:rPr lang="zh-TW" sz="4000" dirty="0">
                <a:solidFill>
                  <a:srgbClr val="000000"/>
                </a:solidFill>
                <a:effectLst/>
                <a:latin typeface="DFPYuanBold-B5" panose="020F0700000000000000" pitchFamily="34" charset="-120"/>
                <a:ea typeface="DFYuanMedium-B5" panose="020F0509000000000000" pitchFamily="49" charset="-120"/>
                <a:cs typeface="Arial" panose="020B0604020202020204" pitchFamily="34" charset="0"/>
              </a:rPr>
              <a:t>整個『</a:t>
            </a:r>
            <a:r>
              <a:rPr lang="zh-TW" sz="4000" dirty="0">
                <a:solidFill>
                  <a:srgbClr val="00008A"/>
                </a:solidFill>
                <a:effectLst/>
                <a:latin typeface="DFPYuanBold-B5" panose="020F0700000000000000" pitchFamily="34" charset="-120"/>
                <a:ea typeface="DFYuanMedium-B5" panose="020F0509000000000000" pitchFamily="49" charset="-120"/>
                <a:cs typeface="Arial" panose="020B0604020202020204" pitchFamily="34" charset="0"/>
              </a:rPr>
              <a:t>墮落的人群</a:t>
            </a:r>
            <a:r>
              <a:rPr lang="zh-TW" sz="4000" dirty="0">
                <a:solidFill>
                  <a:srgbClr val="000000"/>
                </a:solidFill>
                <a:effectLst/>
                <a:latin typeface="DFPYuanBold-B5" panose="020F0700000000000000" pitchFamily="34" charset="-120"/>
                <a:ea typeface="DFYuanMedium-B5" panose="020F0509000000000000" pitchFamily="49" charset="-120"/>
                <a:cs typeface="Arial" panose="020B0604020202020204" pitchFamily="34" charset="0"/>
              </a:rPr>
              <a:t>』</a:t>
            </a:r>
            <a:r>
              <a:rPr lang="zh-TW"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3922111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2437" y="457201"/>
            <a:ext cx="8239125" cy="5953124"/>
          </a:xfrm>
        </p:spPr>
        <p:txBody>
          <a:bodyPr vert="horz" lIns="91440" tIns="45720" rIns="91440" bIns="45720" rtlCol="0" anchor="ctr">
            <a:normAutofit/>
          </a:bodyPr>
          <a:lstStyle/>
          <a:p>
            <a:pPr marL="0" marR="0" indent="0" hangingPunct="0">
              <a:lnSpc>
                <a:spcPct val="110000"/>
              </a:lnSpc>
              <a:spcBef>
                <a:spcPts val="600"/>
              </a:spcBef>
              <a:spcAft>
                <a:spcPts val="600"/>
              </a:spcAft>
              <a:buNone/>
            </a:pPr>
            <a:r>
              <a:rPr lang="zh-TW" sz="4400" dirty="0">
                <a:solidFill>
                  <a:schemeClr val="tx1">
                    <a:lumMod val="75000"/>
                    <a:lumOff val="25000"/>
                  </a:schemeClr>
                </a:solidFill>
                <a:effectLst/>
                <a:latin typeface="DFPYuanBold-B5" panose="020F0700000000000000" pitchFamily="34" charset="-120"/>
                <a:ea typeface="DFYuanMedium-B5" panose="020F0509000000000000" pitchFamily="49" charset="-120"/>
                <a:cs typeface="Arial" panose="020B0604020202020204" pitchFamily="34" charset="0"/>
              </a:rPr>
              <a:t>而</a:t>
            </a:r>
            <a:r>
              <a:rPr lang="zh-TW"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『三個六』</a:t>
            </a:r>
            <a:r>
              <a:rPr lang="en-US" altLang="zh-CN"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 『</a:t>
            </a:r>
            <a:r>
              <a:rPr lang="zh-CN" alt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三個不足</a:t>
            </a:r>
            <a:r>
              <a:rPr lang="en-US" altLang="zh-CN"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a:t>
            </a:r>
            <a:r>
              <a:rPr lang="zh-TW"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就是要與上帝的完美做一個對比</a:t>
            </a:r>
            <a:r>
              <a:rPr lang="zh-CN" altLang="en-US"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a:t>
            </a:r>
            <a:r>
              <a:rPr lang="zh-TW" sz="4400" dirty="0">
                <a:solidFill>
                  <a:srgbClr val="1D2F2F"/>
                </a:solidFill>
                <a:effectLst/>
                <a:latin typeface="DFPYuanBold-B5" panose="020F0700000000000000" pitchFamily="34" charset="-120"/>
                <a:ea typeface="Candara" panose="020E0502030303020204" pitchFamily="34" charset="0"/>
                <a:cs typeface="Arial" panose="020B0604020202020204" pitchFamily="34" charset="0"/>
              </a:rPr>
              <a:t> </a:t>
            </a:r>
            <a:endParaRPr lang="en-US" altLang="zh-TW" sz="4400" dirty="0">
              <a:solidFill>
                <a:srgbClr val="1D2F2F"/>
              </a:solidFill>
              <a:effectLst/>
              <a:latin typeface="DFPYuanBold-B5" panose="020F0700000000000000" pitchFamily="34" charset="-120"/>
              <a:ea typeface="Candara" panose="020E0502030303020204" pitchFamily="34" charset="0"/>
              <a:cs typeface="Arial" panose="020B0604020202020204" pitchFamily="34" charset="0"/>
            </a:endParaRPr>
          </a:p>
          <a:p>
            <a:pPr marL="0" marR="0" indent="0" hangingPunct="0">
              <a:lnSpc>
                <a:spcPct val="110000"/>
              </a:lnSpc>
              <a:spcBef>
                <a:spcPts val="600"/>
              </a:spcBef>
              <a:spcAft>
                <a:spcPts val="600"/>
              </a:spcAft>
              <a:buNone/>
            </a:pPr>
            <a:r>
              <a:rPr lang="en-US" altLang="zh-CN"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『666』</a:t>
            </a:r>
            <a:r>
              <a:rPr lang="en-US" altLang="zh-CN" sz="4400" dirty="0">
                <a:solidFill>
                  <a:schemeClr val="tx1">
                    <a:lumMod val="75000"/>
                    <a:lumOff val="25000"/>
                  </a:schemeClr>
                </a:solidFill>
                <a:effectLst/>
                <a:latin typeface="DFYuanMedium-B5" panose="020F0509000000000000" pitchFamily="49" charset="-120"/>
                <a:ea typeface="DFYuanMedium-B5" panose="020F0509000000000000" pitchFamily="49" charset="-120"/>
                <a:cs typeface="Arial" panose="020B0604020202020204" pitchFamily="34" charset="0"/>
              </a:rPr>
              <a:t>=</a:t>
            </a:r>
            <a:r>
              <a:rPr lang="en-US" altLang="zh-CN"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 『</a:t>
            </a:r>
            <a:r>
              <a:rPr lang="zh-CN" alt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不足，不足，不足</a:t>
            </a:r>
            <a:r>
              <a:rPr lang="en-US" altLang="zh-CN"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正是</a:t>
            </a:r>
            <a:r>
              <a:rPr lang="zh-TW"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凸顯出撒旦魔鬼雖然一心一意想要與神同等，要人拜牠</a:t>
            </a:r>
            <a:r>
              <a:rPr 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a:t>
            </a:r>
            <a:r>
              <a:rPr lang="zh-TW"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然而牠各方面的缺陷與不足</a:t>
            </a:r>
            <a:r>
              <a:rPr lang="zh-CN" alt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正是</a:t>
            </a:r>
            <a:r>
              <a:rPr lang="zh-TW"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充分曝露出牠與神</a:t>
            </a:r>
            <a:r>
              <a:rPr lang="zh-CN" altLang="en-US"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是</a:t>
            </a:r>
            <a:r>
              <a:rPr lang="zh-CN" altLang="en-US" sz="44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無法</a:t>
            </a:r>
            <a:r>
              <a:rPr lang="zh-TW" sz="44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相比</a:t>
            </a:r>
            <a:r>
              <a:rPr lang="zh-TW" sz="4400" dirty="0">
                <a:solidFill>
                  <a:schemeClr val="tx1">
                    <a:lumMod val="75000"/>
                    <a:lumOff val="25000"/>
                  </a:schemeClr>
                </a:solidFill>
                <a:effectLst/>
                <a:latin typeface="Candara" panose="020E0502030303020204" pitchFamily="34" charset="0"/>
                <a:ea typeface="DFYuanMedium-B5" panose="020F0509000000000000" pitchFamily="49" charset="-120"/>
                <a:cs typeface="Arial" panose="020B0604020202020204" pitchFamily="34" charset="0"/>
              </a:rPr>
              <a:t>的。</a:t>
            </a:r>
            <a:endParaRPr lang="en-US" sz="4800" dirty="0">
              <a:solidFill>
                <a:schemeClr val="tx1">
                  <a:lumMod val="75000"/>
                  <a:lumOff val="25000"/>
                </a:schemeClr>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03225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398462" y="464240"/>
            <a:ext cx="8347075" cy="6148388"/>
          </a:xfrm>
        </p:spPr>
        <p:txBody>
          <a:bodyPr vert="horz" lIns="91440" tIns="45720" rIns="91440" bIns="45720" rtlCol="0" anchor="t">
            <a:normAutofit/>
          </a:bodyPr>
          <a:lstStyle/>
          <a:p>
            <a:pPr marL="0" marR="0" indent="0" hangingPunct="0">
              <a:lnSpc>
                <a:spcPct val="110000"/>
              </a:lnSpc>
              <a:spcBef>
                <a:spcPts val="600"/>
              </a:spcBef>
              <a:spcAft>
                <a:spcPts val="600"/>
              </a:spcAft>
              <a:buNone/>
            </a:pPr>
            <a:r>
              <a:rPr lang="zh-CN" altLang="en-US" sz="4400" dirty="0">
                <a:solidFill>
                  <a:srgbClr val="00008A"/>
                </a:solidFill>
                <a:effectLst/>
                <a:latin typeface="DFYuanMedium-B5" panose="020F0509000000000000" pitchFamily="49" charset="-120"/>
                <a:ea typeface="DFYuanMedium-B5" panose="020F0509000000000000" pitchFamily="49" charset="-120"/>
              </a:rPr>
              <a:t>我的觀點</a:t>
            </a:r>
            <a:endParaRPr lang="en-US" altLang="zh-CN" sz="4400" dirty="0">
              <a:solidFill>
                <a:srgbClr val="00008A"/>
              </a:solidFill>
              <a:effectLst/>
              <a:latin typeface="DFYuanMedium-B5" panose="020F0509000000000000" pitchFamily="49" charset="-120"/>
              <a:ea typeface="DFYuanMedium-B5" panose="020F0509000000000000" pitchFamily="49" charset="-120"/>
            </a:endParaRPr>
          </a:p>
          <a:p>
            <a:pPr marL="0" marR="0" indent="0" hangingPunct="0">
              <a:lnSpc>
                <a:spcPct val="110000"/>
              </a:lnSpc>
              <a:spcBef>
                <a:spcPts val="600"/>
              </a:spcBef>
              <a:spcAft>
                <a:spcPts val="600"/>
              </a:spcAft>
              <a:buNone/>
            </a:pPr>
            <a:r>
              <a:rPr lang="zh-CN" sz="4000" dirty="0">
                <a:effectLst/>
                <a:latin typeface="Candara" panose="020E0502030303020204" pitchFamily="34" charset="0"/>
                <a:ea typeface="DFYuanMedium-B5" panose="020F0509000000000000" pitchFamily="49" charset="-120"/>
                <a:cs typeface="Arial" panose="020B0604020202020204" pitchFamily="34" charset="0"/>
              </a:rPr>
              <a:t>有一些古抄本</a:t>
            </a:r>
            <a:r>
              <a:rPr lang="en-US" sz="3600" dirty="0">
                <a:solidFill>
                  <a:schemeClr val="bg2">
                    <a:lumMod val="25000"/>
                  </a:schemeClr>
                </a:solidFill>
                <a:effectLst/>
                <a:latin typeface="Candara" panose="020E0502030303020204" pitchFamily="34" charset="0"/>
                <a:ea typeface="DFYuanMedium-B5" panose="020F0509000000000000" pitchFamily="49" charset="-120"/>
                <a:cs typeface="Arial" panose="020B0604020202020204" pitchFamily="34" charset="0"/>
              </a:rPr>
              <a:t>(</a:t>
            </a:r>
            <a:r>
              <a:rPr lang="zh-CN" sz="3600" dirty="0">
                <a:solidFill>
                  <a:schemeClr val="bg2">
                    <a:lumMod val="25000"/>
                  </a:schemeClr>
                </a:solidFill>
                <a:effectLst/>
                <a:latin typeface="Candara" panose="020E0502030303020204" pitchFamily="34" charset="0"/>
                <a:ea typeface="DFYuanMedium-B5" panose="020F0509000000000000" pitchFamily="49" charset="-120"/>
                <a:cs typeface="Arial" panose="020B0604020202020204" pitchFamily="34" charset="0"/>
              </a:rPr>
              <a:t>包括目前為止所知道最古老的古抄本</a:t>
            </a:r>
            <a:r>
              <a:rPr lang="en-US" sz="3600" dirty="0">
                <a:solidFill>
                  <a:schemeClr val="bg2">
                    <a:lumMod val="25000"/>
                  </a:schemeClr>
                </a:solidFill>
                <a:effectLst/>
                <a:latin typeface="Candara" panose="020E0502030303020204" pitchFamily="34" charset="0"/>
                <a:ea typeface="DFYuanMedium-B5" panose="020F0509000000000000" pitchFamily="49" charset="-120"/>
                <a:cs typeface="Arial" panose="020B0604020202020204" pitchFamily="34" charset="0"/>
              </a:rPr>
              <a:t>)</a:t>
            </a:r>
            <a:r>
              <a:rPr lang="zh-CN" sz="4000" dirty="0">
                <a:effectLst/>
                <a:latin typeface="Candara" panose="020E0502030303020204" pitchFamily="34" charset="0"/>
                <a:ea typeface="DFYuanMedium-B5" panose="020F0509000000000000" pitchFamily="49" charset="-120"/>
                <a:cs typeface="Arial" panose="020B0604020202020204" pitchFamily="34" charset="0"/>
              </a:rPr>
              <a:t>寫的是</a:t>
            </a:r>
            <a:r>
              <a:rPr lang="en-US"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616</a:t>
            </a:r>
            <a:r>
              <a:rPr lang="zh-CN" sz="4000" dirty="0">
                <a:effectLst/>
                <a:latin typeface="Candara" panose="020E0502030303020204" pitchFamily="34" charset="0"/>
                <a:ea typeface="DFYuanMedium-B5" panose="020F0509000000000000" pitchFamily="49" charset="-120"/>
                <a:cs typeface="Arial" panose="020B0604020202020204" pitchFamily="34" charset="0"/>
              </a:rPr>
              <a:t>，而不是</a:t>
            </a:r>
            <a:r>
              <a:rPr lang="en-US"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666</a:t>
            </a:r>
            <a:r>
              <a:rPr lang="zh-CN" sz="4000" dirty="0">
                <a:effectLst/>
                <a:latin typeface="Candara" panose="020E0502030303020204" pitchFamily="34" charset="0"/>
                <a:ea typeface="DFYuanMedium-B5" panose="020F0509000000000000" pitchFamily="49" charset="-120"/>
                <a:cs typeface="Arial" panose="020B0604020202020204" pitchFamily="34" charset="0"/>
              </a:rPr>
              <a:t>。 </a:t>
            </a:r>
            <a:r>
              <a:rPr lang="en-US" sz="4000" dirty="0">
                <a:solidFill>
                  <a:srgbClr val="0000FF"/>
                </a:solidFill>
                <a:latin typeface="Candara" panose="020E0502030303020204" pitchFamily="34" charset="0"/>
                <a:ea typeface="DFYuanMedium-B5" panose="020F0509000000000000" pitchFamily="49" charset="-120"/>
                <a:cs typeface="Arial" panose="020B0604020202020204" pitchFamily="34" charset="0"/>
              </a:rPr>
              <a:t>(666)</a:t>
            </a:r>
            <a:r>
              <a:rPr lang="zh-CN" sz="4000" dirty="0">
                <a:effectLst/>
                <a:latin typeface="Candara" panose="020E0502030303020204" pitchFamily="34" charset="0"/>
                <a:ea typeface="DFYuanMedium-B5" panose="020F0509000000000000" pitchFamily="49" charset="-120"/>
                <a:cs typeface="Arial" panose="020B0604020202020204" pitchFamily="34" charset="0"/>
              </a:rPr>
              <a:t>是</a:t>
            </a:r>
            <a:r>
              <a:rPr lang="zh-CN" altLang="en-US" sz="4000" dirty="0">
                <a:latin typeface="Candara" panose="020E0502030303020204" pitchFamily="34" charset="0"/>
                <a:ea typeface="DFYuanMedium-B5" panose="020F0509000000000000" pitchFamily="49" charset="-120"/>
                <a:cs typeface="Arial" panose="020B0604020202020204" pitchFamily="34" charset="0"/>
              </a:rPr>
              <a:t>根據希</a:t>
            </a:r>
            <a:r>
              <a:rPr lang="zh-CN" sz="4000" dirty="0">
                <a:effectLst/>
                <a:latin typeface="Candara" panose="020E0502030303020204" pitchFamily="34" charset="0"/>
                <a:ea typeface="DFYuanMedium-B5" panose="020F0509000000000000" pitchFamily="49" charset="-120"/>
                <a:cs typeface="Arial" panose="020B0604020202020204" pitchFamily="34" charset="0"/>
              </a:rPr>
              <a:t>臘文</a:t>
            </a:r>
            <a:r>
              <a:rPr lang="zh-CN" altLang="en-US" sz="4000" dirty="0">
                <a:effectLst/>
                <a:latin typeface="Candara" panose="020E0502030303020204" pitchFamily="34" charset="0"/>
                <a:ea typeface="DFYuanMedium-B5" panose="020F0509000000000000" pitchFamily="49" charset="-120"/>
                <a:cs typeface="Arial" panose="020B0604020202020204" pitchFamily="34" charset="0"/>
              </a:rPr>
              <a:t>翻譯</a:t>
            </a:r>
            <a:r>
              <a:rPr lang="zh-CN" sz="4000" u="sng" dirty="0">
                <a:effectLst/>
                <a:latin typeface="Candara" panose="020E0502030303020204" pitchFamily="34" charset="0"/>
                <a:ea typeface="DFYuanMedium-B5" panose="020F0509000000000000" pitchFamily="49" charset="-120"/>
                <a:cs typeface="Arial" panose="020B0604020202020204" pitchFamily="34" charset="0"/>
              </a:rPr>
              <a:t>數字代碼</a:t>
            </a:r>
            <a:r>
              <a:rPr lang="en-US" sz="3200" dirty="0">
                <a:latin typeface="Candara" panose="020E0502030303020204" pitchFamily="34" charset="0"/>
                <a:ea typeface="DFYuanMedium-B5" panose="020F0509000000000000" pitchFamily="49" charset="-120"/>
                <a:cs typeface="Arial" panose="020B0604020202020204" pitchFamily="34" charset="0"/>
              </a:rPr>
              <a:t>(</a:t>
            </a:r>
            <a:r>
              <a:rPr lang="en-US" sz="3200" b="1" i="1" dirty="0">
                <a:solidFill>
                  <a:srgbClr val="202122"/>
                </a:solidFill>
                <a:latin typeface="Candara" panose="020E0502030303020204" pitchFamily="34" charset="0"/>
                <a:ea typeface="DFYuanMedium-B5" panose="020F0509000000000000" pitchFamily="49" charset="-120"/>
                <a:cs typeface="Arial" panose="020B0604020202020204" pitchFamily="34" charset="0"/>
              </a:rPr>
              <a:t>Nro</a:t>
            </a:r>
            <a:r>
              <a:rPr lang="en-US" sz="3200" b="1" i="1" dirty="0">
                <a:solidFill>
                  <a:srgbClr val="C00000"/>
                </a:solidFill>
                <a:latin typeface="Candara" panose="020E0502030303020204" pitchFamily="34" charset="0"/>
                <a:ea typeface="DFYuanMedium-B5" panose="020F0509000000000000" pitchFamily="49" charset="-120"/>
                <a:cs typeface="Arial" panose="020B0604020202020204" pitchFamily="34" charset="0"/>
              </a:rPr>
              <a:t>n</a:t>
            </a:r>
            <a:r>
              <a:rPr lang="en-US" sz="3200" b="1" i="1" dirty="0">
                <a:solidFill>
                  <a:srgbClr val="202122"/>
                </a:solidFill>
                <a:latin typeface="Candara" panose="020E0502030303020204" pitchFamily="34" charset="0"/>
                <a:ea typeface="DFYuanMedium-B5" panose="020F0509000000000000" pitchFamily="49" charset="-120"/>
                <a:cs typeface="Arial" panose="020B0604020202020204" pitchFamily="34" charset="0"/>
              </a:rPr>
              <a:t> Qsr</a:t>
            </a:r>
            <a:r>
              <a:rPr lang="en-US" sz="3200" dirty="0">
                <a:latin typeface="Candara" panose="020E0502030303020204" pitchFamily="34" charset="0"/>
                <a:ea typeface="DFYuanMedium-B5" panose="020F0509000000000000" pitchFamily="49" charset="-120"/>
                <a:cs typeface="Arial" panose="020B0604020202020204" pitchFamily="34" charset="0"/>
              </a:rPr>
              <a:t>)</a:t>
            </a:r>
            <a:r>
              <a:rPr lang="zh-CN" altLang="en-US" sz="3200" dirty="0">
                <a:latin typeface="Candara" panose="020E0502030303020204" pitchFamily="34" charset="0"/>
                <a:ea typeface="DFYuanMedium-B5" panose="020F0509000000000000" pitchFamily="49" charset="-120"/>
                <a:cs typeface="Arial" panose="020B0604020202020204" pitchFamily="34" charset="0"/>
              </a:rPr>
              <a:t> </a:t>
            </a:r>
            <a:r>
              <a:rPr lang="zh-CN" sz="4000" dirty="0">
                <a:effectLst/>
                <a:latin typeface="Candara" panose="020E0502030303020204" pitchFamily="34" charset="0"/>
                <a:ea typeface="DFYuanMedium-B5" panose="020F0509000000000000" pitchFamily="49" charset="-120"/>
                <a:cs typeface="Arial" panose="020B0604020202020204" pitchFamily="34" charset="0"/>
              </a:rPr>
              <a:t>；</a:t>
            </a:r>
            <a:r>
              <a:rPr lang="en-US" sz="4000" dirty="0">
                <a:solidFill>
                  <a:srgbClr val="0000FF"/>
                </a:solidFill>
                <a:latin typeface="Candara" panose="020E0502030303020204" pitchFamily="34" charset="0"/>
                <a:ea typeface="DFYuanMedium-B5" panose="020F0509000000000000" pitchFamily="49" charset="-120"/>
                <a:cs typeface="Arial" panose="020B0604020202020204" pitchFamily="34" charset="0"/>
              </a:rPr>
              <a:t>(616)</a:t>
            </a:r>
            <a:r>
              <a:rPr lang="zh-CN" sz="4000" dirty="0">
                <a:effectLst/>
                <a:latin typeface="Candara" panose="020E0502030303020204" pitchFamily="34" charset="0"/>
                <a:ea typeface="DFYuanMedium-B5" panose="020F0509000000000000" pitchFamily="49" charset="-120"/>
                <a:cs typeface="Arial" panose="020B0604020202020204" pitchFamily="34" charset="0"/>
              </a:rPr>
              <a:t>是</a:t>
            </a:r>
            <a:r>
              <a:rPr lang="zh-CN" altLang="en-US" sz="4000" dirty="0">
                <a:effectLst/>
                <a:latin typeface="Candara" panose="020E0502030303020204" pitchFamily="34" charset="0"/>
                <a:ea typeface="DFYuanMedium-B5" panose="020F0509000000000000" pitchFamily="49" charset="-120"/>
                <a:cs typeface="Arial" panose="020B0604020202020204" pitchFamily="34" charset="0"/>
              </a:rPr>
              <a:t>根據</a:t>
            </a:r>
            <a:r>
              <a:rPr lang="zh-CN" sz="4000" dirty="0">
                <a:effectLst/>
                <a:latin typeface="Candara" panose="020E0502030303020204" pitchFamily="34" charset="0"/>
                <a:ea typeface="DFYuanMedium-B5" panose="020F0509000000000000" pitchFamily="49" charset="-120"/>
                <a:cs typeface="Arial" panose="020B0604020202020204" pitchFamily="34" charset="0"/>
              </a:rPr>
              <a:t>拉丁文</a:t>
            </a:r>
            <a:r>
              <a:rPr lang="zh-CN" altLang="en-US" sz="4000" dirty="0">
                <a:effectLst/>
                <a:latin typeface="Candara" panose="020E0502030303020204" pitchFamily="34" charset="0"/>
                <a:ea typeface="DFYuanMedium-B5" panose="020F0509000000000000" pitchFamily="49" charset="-120"/>
                <a:cs typeface="Arial" panose="020B0604020202020204" pitchFamily="34" charset="0"/>
              </a:rPr>
              <a:t>翻譯</a:t>
            </a:r>
            <a:r>
              <a:rPr lang="zh-CN" sz="4000" dirty="0">
                <a:effectLst/>
                <a:latin typeface="Candara" panose="020E0502030303020204" pitchFamily="34" charset="0"/>
                <a:ea typeface="DFYuanMedium-B5" panose="020F0509000000000000" pitchFamily="49" charset="-120"/>
                <a:cs typeface="Arial" panose="020B0604020202020204" pitchFamily="34" charset="0"/>
              </a:rPr>
              <a:t>的</a:t>
            </a:r>
            <a:r>
              <a:rPr lang="zh-CN" sz="4000" u="sng" dirty="0">
                <a:effectLst/>
                <a:latin typeface="Candara" panose="020E0502030303020204" pitchFamily="34" charset="0"/>
                <a:ea typeface="DFYuanMedium-B5" panose="020F0509000000000000" pitchFamily="49" charset="-120"/>
                <a:cs typeface="Arial" panose="020B0604020202020204" pitchFamily="34" charset="0"/>
              </a:rPr>
              <a:t>數字代碼</a:t>
            </a:r>
            <a:r>
              <a:rPr lang="en-US" sz="3200" dirty="0">
                <a:latin typeface="Candara" panose="020E0502030303020204" pitchFamily="34" charset="0"/>
                <a:ea typeface="DFYuanMedium-B5" panose="020F0509000000000000" pitchFamily="49" charset="-120"/>
                <a:cs typeface="Arial" panose="020B0604020202020204" pitchFamily="34" charset="0"/>
              </a:rPr>
              <a:t>(</a:t>
            </a:r>
            <a:r>
              <a:rPr lang="en-US" sz="3200" b="1" i="1" dirty="0">
                <a:solidFill>
                  <a:srgbClr val="202122"/>
                </a:solidFill>
                <a:latin typeface="Candara" panose="020E0502030303020204" pitchFamily="34" charset="0"/>
                <a:ea typeface="DFYuanMedium-B5" panose="020F0509000000000000" pitchFamily="49" charset="-120"/>
                <a:cs typeface="Arial" panose="020B0604020202020204" pitchFamily="34" charset="0"/>
              </a:rPr>
              <a:t>Nro Qsr</a:t>
            </a:r>
            <a:r>
              <a:rPr lang="en-US" sz="3200" dirty="0">
                <a:latin typeface="Candara" panose="020E0502030303020204" pitchFamily="34" charset="0"/>
                <a:ea typeface="DFYuanMedium-B5" panose="020F0509000000000000" pitchFamily="49" charset="-120"/>
                <a:cs typeface="Arial" panose="020B0604020202020204" pitchFamily="34" charset="0"/>
              </a:rPr>
              <a:t>)</a:t>
            </a:r>
            <a:r>
              <a:rPr lang="zh-CN" sz="4000" dirty="0">
                <a:effectLst/>
                <a:latin typeface="Candara" panose="020E0502030303020204" pitchFamily="34" charset="0"/>
                <a:ea typeface="DFYuanMedium-B5" panose="020F0509000000000000" pitchFamily="49" charset="-120"/>
                <a:cs typeface="Arial" panose="020B0604020202020204" pitchFamily="34" charset="0"/>
              </a:rPr>
              <a:t>。</a:t>
            </a:r>
            <a:r>
              <a:rPr lang="zh-CN" sz="40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我推論，很可能早期的文士非常清楚這個數字的意義，就是指向『該撒尼祿』</a:t>
            </a:r>
            <a:r>
              <a:rPr lang="zh-CN" altLang="en-US" sz="40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a:t>
            </a:r>
            <a:endParaRPr lang="en-US" sz="8000" dirty="0">
              <a:solidFill>
                <a:srgbClr val="C00000"/>
              </a:solidFill>
              <a:effectLst/>
              <a:latin typeface="Candara" panose="020E0502030303020204" pitchFamily="34" charset="0"/>
              <a:ea typeface="DFPWeiBei-B5" panose="03000700000000000000" pitchFamily="66" charset="-120"/>
            </a:endParaRPr>
          </a:p>
        </p:txBody>
      </p:sp>
      <p:sp>
        <p:nvSpPr>
          <p:cNvPr id="2" name="Oval 1">
            <a:extLst>
              <a:ext uri="{FF2B5EF4-FFF2-40B4-BE49-F238E27FC236}">
                <a16:creationId xmlns:a16="http://schemas.microsoft.com/office/drawing/2014/main" id="{D75FB297-FA5A-A192-F128-6AE0C7549E2B}"/>
              </a:ext>
            </a:extLst>
          </p:cNvPr>
          <p:cNvSpPr/>
          <p:nvPr/>
        </p:nvSpPr>
        <p:spPr>
          <a:xfrm>
            <a:off x="2225687" y="3538434"/>
            <a:ext cx="365113" cy="5382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63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7200" y="345281"/>
            <a:ext cx="8229600" cy="6167438"/>
          </a:xfrm>
        </p:spPr>
        <p:txBody>
          <a:bodyPr vert="horz" lIns="91440" tIns="45720" rIns="91440" bIns="45720" rtlCol="0" anchor="ctr">
            <a:normAutofit/>
          </a:bodyPr>
          <a:lstStyle/>
          <a:p>
            <a:pPr marL="0" indent="0">
              <a:lnSpc>
                <a:spcPct val="110000"/>
              </a:lnSpc>
              <a:spcBef>
                <a:spcPts val="600"/>
              </a:spcBef>
              <a:spcAft>
                <a:spcPts val="600"/>
              </a:spcAft>
              <a:buNone/>
            </a:pPr>
            <a:r>
              <a:rPr lang="zh-CN" sz="4000" dirty="0">
                <a:effectLst/>
                <a:latin typeface="Candara" panose="020E0502030303020204" pitchFamily="34" charset="0"/>
                <a:ea typeface="DFYuanMedium-B5" panose="020F0509000000000000" pitchFamily="49" charset="-120"/>
                <a:cs typeface="Arial" panose="020B0604020202020204" pitchFamily="34" charset="0"/>
              </a:rPr>
              <a:t>我認為</a:t>
            </a:r>
            <a:r>
              <a:rPr lang="en-US" sz="4000" dirty="0">
                <a:effectLst/>
                <a:latin typeface="Candara" panose="020E0502030303020204" pitchFamily="34" charset="0"/>
                <a:ea typeface="DFYuanMedium-B5" panose="020F0509000000000000" pitchFamily="49" charset="-120"/>
                <a:cs typeface="Arial" panose="020B0604020202020204" pitchFamily="34" charset="0"/>
              </a:rPr>
              <a:t>“666”</a:t>
            </a:r>
            <a:r>
              <a:rPr lang="zh-CN" sz="4000" dirty="0">
                <a:effectLst/>
                <a:latin typeface="Candara" panose="020E0502030303020204" pitchFamily="34" charset="0"/>
                <a:ea typeface="DFYuanMedium-B5" panose="020F0509000000000000" pitchFamily="49" charset="-120"/>
                <a:cs typeface="Arial" panose="020B0604020202020204" pitchFamily="34" charset="0"/>
              </a:rPr>
              <a:t>確實是指</a:t>
            </a:r>
            <a:r>
              <a:rPr lang="zh-CN" altLang="en-US" sz="40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羅馬皇帝</a:t>
            </a:r>
            <a:r>
              <a:rPr lang="zh-CN" sz="40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尼祿</a:t>
            </a:r>
            <a:r>
              <a:rPr lang="zh-CN" sz="4000" dirty="0">
                <a:effectLst/>
                <a:latin typeface="Candara" panose="020E0502030303020204" pitchFamily="34" charset="0"/>
                <a:ea typeface="HanWangYenLight" panose="02020300000000000000" pitchFamily="18" charset="-120"/>
                <a:cs typeface="Arial" panose="020B0604020202020204" pitchFamily="34" charset="0"/>
              </a:rPr>
              <a:t>；</a:t>
            </a:r>
            <a:r>
              <a:rPr lang="zh-CN" sz="4000" dirty="0">
                <a:effectLst/>
                <a:latin typeface="DFPYuanBold-B5" panose="020F0700000000000000" pitchFamily="34" charset="-120"/>
                <a:ea typeface="DFYuanMedium-B5" panose="020F0509000000000000" pitchFamily="49" charset="-120"/>
                <a:cs typeface="Arial" panose="020B0604020202020204" pitchFamily="34" charset="0"/>
              </a:rPr>
              <a:t>而且預示『</a:t>
            </a:r>
            <a:r>
              <a:rPr lang="zh-CN" altLang="en-US" sz="4000" dirty="0">
                <a:solidFill>
                  <a:srgbClr val="1574FF"/>
                </a:solidFill>
                <a:effectLst/>
                <a:latin typeface="DFPYuanBold-B5" panose="020F0700000000000000" pitchFamily="34" charset="-120"/>
                <a:ea typeface="DFYuanMedium-B5" panose="020F0509000000000000" pitchFamily="49" charset="-120"/>
                <a:cs typeface="Arial" panose="020B0604020202020204" pitchFamily="34" charset="0"/>
              </a:rPr>
              <a:t>從海中來</a:t>
            </a:r>
            <a:r>
              <a:rPr lang="zh-CN" sz="4000" dirty="0">
                <a:solidFill>
                  <a:srgbClr val="1574FF"/>
                </a:solidFill>
                <a:effectLst/>
                <a:latin typeface="DFPYuanBold-B5" panose="020F0700000000000000" pitchFamily="34" charset="-120"/>
                <a:ea typeface="DFYuanMedium-B5" panose="020F0509000000000000" pitchFamily="49" charset="-120"/>
                <a:cs typeface="Arial" panose="020B0604020202020204" pitchFamily="34" charset="0"/>
              </a:rPr>
              <a:t>的獸</a:t>
            </a:r>
            <a:r>
              <a:rPr lang="zh-CN" sz="4000" dirty="0">
                <a:effectLst/>
                <a:latin typeface="DFPYuanBold-B5" panose="020F0700000000000000" pitchFamily="34" charset="-120"/>
                <a:ea typeface="DFYuanMedium-B5" panose="020F0509000000000000" pitchFamily="49" charset="-120"/>
                <a:cs typeface="Arial" panose="020B0604020202020204" pitchFamily="34" charset="0"/>
              </a:rPr>
              <a:t>』身上具備</a:t>
            </a:r>
            <a:r>
              <a:rPr lang="zh-CN" sz="4000" dirty="0">
                <a:solidFill>
                  <a:srgbClr val="1574FF"/>
                </a:solidFill>
                <a:effectLst/>
                <a:latin typeface="DFPYuanBold-B5" panose="020F0700000000000000" pitchFamily="34" charset="-120"/>
                <a:ea typeface="DFYuanMedium-B5" panose="020F0509000000000000" pitchFamily="49" charset="-120"/>
                <a:cs typeface="Arial" panose="020B0604020202020204" pitchFamily="34" charset="0"/>
              </a:rPr>
              <a:t>尼祿獨特的歷史</a:t>
            </a:r>
            <a:r>
              <a:rPr lang="zh-CN" altLang="en-US" sz="4000" dirty="0">
                <a:solidFill>
                  <a:srgbClr val="1574FF"/>
                </a:solidFill>
                <a:effectLst/>
                <a:latin typeface="DFPYuanBold-B5" panose="020F0700000000000000" pitchFamily="34" charset="-120"/>
                <a:ea typeface="DFYuanMedium-B5" panose="020F0509000000000000" pitchFamily="49" charset="-120"/>
                <a:cs typeface="Arial" panose="020B0604020202020204" pitchFamily="34" charset="0"/>
              </a:rPr>
              <a:t>性</a:t>
            </a:r>
            <a:r>
              <a:rPr lang="zh-CN" sz="4000" dirty="0">
                <a:solidFill>
                  <a:srgbClr val="1574FF"/>
                </a:solidFill>
                <a:effectLst/>
                <a:latin typeface="DFPYuanBold-B5" panose="020F0700000000000000" pitchFamily="34" charset="-120"/>
                <a:ea typeface="DFYuanMedium-B5" panose="020F0509000000000000" pitchFamily="49" charset="-120"/>
                <a:cs typeface="Arial" panose="020B0604020202020204" pitchFamily="34" charset="0"/>
              </a:rPr>
              <a:t>特點</a:t>
            </a:r>
            <a:r>
              <a:rPr lang="zh-CN" sz="4000" dirty="0">
                <a:solidFill>
                  <a:srgbClr val="00007E"/>
                </a:solidFill>
                <a:effectLst/>
                <a:latin typeface="DFPYuanBold-B5" panose="020F0700000000000000" pitchFamily="34" charset="-120"/>
                <a:ea typeface="SimSun" panose="02010600030101010101" pitchFamily="2" charset="-122"/>
                <a:cs typeface="Arial" panose="020B0604020202020204" pitchFamily="34" charset="0"/>
              </a:rPr>
              <a:t>。</a:t>
            </a:r>
            <a:r>
              <a:rPr lang="zh-CN" sz="4000" dirty="0">
                <a:effectLst/>
                <a:latin typeface="DFPYuanBold-B5" panose="020F0700000000000000" pitchFamily="34" charset="-120"/>
                <a:ea typeface="DFYuanMedium-B5" panose="020F0509000000000000" pitchFamily="49" charset="-120"/>
                <a:cs typeface="Arial" panose="020B0604020202020204" pitchFamily="34" charset="0"/>
              </a:rPr>
              <a:t>雖然啟示錄寫作的時間已經不是尼祿做該撒的年代；然而尼祿在猶太人，尤其是猶太基督徒中間所留下的可怕</a:t>
            </a:r>
            <a:r>
              <a:rPr lang="zh-CN" altLang="en-US" sz="4000" dirty="0">
                <a:effectLst/>
                <a:latin typeface="DFPYuanBold-B5" panose="020F0700000000000000" pitchFamily="34" charset="-120"/>
                <a:ea typeface="DFYuanMedium-B5" panose="020F0509000000000000" pitchFamily="49" charset="-120"/>
                <a:cs typeface="Arial" panose="020B0604020202020204" pitchFamily="34" charset="0"/>
              </a:rPr>
              <a:t>印象</a:t>
            </a:r>
            <a:r>
              <a:rPr lang="zh-CN" sz="4000" dirty="0">
                <a:effectLst/>
                <a:latin typeface="DFPYuanBold-B5" panose="020F0700000000000000" pitchFamily="34" charset="-120"/>
                <a:ea typeface="DFYuanMedium-B5" panose="020F0509000000000000" pitchFamily="49" charset="-120"/>
                <a:cs typeface="Arial" panose="020B0604020202020204" pitchFamily="34" charset="0"/>
              </a:rPr>
              <a:t>已經成為</a:t>
            </a:r>
            <a:r>
              <a:rPr lang="zh-CN" altLang="en-US" sz="4000" dirty="0">
                <a:effectLst/>
                <a:latin typeface="DFPYuanBold-B5" panose="020F0700000000000000" pitchFamily="34" charset="-120"/>
                <a:ea typeface="DFYuanMedium-B5" panose="020F0509000000000000" pitchFamily="49" charset="-120"/>
                <a:cs typeface="Arial" panose="020B0604020202020204" pitchFamily="34" charset="0"/>
              </a:rPr>
              <a:t>難以磨滅</a:t>
            </a:r>
            <a:r>
              <a:rPr lang="zh-CN" sz="4000" dirty="0">
                <a:effectLst/>
                <a:latin typeface="DFPYuanBold-B5" panose="020F0700000000000000" pitchFamily="34" charset="-120"/>
                <a:ea typeface="DFYuanMedium-B5" panose="020F0509000000000000" pitchFamily="49" charset="-120"/>
                <a:cs typeface="Arial" panose="020B0604020202020204" pitchFamily="34" charset="0"/>
              </a:rPr>
              <a:t>的</a:t>
            </a:r>
            <a:r>
              <a:rPr lang="zh-CN" sz="4000" dirty="0">
                <a:solidFill>
                  <a:srgbClr val="C00000"/>
                </a:solidFill>
                <a:effectLst/>
                <a:latin typeface="DFPYuanBold-B5" panose="020F0700000000000000" pitchFamily="34" charset="-120"/>
                <a:ea typeface="DFYuanMedium-B5" panose="020F0509000000000000" pitchFamily="49" charset="-120"/>
                <a:cs typeface="Arial" panose="020B0604020202020204" pitchFamily="34" charset="0"/>
              </a:rPr>
              <a:t>『</a:t>
            </a:r>
            <a:r>
              <a:rPr lang="zh-CN" altLang="en-US" sz="4000" dirty="0">
                <a:solidFill>
                  <a:srgbClr val="C00000"/>
                </a:solidFill>
                <a:effectLst/>
                <a:latin typeface="DFPYuanBold-B5" panose="020F0700000000000000" pitchFamily="34" charset="-120"/>
                <a:ea typeface="DFYuanMedium-B5" panose="020F0509000000000000" pitchFamily="49" charset="-120"/>
                <a:cs typeface="Arial" panose="020B0604020202020204" pitchFamily="34" charset="0"/>
              </a:rPr>
              <a:t>殘酷猙獰</a:t>
            </a:r>
            <a:r>
              <a:rPr lang="zh-CN" sz="4000" dirty="0">
                <a:solidFill>
                  <a:srgbClr val="C00000"/>
                </a:solidFill>
                <a:effectLst/>
                <a:latin typeface="DFPYuanBold-B5" panose="020F0700000000000000" pitchFamily="34" charset="-120"/>
                <a:ea typeface="DFYuanMedium-B5" panose="020F0509000000000000" pitchFamily="49" charset="-120"/>
                <a:cs typeface="Arial" panose="020B0604020202020204" pitchFamily="34" charset="0"/>
              </a:rPr>
              <a:t>形象表徵』</a:t>
            </a:r>
            <a:r>
              <a:rPr lang="zh-CN" sz="4000" dirty="0">
                <a:solidFill>
                  <a:srgbClr val="00007E"/>
                </a:solidFill>
                <a:effectLst/>
                <a:latin typeface="DFPYuanBold-B5" panose="020F0700000000000000" pitchFamily="34" charset="-120"/>
                <a:ea typeface="DFYuanMedium-B5" panose="020F0509000000000000" pitchFamily="49" charset="-120"/>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423253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1962" y="452437"/>
            <a:ext cx="8220075" cy="5953125"/>
          </a:xfrm>
        </p:spPr>
        <p:txBody>
          <a:bodyPr vert="horz" lIns="91440" tIns="45720" rIns="91440" bIns="45720" rtlCol="0" anchor="ctr">
            <a:normAutofit/>
          </a:bodyPr>
          <a:lstStyle/>
          <a:p>
            <a:pPr marL="685800" marR="0" lvl="0" indent="-685800">
              <a:lnSpc>
                <a:spcPct val="110000"/>
              </a:lnSpc>
              <a:spcBef>
                <a:spcPts val="600"/>
              </a:spcBef>
              <a:spcAft>
                <a:spcPts val="600"/>
              </a:spcAft>
              <a:buFont typeface="+mj-lt"/>
              <a:buAutoNum type="arabicParenBoth"/>
              <a:tabLst>
                <a:tab pos="1371600" algn="l"/>
              </a:tabLst>
            </a:pP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他兇暴殘酷</a:t>
            </a:r>
            <a:r>
              <a:rPr 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 – </a:t>
            </a: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殘殺</a:t>
            </a:r>
            <a:r>
              <a:rPr lang="zh-CN" alt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家人與</a:t>
            </a: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基督徒。</a:t>
            </a:r>
            <a:endParaRPr 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endParaRPr>
          </a:p>
          <a:p>
            <a:pPr marL="685800" marR="0" lvl="0" indent="-685800">
              <a:lnSpc>
                <a:spcPct val="110000"/>
              </a:lnSpc>
              <a:spcBef>
                <a:spcPts val="600"/>
              </a:spcBef>
              <a:spcAft>
                <a:spcPts val="600"/>
              </a:spcAft>
              <a:buFont typeface="+mj-lt"/>
              <a:buAutoNum type="arabicParenBoth"/>
              <a:tabLst>
                <a:tab pos="1371600" algn="l"/>
              </a:tabLst>
            </a:pP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他高抬自己，要人拜他。</a:t>
            </a:r>
            <a:endParaRPr 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endParaRPr>
          </a:p>
          <a:p>
            <a:pPr marL="685800" marR="0" lvl="0" indent="-685800">
              <a:lnSpc>
                <a:spcPct val="110000"/>
              </a:lnSpc>
              <a:spcBef>
                <a:spcPts val="600"/>
              </a:spcBef>
              <a:spcAft>
                <a:spcPts val="600"/>
              </a:spcAft>
              <a:buFont typeface="+mj-lt"/>
              <a:buAutoNum type="arabicParenBoth"/>
              <a:tabLst>
                <a:tab pos="1371600" algn="l"/>
              </a:tabLst>
            </a:pP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他認為自己與神同等，向神說誇大的話。</a:t>
            </a:r>
            <a:endParaRPr 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endParaRPr>
          </a:p>
          <a:p>
            <a:pPr marL="685800" marR="0" lvl="0" indent="-685800">
              <a:lnSpc>
                <a:spcPct val="110000"/>
              </a:lnSpc>
              <a:spcBef>
                <a:spcPts val="600"/>
              </a:spcBef>
              <a:spcAft>
                <a:spcPts val="600"/>
              </a:spcAft>
              <a:buFont typeface="+mj-lt"/>
              <a:buAutoNum type="arabicParenBoth"/>
              <a:tabLst>
                <a:tab pos="1371600" algn="l"/>
              </a:tabLst>
            </a:pPr>
            <a:r>
              <a:rPr 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rPr>
              <a:t>他要對神的選民發動戰爭，並且得勝，甚至毀滅聖城耶路撒冷。</a:t>
            </a:r>
            <a:endParaRPr lang="en-US" altLang="zh-CN"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endParaRPr>
          </a:p>
          <a:p>
            <a:pPr marL="685800" marR="0" lvl="0" indent="-685800">
              <a:lnSpc>
                <a:spcPct val="110000"/>
              </a:lnSpc>
              <a:spcBef>
                <a:spcPts val="600"/>
              </a:spcBef>
              <a:spcAft>
                <a:spcPts val="600"/>
              </a:spcAft>
              <a:buFont typeface="+mj-lt"/>
              <a:buAutoNum type="arabicParenBoth"/>
              <a:tabLst>
                <a:tab pos="1371600" algn="l"/>
              </a:tabLst>
            </a:pPr>
            <a:r>
              <a:rPr lang="zh-CN" altLang="en-US" sz="4000" dirty="0">
                <a:solidFill>
                  <a:srgbClr val="00002A"/>
                </a:solidFill>
                <a:latin typeface="Candara" panose="020E0502030303020204" pitchFamily="34" charset="0"/>
                <a:ea typeface="DFYuanMedium-B5" panose="020F0509000000000000" pitchFamily="49" charset="-120"/>
                <a:cs typeface="Arial" panose="020B0604020202020204" pitchFamily="34" charset="0"/>
              </a:rPr>
              <a:t>他卻使得羅馬帝國更加強大繁榮。</a:t>
            </a:r>
            <a:endParaRPr lang="en-US" sz="4000" dirty="0">
              <a:solidFill>
                <a:srgbClr val="00002A"/>
              </a:solidFill>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307302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86382"/>
            <a:ext cx="8317149" cy="6151809"/>
          </a:xfrm>
        </p:spPr>
        <p:txBody>
          <a:bodyPr>
            <a:normAutofit/>
          </a:bodyPr>
          <a:lstStyle/>
          <a:p>
            <a:pPr marL="0" marR="0" indent="0" hangingPunct="0">
              <a:lnSpc>
                <a:spcPct val="110000"/>
              </a:lnSpc>
              <a:spcBef>
                <a:spcPts val="600"/>
              </a:spcBef>
              <a:spcAft>
                <a:spcPts val="0"/>
              </a:spcAft>
              <a:buNone/>
            </a:pPr>
            <a:r>
              <a:rPr lang="en-GB" sz="4400" dirty="0">
                <a:effectLst/>
                <a:latin typeface="Candara" panose="020E0502030303020204" pitchFamily="34" charset="0"/>
                <a:ea typeface="DFPWeiBei-B5" panose="03000700000000000000" pitchFamily="66" charset="-120"/>
                <a:cs typeface="Times New Roman" panose="02020603050405020304" pitchFamily="18" charset="0"/>
              </a:rPr>
              <a:t>8</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凡住在地上，名字從創世以來沒有記在被殺之羔羊生命冊上的人，都要拜牠。</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r>
              <a:rPr lang="en-GB"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9</a:t>
            </a:r>
            <a:r>
              <a:rPr lang="en-GB" sz="4400" dirty="0">
                <a:solidFill>
                  <a:srgbClr val="4B4BFF"/>
                </a:solidFill>
                <a:effectLst/>
                <a:latin typeface="Candara" panose="020E0502030303020204" pitchFamily="34" charset="0"/>
                <a:ea typeface="DFPWeiBei-B5" panose="03000700000000000000" pitchFamily="66" charset="-120"/>
              </a:rPr>
              <a:t> </a:t>
            </a:r>
            <a:r>
              <a:rPr lang="zh-TW"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凡有耳的，就應當聽！</a:t>
            </a:r>
            <a:r>
              <a:rPr lang="en-GB"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 10</a:t>
            </a:r>
            <a:r>
              <a:rPr lang="en-GB" sz="4400" dirty="0">
                <a:solidFill>
                  <a:srgbClr val="4B4BFF"/>
                </a:solidFill>
                <a:effectLst/>
                <a:latin typeface="Candara" panose="020E0502030303020204" pitchFamily="34" charset="0"/>
                <a:ea typeface="DFPWeiBei-B5" panose="03000700000000000000" pitchFamily="66" charset="-120"/>
              </a:rPr>
              <a:t> </a:t>
            </a:r>
            <a:r>
              <a:rPr lang="zh-TW"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擄掠人的必被擄掠，用刀殺人的必被刀殺。聖徒的忍耐和信心就是在此。</a:t>
            </a:r>
            <a:r>
              <a:rPr lang="en-GB"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 </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11</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我又看見</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另有一個獸從地中上來</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，有兩角如同羊羔，說話好像龍。</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2607014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E37E1E6-9532-4C77-8D0A-FE02034835C5}"/>
              </a:ext>
            </a:extLst>
          </p:cNvPr>
          <p:cNvSpPr>
            <a:spLocks noGrp="1"/>
          </p:cNvSpPr>
          <p:nvPr>
            <p:ph type="title"/>
          </p:nvPr>
        </p:nvSpPr>
        <p:spPr>
          <a:xfrm>
            <a:off x="571500" y="447675"/>
            <a:ext cx="8001000" cy="3504124"/>
          </a:xfrm>
        </p:spPr>
        <p:txBody>
          <a:bodyPr vert="horz" lIns="91440" tIns="45720" rIns="91440" bIns="45720" rtlCol="0" anchor="ctr" anchorCtr="0">
            <a:normAutofit/>
          </a:bodyPr>
          <a:lstStyle/>
          <a:p>
            <a:pPr algn="ctr" defTabSz="914400">
              <a:lnSpc>
                <a:spcPct val="110000"/>
              </a:lnSpc>
              <a:spcAft>
                <a:spcPts val="600"/>
              </a:spcAft>
            </a:pPr>
            <a:r>
              <a:rPr lang="zh-TW" alt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大紅龍</a:t>
            </a:r>
            <a:r>
              <a:rPr 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r>
              <a:rPr lang="zh-CN" alt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古蛇；撒旦</a:t>
            </a:r>
            <a:r>
              <a:rPr 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r>
              <a:rPr lang="zh-CN" alt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，海上來的獸，地中上來的獸</a:t>
            </a:r>
            <a:r>
              <a:rPr 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r>
              <a:rPr lang="zh-CN" alt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迷惑地上住民的假先知</a:t>
            </a:r>
            <a:r>
              <a:rPr lang="en-US" sz="5400" dirty="0">
                <a:solidFill>
                  <a:srgbClr val="D1FFD1"/>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p>
        </p:txBody>
      </p:sp>
      <p:sp>
        <p:nvSpPr>
          <p:cNvPr id="2" name="Text Placeholder 1">
            <a:extLst>
              <a:ext uri="{FF2B5EF4-FFF2-40B4-BE49-F238E27FC236}">
                <a16:creationId xmlns:a16="http://schemas.microsoft.com/office/drawing/2014/main" id="{2C0E0EA9-C80A-0179-E347-4DB13BE233AD}"/>
              </a:ext>
            </a:extLst>
          </p:cNvPr>
          <p:cNvSpPr>
            <a:spLocks noGrp="1"/>
          </p:cNvSpPr>
          <p:nvPr>
            <p:ph type="body" idx="1"/>
          </p:nvPr>
        </p:nvSpPr>
        <p:spPr>
          <a:xfrm>
            <a:off x="695324" y="4833352"/>
            <a:ext cx="7762875" cy="1828800"/>
          </a:xfrm>
        </p:spPr>
        <p:txBody>
          <a:bodyPr vert="horz" lIns="91440" tIns="45720" rIns="91440" bIns="45720" rtlCol="0" anchor="ctr">
            <a:normAutofit/>
          </a:bodyPr>
          <a:lstStyle/>
          <a:p>
            <a:pPr algn="ctr" defTabSz="914400">
              <a:lnSpc>
                <a:spcPct val="100000"/>
              </a:lnSpc>
              <a:spcBef>
                <a:spcPts val="600"/>
              </a:spcBef>
              <a:spcAft>
                <a:spcPts val="600"/>
              </a:spcAft>
            </a:pPr>
            <a:r>
              <a:rPr lang="zh-TW" sz="4800" dirty="0">
                <a:solidFill>
                  <a:schemeClr val="tx1"/>
                </a:solidFill>
                <a:effectLst/>
                <a:latin typeface="Candara" panose="020E0502030303020204" pitchFamily="34" charset="0"/>
                <a:ea typeface="DFPWeiBei-B5" panose="03000700000000000000" pitchFamily="66" charset="-120"/>
                <a:cs typeface="Courier New" panose="02070309020205020404" pitchFamily="49" charset="0"/>
              </a:rPr>
              <a:t>本章出現的</a:t>
            </a:r>
            <a:endParaRPr lang="en-US" altLang="zh-TW" sz="4800" dirty="0">
              <a:solidFill>
                <a:schemeClr val="tx1"/>
              </a:solidFill>
              <a:effectLst/>
              <a:latin typeface="Candara" panose="020E0502030303020204" pitchFamily="34" charset="0"/>
              <a:ea typeface="DFPWeiBei-B5" panose="03000700000000000000" pitchFamily="66" charset="-120"/>
              <a:cs typeface="Courier New" panose="02070309020205020404" pitchFamily="49" charset="0"/>
            </a:endParaRPr>
          </a:p>
          <a:p>
            <a:pPr algn="ctr" defTabSz="914400">
              <a:lnSpc>
                <a:spcPct val="100000"/>
              </a:lnSpc>
              <a:spcBef>
                <a:spcPts val="600"/>
              </a:spcBef>
              <a:spcAft>
                <a:spcPts val="600"/>
              </a:spcAft>
            </a:pPr>
            <a:r>
              <a:rPr lang="en-GB" sz="4800" dirty="0">
                <a:solidFill>
                  <a:srgbClr val="FFC000"/>
                </a:solidFill>
                <a:effectLst/>
                <a:latin typeface="Candara" panose="020E0502030303020204" pitchFamily="34" charset="0"/>
                <a:ea typeface="DFPWeiBei-B5" panose="03000700000000000000" pitchFamily="66" charset="-120"/>
                <a:cs typeface="Courier New" panose="02070309020205020404" pitchFamily="49" charset="0"/>
              </a:rPr>
              <a:t>“</a:t>
            </a:r>
            <a:r>
              <a:rPr lang="zh-TW" sz="4800" dirty="0">
                <a:solidFill>
                  <a:srgbClr val="FFC000"/>
                </a:solidFill>
                <a:effectLst/>
                <a:latin typeface="Candara" panose="020E0502030303020204" pitchFamily="34" charset="0"/>
                <a:ea typeface="DFPWeiBei-B5" panose="03000700000000000000" pitchFamily="66" charset="-120"/>
                <a:cs typeface="Courier New" panose="02070309020205020404" pitchFamily="49" charset="0"/>
              </a:rPr>
              <a:t>三而一</a:t>
            </a:r>
            <a:r>
              <a:rPr lang="zh-CN" altLang="en-US" sz="4800" dirty="0">
                <a:solidFill>
                  <a:srgbClr val="FFC000"/>
                </a:solidFill>
                <a:latin typeface="Candara" panose="020E0502030303020204" pitchFamily="34" charset="0"/>
                <a:ea typeface="DFPWeiBei-B5" panose="03000700000000000000" pitchFamily="66" charset="-120"/>
                <a:cs typeface="Courier New" panose="02070309020205020404" pitchFamily="49" charset="0"/>
              </a:rPr>
              <a:t>之</a:t>
            </a:r>
            <a:r>
              <a:rPr lang="zh-TW" sz="4800" dirty="0">
                <a:solidFill>
                  <a:srgbClr val="FFC000"/>
                </a:solidFill>
                <a:effectLst/>
                <a:latin typeface="Candara" panose="020E0502030303020204" pitchFamily="34" charset="0"/>
                <a:ea typeface="DFPWeiBei-B5" panose="03000700000000000000" pitchFamily="66" charset="-120"/>
                <a:cs typeface="Courier New" panose="02070309020205020404" pitchFamily="49" charset="0"/>
              </a:rPr>
              <a:t>撒旦</a:t>
            </a:r>
            <a:r>
              <a:rPr lang="en-GB" sz="4800" dirty="0">
                <a:solidFill>
                  <a:srgbClr val="FFC000"/>
                </a:solidFill>
                <a:effectLst/>
                <a:latin typeface="Candara" panose="020E0502030303020204" pitchFamily="34" charset="0"/>
                <a:ea typeface="DFPWeiBei-B5" panose="03000700000000000000" pitchFamily="66" charset="-120"/>
                <a:cs typeface="Courier New" panose="02070309020205020404" pitchFamily="49" charset="0"/>
              </a:rPr>
              <a:t>”</a:t>
            </a:r>
            <a:r>
              <a:rPr lang="zh-TW" sz="4800" dirty="0">
                <a:solidFill>
                  <a:schemeClr val="tx1"/>
                </a:solidFill>
                <a:effectLst/>
                <a:latin typeface="Candara" panose="020E0502030303020204" pitchFamily="34" charset="0"/>
                <a:ea typeface="DFPWeiBei-B5" panose="03000700000000000000" pitchFamily="66" charset="-120"/>
                <a:cs typeface="Courier New" panose="02070309020205020404" pitchFamily="49" charset="0"/>
              </a:rPr>
              <a:t>的成員</a:t>
            </a:r>
            <a:endParaRPr lang="en-US" sz="4800" dirty="0">
              <a:solidFill>
                <a:schemeClr val="tx1"/>
              </a:solidFill>
            </a:endParaRPr>
          </a:p>
        </p:txBody>
      </p:sp>
      <p:sp>
        <p:nvSpPr>
          <p:cNvPr id="9" name="Freeform: Shape 12">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4">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14284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398462" y="447675"/>
            <a:ext cx="8347075" cy="5953125"/>
          </a:xfrm>
        </p:spPr>
        <p:txBody>
          <a:bodyPr vert="horz" lIns="91440" tIns="45720" rIns="91440" bIns="45720" rtlCol="0" anchor="ctr">
            <a:normAutofit/>
          </a:bodyPr>
          <a:lstStyle/>
          <a:p>
            <a:pPr marL="0" indent="0" hangingPunct="0">
              <a:lnSpc>
                <a:spcPct val="110000"/>
              </a:lnSpc>
              <a:spcBef>
                <a:spcPts val="1200"/>
              </a:spcBef>
              <a:spcAft>
                <a:spcPts val="1200"/>
              </a:spcAft>
              <a:buNone/>
            </a:pPr>
            <a:r>
              <a:rPr lang="zh-TW" sz="4000" dirty="0">
                <a:solidFill>
                  <a:srgbClr val="00002A"/>
                </a:solidFill>
                <a:effectLst/>
                <a:latin typeface="Candara" panose="020E0502030303020204" pitchFamily="34" charset="0"/>
                <a:ea typeface="DFYuanMedium-B5" panose="020F0509000000000000" pitchFamily="49" charset="-120"/>
              </a:rPr>
              <a:t>歌羅西書 </a:t>
            </a:r>
            <a:r>
              <a:rPr lang="en-US" sz="4000" dirty="0">
                <a:solidFill>
                  <a:srgbClr val="00002A"/>
                </a:solidFill>
                <a:effectLst/>
                <a:latin typeface="Candara" panose="020E0502030303020204" pitchFamily="34" charset="0"/>
                <a:ea typeface="DFYuanMedium-B5" panose="020F0509000000000000" pitchFamily="49" charset="-120"/>
              </a:rPr>
              <a:t>3:15 </a:t>
            </a:r>
            <a:r>
              <a:rPr lang="zh-TW" sz="4000" dirty="0">
                <a:solidFill>
                  <a:srgbClr val="00002A"/>
                </a:solidFill>
                <a:effectLst/>
                <a:latin typeface="Candara" panose="020E0502030303020204" pitchFamily="34" charset="0"/>
                <a:ea typeface="DFPWeiBei-B5" panose="03000700000000000000" pitchFamily="66" charset="-120"/>
              </a:rPr>
              <a:t>又要叫基督的平安在你們心裏作主．你們也為此蒙召、歸為一體．且要存感謝的心。</a:t>
            </a:r>
            <a:r>
              <a:rPr lang="en-US" sz="4000" dirty="0">
                <a:solidFill>
                  <a:srgbClr val="00002A"/>
                </a:solidFill>
                <a:effectLst/>
                <a:latin typeface="Candara" panose="020E0502030303020204" pitchFamily="34" charset="0"/>
                <a:ea typeface="DFPWeiBei-B5" panose="03000700000000000000" pitchFamily="66" charset="-120"/>
              </a:rPr>
              <a:t>16</a:t>
            </a:r>
            <a:r>
              <a:rPr lang="zh-TW" sz="4000" dirty="0">
                <a:solidFill>
                  <a:srgbClr val="00002A"/>
                </a:solidFill>
                <a:effectLst/>
                <a:latin typeface="Candara" panose="020E0502030303020204" pitchFamily="34" charset="0"/>
                <a:ea typeface="DFPWeiBei-B5" panose="03000700000000000000" pitchFamily="66" charset="-120"/>
              </a:rPr>
              <a:t>當用各樣的智慧、把基督的道理、豐豐富富的存在心裏、用詩章、頌詞、靈歌、彼此教導、互相勸戒心被恩感歌頌神。</a:t>
            </a:r>
            <a:r>
              <a:rPr lang="en-US" sz="4000" dirty="0">
                <a:solidFill>
                  <a:srgbClr val="00002A"/>
                </a:solidFill>
                <a:effectLst/>
                <a:latin typeface="Candara" panose="020E0502030303020204" pitchFamily="34" charset="0"/>
                <a:ea typeface="DFPWeiBei-B5" panose="03000700000000000000" pitchFamily="66" charset="-120"/>
              </a:rPr>
              <a:t>17</a:t>
            </a:r>
            <a:r>
              <a:rPr lang="zh-TW" sz="4000" dirty="0">
                <a:solidFill>
                  <a:srgbClr val="00002A"/>
                </a:solidFill>
                <a:effectLst/>
                <a:latin typeface="Candara" panose="020E0502030303020204" pitchFamily="34" charset="0"/>
                <a:ea typeface="DFPWeiBei-B5" panose="03000700000000000000" pitchFamily="66" charset="-120"/>
              </a:rPr>
              <a:t>無論作甚麼、或說話、或行事、都要奉主耶穌的名、藉</a:t>
            </a:r>
            <a:r>
              <a:rPr lang="zh-TW" sz="4000" dirty="0">
                <a:solidFill>
                  <a:srgbClr val="00002A"/>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000" dirty="0">
                <a:solidFill>
                  <a:srgbClr val="00002A"/>
                </a:solidFill>
                <a:effectLst/>
                <a:latin typeface="Candara" panose="020E0502030303020204" pitchFamily="34" charset="0"/>
                <a:ea typeface="DFPWeiBei-B5" panose="03000700000000000000" pitchFamily="66" charset="-120"/>
                <a:cs typeface="DFPWeiBei-B5" panose="03000700000000000000" pitchFamily="66" charset="-120"/>
              </a:rPr>
              <a:t>他感謝父神。</a:t>
            </a:r>
            <a:endParaRPr lang="en-US" sz="4000" dirty="0">
              <a:solidFill>
                <a:srgbClr val="00002A"/>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2515441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466724" y="127664"/>
            <a:ext cx="8277225" cy="2395728"/>
          </a:xfrm>
        </p:spPr>
        <p:txBody>
          <a:bodyPr anchor="ctr">
            <a:normAutofit/>
          </a:bodyPr>
          <a:lstStyle/>
          <a:p>
            <a:pPr algn="ctr">
              <a:lnSpc>
                <a:spcPct val="110000"/>
              </a:lnSpc>
              <a:spcBef>
                <a:spcPts val="600"/>
              </a:spcBef>
              <a:spcAft>
                <a:spcPts val="600"/>
              </a:spcAft>
            </a:pPr>
            <a:r>
              <a:rPr lang="zh-TW" sz="54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我們要如何提防不被</a:t>
            </a:r>
            <a:r>
              <a:rPr lang="en-US" altLang="zh-CN" sz="54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r>
              <a:rPr lang="zh-TW" sz="54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冒牌三一者</a:t>
            </a:r>
            <a:r>
              <a:rPr lang="en-US" altLang="zh-CN" sz="5400" b="0" dirty="0">
                <a:solidFill>
                  <a:srgbClr val="FFD85D"/>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r>
              <a:rPr lang="zh-TW" sz="5400" b="0" dirty="0">
                <a:solidFill>
                  <a:srgbClr val="FFD85D"/>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迷惑或誤導</a:t>
            </a:r>
            <a:endParaRPr lang="en-US" sz="5400" b="0" dirty="0">
              <a:solidFill>
                <a:srgbClr val="FFD85D"/>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zh-CN" altLang="en-US" sz="4800" dirty="0">
                <a:solidFill>
                  <a:srgbClr val="000000"/>
                </a:solidFill>
                <a:latin typeface="Candara" panose="020E0502030303020204" pitchFamily="34" charset="0"/>
                <a:ea typeface="DFYuanMedium-B5" panose="020F0509000000000000" pitchFamily="49" charset="-120"/>
              </a:rPr>
              <a:t>帖撒羅尼迦後書 </a:t>
            </a:r>
            <a:r>
              <a:rPr lang="en-US" sz="4800" dirty="0">
                <a:solidFill>
                  <a:srgbClr val="000000"/>
                </a:solidFill>
                <a:latin typeface="Candara" panose="020E0502030303020204" pitchFamily="34" charset="0"/>
                <a:ea typeface="DFYuanMedium-B5" panose="020F0509000000000000" pitchFamily="49" charset="-120"/>
              </a:rPr>
              <a:t>2:2 </a:t>
            </a:r>
            <a:r>
              <a:rPr lang="zh-TW" altLang="en-US" sz="4800" dirty="0">
                <a:solidFill>
                  <a:srgbClr val="000000"/>
                </a:solidFill>
                <a:latin typeface="Candara" panose="020E0502030303020204" pitchFamily="34" charset="0"/>
                <a:ea typeface="DFPWeiBei-B5" panose="03000700000000000000" pitchFamily="66" charset="-120"/>
              </a:rPr>
              <a:t>我勸你們、無論有靈、有言語、有冒我名的書信、說主的日子現在到了、不要輕易動心、也不要驚慌。</a:t>
            </a:r>
            <a:endParaRPr lang="en-US" sz="4800" dirty="0">
              <a:solidFill>
                <a:srgbClr val="2D051A"/>
              </a:solidFill>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1555339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6725" y="352425"/>
            <a:ext cx="8220075" cy="6162675"/>
          </a:xfrm>
        </p:spPr>
        <p:txBody>
          <a:bodyPr vert="horz" lIns="91440" tIns="45720" rIns="91440" bIns="45720" rtlCol="0" anchor="ctr">
            <a:normAutofit lnSpcReduction="10000"/>
          </a:bodyPr>
          <a:lstStyle/>
          <a:p>
            <a:pPr marL="0" indent="0" defTabSz="914400">
              <a:lnSpc>
                <a:spcPct val="120000"/>
              </a:lnSpc>
              <a:spcBef>
                <a:spcPts val="600"/>
              </a:spcBef>
              <a:spcAft>
                <a:spcPts val="600"/>
              </a:spcAft>
              <a:buNone/>
            </a:pPr>
            <a:r>
              <a:rPr lang="en-US" sz="4400" dirty="0">
                <a:effectLst/>
                <a:latin typeface="Candara" panose="020E0502030303020204" pitchFamily="34" charset="0"/>
                <a:ea typeface="DFPWeiBei-B5" panose="03000700000000000000" pitchFamily="66" charset="-120"/>
              </a:rPr>
              <a:t>3 </a:t>
            </a:r>
            <a:r>
              <a:rPr lang="zh-TW" altLang="en-US" sz="4400" dirty="0">
                <a:effectLst/>
                <a:latin typeface="Candara" panose="020E0502030303020204" pitchFamily="34" charset="0"/>
                <a:ea typeface="DFPWeiBei-B5" panose="03000700000000000000" pitchFamily="66" charset="-120"/>
              </a:rPr>
              <a:t>人不拘用甚麼法子、你們總不要被他誘惑．因為那日子以前、必有離道反教的事．並有那大罪人、就是沉淪之子、顯露出來．</a:t>
            </a:r>
            <a:r>
              <a:rPr lang="en-US" sz="4400" dirty="0">
                <a:solidFill>
                  <a:srgbClr val="000000"/>
                </a:solidFill>
                <a:effectLst/>
                <a:latin typeface="Candara" panose="020E0502030303020204" pitchFamily="34" charset="0"/>
                <a:ea typeface="DFPWeiBei-B5" panose="03000700000000000000" pitchFamily="66" charset="-120"/>
              </a:rPr>
              <a:t> 4 </a:t>
            </a:r>
            <a:r>
              <a:rPr lang="zh-TW" sz="4400" dirty="0">
                <a:solidFill>
                  <a:srgbClr val="C00000"/>
                </a:solidFill>
                <a:effectLst/>
                <a:latin typeface="Candara" panose="020E0502030303020204" pitchFamily="34" charset="0"/>
                <a:ea typeface="DFPWeiBei-B5" panose="03000700000000000000" pitchFamily="66" charset="-120"/>
              </a:rPr>
              <a:t>他是抵擋主、高抬自己、超過一切稱為神的、和一切受人敬拜的．甚至坐在神的殿裏、自稱是神</a:t>
            </a:r>
            <a:r>
              <a:rPr lang="zh-TW" sz="4400" dirty="0">
                <a:solidFill>
                  <a:srgbClr val="000000"/>
                </a:solidFill>
                <a:effectLst/>
                <a:latin typeface="Candara" panose="020E0502030303020204" pitchFamily="34" charset="0"/>
                <a:ea typeface="DFPWeiBei-B5" panose="03000700000000000000" pitchFamily="66" charset="-120"/>
              </a:rPr>
              <a:t>。</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8185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6725" y="457200"/>
            <a:ext cx="8210550" cy="5972176"/>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5 </a:t>
            </a:r>
            <a:r>
              <a:rPr lang="zh-TW" sz="4400" dirty="0">
                <a:solidFill>
                  <a:srgbClr val="000000"/>
                </a:solidFill>
                <a:effectLst/>
                <a:latin typeface="Candara" panose="020E0502030303020204" pitchFamily="34" charset="0"/>
                <a:ea typeface="DFPWeiBei-B5" panose="03000700000000000000" pitchFamily="66" charset="-120"/>
              </a:rPr>
              <a:t>我還在你們那裏的時候、曾把這些事告訴你們、你們不記得麼。</a:t>
            </a:r>
            <a:r>
              <a:rPr lang="en-US" sz="4400" dirty="0">
                <a:solidFill>
                  <a:srgbClr val="000000"/>
                </a:solidFill>
                <a:effectLst/>
                <a:latin typeface="Candara" panose="020E0502030303020204" pitchFamily="34" charset="0"/>
                <a:ea typeface="DFPWeiBei-B5" panose="03000700000000000000" pitchFamily="66" charset="-120"/>
              </a:rPr>
              <a:t>6 </a:t>
            </a:r>
            <a:r>
              <a:rPr lang="zh-TW" sz="4400" dirty="0">
                <a:solidFill>
                  <a:srgbClr val="000000"/>
                </a:solidFill>
                <a:effectLst/>
                <a:latin typeface="Candara" panose="020E0502030303020204" pitchFamily="34" charset="0"/>
                <a:ea typeface="DFPWeiBei-B5" panose="03000700000000000000" pitchFamily="66" charset="-120"/>
              </a:rPr>
              <a:t>現在你們也知道那攔阻他的是甚麼、是叫他到了的時候、纔可以顯露．</a:t>
            </a:r>
            <a:r>
              <a:rPr lang="en-US" sz="4400" dirty="0">
                <a:solidFill>
                  <a:srgbClr val="000000"/>
                </a:solidFill>
                <a:effectLst/>
                <a:latin typeface="Candara" panose="020E0502030303020204" pitchFamily="34" charset="0"/>
                <a:ea typeface="DFPWeiBei-B5" panose="03000700000000000000" pitchFamily="66" charset="-120"/>
              </a:rPr>
              <a:t> 7 </a:t>
            </a:r>
            <a:r>
              <a:rPr lang="zh-TW" sz="4400" dirty="0">
                <a:solidFill>
                  <a:srgbClr val="000000"/>
                </a:solidFill>
                <a:effectLst/>
                <a:latin typeface="Candara" panose="020E0502030303020204" pitchFamily="34" charset="0"/>
                <a:ea typeface="DFPWeiBei-B5" panose="03000700000000000000" pitchFamily="66" charset="-120"/>
              </a:rPr>
              <a:t>因為那不法的隱意已經發動．只是現在有一個攔阻的、等到那攔阻的被除去．</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30694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200" y="457200"/>
            <a:ext cx="8210146" cy="5962650"/>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8 </a:t>
            </a:r>
            <a:r>
              <a:rPr lang="zh-TW" sz="4400" dirty="0">
                <a:solidFill>
                  <a:srgbClr val="000000"/>
                </a:solidFill>
                <a:effectLst/>
                <a:latin typeface="Candara" panose="020E0502030303020204" pitchFamily="34" charset="0"/>
                <a:ea typeface="DFPWeiBei-B5" panose="03000700000000000000" pitchFamily="66" charset="-120"/>
              </a:rPr>
              <a:t>那時這</a:t>
            </a:r>
            <a:r>
              <a:rPr lang="zh-TW" sz="4400" dirty="0">
                <a:solidFill>
                  <a:srgbClr val="FF0000"/>
                </a:solidFill>
                <a:effectLst/>
                <a:latin typeface="Candara" panose="020E0502030303020204" pitchFamily="34" charset="0"/>
                <a:ea typeface="DFPWeiBei-B5" panose="03000700000000000000" pitchFamily="66" charset="-120"/>
              </a:rPr>
              <a:t>不法的人</a:t>
            </a:r>
            <a:r>
              <a:rPr lang="zh-TW" sz="4400" dirty="0">
                <a:solidFill>
                  <a:srgbClr val="000000"/>
                </a:solidFill>
                <a:effectLst/>
                <a:latin typeface="Candara" panose="020E0502030303020204" pitchFamily="34" charset="0"/>
                <a:ea typeface="DFPWeiBei-B5" panose="03000700000000000000" pitchFamily="66" charset="-120"/>
              </a:rPr>
              <a:t>、必顯露出來．主耶穌要用口中的氣滅絕他、用降臨的榮光廢掉他。</a:t>
            </a:r>
            <a:r>
              <a:rPr lang="en-US" sz="4400" dirty="0">
                <a:effectLst/>
                <a:latin typeface="Candara" panose="020E0502030303020204" pitchFamily="34" charset="0"/>
                <a:ea typeface="DFPWeiBei-B5" panose="03000700000000000000" pitchFamily="66" charset="-120"/>
              </a:rPr>
              <a:t>9 </a:t>
            </a:r>
            <a:r>
              <a:rPr lang="zh-TW" sz="4400" dirty="0">
                <a:effectLst/>
                <a:latin typeface="Candara" panose="020E0502030303020204" pitchFamily="34" charset="0"/>
                <a:ea typeface="DFPWeiBei-B5" panose="03000700000000000000" pitchFamily="66" charset="-120"/>
              </a:rPr>
              <a:t>這</a:t>
            </a:r>
            <a:r>
              <a:rPr lang="zh-TW" sz="4400" dirty="0">
                <a:solidFill>
                  <a:srgbClr val="FF0000"/>
                </a:solidFill>
                <a:effectLst/>
                <a:latin typeface="Candara" panose="020E0502030303020204" pitchFamily="34" charset="0"/>
                <a:ea typeface="DFPWeiBei-B5" panose="03000700000000000000" pitchFamily="66" charset="-120"/>
              </a:rPr>
              <a:t>不法的人</a:t>
            </a:r>
            <a:r>
              <a:rPr lang="zh-TW" sz="4400" dirty="0">
                <a:effectLst/>
                <a:latin typeface="Candara" panose="020E0502030303020204" pitchFamily="34" charset="0"/>
                <a:ea typeface="DFPWeiBei-B5" panose="03000700000000000000" pitchFamily="66" charset="-120"/>
              </a:rPr>
              <a:t>來、是照</a:t>
            </a:r>
            <a:r>
              <a:rPr lang="zh-TW" sz="4400" dirty="0">
                <a:solidFill>
                  <a:srgbClr val="FF0000"/>
                </a:solidFill>
                <a:effectLst/>
                <a:latin typeface="Candara" panose="020E0502030303020204" pitchFamily="34" charset="0"/>
                <a:ea typeface="DFPWeiBei-B5" panose="03000700000000000000" pitchFamily="66" charset="-120"/>
              </a:rPr>
              <a:t>撒但的運動</a:t>
            </a:r>
            <a:r>
              <a:rPr lang="zh-TW" sz="4400" dirty="0">
                <a:effectLst/>
                <a:latin typeface="Candara" panose="020E0502030303020204" pitchFamily="34" charset="0"/>
                <a:ea typeface="DFPWeiBei-B5" panose="03000700000000000000" pitchFamily="66" charset="-120"/>
              </a:rPr>
              <a:t>、行各樣的</a:t>
            </a:r>
            <a:r>
              <a:rPr lang="zh-TW" sz="4400" dirty="0">
                <a:solidFill>
                  <a:srgbClr val="FF0000"/>
                </a:solidFill>
                <a:effectLst/>
                <a:latin typeface="Candara" panose="020E0502030303020204" pitchFamily="34" charset="0"/>
                <a:ea typeface="DFPWeiBei-B5" panose="03000700000000000000" pitchFamily="66" charset="-120"/>
              </a:rPr>
              <a:t>異能神蹟</a:t>
            </a:r>
            <a:r>
              <a:rPr lang="zh-TW" sz="4400" dirty="0">
                <a:effectLst/>
                <a:latin typeface="Candara" panose="020E0502030303020204" pitchFamily="34" charset="0"/>
                <a:ea typeface="DFPWeiBei-B5" panose="03000700000000000000" pitchFamily="66" charset="-120"/>
              </a:rPr>
              <a:t>、和一切</a:t>
            </a:r>
            <a:r>
              <a:rPr lang="zh-TW" sz="4400" dirty="0">
                <a:solidFill>
                  <a:srgbClr val="FF0000"/>
                </a:solidFill>
                <a:effectLst/>
                <a:latin typeface="Candara" panose="020E0502030303020204" pitchFamily="34" charset="0"/>
                <a:ea typeface="DFPWeiBei-B5" panose="03000700000000000000" pitchFamily="66" charset="-120"/>
              </a:rPr>
              <a:t>虛假的奇事</a:t>
            </a:r>
            <a:r>
              <a:rPr lang="zh-TW" sz="4400" dirty="0">
                <a:effectLst/>
                <a:latin typeface="Candara" panose="020E0502030303020204" pitchFamily="34" charset="0"/>
                <a:ea typeface="DFPWeiBei-B5" panose="03000700000000000000" pitchFamily="66" charset="-12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7488217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200" y="457200"/>
            <a:ext cx="8210146" cy="5953328"/>
          </a:xfrm>
        </p:spPr>
        <p:txBody>
          <a:bodyPr>
            <a:normAutofit/>
          </a:bodyPr>
          <a:lstStyle/>
          <a:p>
            <a:pPr marL="0" indent="0" hangingPunct="0">
              <a:lnSpc>
                <a:spcPct val="110000"/>
              </a:lnSpc>
              <a:spcBef>
                <a:spcPts val="600"/>
              </a:spcBef>
              <a:spcAft>
                <a:spcPts val="600"/>
              </a:spcAft>
              <a:buNone/>
            </a:pPr>
            <a:r>
              <a:rPr lang="en-US" sz="4400" dirty="0">
                <a:effectLst/>
                <a:latin typeface="Candara" panose="020E0502030303020204" pitchFamily="34" charset="0"/>
                <a:ea typeface="DFPWeiBei-B5" panose="03000700000000000000" pitchFamily="66" charset="-120"/>
              </a:rPr>
              <a:t>10</a:t>
            </a:r>
            <a:r>
              <a:rPr lang="zh-TW" sz="4400" dirty="0">
                <a:effectLst/>
                <a:latin typeface="Candara" panose="020E0502030303020204" pitchFamily="34" charset="0"/>
                <a:ea typeface="DFPWeiBei-B5" panose="03000700000000000000" pitchFamily="66" charset="-120"/>
              </a:rPr>
              <a:t>並且在那沉淪的人身上、行各樣出於不義的詭詐．</a:t>
            </a:r>
            <a:r>
              <a:rPr lang="zh-TW" sz="4400" dirty="0">
                <a:solidFill>
                  <a:srgbClr val="C00000"/>
                </a:solidFill>
                <a:effectLst/>
                <a:latin typeface="Candara" panose="020E0502030303020204" pitchFamily="34" charset="0"/>
                <a:ea typeface="DFPWeiBei-B5" panose="03000700000000000000" pitchFamily="66" charset="-120"/>
              </a:rPr>
              <a:t>因他們不領受愛真理的心、使他們得救。</a:t>
            </a:r>
            <a:endParaRPr lang="en-US" sz="4400" dirty="0">
              <a:solidFill>
                <a:srgbClr val="C00000"/>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1499726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942975" y="127664"/>
            <a:ext cx="7305675" cy="2395728"/>
          </a:xfrm>
        </p:spPr>
        <p:txBody>
          <a:bodyPr anchor="ctr">
            <a:normAutofit/>
          </a:bodyPr>
          <a:lstStyle/>
          <a:p>
            <a:pPr algn="ctr">
              <a:lnSpc>
                <a:spcPct val="110000"/>
              </a:lnSpc>
              <a:spcBef>
                <a:spcPts val="600"/>
              </a:spcBef>
              <a:spcAft>
                <a:spcPts val="600"/>
              </a:spcAft>
            </a:pPr>
            <a:r>
              <a:rPr lang="zh-TW" sz="5400" b="0"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第一個獸是象徵有</a:t>
            </a:r>
            <a:r>
              <a:rPr lang="zh-TW" sz="5400" b="0" u="sng"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強大政權的獸</a:t>
            </a:r>
            <a:endParaRPr lang="en-US" sz="5400" b="0" dirty="0">
              <a:solidFill>
                <a:srgbClr val="FFD85D"/>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342900" y="2857501"/>
            <a:ext cx="8496300" cy="3675184"/>
          </a:xfrm>
        </p:spPr>
        <p:txBody>
          <a:bodyPr anchor="ctr">
            <a:noAutofit/>
          </a:bodyPr>
          <a:lstStyle/>
          <a:p>
            <a:pPr marL="571500" marR="0" lvl="1" indent="-571500">
              <a:lnSpc>
                <a:spcPct val="110000"/>
              </a:lnSpc>
              <a:spcBef>
                <a:spcPts val="1200"/>
              </a:spcBef>
              <a:spcAft>
                <a:spcPts val="1200"/>
              </a:spcAft>
              <a:buClr>
                <a:srgbClr val="2D051A"/>
              </a:buClr>
              <a:buSzPct val="100000"/>
              <a:buFont typeface="+mj-lt"/>
              <a:buAutoNum type="arabicPeriod"/>
            </a:pP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已過派：</a:t>
            </a:r>
            <a:r>
              <a:rPr lang="zh-CN"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羅馬</a:t>
            </a:r>
            <a:r>
              <a:rPr lang="zh-TW"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帝國</a:t>
            </a:r>
            <a:r>
              <a:rPr lang="zh-TW" altLang="en-US" sz="4000"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a:t>
            </a:r>
            <a:r>
              <a:rPr lang="zh-TW"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尼祿</a:t>
            </a:r>
            <a:r>
              <a:rPr lang="zh-TW" altLang="en-US" sz="4000"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a:t>
            </a:r>
            <a:r>
              <a:rPr lang="zh-TW"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豆米</a:t>
            </a:r>
            <a:r>
              <a:rPr lang="zh-CN"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先</a:t>
            </a: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a:t>
            </a:r>
            <a:endParaRPr lang="en-US" sz="4000" dirty="0">
              <a:solidFill>
                <a:srgbClr val="00002A"/>
              </a:solidFill>
              <a:latin typeface="DFPYuanBold-B5" panose="020F0700000000000000" pitchFamily="34" charset="-120"/>
              <a:ea typeface="DFPYuanBold-B5" panose="020F0700000000000000" pitchFamily="34" charset="-120"/>
              <a:cs typeface="Arial" panose="020B0604020202020204" pitchFamily="34" charset="0"/>
            </a:endParaRPr>
          </a:p>
          <a:p>
            <a:pPr marL="571500" marR="0" lvl="1" indent="-571500">
              <a:lnSpc>
                <a:spcPct val="110000"/>
              </a:lnSpc>
              <a:spcBef>
                <a:spcPts val="1200"/>
              </a:spcBef>
              <a:spcAft>
                <a:spcPts val="1200"/>
              </a:spcAft>
              <a:buClr>
                <a:srgbClr val="2D051A"/>
              </a:buClr>
              <a:buSzPct val="100000"/>
              <a:buFont typeface="+mj-lt"/>
              <a:buAutoNum type="arabicPeriod"/>
            </a:pP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歷史派：腐敗的</a:t>
            </a:r>
            <a:r>
              <a:rPr lang="zh-CN"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天主</a:t>
            </a:r>
            <a:r>
              <a:rPr lang="zh-TW"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教</a:t>
            </a: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政權。</a:t>
            </a:r>
            <a:endParaRPr lang="en-US" sz="4000" dirty="0">
              <a:solidFill>
                <a:srgbClr val="00002A"/>
              </a:solidFill>
              <a:latin typeface="DFPYuanBold-B5" panose="020F0700000000000000" pitchFamily="34" charset="-120"/>
              <a:ea typeface="DFPYuanBold-B5" panose="020F0700000000000000" pitchFamily="34" charset="-120"/>
              <a:cs typeface="Arial" panose="020B0604020202020204" pitchFamily="34" charset="0"/>
            </a:endParaRPr>
          </a:p>
          <a:p>
            <a:pPr marL="571500" marR="0" lvl="1" indent="-571500">
              <a:lnSpc>
                <a:spcPct val="110000"/>
              </a:lnSpc>
              <a:spcBef>
                <a:spcPts val="1200"/>
              </a:spcBef>
              <a:spcAft>
                <a:spcPts val="1200"/>
              </a:spcAft>
              <a:buClr>
                <a:srgbClr val="2D051A"/>
              </a:buClr>
              <a:buSzPct val="100000"/>
              <a:buFont typeface="+mj-lt"/>
              <a:buAutoNum type="arabicPeriod"/>
            </a:pP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未來派：</a:t>
            </a:r>
            <a:r>
              <a:rPr lang="zh-CN"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末日</a:t>
            </a: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的敵基督政權。</a:t>
            </a:r>
            <a:endParaRPr lang="en-US" sz="4000" dirty="0">
              <a:solidFill>
                <a:srgbClr val="00002A"/>
              </a:solidFill>
              <a:latin typeface="DFPYuanBold-B5" panose="020F0700000000000000" pitchFamily="34" charset="-120"/>
              <a:ea typeface="DFPYuanBold-B5" panose="020F0700000000000000" pitchFamily="34" charset="-120"/>
              <a:cs typeface="Arial" panose="020B0604020202020204" pitchFamily="34" charset="0"/>
            </a:endParaRPr>
          </a:p>
          <a:p>
            <a:pPr marL="571500" marR="0" lvl="1" indent="-571500">
              <a:lnSpc>
                <a:spcPct val="110000"/>
              </a:lnSpc>
              <a:spcBef>
                <a:spcPts val="1200"/>
              </a:spcBef>
              <a:spcAft>
                <a:spcPts val="1200"/>
              </a:spcAft>
              <a:buClr>
                <a:srgbClr val="2D051A"/>
              </a:buClr>
              <a:buSzPct val="100000"/>
              <a:buFont typeface="+mj-lt"/>
              <a:buAutoNum type="arabicPeriod"/>
            </a:pP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綜合派：</a:t>
            </a:r>
            <a:r>
              <a:rPr lang="zh-CN" altLang="en-US" sz="4000" u="sng" dirty="0">
                <a:solidFill>
                  <a:srgbClr val="00008A"/>
                </a:solidFill>
                <a:latin typeface="DFWeiBei-B5" panose="03000709000000000000" pitchFamily="65" charset="-120"/>
                <a:ea typeface="DFWeiBei-B5" panose="03000709000000000000" pitchFamily="65" charset="-120"/>
                <a:cs typeface="Courier New" panose="02070309020205020404" pitchFamily="49" charset="0"/>
              </a:rPr>
              <a:t>歷世歷代</a:t>
            </a:r>
            <a:r>
              <a:rPr lang="zh-TW" altLang="en-US" sz="4000" dirty="0">
                <a:solidFill>
                  <a:srgbClr val="00002A"/>
                </a:solidFill>
                <a:latin typeface="Candara" panose="020E0502030303020204" pitchFamily="34" charset="0"/>
                <a:ea typeface="DFYuanMedium-B5" panose="020F0509000000000000" pitchFamily="49" charset="-120"/>
                <a:cs typeface="Courier New" panose="02070309020205020404" pitchFamily="49" charset="0"/>
              </a:rPr>
              <a:t>敵基督的政權。</a:t>
            </a:r>
            <a:endParaRPr lang="en-US" sz="4000" dirty="0">
              <a:solidFill>
                <a:srgbClr val="00002A"/>
              </a:solidFill>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136093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6000" b="0"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第二個獸</a:t>
            </a:r>
            <a:r>
              <a:rPr lang="en-GB" sz="4800" b="0"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a:t>
            </a:r>
            <a:r>
              <a:rPr lang="zh-TW" sz="4800" b="0"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假先知</a:t>
            </a:r>
            <a:r>
              <a:rPr lang="en-GB" sz="4800" b="0" dirty="0">
                <a:solidFill>
                  <a:srgbClr val="FFD85D"/>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a:t>
            </a:r>
            <a:endParaRPr lang="en-US" sz="4800" b="0" dirty="0">
              <a:solidFill>
                <a:srgbClr val="FFD85D"/>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a:lnSpc>
                <a:spcPct val="110000"/>
              </a:lnSpc>
              <a:spcBef>
                <a:spcPts val="600"/>
              </a:spcBef>
              <a:spcAft>
                <a:spcPts val="600"/>
              </a:spcAft>
              <a:buNone/>
            </a:pP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本章第二個獸</a:t>
            </a:r>
            <a:r>
              <a:rPr lang="en-GB" sz="4000" dirty="0">
                <a:solidFill>
                  <a:srgbClr val="4B4BFF"/>
                </a:solidFill>
                <a:effectLst/>
                <a:latin typeface="DFPWeiBei-B5" panose="03000700000000000000" pitchFamily="66" charset="-120"/>
                <a:ea typeface="DFPWeiBei-B5" panose="03000700000000000000" pitchFamily="66" charset="-120"/>
                <a:cs typeface="Courier New" panose="02070309020205020404" pitchFamily="49" charset="0"/>
              </a:rPr>
              <a:t>(</a:t>
            </a:r>
            <a:r>
              <a:rPr lang="zh-TW" sz="4000" dirty="0">
                <a:solidFill>
                  <a:srgbClr val="4B4BFF"/>
                </a:solidFill>
                <a:effectLst/>
                <a:latin typeface="DFPWeiBei-B5" panose="03000700000000000000" pitchFamily="66" charset="-120"/>
                <a:ea typeface="DFPWeiBei-B5" panose="03000700000000000000" pitchFamily="66" charset="-120"/>
                <a:cs typeface="Courier New" panose="02070309020205020404" pitchFamily="49" charset="0"/>
              </a:rPr>
              <a:t>假先知</a:t>
            </a:r>
            <a:r>
              <a:rPr lang="en-GB" sz="4000" dirty="0">
                <a:solidFill>
                  <a:srgbClr val="4B4BFF"/>
                </a:solidFill>
                <a:effectLst/>
                <a:latin typeface="DFPWeiBei-B5" panose="03000700000000000000" pitchFamily="66" charset="-120"/>
                <a:ea typeface="DFPWeiBei-B5" panose="03000700000000000000" pitchFamily="66" charset="-120"/>
                <a:cs typeface="Courier New" panose="02070309020205020404" pitchFamily="49" charset="0"/>
              </a:rPr>
              <a:t>)</a:t>
            </a: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象徵</a:t>
            </a:r>
            <a:r>
              <a:rPr lang="zh-CN" altLang="en-US" sz="4800" u="sng" dirty="0">
                <a:solidFill>
                  <a:srgbClr val="C00000"/>
                </a:solidFill>
                <a:effectLst/>
                <a:latin typeface="DFPWeiBei-B5" panose="03000700000000000000" pitchFamily="66" charset="-120"/>
                <a:ea typeface="DFPWeiBei-B5" panose="03000700000000000000" pitchFamily="66" charset="-120"/>
                <a:cs typeface="Courier New" panose="02070309020205020404" pitchFamily="49" charset="0"/>
              </a:rPr>
              <a:t>末日</a:t>
            </a: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敵基督的</a:t>
            </a:r>
            <a:r>
              <a:rPr lang="zh-TW" sz="4800" u="sng" dirty="0">
                <a:solidFill>
                  <a:srgbClr val="C00000"/>
                </a:solidFill>
                <a:effectLst/>
                <a:latin typeface="DFPWeiBei-B5" panose="03000700000000000000" pitchFamily="66" charset="-120"/>
                <a:ea typeface="DFPWeiBei-B5" panose="03000700000000000000" pitchFamily="66" charset="-120"/>
                <a:cs typeface="Courier New" panose="02070309020205020404" pitchFamily="49" charset="0"/>
              </a:rPr>
              <a:t>宗教，文化，傳統</a:t>
            </a: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；在末日與</a:t>
            </a:r>
            <a:r>
              <a:rPr lang="zh-CN" altLang="en-US" sz="4800" u="sng" dirty="0">
                <a:solidFill>
                  <a:srgbClr val="C00000"/>
                </a:solidFill>
                <a:effectLst/>
                <a:latin typeface="DFPWeiBei-B5" panose="03000700000000000000" pitchFamily="66" charset="-120"/>
                <a:ea typeface="DFPWeiBei-B5" panose="03000700000000000000" pitchFamily="66" charset="-120"/>
                <a:cs typeface="Courier New" panose="02070309020205020404" pitchFamily="49" charset="0"/>
              </a:rPr>
              <a:t>地上政治勢力</a:t>
            </a: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結合，並且迫害</a:t>
            </a:r>
            <a:r>
              <a:rPr lang="zh-CN" altLang="en-US" sz="4800" u="sng" dirty="0">
                <a:solidFill>
                  <a:srgbClr val="C00000"/>
                </a:solidFill>
                <a:effectLst/>
                <a:latin typeface="DFPWeiBei-B5" panose="03000700000000000000" pitchFamily="66" charset="-120"/>
                <a:ea typeface="DFPWeiBei-B5" panose="03000700000000000000" pitchFamily="66" charset="-120"/>
                <a:cs typeface="Courier New" panose="02070309020205020404" pitchFamily="49" charset="0"/>
              </a:rPr>
              <a:t>基督的教會與聖徒</a:t>
            </a:r>
            <a:r>
              <a:rPr lang="zh-TW" sz="4800" dirty="0">
                <a:solidFill>
                  <a:srgbClr val="000000"/>
                </a:solidFill>
                <a:effectLst/>
                <a:latin typeface="DFPWeiBei-B5" panose="03000700000000000000" pitchFamily="66" charset="-120"/>
                <a:ea typeface="DFPWeiBei-B5" panose="03000700000000000000" pitchFamily="66" charset="-120"/>
                <a:cs typeface="Courier New" panose="02070309020205020404" pitchFamily="49" charset="0"/>
              </a:rPr>
              <a:t>。</a:t>
            </a:r>
            <a:endParaRPr lang="en-US" sz="4800" dirty="0">
              <a:effectLst/>
              <a:latin typeface="DFPWeiBei-B5" panose="03000700000000000000" pitchFamily="66" charset="-12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178874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ACC5618-8723-4EBE-84FF-372634691EF0}"/>
              </a:ext>
            </a:extLst>
          </p:cNvPr>
          <p:cNvSpPr>
            <a:spLocks noGrp="1"/>
          </p:cNvSpPr>
          <p:nvPr>
            <p:ph type="title"/>
          </p:nvPr>
        </p:nvSpPr>
        <p:spPr>
          <a:xfrm>
            <a:off x="571500" y="5087567"/>
            <a:ext cx="8001000" cy="1321091"/>
          </a:xfrm>
        </p:spPr>
        <p:txBody>
          <a:bodyPr vert="horz" lIns="68580" tIns="34290" rIns="68580" bIns="34290" rtlCol="0" anchor="b" anchorCtr="0">
            <a:normAutofit/>
          </a:bodyPr>
          <a:lstStyle/>
          <a:p>
            <a:pPr algn="r"/>
            <a:r>
              <a:rPr lang="zh-CN" altLang="en-US" sz="7200" dirty="0">
                <a:solidFill>
                  <a:srgbClr val="FFC000"/>
                </a:solidFill>
                <a:latin typeface="DFPWeiBei-B5" panose="03000700000000000000" pitchFamily="66" charset="-120"/>
                <a:ea typeface="DFPWeiBei-B5" panose="03000700000000000000" pitchFamily="66" charset="-120"/>
              </a:rPr>
              <a:t>結語</a:t>
            </a:r>
            <a:endParaRPr lang="en-US" sz="7200" dirty="0">
              <a:solidFill>
                <a:srgbClr val="FFC000"/>
              </a:solidFill>
              <a:latin typeface="DFPWeiBei-B5" panose="03000700000000000000" pitchFamily="66" charset="-120"/>
              <a:ea typeface="DFPWeiBei-B5" panose="03000700000000000000" pitchFamily="66" charset="-120"/>
            </a:endParaRPr>
          </a:p>
        </p:txBody>
      </p:sp>
      <p:sp>
        <p:nvSpPr>
          <p:cNvPr id="4" name="Text Placeholder 3">
            <a:extLst>
              <a:ext uri="{FF2B5EF4-FFF2-40B4-BE49-F238E27FC236}">
                <a16:creationId xmlns:a16="http://schemas.microsoft.com/office/drawing/2014/main" id="{17894C7B-DDB8-4EE4-A54F-2B2208CA142A}"/>
              </a:ext>
            </a:extLst>
          </p:cNvPr>
          <p:cNvSpPr>
            <a:spLocks noGrp="1"/>
          </p:cNvSpPr>
          <p:nvPr>
            <p:ph type="body" idx="1"/>
          </p:nvPr>
        </p:nvSpPr>
        <p:spPr>
          <a:xfrm>
            <a:off x="690664" y="449343"/>
            <a:ext cx="7772400" cy="3182704"/>
          </a:xfrm>
        </p:spPr>
        <p:txBody>
          <a:bodyPr vert="horz" lIns="68580" tIns="34290" rIns="68580" bIns="34290" rtlCol="0" anchor="ctr">
            <a:normAutofit lnSpcReduction="10000"/>
          </a:bodyPr>
          <a:lstStyle/>
          <a:p>
            <a:pPr>
              <a:lnSpc>
                <a:spcPct val="110000"/>
              </a:lnSpc>
              <a:spcBef>
                <a:spcPts val="450"/>
              </a:spcBef>
              <a:spcAft>
                <a:spcPts val="450"/>
              </a:spcAft>
            </a:pPr>
            <a:r>
              <a:rPr lang="en-GB"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9</a:t>
            </a:r>
            <a:r>
              <a:rPr lang="en-GB"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TW"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凡有耳的，就應當聽！</a:t>
            </a:r>
            <a:r>
              <a:rPr lang="en-GB"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 10</a:t>
            </a:r>
            <a:r>
              <a:rPr lang="en-GB"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TW" sz="4800" dirty="0">
                <a:solidFill>
                  <a:srgbClr val="CC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擄掠人的必被擄掠，用刀殺人的必被刀殺。聖徒的忍耐和信心就是在此。</a:t>
            </a:r>
            <a:endParaRPr lang="en-US" sz="4800" dirty="0">
              <a:solidFill>
                <a:srgbClr val="CCFFFF"/>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29" name="Freeform: Shape 19">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039955"/>
            <a:ext cx="9144000" cy="75438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 name="Freeform: Shape 21">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039955"/>
            <a:ext cx="9144000" cy="75438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65747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86382"/>
            <a:ext cx="8336605" cy="5982511"/>
          </a:xfrm>
        </p:spPr>
        <p:txBody>
          <a:bodyPr>
            <a:normAutofit/>
          </a:bodyPr>
          <a:lstStyle/>
          <a:p>
            <a:pPr marL="0" marR="0" indent="0" hangingPunct="0">
              <a:lnSpc>
                <a:spcPct val="110000"/>
              </a:lnSpc>
              <a:spcBef>
                <a:spcPts val="600"/>
              </a:spcBef>
              <a:spcAft>
                <a:spcPts val="0"/>
              </a:spcAft>
              <a:buNone/>
            </a:pPr>
            <a:r>
              <a:rPr lang="en-GB" sz="4400" dirty="0">
                <a:effectLst/>
                <a:latin typeface="Candara" panose="020E0502030303020204" pitchFamily="34" charset="0"/>
                <a:ea typeface="DFPWeiBei-B5" panose="03000700000000000000" pitchFamily="66" charset="-120"/>
                <a:cs typeface="Times New Roman" panose="02020603050405020304" pitchFamily="18" charset="0"/>
              </a:rPr>
              <a:t>12</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牠在頭一個獸面前，施行頭一個獸所有的權柄，並且叫地和住在地上的人拜那死傷醫好的頭一個獸。</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13</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又行大奇事，甚至在人面前叫火從天降在地上。</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14</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牠因賜給牠權柄在獸面前能行奇事，就迷惑住在地上的人，說要給那受刀傷還活著的獸做個像。</a:t>
            </a:r>
            <a:r>
              <a:rPr lang="en-GB" sz="4400" dirty="0">
                <a:effectLst/>
                <a:latin typeface="Candara" panose="020E0502030303020204" pitchFamily="34" charset="0"/>
                <a:ea typeface="DFPWeiBei-B5" panose="03000700000000000000" pitchFamily="66" charset="-120"/>
                <a:cs typeface="Times New Roman" panose="02020603050405020304" pitchFamily="18" charset="0"/>
              </a:rPr>
              <a:t> </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96760157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orn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Text Theme">
  <a:themeElements>
    <a:clrScheme name="Custom 2">
      <a:dk1>
        <a:srgbClr val="000000"/>
      </a:dk1>
      <a:lt1>
        <a:srgbClr val="4E4D27"/>
      </a:lt1>
      <a:dk2>
        <a:srgbClr val="000000"/>
      </a:dk2>
      <a:lt2>
        <a:srgbClr val="FFFFF3"/>
      </a:lt2>
      <a:accent1>
        <a:srgbClr val="000000"/>
      </a:accent1>
      <a:accent2>
        <a:srgbClr val="7C7C00"/>
      </a:accent2>
      <a:accent3>
        <a:srgbClr val="525A6A"/>
      </a:accent3>
      <a:accent4>
        <a:srgbClr val="827266"/>
      </a:accent4>
      <a:accent5>
        <a:srgbClr val="6E5D46"/>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xt Theme" id="{2D69C54A-2180-4E10-AA4D-141C96F09457}" vid="{78ECE106-2099-4E09-AD14-E2FE9F80213D}"/>
    </a:ext>
  </a:ext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Deep Blue">
  <a:themeElements>
    <a:clrScheme name="AnalogousFromRegularSeedRightStep">
      <a:dk1>
        <a:srgbClr val="000000"/>
      </a:dk1>
      <a:lt1>
        <a:srgbClr val="FFFFFF"/>
      </a:lt1>
      <a:dk2>
        <a:srgbClr val="1B1D38"/>
      </a:dk2>
      <a:lt2>
        <a:srgbClr val="E8E5E2"/>
      </a:lt2>
      <a:accent1>
        <a:srgbClr val="4D86C3"/>
      </a:accent1>
      <a:accent2>
        <a:srgbClr val="3B43B1"/>
      </a:accent2>
      <a:accent3>
        <a:srgbClr val="764DC3"/>
      </a:accent3>
      <a:accent4>
        <a:srgbClr val="963BB1"/>
      </a:accent4>
      <a:accent5>
        <a:srgbClr val="C34DAD"/>
      </a:accent5>
      <a:accent6>
        <a:srgbClr val="B13B6A"/>
      </a:accent6>
      <a:hlink>
        <a:srgbClr val="B0773A"/>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p Blue" id="{63CDF1E8-BE24-4A62-A6C4-016F28A3EF60}" vid="{448D26E8-072C-4AA3-B2BA-13FC76F9CBCE}"/>
    </a:ext>
  </a:extLst>
</a:theme>
</file>

<file path=ppt/theme/theme5.xml><?xml version="1.0" encoding="utf-8"?>
<a:theme xmlns:a="http://schemas.openxmlformats.org/drawingml/2006/main" name="1_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6.xml><?xml version="1.0" encoding="utf-8"?>
<a:theme xmlns:a="http://schemas.openxmlformats.org/drawingml/2006/main" name="RJH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RJH2" id="{33D9C10E-3968-47A4-99CC-CB7F14986B33}" vid="{9353BFCD-12C9-4107-93A5-8E34AA176323}"/>
    </a:ext>
  </a:extLst>
</a:theme>
</file>

<file path=ppt/theme/themeOverride1.xml><?xml version="1.0" encoding="utf-8"?>
<a:themeOverride xmlns:a="http://schemas.openxmlformats.org/drawingml/2006/main">
  <a:clrScheme name="Custom 6">
    <a:dk1>
      <a:srgbClr val="313100"/>
    </a:dk1>
    <a:lt1>
      <a:srgbClr val="FFFFFF"/>
    </a:lt1>
    <a:dk2>
      <a:srgbClr val="000000"/>
    </a:dk2>
    <a:lt2>
      <a:srgbClr val="FFFFF3"/>
    </a:lt2>
    <a:accent1>
      <a:srgbClr val="514843"/>
    </a:accent1>
    <a:accent2>
      <a:srgbClr val="6D7D66"/>
    </a:accent2>
    <a:accent3>
      <a:srgbClr val="2E0000"/>
    </a:accent3>
    <a:accent4>
      <a:srgbClr val="827266"/>
    </a:accent4>
    <a:accent5>
      <a:srgbClr val="AE9A7E"/>
    </a:accent5>
    <a:accent6>
      <a:srgbClr val="A8A39E"/>
    </a:accent6>
    <a:hlink>
      <a:srgbClr val="59704F"/>
    </a:hlink>
    <a:folHlink>
      <a:srgbClr val="A8A39E"/>
    </a:folHlink>
  </a:clrScheme>
</a:themeOverride>
</file>

<file path=docProps/app.xml><?xml version="1.0" encoding="utf-8"?>
<Properties xmlns="http://schemas.openxmlformats.org/officeDocument/2006/extended-properties" xmlns:vt="http://schemas.openxmlformats.org/officeDocument/2006/docPropsVTypes">
  <Template>Organic</Template>
  <TotalTime>9119</TotalTime>
  <Words>6892</Words>
  <Application>Microsoft Office PowerPoint</Application>
  <PresentationFormat>On-screen Show (4:3)</PresentationFormat>
  <Paragraphs>158</Paragraphs>
  <Slides>89</Slides>
  <Notes>0</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89</vt:i4>
      </vt:variant>
    </vt:vector>
  </HeadingPairs>
  <TitlesOfParts>
    <vt:vector size="115" baseType="lpstr">
      <vt:lpstr>DFPWeiBei-B5</vt:lpstr>
      <vt:lpstr>DFPYuanBold-B5</vt:lpstr>
      <vt:lpstr>DFWeiBei-B5</vt:lpstr>
      <vt:lpstr>DFYuanBold-B5</vt:lpstr>
      <vt:lpstr>DFYuanMedium-B5</vt:lpstr>
      <vt:lpstr>Arial</vt:lpstr>
      <vt:lpstr>Arial Nova Cond</vt:lpstr>
      <vt:lpstr>Candara</vt:lpstr>
      <vt:lpstr>Corbel</vt:lpstr>
      <vt:lpstr>Courier New</vt:lpstr>
      <vt:lpstr>Euphemia</vt:lpstr>
      <vt:lpstr>Franklin Gothic Book</vt:lpstr>
      <vt:lpstr>Impact</vt:lpstr>
      <vt:lpstr>Perpetua</vt:lpstr>
      <vt:lpstr>Plantagenet Cherokee</vt:lpstr>
      <vt:lpstr>Symbol</vt:lpstr>
      <vt:lpstr>Times New Roman</vt:lpstr>
      <vt:lpstr>Wingdings</vt:lpstr>
      <vt:lpstr>Wingdings 2</vt:lpstr>
      <vt:lpstr>Wingdings 3</vt:lpstr>
      <vt:lpstr>TornVTI</vt:lpstr>
      <vt:lpstr>Text Theme</vt:lpstr>
      <vt:lpstr>Equity</vt:lpstr>
      <vt:lpstr>Deep Blue</vt:lpstr>
      <vt:lpstr>1_Basis</vt:lpstr>
      <vt:lpstr>RJH2</vt:lpstr>
      <vt:lpstr>PowerPoint Presentation</vt:lpstr>
      <vt:lpstr>啟示錄 13:1-18 “插曲三之2： 兩個獸 – 三而一的撒旦”</vt:lpstr>
      <vt:lpstr>複習: 啟示錄 12:1-18  “插曲三之1：婦人、男孩與大紅龍的異象”</vt:lpstr>
      <vt:lpstr>屬靈原則：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海中上來之獸的形象</vt:lpstr>
      <vt:lpstr>PowerPoint Presentation</vt:lpstr>
      <vt:lpstr>PowerPoint Presentation</vt:lpstr>
      <vt:lpstr>這海獸與龍的關係</vt:lpstr>
      <vt:lpstr>PowerPoint Presentation</vt:lpstr>
      <vt:lpstr>PowerPoint Presentation</vt:lpstr>
      <vt:lpstr>獸褻瀆『神的名』</vt:lpstr>
      <vt:lpstr>獸褻瀆『神的帳幕』</vt:lpstr>
      <vt:lpstr>獸褻瀆『那些住在天上的』</vt:lpstr>
      <vt:lpstr>比較但以理第7章四獸的異象和此處約翰所見這海獸。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獸獲賜什麼權柄?</vt:lpstr>
      <vt:lpstr>PowerPoint Presentation</vt:lpstr>
      <vt:lpstr>PowerPoint Presentation</vt:lpstr>
      <vt:lpstr>PowerPoint Presentation</vt:lpstr>
      <vt:lpstr>PowerPoint Presentation</vt:lpstr>
      <vt:lpstr>拜那獸的都是什麼人</vt:lpstr>
      <vt:lpstr>PowerPoint Presentation</vt:lpstr>
      <vt:lpstr>羔羊的生命冊</vt:lpstr>
      <vt:lpstr>PowerPoint Presentation</vt:lpstr>
      <vt:lpstr>PowerPoint Presentation</vt:lpstr>
      <vt:lpstr>PowerPoint Presentation</vt:lpstr>
      <vt:lpstr>聖徒的忍耐和信心『就是在此。』</vt:lpstr>
      <vt:lpstr> 你們蒙召原是為此，因為基督也為你們受過苦，給你們留下榜樣，叫你們跟隨祂的腳蹤行。 </vt:lpstr>
      <vt:lpstr>PowerPoint Presentation</vt:lpstr>
      <vt:lpstr>PowerPoint Presentation</vt:lpstr>
      <vt:lpstr>PowerPoint Presentation</vt:lpstr>
      <vt:lpstr>“從地中上來的獸”有哪些特徵?</vt:lpstr>
      <vt:lpstr>PowerPoint Presentation</vt:lpstr>
      <vt:lpstr>「從地中上來」有什麼特別的涵義嗎?</vt:lpstr>
      <vt:lpstr>PowerPoint Presentation</vt:lpstr>
      <vt:lpstr>這地獸外表「兩角如同羊羔」、但「說話好像龍」，曝露出獸的什麼特性?</vt:lpstr>
      <vt:lpstr>PowerPoint Presentation</vt:lpstr>
      <vt:lpstr>PowerPoint Presentation</vt:lpstr>
      <vt:lpstr>PowerPoint Presentation</vt:lpstr>
      <vt:lpstr>從第13節的描述，這地獸明顯是在模仿誰</vt:lpstr>
      <vt:lpstr>PowerPoint Presentation</vt:lpstr>
      <vt:lpstr>PowerPoint Presentation</vt:lpstr>
      <vt:lpstr>揭露這獸的意圖</vt:lpstr>
      <vt:lpstr>記得主耶穌的話</vt:lpstr>
      <vt:lpstr>PowerPoint Presentation</vt:lpstr>
      <vt:lpstr>PowerPoint Presentation</vt:lpstr>
      <vt:lpstr>PowerPoint Presentation</vt:lpstr>
      <vt:lpstr>PowerPoint Presentation</vt:lpstr>
      <vt:lpstr>假先知(地獸)作獸像的目的為何? </vt:lpstr>
      <vt:lpstr>獸用什麼來威脅控制人?</vt:lpstr>
      <vt:lpstr>獸的印記可能是什麼形式?</vt:lpstr>
      <vt:lpstr>比較『獸的印記』和『神的印記』</vt:lpstr>
      <vt:lpstr>PowerPoint Presentation</vt:lpstr>
      <vt:lpstr>第18節，有關那獸的數目666：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大紅龍(古蛇；撒旦)，海上來的獸，地中上來的獸(迷惑地上住民的假先知)</vt:lpstr>
      <vt:lpstr>PowerPoint Presentation</vt:lpstr>
      <vt:lpstr>我們要如何提防不被『冒牌三一者』迷惑或誤導</vt:lpstr>
      <vt:lpstr>PowerPoint Presentation</vt:lpstr>
      <vt:lpstr>PowerPoint Presentation</vt:lpstr>
      <vt:lpstr>PowerPoint Presentation</vt:lpstr>
      <vt:lpstr>PowerPoint Presentation</vt:lpstr>
      <vt:lpstr>第一個獸是象徵有強大政權的獸</vt:lpstr>
      <vt:lpstr>第二個獸(假先知)</vt:lpstr>
      <vt:lpstr>結語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啟示錄簡介與釋經要點</dc:title>
  <dc:creator>rjames Ho</dc:creator>
  <cp:lastModifiedBy>rjames Ho</cp:lastModifiedBy>
  <cp:revision>80</cp:revision>
  <cp:lastPrinted>2022-07-21T03:47:03Z</cp:lastPrinted>
  <dcterms:created xsi:type="dcterms:W3CDTF">2021-08-10T05:01:00Z</dcterms:created>
  <dcterms:modified xsi:type="dcterms:W3CDTF">2023-05-18T23:08:12Z</dcterms:modified>
</cp:coreProperties>
</file>