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89" r:id="rId2"/>
    <p:sldMasterId id="2147483802" r:id="rId3"/>
    <p:sldMasterId id="2147483843" r:id="rId4"/>
    <p:sldMasterId id="2147483855" r:id="rId5"/>
    <p:sldMasterId id="2147483873" r:id="rId6"/>
    <p:sldMasterId id="2147483939" r:id="rId7"/>
    <p:sldMasterId id="2147483975" r:id="rId8"/>
    <p:sldMasterId id="2147484011" r:id="rId9"/>
    <p:sldMasterId id="2147484023" r:id="rId10"/>
  </p:sldMasterIdLst>
  <p:sldIdLst>
    <p:sldId id="556" r:id="rId11"/>
    <p:sldId id="665" r:id="rId12"/>
    <p:sldId id="666" r:id="rId13"/>
    <p:sldId id="667" r:id="rId14"/>
    <p:sldId id="668" r:id="rId15"/>
    <p:sldId id="604" r:id="rId16"/>
    <p:sldId id="333" r:id="rId17"/>
    <p:sldId id="605" r:id="rId18"/>
    <p:sldId id="587" r:id="rId19"/>
    <p:sldId id="586" r:id="rId20"/>
    <p:sldId id="527" r:id="rId21"/>
    <p:sldId id="588" r:id="rId22"/>
    <p:sldId id="646" r:id="rId23"/>
    <p:sldId id="589" r:id="rId24"/>
    <p:sldId id="685" r:id="rId25"/>
    <p:sldId id="457" r:id="rId26"/>
    <p:sldId id="632" r:id="rId27"/>
    <p:sldId id="669" r:id="rId28"/>
    <p:sldId id="560" r:id="rId29"/>
    <p:sldId id="593" r:id="rId30"/>
    <p:sldId id="672" r:id="rId31"/>
    <p:sldId id="562" r:id="rId32"/>
    <p:sldId id="611" r:id="rId33"/>
    <p:sldId id="612" r:id="rId34"/>
    <p:sldId id="566" r:id="rId35"/>
    <p:sldId id="650" r:id="rId36"/>
    <p:sldId id="289" r:id="rId37"/>
    <p:sldId id="500" r:id="rId38"/>
    <p:sldId id="674" r:id="rId39"/>
    <p:sldId id="673" r:id="rId40"/>
    <p:sldId id="615" r:id="rId41"/>
    <p:sldId id="567" r:id="rId42"/>
    <p:sldId id="482" r:id="rId43"/>
    <p:sldId id="647" r:id="rId44"/>
    <p:sldId id="573" r:id="rId45"/>
    <p:sldId id="677" r:id="rId46"/>
    <p:sldId id="637" r:id="rId47"/>
    <p:sldId id="680" r:id="rId48"/>
    <p:sldId id="649" r:id="rId49"/>
    <p:sldId id="654" r:id="rId50"/>
    <p:sldId id="576" r:id="rId51"/>
    <p:sldId id="569" r:id="rId52"/>
    <p:sldId id="561" r:id="rId53"/>
    <p:sldId id="676" r:id="rId54"/>
    <p:sldId id="655" r:id="rId55"/>
    <p:sldId id="428" r:id="rId56"/>
    <p:sldId id="577" r:id="rId57"/>
    <p:sldId id="570" r:id="rId58"/>
    <p:sldId id="681" r:id="rId59"/>
    <p:sldId id="675" r:id="rId60"/>
    <p:sldId id="505" r:id="rId61"/>
    <p:sldId id="630" r:id="rId62"/>
    <p:sldId id="620" r:id="rId63"/>
    <p:sldId id="631" r:id="rId64"/>
    <p:sldId id="619" r:id="rId65"/>
    <p:sldId id="682" r:id="rId66"/>
    <p:sldId id="658" r:id="rId67"/>
    <p:sldId id="496" r:id="rId68"/>
    <p:sldId id="684" r:id="rId69"/>
    <p:sldId id="481" r:id="rId70"/>
    <p:sldId id="397" r:id="rId71"/>
    <p:sldId id="683" r:id="rId72"/>
    <p:sldId id="659" r:id="rId73"/>
    <p:sldId id="660" r:id="rId74"/>
    <p:sldId id="661" r:id="rId75"/>
    <p:sldId id="686" r:id="rId76"/>
    <p:sldId id="449" r:id="rId77"/>
    <p:sldId id="579" r:id="rId78"/>
    <p:sldId id="565" r:id="rId79"/>
    <p:sldId id="585" r:id="rId80"/>
    <p:sldId id="629" r:id="rId81"/>
    <p:sldId id="596" r:id="rId82"/>
    <p:sldId id="583" r:id="rId83"/>
    <p:sldId id="584" r:id="rId84"/>
    <p:sldId id="541" r:id="rId85"/>
    <p:sldId id="319" r:id="rId8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FD1"/>
    <a:srgbClr val="CCFFFF"/>
    <a:srgbClr val="4B4BFF"/>
    <a:srgbClr val="00008A"/>
    <a:srgbClr val="3366FF"/>
    <a:srgbClr val="0000FF"/>
    <a:srgbClr val="00002A"/>
    <a:srgbClr val="3A001D"/>
    <a:srgbClr val="0E4F66"/>
    <a:srgbClr val="2D0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FD70F-2DC3-4043-96DA-E6D8FDA7E34A}" v="272" dt="2023-04-26T14:47:09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5581" autoAdjust="0"/>
  </p:normalViewPr>
  <p:slideViewPr>
    <p:cSldViewPr snapToGrid="0">
      <p:cViewPr varScale="1">
        <p:scale>
          <a:sx n="87" d="100"/>
          <a:sy n="87" d="100"/>
        </p:scale>
        <p:origin x="100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theme" Target="theme/theme1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presProps" Target="presProps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387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1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767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464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19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562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6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69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0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8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5393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3434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54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311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4036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9385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4814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30843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118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8694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86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91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6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7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18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5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02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5C1C6-B2C3-4FBC-A838-B2DA8037C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B6A18-618C-4D1B-861A-5D394B872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8019-EB35-4583-A109-718BD113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910FC-221F-46E2-8836-639AD241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35FE0-53E1-498E-981D-507E68AC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7CE6-EA93-448C-9FC3-AC0486FF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EC337-44CD-42C6-BCAC-FCDFB5224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AD992-73E3-458A-8D9C-224609BD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999B-E78C-4346-B624-00C97D4F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A6DC3-E345-4F5A-BB14-F957A92A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522E-8203-4279-BE39-1F9BC0B4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651DA-0D11-400C-985E-36A20612E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CD881-EB43-4812-B1E3-B26D5D65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45625-05D5-4078-A68B-862E3094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3940B-47B4-480E-A283-8E60CA5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15F2-78EC-4D13-A0FA-30FC326D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EC713-E991-49D9-ACE0-61E8E23D2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0E0D9-3536-4A67-B495-1688CC2F3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11D04-D802-468F-8388-AE430286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20D31-EE8F-4C2F-B471-BEFB386A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87007-1209-4147-AD6F-934188FA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E59C-997B-4D04-8303-DDD2BFC1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C6E8D-32F0-4FAD-B553-BAEFACC8C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CF849-071A-4C37-85E5-01D99D63A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35CC2-6FE1-4BC5-B3AF-3FF6713FB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1574C-93FE-4FA0-8BAF-C4287C3B7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5DCF6-1EF3-469D-A61C-100A1FC9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22CD6-2527-4295-B5F9-C47486A0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EACBC-7F61-4556-AB8F-875FA6DF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41CE-41CD-4148-BA8C-A1EEDB8D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7B14B-E985-4803-BE01-FD9B316C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21641-3ACB-471D-9AEE-F88A37CC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EC3B1-B749-4794-9152-4EFD7625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3E17B-E6B8-49FC-94F4-CF52C576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7B1F7-19CA-48BD-9D53-E66AFB37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939F3-F0B8-428D-A8B9-F9ED8A77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7482-C564-4F48-B9BB-800532FB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3922-5ECD-4101-90BA-F4454DB6E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93FB2-6D98-4454-AF29-1348DFC7C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43412-8552-4912-81A8-FCBCD2D1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D78DD-A868-4C6B-B16D-00C68A06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F5E9E-931C-4DB1-BB26-427AD910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71D03-4A2F-4AEA-B5DD-311E92EE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8A59B3-52C1-4EB6-9CAF-D049ED234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79ECE-733B-470E-8C89-2488FE623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EBF42-22BE-4BAB-9806-AB84A634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BE11B-D56D-4503-804E-0A467F96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AB866-78F8-40E5-85F7-9B6A4CEA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26ED4-03A1-435C-91A8-5B8BE7F4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C9AA7-16AD-4277-838C-5814712DA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8727-557A-41AB-A7E4-5AA52DBC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FCB03-DCA6-44FA-9377-F07D05E3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93B4A-A265-44FA-816C-2739E335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A46EFD-00E0-42F0-A04A-45CBEF358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FE1DD-D54C-478F-A733-2E841C80B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61DEB-D991-46C9-8EF8-8F71C80E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17AD0-5017-4F60-832A-4BD26B02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FD34A-5EE7-4439-9800-CE58BCBF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7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231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613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357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457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887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085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7710FEA-5A36-4FE2-B5D6-E9F11D9264C2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C904B-666B-4E40-AEC7-CADC526E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F7370-BCDB-437C-8308-7484A408C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6733-B868-42AE-A727-48CF95314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76E6D-6DE1-41B7-BFB1-5E71AAD2B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32C99-FCF6-4663-AF02-F674262CC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7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1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 r="-2" b="8543"/>
          <a:stretch/>
        </p:blipFill>
        <p:spPr>
          <a:xfrm>
            <a:off x="185056" y="268154"/>
            <a:ext cx="8773887" cy="6361245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31793-04BE-9F28-6E3F-2CC929671273}"/>
              </a:ext>
            </a:extLst>
          </p:cNvPr>
          <p:cNvSpPr txBox="1"/>
          <p:nvPr/>
        </p:nvSpPr>
        <p:spPr>
          <a:xfrm>
            <a:off x="500743" y="4356854"/>
            <a:ext cx="4572001" cy="18798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啟示錄查經</a:t>
            </a:r>
            <a:b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11:3-13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53329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 </a:t>
            </a:r>
            <a:r>
              <a:rPr lang="zh-TW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他們的屍首就倒在大城裡的街上，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這城按著靈意叫所多瑪，又叫埃及，就是他們的主釘十字架之處。</a:t>
            </a:r>
            <a:r>
              <a:rPr lang="en-US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 </a:t>
            </a:r>
            <a:r>
              <a:rPr lang="zh-TW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從各民各族各方各國中，有人觀看他們的屍首三天半，又不許把屍首放在墳墓裡。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070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37745"/>
            <a:ext cx="8287967" cy="596305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 </a:t>
            </a:r>
            <a:r>
              <a:rPr lang="zh-TW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住在地上的人，就為他們歡喜快樂，互相餽送禮物，因這兩位先知曾叫住在地上的人受痛苦。</a:t>
            </a:r>
            <a:r>
              <a:rPr lang="en-US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11 </a:t>
            </a:r>
            <a:r>
              <a:rPr lang="zh-TW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過了這三天半，有生氣從神那裡進入他們裡面，他們就站起來，看見他們的人甚是害怕。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2491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43601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 </a:t>
            </a:r>
            <a:r>
              <a:rPr lang="zh-TW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兩位先知聽見有大聲音從天上來，對他們說：上到這裡來。他們就駕著雲上了天，他們的仇敵也看見了。</a:t>
            </a:r>
            <a:r>
              <a:rPr lang="en-US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 </a:t>
            </a:r>
            <a:r>
              <a:rPr lang="zh-TW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正在那時候，地大震動，城就倒塌了十分之一，因地震而死的有七千人，其餘的都恐懼，歸榮耀給天上的神。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522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BFBF68-A697-7A2A-A9E6-35D48CC5C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31539"/>
              </p:ext>
            </p:extLst>
          </p:nvPr>
        </p:nvGraphicFramePr>
        <p:xfrm>
          <a:off x="314325" y="428625"/>
          <a:ext cx="8515349" cy="6217920"/>
        </p:xfrm>
        <a:graphic>
          <a:graphicData uri="http://schemas.openxmlformats.org/drawingml/2006/table">
            <a:tbl>
              <a:tblPr/>
              <a:tblGrid>
                <a:gridCol w="1841156">
                  <a:extLst>
                    <a:ext uri="{9D8B030D-6E8A-4147-A177-3AD203B41FA5}">
                      <a16:colId xmlns:a16="http://schemas.microsoft.com/office/drawing/2014/main" val="341445566"/>
                    </a:ext>
                  </a:extLst>
                </a:gridCol>
                <a:gridCol w="2378161">
                  <a:extLst>
                    <a:ext uri="{9D8B030D-6E8A-4147-A177-3AD203B41FA5}">
                      <a16:colId xmlns:a16="http://schemas.microsoft.com/office/drawing/2014/main" val="308165564"/>
                    </a:ext>
                  </a:extLst>
                </a:gridCol>
                <a:gridCol w="1841156">
                  <a:extLst>
                    <a:ext uri="{9D8B030D-6E8A-4147-A177-3AD203B41FA5}">
                      <a16:colId xmlns:a16="http://schemas.microsoft.com/office/drawing/2014/main" val="1564167752"/>
                    </a:ext>
                  </a:extLst>
                </a:gridCol>
                <a:gridCol w="2454876">
                  <a:extLst>
                    <a:ext uri="{9D8B030D-6E8A-4147-A177-3AD203B41FA5}">
                      <a16:colId xmlns:a16="http://schemas.microsoft.com/office/drawing/2014/main" val="26478739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DFYaYiW6-B5" panose="040B0609000000000000" pitchFamily="81" charset="-120"/>
                          <a:cs typeface="PMingLiU" panose="02020500000000000000" pitchFamily="18" charset="-120"/>
                        </a:rPr>
                        <a:t>啟</a:t>
                      </a:r>
                      <a:r>
                        <a:rPr lang="en-US" altLang="zh-TW" sz="3200" dirty="0">
                          <a:effectLst/>
                          <a:latin typeface="Candara" panose="020E0502030303020204" pitchFamily="34" charset="0"/>
                          <a:ea typeface="DFYaYiW6-B5" panose="040B0609000000000000" pitchFamily="81" charset="-120"/>
                          <a:cs typeface="PMingLiU" panose="02020500000000000000" pitchFamily="18" charset="-12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DFYaYiW6-B5" panose="040B0609000000000000" pitchFamily="81" charset="-120"/>
                          <a:cs typeface="Times New Roman" panose="02020603050405020304" pitchFamily="18" charset="0"/>
                        </a:rPr>
                        <a:t>11:1-2</a:t>
                      </a:r>
                      <a:endParaRPr lang="en-US" sz="2800" dirty="0">
                        <a:effectLst/>
                        <a:latin typeface="Candara" panose="020E0502030303020204" pitchFamily="34" charset="0"/>
                        <a:ea typeface="DFYaYiW6-B5" panose="040B0609000000000000" pitchFamily="81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DFYaYiW6-B5" panose="040B0609000000000000" pitchFamily="81" charset="-120"/>
                          <a:cs typeface="Arial" panose="020B0604020202020204" pitchFamily="34" charset="0"/>
                        </a:rPr>
                        <a:t>已過派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DFYaYiW6-B5" panose="040B0609000000000000" pitchFamily="81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DFYaYiW6-B5" panose="040B0609000000000000" pitchFamily="81" charset="-120"/>
                          <a:cs typeface="Arial" panose="020B0604020202020204" pitchFamily="34" charset="0"/>
                        </a:rPr>
                        <a:t>未來派</a:t>
                      </a:r>
                      <a:endParaRPr lang="en-US" sz="24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DFYaYiW6-B5" panose="040B0609000000000000" pitchFamily="81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DFYaYiW6-B5" panose="040B0609000000000000" pitchFamily="81" charset="-120"/>
                          <a:cs typeface="Arial" panose="020B0604020202020204" pitchFamily="34" charset="0"/>
                        </a:rPr>
                        <a:t>綜合派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  <a:ea typeface="DFYaYiW6-B5" panose="040B0609000000000000" pitchFamily="81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19156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200" kern="1200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量神的殿</a:t>
                      </a:r>
                      <a:r>
                        <a:rPr lang="zh-CN" sz="3200" kern="1200" dirty="0">
                          <a:solidFill>
                            <a:srgbClr val="C00000"/>
                          </a:solidFill>
                          <a:effectLst/>
                          <a:latin typeface="DFPYuanBold-B5" panose="020F0700000000000000" pitchFamily="34" charset="-120"/>
                          <a:ea typeface="Candara" panose="020E0502030303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DFPYuanBold-B5" panose="020F0700000000000000" pitchFamily="34" charset="-12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神保守了</a:t>
                      </a:r>
                      <a:r>
                        <a:rPr lang="zh-CN" sz="28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FPYuanBold-B5" panose="020F0700000000000000" pitchFamily="34" charset="-12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第一世紀</a:t>
                      </a:r>
                      <a:r>
                        <a:rPr lang="zh-TW" sz="2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信徒的靈命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DFYuanMedium-B5" panose="020F0509000000000000" pitchFamily="49" charset="-12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聖殿在</a:t>
                      </a:r>
                      <a:r>
                        <a:rPr lang="zh-CN" sz="28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FPYuanBold-B5" panose="020F0700000000000000" pitchFamily="34" charset="-12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末日前</a:t>
                      </a:r>
                      <a:r>
                        <a:rPr lang="zh-CN" sz="2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被重建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DFYuanMedium-B5" panose="020F0509000000000000" pitchFamily="49" charset="-12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神保守</a:t>
                      </a:r>
                      <a:r>
                        <a:rPr lang="zh-CN" sz="3200" u="sng" kern="1200" dirty="0">
                          <a:solidFill>
                            <a:srgbClr val="FF0000"/>
                          </a:solidFill>
                          <a:effectLst/>
                          <a:latin typeface="DFPYuanBold-B5" panose="020F0700000000000000" pitchFamily="34" charset="-12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歷世歷代</a:t>
                      </a:r>
                      <a:r>
                        <a:rPr lang="zh-TW" sz="3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信徒的靈命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FYuanMedium-B5" panose="020F0509000000000000" pitchFamily="49" charset="-12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970666"/>
                  </a:ext>
                </a:extLst>
              </a:tr>
              <a:tr h="36576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殿外的院子和聖城被踐踏四十二個月</a:t>
                      </a:r>
                      <a:r>
                        <a:rPr lang="zh-TW" sz="3200" kern="1200" dirty="0">
                          <a:solidFill>
                            <a:srgbClr val="C00000"/>
                          </a:solidFill>
                          <a:effectLst/>
                          <a:latin typeface="DFPYuanBold-B5" panose="020F0700000000000000" pitchFamily="34" charset="-120"/>
                          <a:ea typeface="Candara" panose="020E0502030303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DFPYuanBold-B5" panose="020F0700000000000000" pitchFamily="34" charset="-12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第一次猶太人與羅馬的戰爭</a:t>
                      </a:r>
                      <a:r>
                        <a:rPr lang="en-US" sz="2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HanWangYenLight" panose="02020300000000000000" pitchFamily="18" charset="-120"/>
                          <a:cs typeface="Arial" panose="020B0604020202020204" pitchFamily="34" charset="0"/>
                        </a:rPr>
                        <a:t>66-70AD</a:t>
                      </a:r>
                      <a:r>
                        <a:rPr lang="en-US" sz="2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sz="28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FPYuanBold-B5" panose="020F0700000000000000" pitchFamily="34" charset="-12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耶路撒冷及聖殿</a:t>
                      </a:r>
                      <a:r>
                        <a:rPr lang="zh-CN" sz="2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被毀滅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DFYuanMedium-B5" panose="020F0509000000000000" pitchFamily="49" charset="-12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FPYuanBold-B5" panose="020F0700000000000000" pitchFamily="34" charset="-12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末日前的</a:t>
                      </a:r>
                      <a:r>
                        <a:rPr lang="zh-CN" sz="2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信徒被迫害三年半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DFYuanMedium-B5" panose="020F0509000000000000" pitchFamily="49" charset="-12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200" u="sng" kern="1200" dirty="0">
                          <a:solidFill>
                            <a:srgbClr val="FF0000"/>
                          </a:solidFill>
                          <a:effectLst/>
                          <a:latin typeface="DFPYuanBold-B5" panose="020F0700000000000000" pitchFamily="34" charset="-12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歷世歷代</a:t>
                      </a:r>
                      <a:r>
                        <a:rPr lang="zh-TW" sz="3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信徒受逼迫，甚至性命受害四十二個月象徵</a:t>
                      </a:r>
                      <a:r>
                        <a:rPr lang="zh-CN" sz="3200" u="sng" kern="1200" dirty="0">
                          <a:solidFill>
                            <a:srgbClr val="FF0000"/>
                          </a:solidFill>
                          <a:effectLst/>
                          <a:latin typeface="DFPYuanBold-B5" panose="020F0700000000000000" pitchFamily="34" charset="-12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整個教會時期</a:t>
                      </a:r>
                      <a:r>
                        <a:rPr lang="zh-CN" sz="3200" kern="1200" dirty="0">
                          <a:solidFill>
                            <a:srgbClr val="FF0000"/>
                          </a:solidFill>
                          <a:effectLst/>
                          <a:latin typeface="DFPYuanBold-B5" panose="020F0700000000000000" pitchFamily="34" charset="-120"/>
                          <a:ea typeface="Candara" panose="020E0502030303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sz="3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HanWangYenLight" panose="02020300000000000000" pitchFamily="18" charset="-120"/>
                          <a:cs typeface="Arial" panose="020B0604020202020204" pitchFamily="34" charset="0"/>
                        </a:rPr>
                        <a:t>。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FPYuanBold-B5" panose="020F0700000000000000" pitchFamily="34" charset="-12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17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3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7473" y="466929"/>
            <a:ext cx="8239328" cy="5924144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我要使我那兩個見證人穿著毛衣，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傳道一千二百六十天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。」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(</a:t>
            </a:r>
            <a:r>
              <a:rPr lang="zh-CN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新譯本</a:t>
            </a:r>
            <a:r>
              <a:rPr lang="en-GB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) </a:t>
            </a:r>
            <a:r>
              <a:rPr lang="en-GB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 </a:t>
            </a:r>
            <a:r>
              <a:rPr lang="zh-TW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我要賜能力給</a:t>
            </a:r>
            <a:r>
              <a:rPr lang="zh-TW" sz="48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我那兩個</a:t>
            </a:r>
            <a:r>
              <a:rPr lang="zh-TW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穿著麻衣</a:t>
            </a:r>
            <a:r>
              <a:rPr lang="zh-TW" sz="48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的見證人，他們要</a:t>
            </a:r>
            <a:r>
              <a:rPr lang="zh-TW" sz="48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傳道一千二百六十天</a:t>
            </a:r>
            <a:r>
              <a:rPr lang="zh-TW" sz="48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。</a:t>
            </a:r>
            <a:endParaRPr lang="en-US" sz="48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543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7473" y="466929"/>
            <a:ext cx="8239328" cy="5924144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他們就是那兩棵橄欖樹，兩個燈臺，立在世界之主面前的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5</a:t>
            </a: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若有人想要害他們，就</a:t>
            </a:r>
            <a:r>
              <a:rPr lang="zh-TW" sz="4800" u="sng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有火從他們口中出來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，燒滅仇敵。凡</a:t>
            </a:r>
            <a:r>
              <a:rPr lang="zh-TW" sz="4800" u="sng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想要害他們的都必這樣被殺</a:t>
            </a:r>
            <a:r>
              <a:rPr lang="zh-CN" alt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9403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b="0" dirty="0">
                <a:solidFill>
                  <a:srgbClr val="FFFF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兩個見證人是</a:t>
            </a:r>
            <a:r>
              <a:rPr lang="en-US" sz="5400" b="0" dirty="0">
                <a:solidFill>
                  <a:srgbClr val="FFFF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“</a:t>
            </a:r>
            <a:r>
              <a:rPr lang="zh-TW" altLang="en-US" sz="5400" b="0" dirty="0">
                <a:solidFill>
                  <a:srgbClr val="FFFF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兩個燈臺</a:t>
            </a:r>
            <a:r>
              <a:rPr lang="en-US" sz="5400" b="0" dirty="0">
                <a:solidFill>
                  <a:srgbClr val="FFFF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”</a:t>
            </a:r>
            <a:r>
              <a:rPr lang="zh-TW" altLang="en-US" sz="5400" b="0" dirty="0">
                <a:solidFill>
                  <a:srgbClr val="FFFF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象徵</a:t>
            </a:r>
            <a:r>
              <a:rPr lang="en-US" altLang="zh-CN" sz="5400" b="0" dirty="0">
                <a:solidFill>
                  <a:srgbClr val="FFFF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【</a:t>
            </a:r>
            <a:r>
              <a:rPr lang="zh-CN" altLang="en-US" sz="5400" b="0" dirty="0">
                <a:solidFill>
                  <a:srgbClr val="FFFF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基督的教會</a:t>
            </a:r>
            <a:r>
              <a:rPr lang="en-US" altLang="zh-CN" sz="5400" b="0" dirty="0">
                <a:solidFill>
                  <a:srgbClr val="FFFF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】</a:t>
            </a:r>
            <a:endParaRPr lang="en-US" sz="5400" b="0" dirty="0">
              <a:solidFill>
                <a:srgbClr val="FFFF00"/>
              </a:solidFill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0"/>
            <a:ext cx="8343900" cy="3771899"/>
          </a:xfrm>
        </p:spPr>
        <p:txBody>
          <a:bodyPr anchor="ctr">
            <a:noAutofit/>
          </a:bodyPr>
          <a:lstStyle/>
          <a:p>
            <a:pPr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啟</a:t>
            </a:r>
            <a:r>
              <a:rPr lang="en-US" altLang="zh-TW" sz="4000" dirty="0">
                <a:solidFill>
                  <a:srgbClr val="000000"/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1:20 </a:t>
            </a:r>
            <a:r>
              <a:rPr lang="en-US" altLang="zh-CN" sz="4000" dirty="0">
                <a:solidFill>
                  <a:srgbClr val="0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論到你所看見在我右手中的七星、和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七個金燈臺</a:t>
            </a: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的奧秘．那七星就是七個教會的使者．</a:t>
            </a:r>
            <a:r>
              <a:rPr lang="zh-TW" altLang="en-US" sz="40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七燈臺就是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七個教會</a:t>
            </a: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altLang="zh-CN" sz="4000" dirty="0">
                <a:solidFill>
                  <a:srgbClr val="0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altLang="zh-TW" sz="4000" dirty="0">
              <a:solidFill>
                <a:srgbClr val="00008A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2732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37745"/>
            <a:ext cx="8326878" cy="5982510"/>
          </a:xfrm>
        </p:spPr>
        <p:txBody>
          <a:bodyPr>
            <a:normAutofit/>
          </a:bodyPr>
          <a:lstStyle/>
          <a:p>
            <a:pPr marL="690563" indent="-690563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教會領受了預言的恩賜與職任。</a:t>
            </a:r>
            <a:endParaRPr lang="en-US" altLang="zh-CN" sz="4000" dirty="0"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690563" indent="-690563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獸爭戰的對象就是聖民 </a:t>
            </a:r>
            <a:r>
              <a:rPr lang="en-US" altLang="zh-CN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但 </a:t>
            </a:r>
            <a:r>
              <a:rPr lang="en-US" altLang="zh-CN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7:21</a:t>
            </a:r>
            <a:r>
              <a:rPr lang="zh-CN" altLang="en-US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r>
              <a:rPr lang="en-US" altLang="zh-CN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sz="3200" dirty="0">
                <a:solidFill>
                  <a:srgbClr val="0000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我觀看，見這角與聖民爭戰，勝了他們</a:t>
            </a:r>
            <a:r>
              <a:rPr lang="en-US" altLang="zh-CN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』)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altLang="zh-CN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690563" indent="-690563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alt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9-13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節描述各國各民的人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都要看見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alt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必然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是看見普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世教會遭迫害。</a:t>
            </a:r>
            <a:endParaRPr lang="en-US" altLang="zh-CN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690563" indent="-690563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他們傳道的時間與聖城</a:t>
            </a:r>
            <a:r>
              <a:rPr lang="en-US" altLang="zh-CN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教會</a:t>
            </a:r>
            <a:r>
              <a:rPr lang="en-US" altLang="zh-CN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遭踐踏的時間相等</a:t>
            </a:r>
            <a:r>
              <a:rPr lang="en-US" altLang="zh-CN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三年半</a:t>
            </a:r>
            <a:r>
              <a:rPr lang="en-US" altLang="zh-CN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904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他們所穿的毛衣</a:t>
            </a:r>
            <a:r>
              <a:rPr lang="en-US" sz="32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TW" sz="32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原文作麻衣</a:t>
            </a:r>
            <a:r>
              <a:rPr lang="en-US" sz="32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sz="4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r>
              <a:rPr lang="zh-TW" sz="4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表明所傳</a:t>
            </a:r>
            <a:r>
              <a:rPr lang="en-US" altLang="zh-TW" sz="32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2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宣告</a:t>
            </a:r>
            <a:r>
              <a:rPr lang="en-US" altLang="zh-TW" sz="32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sz="4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的是</a:t>
            </a:r>
            <a:r>
              <a:rPr lang="zh-TW" sz="4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DFPWeiBei-B5" panose="03000700000000000000" pitchFamily="66" charset="-120"/>
              </a:rPr>
              <a:t>為罪憂傷並悔改與審判的道</a:t>
            </a:r>
            <a:endParaRPr lang="en-US" sz="4400" b="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尼希米記 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9:1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這月二十四日、以色列人聚集禁食、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身穿麻衣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、頭蒙灰塵。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以色列人就與一切外邦人離絕、站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承認自己的罪惡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、和列祖的罪孽。</a:t>
            </a:r>
            <a:endParaRPr lang="en-US" sz="44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5326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356061" cy="61698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拿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3:6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這信息傳到尼尼微王的耳中，他就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下了寶座，脫下朝服，披上麻布，坐在灰中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他又使人遍告尼尼微通城說：王和大臣有令，人不可嘗甚麼，牲畜，牛羊，不可吃草，也不可喝水。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 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人與牲畜都當披上麻布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人要切切求告神，各人回頭離開所行的惡道，丟棄手中的強暴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882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7992F3A-302F-47CA-BADD-CDE438085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C66864FA-1731-4EE6-AC97-3A689D688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84379C-A5C5-403F-BAF1-93FA04746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0256F1-4052-4858-AFB0-B9A09DC09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6" y="863364"/>
            <a:ext cx="5185732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defTabSz="9144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tabLst>
                <a:tab pos="2286000" algn="l"/>
                <a:tab pos="5486400" algn="l"/>
              </a:tabLst>
            </a:pPr>
            <a:r>
              <a:rPr lang="zh-TW" sz="5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5400" dirty="0"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11:3 - 13 </a:t>
            </a:r>
            <a:br>
              <a:rPr lang="en-US" sz="4800" dirty="0">
                <a:effectLst/>
                <a:latin typeface="DFPYuanBold-B5" panose="020F0700000000000000" pitchFamily="34" charset="-12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TW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插曲二： </a:t>
            </a:r>
            <a:br>
              <a:rPr lang="en-US" altLang="zh-TW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</a:br>
            <a:r>
              <a:rPr lang="zh-TW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兩個見證人</a:t>
            </a:r>
            <a:r>
              <a:rPr lang="en-US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”</a:t>
            </a:r>
            <a:endParaRPr lang="en-US" kern="1200" cap="all" baseline="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B6568-D956-FAE3-5821-BFD725CC5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4705" y="1600199"/>
            <a:ext cx="2312240" cy="31978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04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.</a:t>
            </a: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27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202</a:t>
            </a: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3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B99B93-2513-4A3B-9E37-2A97C85B0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970932" y="2054826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37745"/>
            <a:ext cx="8326878" cy="6167336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珥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1:13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祭司阿、你們當腰束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麻布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痛哭．伺候祭壇的阿、你們要哀號．事奉我神的阿、你們要來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披上麻布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過夜．因為素祭、和奠祭、從你們神的殿中斷絕了。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啟示錄 </a:t>
            </a:r>
            <a:r>
              <a:rPr lang="en-US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6:12 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揭開第六印的時候，我又看見地大震動，日頭變黑像</a:t>
            </a:r>
            <a:r>
              <a:rPr lang="zh-TW" sz="44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毛布</a:t>
            </a:r>
            <a:r>
              <a:rPr lang="en-GB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麻布</a:t>
            </a:r>
            <a:r>
              <a:rPr lang="en-GB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，滿月變紅像血。</a:t>
            </a:r>
            <a:endParaRPr lang="en-US" sz="4400" dirty="0">
              <a:solidFill>
                <a:srgbClr val="0000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109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127664"/>
            <a:ext cx="8689496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兩棵橄欖樹</a:t>
            </a:r>
            <a:r>
              <a:rPr lang="en-US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zh-TW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立在世界之主面前的</a:t>
            </a:r>
            <a:r>
              <a:rPr lang="en-US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r>
              <a:rPr lang="zh-TW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象徵</a:t>
            </a:r>
            <a:r>
              <a:rPr lang="zh-CN" altLang="en-US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被聖靈充滿的教會</a:t>
            </a:r>
            <a:endParaRPr lang="en-US" sz="4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撒迦利亞書</a:t>
            </a:r>
            <a:r>
              <a:rPr lang="en-US" sz="4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4:2 </a:t>
            </a:r>
            <a:r>
              <a:rPr lang="zh-TW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他問我說、你看見了甚麼．我說、我看見了一個純金的燈臺、頂上有燈盞．燈臺上有七盞燈、每盞有七個管子。</a:t>
            </a:r>
            <a:endParaRPr lang="en-US" sz="4400" dirty="0">
              <a:solidFill>
                <a:schemeClr val="tx1"/>
              </a:solidFill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7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39329" cy="5946108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 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旁邊有兩棵橄欖樹、一棵在燈盞的右邊、一棵在燈盞的左邊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 6 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他對我說：「這是耶和華指示所羅巴伯的。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萬軍之耶和華說：不是倚靠勢力，不是倚靠才能，乃是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倚靠我的靈方能成事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endParaRPr lang="en-US" sz="48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88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15782"/>
            <a:ext cx="8299939" cy="6002603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 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我又問天使說、這燈臺左右的兩棵橄欖樹、是甚麼意思。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14 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他說、</a:t>
            </a:r>
            <a:r>
              <a:rPr lang="zh-TW" sz="48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這是兩個受膏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者</a:t>
            </a:r>
            <a:r>
              <a:rPr lang="en-US" altLang="zh-TW" sz="44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TW" sz="44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約書亞與所羅巴伯</a:t>
            </a:r>
            <a:r>
              <a:rPr lang="zh-CN" altLang="en-US" sz="44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；</a:t>
            </a:r>
            <a:r>
              <a:rPr lang="zh-CN" altLang="en-US" sz="44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祭司與君王</a:t>
            </a:r>
            <a:r>
              <a:rPr lang="en-US" altLang="zh-CN" sz="44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/</a:t>
            </a:r>
            <a:r>
              <a:rPr lang="zh-CN" altLang="en-US" sz="44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省長</a:t>
            </a:r>
            <a:r>
              <a:rPr lang="en-US" sz="44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站在普天下主的旁邊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solidFill>
                <a:srgbClr val="0000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3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433882" cy="6169844"/>
          </a:xfrm>
        </p:spPr>
        <p:txBody>
          <a:bodyPr anchor="t">
            <a:normAutofit/>
          </a:bodyPr>
          <a:lstStyle/>
          <a:p>
            <a:pPr marL="0" marR="0" indent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啟示錄 </a:t>
            </a:r>
            <a:r>
              <a:rPr lang="en-US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 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有閃電，聲音，雷轟，從寶座中發出。又有七盞火燈在寶座前點著，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這七燈就是神的七靈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0000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337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992" y="447473"/>
            <a:ext cx="8035983" cy="61965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400" b="0" dirty="0">
                <a:solidFill>
                  <a:srgbClr val="3A001D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400" b="0" dirty="0">
                <a:solidFill>
                  <a:srgbClr val="3A001D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兩個見證人</a:t>
            </a:r>
            <a:r>
              <a:rPr lang="en-US" altLang="zh-CN" sz="4400" b="0" dirty="0">
                <a:solidFill>
                  <a:srgbClr val="3A001D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b="0" dirty="0">
                <a:solidFill>
                  <a:srgbClr val="3A001D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的可能典故：</a:t>
            </a:r>
            <a:endParaRPr lang="en-US" altLang="zh-CN" sz="4400" b="0" dirty="0">
              <a:solidFill>
                <a:srgbClr val="3A001D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申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19:15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人無論犯甚麼罪、作甚麼惡、不可憑一個人的口</a:t>
            </a:r>
            <a:r>
              <a:rPr lang="zh-TW" sz="40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作見證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、總要憑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兩三個人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的口</a:t>
            </a:r>
            <a:r>
              <a:rPr lang="zh-TW" sz="40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作見證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、纔可定案。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路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10:1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這事以後、主又設立七十個人、差遣他們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兩個兩個的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、在他前面往自己所要到的各城各地方去。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	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665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47472"/>
            <a:ext cx="8229600" cy="6011695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若有人想要害他們就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有火從他們口中出來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，燒滅仇敵，凡想要害他們的，都必這樣被殺。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6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這二人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有權柄，在他們傳道的日子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叫天閉塞不</a:t>
            </a:r>
            <a:r>
              <a:rPr lang="zh-CN" altLang="en-US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下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雨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又有權柄，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叫水變為血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，並且能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隨時隨意用各樣的災殃攻擊世界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1597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73575"/>
            <a:ext cx="6418385" cy="249281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600" spc="6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5-6</a:t>
            </a:r>
            <a:r>
              <a:rPr lang="zh-TW" altLang="en-US" sz="6600" spc="6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節中的</a:t>
            </a:r>
            <a:br>
              <a:rPr lang="en-US" altLang="zh-TW" sz="6600" spc="6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</a:br>
            <a:r>
              <a:rPr lang="zh-TW" altLang="en-US" sz="6600" spc="6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舊約背景</a:t>
            </a:r>
            <a:endParaRPr lang="en-US" sz="66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2446" y="4154519"/>
            <a:ext cx="6576822" cy="2263865"/>
          </a:xfrm>
        </p:spPr>
        <p:txBody>
          <a:bodyPr anchor="ctr">
            <a:normAutofit/>
          </a:bodyPr>
          <a:lstStyle/>
          <a:p>
            <a:pPr marL="914400" indent="-914400" algn="ctr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ð"/>
            </a:pPr>
            <a:r>
              <a:rPr lang="zh-CN" altLang="en-US" sz="60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明顯是指以利亞與摩西</a:t>
            </a:r>
            <a:endParaRPr lang="en-US" sz="6000" dirty="0">
              <a:solidFill>
                <a:srgbClr val="0000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7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CDC7-467D-01D4-AC14-72507FF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199"/>
            <a:ext cx="7789985" cy="1828801"/>
          </a:xfrm>
        </p:spPr>
        <p:txBody>
          <a:bodyPr anchor="ctr">
            <a:noAutofit/>
          </a:bodyPr>
          <a:lstStyle/>
          <a:p>
            <a:pPr algn="ctr"/>
            <a:r>
              <a:rPr lang="en-GB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有火從他們口中出來，燒滅仇敵</a:t>
            </a:r>
            <a:r>
              <a:rPr lang="en-GB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832" y="2980592"/>
            <a:ext cx="8022336" cy="3657599"/>
          </a:xfrm>
        </p:spPr>
        <p:txBody>
          <a:bodyPr anchor="t">
            <a:normAutofit/>
          </a:bodyPr>
          <a:lstStyle/>
          <a:p>
            <a:pPr marL="0" lvl="1" inden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  <a:tabLst>
                <a:tab pos="2286000" algn="l"/>
              </a:tabLst>
            </a:pP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王下</a:t>
            </a:r>
            <a:r>
              <a:rPr lang="en-US" altLang="zh-TW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1:10 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以利亞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回答說、我若是神人、願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火從天上降下來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、燒滅你和你那五十人。於是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有火從天上降下來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、燒滅五十夫長、和他那五十人。</a:t>
            </a:r>
            <a:endParaRPr lang="en-US" sz="44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4805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CDC7-467D-01D4-AC14-72507FF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885"/>
            <a:ext cx="8229600" cy="1153886"/>
          </a:xfrm>
        </p:spPr>
        <p:txBody>
          <a:bodyPr>
            <a:noAutofit/>
          </a:bodyPr>
          <a:lstStyle/>
          <a:p>
            <a:pPr algn="ctr"/>
            <a:r>
              <a:rPr lang="en-GB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叫天閉塞不下雨</a:t>
            </a:r>
            <a:r>
              <a:rPr lang="en-GB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80792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王上</a:t>
            </a:r>
            <a:r>
              <a:rPr lang="en-US" altLang="zh-TW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17:1 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基列寄居的提斯比人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以利亞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、對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亞哈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說、我指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所事奉永生耶和華以色列的神起誓、這幾年我若不禱告、必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不降露不下雨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58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6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622" y="437744"/>
            <a:ext cx="8134755" cy="4834647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marL="228600" marR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我要使我那兩個見證人、穿</a:t>
            </a:r>
            <a:r>
              <a:rPr 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WeiBei-B5" panose="03000700000000000000" pitchFamily="66" charset="-120"/>
                <a:cs typeface="DFPWeiBei-B5" panose="03000700000000000000" pitchFamily="66" charset="-120"/>
              </a:rPr>
              <a:t>毛衣、傳道一千二百六十天。</a:t>
            </a:r>
            <a:r>
              <a:rPr 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他們就是那兩棵橄欖樹、兩個燈臺、</a:t>
            </a:r>
            <a:r>
              <a:rPr 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立在世界之主面前的。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11:3-4)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79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8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48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叫水變為血</a:t>
            </a:r>
            <a:r>
              <a:rPr lang="en-GB" sz="48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, </a:t>
            </a:r>
            <a:r>
              <a:rPr lang="zh-TW" sz="48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並且能隨時隨意用各樣的災殃攻擊世界</a:t>
            </a:r>
            <a:r>
              <a:rPr lang="en-GB" sz="48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endParaRPr lang="en-US" sz="48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出</a:t>
            </a:r>
            <a:r>
              <a:rPr lang="en-US" altLang="zh-TW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7:19 </a:t>
            </a: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耶和華曉諭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摩西</a:t>
            </a: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說、你對亞倫說、把你的杖伸在埃及所有的水以上、就是在他們的江河、池塘以上、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叫水都變作血</a:t>
            </a: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、在埃及遍地、無論在木器中、石器中、都必有血。</a:t>
            </a:r>
            <a:endParaRPr lang="en-US" sz="40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6037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92053" cy="5946108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出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7:19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耶和華曉諭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摩西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說、你對亞倫說、把你的杖伸在埃及所有的水以上、就是在他們的江河、池塘以上、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叫水都變作血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、在埃及遍地、無論在木器中、石器中、都必有血。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5966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5374" y="662940"/>
            <a:ext cx="8009441" cy="5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371600" marR="0" indent="-1371600" defTabSz="9144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==</a:t>
            </a:r>
            <a:r>
              <a:rPr lang="en-US" altLang="zh-TW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》	</a:t>
            </a:r>
            <a:r>
              <a:rPr lang="zh-TW" alt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神藉著</a:t>
            </a:r>
            <a:r>
              <a:rPr lang="zh-TW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舊約先知</a:t>
            </a:r>
            <a:r>
              <a:rPr lang="zh-TW" alt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宣告</a:t>
            </a:r>
            <a:r>
              <a:rPr lang="zh-CN" alt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神的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審判與悔改赦罪的恩典</a:t>
            </a:r>
            <a:r>
              <a:rPr lang="zh-TW" alt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400" dirty="0">
              <a:solidFill>
                <a:srgbClr val="3A001D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1371600" marR="0" indent="-1371600" defTabSz="9144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==</a:t>
            </a:r>
            <a:r>
              <a:rPr lang="en-US" altLang="zh-TW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》	</a:t>
            </a:r>
            <a:r>
              <a:rPr lang="zh-TW" alt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所以神也藉著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教會</a:t>
            </a:r>
            <a:r>
              <a:rPr lang="zh-TW" alt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宣告</a:t>
            </a:r>
            <a:r>
              <a:rPr lang="zh-CN" alt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神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審判與悔改赦罪的恩典</a:t>
            </a:r>
            <a:r>
              <a:rPr lang="zh-TW" alt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400" dirty="0">
              <a:solidFill>
                <a:srgbClr val="3A001D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7271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584688"/>
            <a:ext cx="7772400" cy="568862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如果兩個見證人是預表</a:t>
            </a:r>
            <a:r>
              <a:rPr lang="zh-CN" sz="48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歷世歷代被聖靈充滿，為主發光的教會</a:t>
            </a:r>
            <a:r>
              <a:rPr lang="zh-TW" sz="48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；那麼</a:t>
            </a:r>
            <a:r>
              <a:rPr lang="en-US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5-6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節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中所描述的，可能表彰教會的什麼能力和權柄</a:t>
            </a:r>
            <a:r>
              <a:rPr lang="en-US" sz="480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?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endParaRPr lang="en-US" sz="4800" dirty="0">
              <a:solidFill>
                <a:srgbClr val="4B4BFF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08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92053" cy="5946108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王上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17:1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基列寄居的提斯比人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以利亞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、對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亞哈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說、我指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所事奉永生耶和華以色列的神起誓、這幾年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我若不禱告、必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不降露不下雨。</a:t>
            </a:r>
            <a:endParaRPr lang="en-US" sz="48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1288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392" y="454692"/>
            <a:ext cx="8673145" cy="5975291"/>
          </a:xfrm>
        </p:spPr>
        <p:txBody>
          <a:bodyPr>
            <a:normAutofit/>
          </a:bodyPr>
          <a:lstStyle/>
          <a:p>
            <a:pPr marL="0" marR="17145" lv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雅</a:t>
            </a:r>
            <a:r>
              <a:rPr 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5: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我的弟兄們、你們中間若有失迷真道的、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有人使他回轉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．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 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這人該知道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叫一個罪人從迷路上轉回、便是救一個靈魂不死、並且遮蓋許多的罪。</a:t>
            </a:r>
            <a:endParaRPr lang="en-US" altLang="zh-TW" sz="40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17145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太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16:19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我要把天國的鑰匙給你．凡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你在地上所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捆綁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禁止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的、在天上也要捆綁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禁止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．凡你在地上所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釋放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允許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的、在天上也要釋放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允許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95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8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“</a:t>
            </a:r>
            <a:r>
              <a:rPr lang="zh-TW" sz="48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有火從他們口中出來，燒滅仇敵</a:t>
            </a:r>
            <a:r>
              <a:rPr lang="en-GB" sz="48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”</a:t>
            </a:r>
            <a:r>
              <a:rPr lang="zh-TW" sz="48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表徵教會什麼能力</a:t>
            </a:r>
            <a:r>
              <a:rPr lang="en-GB" sz="48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?</a:t>
            </a:r>
            <a:endParaRPr lang="en-US" sz="48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rgbClr val="0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耶利米書</a:t>
            </a:r>
            <a:r>
              <a:rPr lang="en-US" altLang="zh-TW" sz="4400" dirty="0">
                <a:solidFill>
                  <a:srgbClr val="0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5:14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所以耶和華萬軍之神如此說、因為百姓說這話、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我必使我的話、在你口中為火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altLang="en-US" sz="4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使他們為柴、這火便將他們燒滅。</a:t>
            </a:r>
            <a:endParaRPr lang="en-US" sz="4400" dirty="0">
              <a:solidFill>
                <a:srgbClr val="0000FF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256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92053" cy="5955836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</a:t>
            </a:r>
            <a:r>
              <a:rPr lang="en-US" altLang="zh-TW" sz="48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8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11:4 </a:t>
            </a:r>
            <a:r>
              <a:rPr lang="zh-TW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卻要以公義審判貧窮人，以正直判斷世上的謙卑人，</a:t>
            </a:r>
            <a:r>
              <a:rPr lang="zh-TW" sz="48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以口中的杖擊打世界，以嘴裡的氣殺戮惡人</a:t>
            </a:r>
            <a:r>
              <a:rPr lang="en-US" altLang="zh-TW" sz="4800" dirty="0"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…</a:t>
            </a:r>
            <a:r>
              <a:rPr lang="en-US" sz="48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49:2 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使我的口如快刀</a:t>
            </a:r>
            <a:r>
              <a:rPr lang="zh-TW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，將我藏在他手蔭之下，又使我成為磨亮的箭，將我藏在他箭袋之中。</a:t>
            </a:r>
            <a:endParaRPr lang="en-US" sz="4800" dirty="0"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1551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54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我們要如何正確理解</a:t>
            </a:r>
            <a:r>
              <a:rPr lang="en-US" altLang="zh-CN" sz="5400" dirty="0">
                <a:solidFill>
                  <a:srgbClr val="FFC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5400" dirty="0">
                <a:solidFill>
                  <a:srgbClr val="FFC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用各樣的災殃攻擊世界</a:t>
            </a:r>
            <a:r>
              <a:rPr lang="en-US" altLang="zh-CN" sz="5400" dirty="0">
                <a:solidFill>
                  <a:srgbClr val="FFC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en-US" altLang="zh-CN" sz="54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?</a:t>
            </a:r>
            <a:endParaRPr lang="en-US" sz="5400" dirty="0">
              <a:solidFill>
                <a:srgbClr val="FFC000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 lvl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出</a:t>
            </a:r>
            <a:r>
              <a:rPr lang="zh-CN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埃及記 </a:t>
            </a:r>
            <a:r>
              <a:rPr 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7:5 </a:t>
            </a:r>
            <a:r>
              <a:rPr lang="zh-TW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我伸手攻擊埃及、將以色列人從他們中間領出來的時候、</a:t>
            </a:r>
            <a:r>
              <a:rPr lang="zh-TW" altLang="en-US" sz="4800" u="sng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埃及人就要知道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我是耶和華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81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0120" y="712015"/>
            <a:ext cx="7762672" cy="4083721"/>
          </a:xfrm>
        </p:spPr>
        <p:txBody>
          <a:bodyPr anchor="ctr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思考與討論：</a:t>
            </a:r>
            <a:endParaRPr lang="en-US" altLang="zh-CN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基督徒或教會是否可以禱告求主降災在地上，使人悔改</a:t>
            </a:r>
            <a:r>
              <a:rPr lang="en-US" altLang="zh-CN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?  </a:t>
            </a: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新約聖經中有何相關教導</a:t>
            </a:r>
            <a:r>
              <a:rPr lang="en-US" altLang="zh-CN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990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33464"/>
            <a:ext cx="8000999" cy="187363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複習</a:t>
            </a:r>
            <a:r>
              <a:rPr lang="zh-CN" altLang="en-US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：</a:t>
            </a:r>
            <a:r>
              <a:rPr 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啟示錄</a:t>
            </a:r>
            <a:r>
              <a:rPr lang="en-US" alt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10:1-11:2 “</a:t>
            </a:r>
            <a:r>
              <a:rPr 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插曲二</a:t>
            </a:r>
            <a:r>
              <a:rPr lang="en-US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: </a:t>
            </a:r>
            <a:r>
              <a:rPr 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吃書卷和量神的殿</a:t>
            </a:r>
            <a:r>
              <a:rPr lang="en-US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”</a:t>
            </a:r>
            <a:endParaRPr lang="en-US" sz="4800" dirty="0">
              <a:solidFill>
                <a:srgbClr val="CCFFFF"/>
              </a:solidFill>
              <a:effectLst/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19" y="3299198"/>
            <a:ext cx="7762672" cy="3101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基本真理：</a:t>
            </a:r>
            <a:r>
              <a:rPr lang="zh-TW" altLang="en-US" sz="4800" dirty="0">
                <a:solidFill>
                  <a:srgbClr val="CCFFFF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上帝藉著眾先知所宣告的審判和拯救終必在祂所定的日子臨到。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53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E8894A-7F88-B77F-AD8C-709CA07C0F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32687" y="837861"/>
            <a:ext cx="6895671" cy="214051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914400" indent="-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11:7-10 </a:t>
            </a:r>
            <a:br>
              <a:rPr lang="en-US" sz="5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</a:b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5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兩個見證人被殺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3EA1F-2DDA-1E3C-E052-7242C6DC379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66216" y="3429001"/>
            <a:ext cx="7476493" cy="2743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cap="all" dirty="0">
                <a:solidFill>
                  <a:srgbClr val="3A001D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這段的敘述明顯反應彌賽亞受難的形象，因此指向</a:t>
            </a:r>
            <a:r>
              <a:rPr lang="en-US" altLang="zh-CN" sz="4400" cap="all" dirty="0">
                <a:solidFill>
                  <a:srgbClr val="3A001D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400" cap="all" dirty="0">
                <a:solidFill>
                  <a:srgbClr val="3A001D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教會與基督一同受苦</a:t>
            </a:r>
            <a:r>
              <a:rPr lang="en-US" altLang="zh-CN" sz="4400" cap="all" dirty="0">
                <a:solidFill>
                  <a:srgbClr val="3A001D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400" cap="all" dirty="0">
                <a:solidFill>
                  <a:srgbClr val="3A001D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的呼召與預言</a:t>
            </a:r>
            <a:endParaRPr lang="en-US" sz="4400" cap="all" dirty="0">
              <a:solidFill>
                <a:srgbClr val="3A001D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01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66928"/>
            <a:ext cx="8239329" cy="5933872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</a:t>
            </a:r>
            <a:r>
              <a:rPr lang="zh-TW" sz="48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作完見證的時候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，那從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無底坑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裡上來的獸必與他們交戰，並且得勝，把他們殺了。</a:t>
            </a: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</a:t>
            </a: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他們的屍首就倒在大城裡的街上，這城按著靈意叫所多瑪，又叫埃及，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就是他們的主釘十字架之處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2083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694592"/>
            <a:ext cx="7789985" cy="5715000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作完見證的時候</a:t>
            </a:r>
            <a:r>
              <a:rPr lang="en-US" altLang="zh-TW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:</a:t>
            </a:r>
          </a:p>
          <a:p>
            <a:pPr marL="685800" marR="0" lvl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約翰福音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17:4 </a:t>
            </a:r>
            <a:r>
              <a:rPr lang="zh-TW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我在地上已經榮耀你、</a:t>
            </a:r>
            <a:r>
              <a:rPr lang="zh-TW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你所託付我的事、我已成全了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22:42 </a:t>
            </a:r>
            <a:r>
              <a:rPr lang="zh-TW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父阿、你若願意、就把這杯撤去．然而不要成就我的意思、只要成就你的意思。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200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65992"/>
            <a:ext cx="8229599" cy="5934808"/>
          </a:xfrm>
        </p:spPr>
        <p:txBody>
          <a:bodyPr>
            <a:normAutofit fontScale="92500"/>
          </a:bodyPr>
          <a:lstStyle/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創世記 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1: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30</a:t>
            </a:r>
            <a:r>
              <a:rPr lang="zh-TW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：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起初神創造天地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…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事就這樣</a:t>
            </a:r>
            <a:r>
              <a:rPr lang="zh-TW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成了</a:t>
            </a:r>
            <a:r>
              <a:rPr lang="zh-TW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en-US" altLang="zh-TW" sz="3600" dirty="0"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zh-CN" altLang="en-US" sz="3600" dirty="0"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完成 </a:t>
            </a:r>
            <a:r>
              <a:rPr lang="en-US" altLang="zh-TW" sz="3200" b="1" i="1" dirty="0"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finished</a:t>
            </a:r>
            <a:r>
              <a:rPr lang="en-US" altLang="zh-TW" sz="3600" b="1" i="1" dirty="0"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; </a:t>
            </a:r>
            <a:r>
              <a:rPr lang="zh-CN" altLang="en-US" sz="3600" dirty="0"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完全 </a:t>
            </a:r>
            <a:r>
              <a:rPr lang="en-US" altLang="zh-TW" sz="3200" b="1" i="1" dirty="0"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complete</a:t>
            </a:r>
            <a:r>
              <a:rPr lang="en-US" altLang="zh-TW" sz="3600" dirty="0"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)</a:t>
            </a:r>
            <a:endParaRPr lang="en-US" altLang="zh-TW" sz="36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約翰福音 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19:</a:t>
            </a:r>
            <a:r>
              <a:rPr lang="en-GB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30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：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耶穌嘗了那醋、就說</a:t>
            </a:r>
            <a:r>
              <a:rPr lang="zh-TW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成了</a:t>
            </a:r>
            <a:r>
              <a:rPr lang="zh-TW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．便低下頭將靈魂交付神了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endParaRPr lang="en-US" altLang="zh-TW" sz="40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啟示錄 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16:</a:t>
            </a:r>
            <a:r>
              <a:rPr lang="en-GB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17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有大聲音從殿中的寶座上出來說：</a:t>
            </a:r>
            <a:r>
              <a:rPr lang="zh-TW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「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成了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！</a:t>
            </a:r>
            <a:r>
              <a:rPr lang="zh-TW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」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…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21:</a:t>
            </a:r>
            <a:r>
              <a:rPr lang="en-GB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5-6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坐寶座的說、看哪、我將一切都更新了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…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他又對我說、都</a:t>
            </a:r>
            <a:r>
              <a:rPr lang="zh-TW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成了</a:t>
            </a:r>
            <a:r>
              <a:rPr lang="zh-TW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endParaRPr lang="en-US" sz="6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7394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CDC7-467D-01D4-AC14-72507FF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885"/>
            <a:ext cx="8229600" cy="1153886"/>
          </a:xfrm>
        </p:spPr>
        <p:txBody>
          <a:bodyPr>
            <a:noAutofit/>
          </a:bodyPr>
          <a:lstStyle/>
          <a:p>
            <a:pPr algn="ctr"/>
            <a:r>
              <a:rPr lang="en-GB" sz="4800" b="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4800" b="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無底坑裏上來的獸</a:t>
            </a:r>
            <a:r>
              <a:rPr lang="en-GB" sz="4800" b="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endParaRPr lang="en-US" sz="4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52192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在此之前約翰沒有提到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獸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，在這裡約翰也沒有解釋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從無底坑裡上來的獸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，因此很可能是</a:t>
            </a:r>
            <a:r>
              <a:rPr lang="zh-CN" altLang="en-US" sz="4400" u="sng" dirty="0">
                <a:solidFill>
                  <a:schemeClr val="accent5">
                    <a:lumMod val="5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當時的人都知道</a:t>
            </a:r>
            <a:r>
              <a:rPr lang="zh-CN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的一個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FF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與基督徒敵對者</a:t>
            </a:r>
            <a:r>
              <a:rPr lang="en-US" altLang="zh-CN" sz="4400" dirty="0">
                <a:solidFill>
                  <a:srgbClr val="00002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00002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。</a:t>
            </a:r>
            <a:endParaRPr lang="en-US" altLang="zh-CN" sz="4400" dirty="0">
              <a:solidFill>
                <a:srgbClr val="00002A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369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3916" y="677008"/>
            <a:ext cx="8229600" cy="5486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獸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的形象在先知書中出現首先來自但以理書 ，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指四個先後統治耶路撒冷與猶太地的國度 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巴比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倫，波斯</a:t>
            </a: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瑪代，希臘</a:t>
            </a: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馬其頓</a:t>
            </a: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，與羅馬帝國。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從這個角度來看，這裡的</a:t>
            </a:r>
            <a:r>
              <a:rPr lang="en-US" altLang="zh-CN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獸</a:t>
            </a:r>
            <a:r>
              <a:rPr lang="en-US" altLang="zh-CN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很可能就是指在地上掌權，逼迫教會的國度。</a:t>
            </a:r>
            <a:endParaRPr lang="en-US" sz="44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7363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6129" y="1149877"/>
            <a:ext cx="7323199" cy="4569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太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10:28 </a:t>
            </a: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那</a:t>
            </a:r>
            <a:r>
              <a:rPr lang="zh-CN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殺身體</a:t>
            </a: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不能</a:t>
            </a:r>
            <a:r>
              <a:rPr lang="zh-CN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殺靈魂</a:t>
            </a: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的、不要怕他們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惟有能把身體和靈魂都滅在地獄裡的、正要怕他。</a:t>
            </a:r>
            <a:endParaRPr lang="en-US" sz="4800" dirty="0">
              <a:solidFill>
                <a:schemeClr val="accent6">
                  <a:lumMod val="50000"/>
                </a:schemeClr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62" y="685800"/>
            <a:ext cx="8220075" cy="54951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13:1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我又看見一個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獸從海中上來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…5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又賜給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它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說誇大褻瀆話的口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6 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獸</a:t>
            </a:r>
            <a:r>
              <a:rPr lang="zh-TW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就開口向神說褻瀆的話、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褻瀆神的名、並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的帳幕、以及那些住在天上的。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7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又任憑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它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與聖徒爭戰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並且得勝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．也把權柄賜給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它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、制伏各族各民各方各國。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9632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677008"/>
            <a:ext cx="8229600" cy="5495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17:3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我被聖靈感動、天使帶我到曠野去．我就看見一個女人騎在朱紅色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的獸上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那獸有七頭十角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、遍體有褻瀆的名號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8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你所看見的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獸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、先前有、如今沒有．</a:t>
            </a:r>
            <a:r>
              <a:rPr lang="zh-TW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將要從無底坑裡上來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又要歸於沉淪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897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“</a:t>
            </a:r>
            <a:r>
              <a:rPr lang="zh-TW" sz="48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獸必與他們交戰，並且得勝，把他們殺了</a:t>
            </a:r>
            <a:r>
              <a:rPr lang="zh-CN" altLang="en-US" sz="48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。</a:t>
            </a:r>
            <a:r>
              <a:rPr lang="en-US" sz="48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”</a:t>
            </a:r>
            <a:r>
              <a:rPr lang="zh-CN" altLang="en-US" sz="48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 </a:t>
            </a:r>
            <a:r>
              <a:rPr lang="zh-CN" altLang="en-US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兩個見證人</a:t>
            </a:r>
            <a:r>
              <a:rPr lang="en-US" altLang="zh-CN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/</a:t>
            </a:r>
            <a:r>
              <a:rPr lang="zh-TW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教會</a:t>
            </a:r>
            <a:r>
              <a:rPr lang="en-US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被殺</a:t>
            </a:r>
            <a:r>
              <a:rPr lang="en-US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r>
              <a:rPr lang="zh-TW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可能是指什麼</a:t>
            </a:r>
            <a:r>
              <a:rPr lang="en-GB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SimSun" panose="02010600030101010101" pitchFamily="2" charset="-122"/>
                <a:cs typeface="Courier New" panose="02070309020205020404" pitchFamily="49" charset="0"/>
              </a:rPr>
              <a:t>?</a:t>
            </a:r>
            <a:endParaRPr lang="en-US" sz="4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教會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被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獸所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殺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應該</a:t>
            </a:r>
            <a:r>
              <a:rPr lang="zh-TW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是指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基督的教會要被世上那些</a:t>
            </a: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與基督為敵的政權</a:t>
            </a: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逼迫到近乎滅絕一段時間。</a:t>
            </a:r>
            <a:endParaRPr lang="en-US" sz="4400" dirty="0">
              <a:solidFill>
                <a:srgbClr val="0000FF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4784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屬靈原則：</a:t>
            </a:r>
            <a:endParaRPr lang="en-US" sz="4400" dirty="0">
              <a:solidFill>
                <a:schemeClr val="bg1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985" y="1614792"/>
            <a:ext cx="7485512" cy="5014608"/>
          </a:xfrm>
        </p:spPr>
        <p:txBody>
          <a:bodyPr anchor="t"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TW" altLang="en-US" sz="40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藉著眾先知宣告審判與拯救信息的神是掌管時空的神。</a:t>
            </a:r>
            <a:endParaRPr lang="en-US" sz="40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TW" altLang="en-US" sz="40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上帝所宣告的信息既有安慰與拯救的甘甜，亦有審判與刑罰的痛苦。</a:t>
            </a:r>
            <a:endParaRPr lang="en-US" sz="40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TW" altLang="en-US" sz="40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在遭難的日子，上帝必然保護祂的百姓不致失去救恩。</a:t>
            </a:r>
            <a:endParaRPr lang="en-US" sz="40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43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CDC7-467D-01D4-AC14-72507FF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885"/>
            <a:ext cx="8229600" cy="1153886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兩個見證人被殺的地點</a:t>
            </a:r>
            <a:endParaRPr lang="en-US" sz="4800" b="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8608"/>
            <a:ext cx="8229600" cy="414997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他們的屍首就倒在大城裡的街上，這城</a:t>
            </a:r>
            <a:r>
              <a:rPr lang="zh-TW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按著靈意叫所多瑪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又叫埃及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就是他們的主釘十字架之處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TW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GB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</a:t>
            </a:r>
            <a:r>
              <a:rPr lang="en-US" altLang="zh-TW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US" sz="11500" dirty="0">
              <a:solidFill>
                <a:srgbClr val="2D051A"/>
              </a:solidFill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1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7201"/>
            <a:ext cx="8238744" cy="5934456"/>
          </a:xfrm>
        </p:spPr>
        <p:txBody>
          <a:bodyPr anchor="ctr">
            <a:normAutofit/>
          </a:bodyPr>
          <a:lstStyle/>
          <a:p>
            <a:pPr marL="0" marR="0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按靈意叫</a:t>
            </a:r>
            <a:r>
              <a:rPr lang="en-US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“</a:t>
            </a:r>
            <a:r>
              <a:rPr lang="zh-TW" sz="40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所多瑪</a:t>
            </a:r>
            <a:r>
              <a:rPr lang="en-US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” 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預表這城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墮落敗壞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。</a:t>
            </a:r>
            <a:r>
              <a:rPr lang="en-US" altLang="zh-TW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創</a:t>
            </a:r>
            <a:r>
              <a:rPr lang="en-US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18:20 </a:t>
            </a:r>
            <a:r>
              <a:rPr 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耶和華說、所多瑪和蛾摩拉的</a:t>
            </a:r>
            <a:r>
              <a:rPr lang="zh-CN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罪惡甚重</a:t>
            </a:r>
            <a:r>
              <a:rPr 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、聲聞於我。</a:t>
            </a:r>
            <a:r>
              <a:rPr lang="en-US" alt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)</a:t>
            </a:r>
          </a:p>
          <a:p>
            <a:pPr marL="0" marR="0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按靈意叫</a:t>
            </a:r>
            <a:r>
              <a:rPr lang="en-GB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“</a:t>
            </a:r>
            <a:r>
              <a:rPr lang="zh-TW" sz="40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埃及</a:t>
            </a:r>
            <a:r>
              <a:rPr lang="en-GB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” 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預表這城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逼迫聖徒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。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zh-TW" altLang="en-US" sz="40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出</a:t>
            </a:r>
            <a:r>
              <a:rPr lang="en-US" sz="40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3:7 </a:t>
            </a:r>
            <a:r>
              <a:rPr lang="zh-TW" altLang="en-US" sz="40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耶和華說、我的百姓在埃及所受的困苦、我實在看見了．他們因受督工的轄制所發的哀聲、我也聽見了．我原知道他們的痛苦</a:t>
            </a:r>
            <a:r>
              <a:rPr lang="en-US" altLang="zh-TW" sz="40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…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) </a:t>
            </a:r>
            <a:endParaRPr lang="en-US" sz="4000" dirty="0">
              <a:solidFill>
                <a:schemeClr val="tx2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4706A0-9F9D-3A4A-71F0-6695B32921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1481" y="457200"/>
            <a:ext cx="7585704" cy="617219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tx2">
                    <a:lumMod val="75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 StdKaiti Bold Big5" panose="020B0609010101010101" charset="-120"/>
              </a:rPr>
              <a:t>教會被逼迫的地點是「</a:t>
            </a:r>
            <a:r>
              <a:rPr lang="zh-CN" altLang="en-US" sz="44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 StdKaiti Bold Big5" panose="020B0609010101010101" charset="-120"/>
              </a:rPr>
              <a:t>大城</a:t>
            </a:r>
            <a:r>
              <a:rPr lang="zh-CN" altLang="en-US" sz="4400" dirty="0">
                <a:solidFill>
                  <a:schemeClr val="tx2">
                    <a:lumMod val="5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 StdKaiti Bold Big5" panose="020B0609010101010101" charset="-120"/>
              </a:rPr>
              <a:t>」；其特性包括： </a:t>
            </a:r>
          </a:p>
          <a:p>
            <a:pPr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±"/>
            </a:pP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 StdKaiti Bold Big5" panose="020B0609010101010101" charset="-120"/>
              </a:rPr>
              <a:t>「所多瑪」代表</a:t>
            </a:r>
            <a:r>
              <a:rPr lang="zh-CN" altLang="en-US" sz="4000" u="sng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 StdKaiti Bold Big5" panose="020B0609010101010101" charset="-120"/>
              </a:rPr>
              <a:t>道德腐敗</a:t>
            </a: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 StdKaiti Bold Big5" panose="020B0609010101010101" charset="-120"/>
              </a:rPr>
              <a:t>。</a:t>
            </a:r>
            <a:endParaRPr lang="zh-TW" altLang="en-US" sz="4000" dirty="0">
              <a:solidFill>
                <a:schemeClr val="tx2">
                  <a:lumMod val="50000"/>
                </a:schemeClr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AR StdKaiti Bold Big5" panose="020B0609010101010101" charset="-120"/>
            </a:endParaRPr>
          </a:p>
          <a:p>
            <a:pPr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±"/>
            </a:pP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 StdKaiti Bold Big5" panose="020B0609010101010101" charset="-120"/>
              </a:rPr>
              <a:t>「埃及」象徵</a:t>
            </a:r>
            <a:r>
              <a:rPr lang="zh-CN" altLang="en-US" sz="4000" u="sng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 StdKaiti Bold Big5" panose="020B0609010101010101" charset="-120"/>
              </a:rPr>
              <a:t>壓迫與奴役</a:t>
            </a: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 StdKaiti Bold Big5" panose="020B0609010101010101" charset="-120"/>
              </a:rPr>
              <a:t>。</a:t>
            </a:r>
            <a:endParaRPr lang="zh-TW" altLang="en-US" sz="4000" dirty="0">
              <a:solidFill>
                <a:schemeClr val="tx2">
                  <a:lumMod val="50000"/>
                </a:schemeClr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AR StdKaiti Bold Big5" panose="020B0609010101010101" charset="-120"/>
            </a:endParaRPr>
          </a:p>
          <a:p>
            <a:pPr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±"/>
            </a:pP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 StdKaiti Bold Big5" panose="020B0609010101010101" charset="-120"/>
              </a:rPr>
              <a:t>「主釘十字架之處」，代表</a:t>
            </a:r>
            <a:r>
              <a:rPr lang="zh-CN" altLang="en-US" sz="4000" u="sng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 StdKaiti Bold Big5" panose="020B0609010101010101" charset="-120"/>
              </a:rPr>
              <a:t>耶路撒冷 </a:t>
            </a:r>
            <a:r>
              <a:rPr lang="en-US" altLang="zh-CN" sz="4000" u="sng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 StdKaiti Bold Big5" panose="020B0609010101010101" charset="-120"/>
              </a:rPr>
              <a:t>– </a:t>
            </a:r>
            <a:r>
              <a:rPr lang="zh-CN" altLang="en-US" sz="4000" u="sng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 StdKaiti Bold Big5" panose="020B0609010101010101" charset="-120"/>
              </a:rPr>
              <a:t>主被遺棄之處</a:t>
            </a: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 StdKaiti Bold Big5" panose="020B0609010101010101" charset="-120"/>
              </a:rPr>
              <a:t>。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AR StdKaiti Bold Big5" panose="020B0609010101010101" charset="-120"/>
            </a:endParaRPr>
          </a:p>
          <a:p>
            <a:pPr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±"/>
            </a:pP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 StdKaiti Bold Big5" panose="020B0609010101010101" charset="-120"/>
              </a:rPr>
              <a:t>這是一個兼具羅馬與耶路撒冷特質的地方。</a:t>
            </a:r>
          </a:p>
        </p:txBody>
      </p:sp>
    </p:spTree>
    <p:extLst>
      <p:ext uri="{BB962C8B-B14F-4D97-AF65-F5344CB8AC3E}">
        <p14:creationId xmlns:p14="http://schemas.microsoft.com/office/powerpoint/2010/main" val="31636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66928"/>
            <a:ext cx="8239329" cy="5933872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</a:t>
            </a: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各民、各族、各方、各國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中，有人觀看他們的屍首三天半，又不許把屍首放在墳墓裡。 </a:t>
            </a: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住在地上的人</a:t>
            </a:r>
            <a:r>
              <a:rPr lang="en-US" altLang="zh-TW" sz="4000" dirty="0">
                <a:solidFill>
                  <a:schemeClr val="accent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chemeClr val="accent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指不信主的人</a:t>
            </a:r>
            <a:r>
              <a:rPr lang="en-US" altLang="zh-TW" sz="4000" dirty="0">
                <a:solidFill>
                  <a:schemeClr val="accent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就為他們歡喜快樂，互相饋送禮物，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因這兩位先知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曾叫住在地上的人受痛苦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177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949F-5448-53CC-7311-F3799E55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694592"/>
            <a:ext cx="7475220" cy="3405063"/>
          </a:xfrm>
        </p:spPr>
        <p:txBody>
          <a:bodyPr anchor="ctr"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>
                <a:latin typeface="Candara" panose="020E0502030303020204" pitchFamily="34" charset="0"/>
                <a:ea typeface="DFPWeiBei-B5" panose="03000700000000000000" pitchFamily="66" charset="-120"/>
              </a:rPr>
              <a:t>「有人觀看他們的屍首三天半，又不許把屍首放在墳墓裡」 </a:t>
            </a:r>
            <a:r>
              <a:rPr lang="en-US" altLang="zh-CN" dirty="0">
                <a:latin typeface="Candara" panose="020E0502030303020204" pitchFamily="34" charset="0"/>
                <a:ea typeface="DFPWeiBei-B5" panose="03000700000000000000" pitchFamily="66" charset="-120"/>
              </a:rPr>
              <a:t>(9)</a:t>
            </a:r>
            <a:r>
              <a:rPr lang="zh-CN" altLang="en-US" dirty="0"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4706A0-9F9D-3A4A-71F0-6695B3292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984" y="4383120"/>
            <a:ext cx="7306407" cy="178028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SzPct val="100000"/>
            </a:pPr>
            <a:r>
              <a:rPr lang="zh-CN" altLang="en-US" sz="5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象徵對教會的公開羞辱</a:t>
            </a:r>
          </a:p>
        </p:txBody>
      </p:sp>
    </p:spTree>
    <p:extLst>
      <p:ext uri="{BB962C8B-B14F-4D97-AF65-F5344CB8AC3E}">
        <p14:creationId xmlns:p14="http://schemas.microsoft.com/office/powerpoint/2010/main" val="22513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4692"/>
            <a:ext cx="8219873" cy="5946108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詩篇 </a:t>
            </a:r>
            <a:r>
              <a:rPr lang="en-US" sz="40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79:1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〔亞薩的詩。〕神阿，外邦人進入你的產業，污穢你的聖殿，使耶路撒冷變成荒堆。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把你僕人的屍首，交與天空的飛鳥為食，把你聖民的肉，交與地上的野獸。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在耶路撒冷周圍流他們的血如水，無人葬埋。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lv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088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教會做什麼事可能會</a:t>
            </a:r>
            <a:r>
              <a:rPr lang="en-US" altLang="zh-CN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叫住在地上的人受痛苦</a:t>
            </a:r>
            <a:r>
              <a:rPr lang="en-GB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r>
              <a:rPr lang="en-US" altLang="zh-CN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5400" b="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 </a:t>
            </a:r>
            <a:r>
              <a:rPr lang="zh-TW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若有人想要害他們</a:t>
            </a:r>
            <a:r>
              <a:rPr lang="zh-TW" altLang="en-US" sz="36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</a:t>
            </a:r>
            <a:r>
              <a:rPr lang="zh-TW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有火從他們口中出來，燒滅仇敵，凡想要害他們的，都必這樣被殺。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 </a:t>
            </a:r>
            <a:r>
              <a:rPr lang="zh-TW" altLang="en-US" sz="36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這二人</a:t>
            </a:r>
            <a:r>
              <a:rPr lang="zh-TW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有權柄，在他們傳道的日子</a:t>
            </a:r>
            <a:r>
              <a:rPr lang="zh-TW" altLang="en-US" sz="36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叫天閉塞不</a:t>
            </a:r>
            <a:r>
              <a:rPr lang="zh-CN" altLang="en-US" sz="36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下</a:t>
            </a:r>
            <a:r>
              <a:rPr lang="zh-TW" altLang="en-US" sz="36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雨</a:t>
            </a:r>
            <a:r>
              <a:rPr lang="zh-TW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，又有權柄，</a:t>
            </a:r>
            <a:r>
              <a:rPr lang="zh-TW" altLang="en-US" sz="36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叫水變為血</a:t>
            </a:r>
            <a:r>
              <a:rPr lang="zh-TW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，並且能</a:t>
            </a:r>
            <a:r>
              <a:rPr lang="zh-TW" altLang="en-US" sz="36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隨時隨意用各樣的災殃攻擊世界</a:t>
            </a:r>
            <a:r>
              <a:rPr lang="zh-TW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590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E8894A-7F88-B77F-AD8C-709CA07C0F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28800" y="712177"/>
            <a:ext cx="5999560" cy="31652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11:11-13</a:t>
            </a:r>
            <a:r>
              <a:rPr lang="en-US" sz="60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– </a:t>
            </a:r>
            <a:br>
              <a:rPr lang="en-US" sz="5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</a:br>
            <a:r>
              <a:rPr lang="zh-CN" altLang="en-US" sz="5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兩個見證人的復活升天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3EA1F-2DDA-1E3C-E052-7242C6DC379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76861" y="4147343"/>
            <a:ext cx="7380969" cy="18881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buSzPct val="100000"/>
              <a:buFont typeface="Wingdings" panose="05000000000000000000" pitchFamily="2" charset="2"/>
              <a:buChar char="±"/>
            </a:pPr>
            <a:r>
              <a:rPr lang="zh-CN" altLang="en-US" sz="5400" cap="all" dirty="0">
                <a:solidFill>
                  <a:schemeClr val="accent6">
                    <a:lumMod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他們的升天就是審判的開始</a:t>
            </a:r>
            <a:endParaRPr lang="en-US" sz="5400" cap="all" dirty="0">
              <a:solidFill>
                <a:schemeClr val="accent6">
                  <a:lumMod val="50000"/>
                </a:schemeClr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84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617706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</a:t>
            </a: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過了這三天半，有生氣從神那裡進入他們裡面，他們就站起來，看見他們的人甚是害怕。</a:t>
            </a: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12</a:t>
            </a: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兩位先知聽見有大聲音從天上來，對他們說：「上到這裡來！」他們就駕著雲上了天，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他們的仇敵也看見了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23793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617706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</a:t>
            </a: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正在那時候，地大震動，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城就倒塌了十分之一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，因地震而死的有七千人，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其餘的都恐懼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歸榮耀給天上的神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176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1691" y="228600"/>
            <a:ext cx="8581293" cy="6391275"/>
          </a:xfrm>
        </p:spPr>
        <p:txBody>
          <a:bodyPr anchor="ctr">
            <a:noAutofit/>
          </a:bodyPr>
          <a:lstStyle/>
          <a:p>
            <a:pPr marL="251465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七印的序曲—羔羊前的敬拜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5:1-14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7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251465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七印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6:1-17 &amp; 8:1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–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8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91440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§插曲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– (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7:1-17)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13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251465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七號的序曲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8:2-6)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–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9a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251465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七號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8:7-9:20 &amp; 11:15-19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 –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9b &amp; 10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91440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§插曲二</a:t>
            </a:r>
            <a:r>
              <a:rPr lang="en-US" altLang="zh-TW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10:1-11:14)</a:t>
            </a:r>
            <a:r>
              <a:rPr lang="zh-TW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TW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14 &amp; </a:t>
            </a:r>
            <a:r>
              <a:rPr lang="en-US" sz="36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15</a:t>
            </a:r>
            <a:r>
              <a:rPr lang="en-US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zh-TW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600" dirty="0">
              <a:solidFill>
                <a:srgbClr val="0000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91440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6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§</a:t>
            </a:r>
            <a:r>
              <a:rPr lang="zh-TW" sz="32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插曲三</a:t>
            </a:r>
            <a:r>
              <a:rPr lang="en-US" altLang="zh-TW" sz="32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12:1-14:20)</a:t>
            </a:r>
            <a:r>
              <a:rPr lang="zh-TW" sz="32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 </a:t>
            </a:r>
            <a:r>
              <a:rPr lang="zh-TW" sz="32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16-18 </a:t>
            </a:r>
            <a:r>
              <a:rPr lang="zh-TW" sz="32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rgbClr val="00008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251465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七碗的序曲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15:1-8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 –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11a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251465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七碗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16:1-21)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11b &amp; 12 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612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" y="533400"/>
            <a:ext cx="8001000" cy="579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約</a:t>
            </a:r>
            <a:r>
              <a:rPr lang="en-US" alt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16:19 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耶穌看出他們要問他、就說、我說等不多時、你們就不得見我、再</a:t>
            </a: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等不多時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、你們</a:t>
            </a: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還要見我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…20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我實實在在的告訴你們、</a:t>
            </a: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你們將要痛哭、哀號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、世人倒要喜樂．你們將要憂愁、</a:t>
            </a: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然而你們的憂愁、要變為喜樂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21 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婦人生產的時候、就憂愁、因為他的時候到了．既生了孩子、就不再記念那苦楚、因為歡喜世上生了一個人。</a:t>
            </a:r>
            <a:endParaRPr lang="en-US" sz="36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0864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9581" y="345281"/>
            <a:ext cx="8224837" cy="6167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20:4 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我又看見幾個寶座、也有坐在上面的、並有審判的權柄賜給他們．我又看見那些因為給耶穌作見證、並為神之道被斬者的靈魂、和那沒有拜過獸與獸像、也沒有在額上和手上受過他印記之人的靈魂．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他們都復活了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與基督一同作王一千年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62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CDC7-467D-01D4-AC14-72507FF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885"/>
            <a:ext cx="8229600" cy="1153886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兩位見證人的復活</a:t>
            </a:r>
            <a:endParaRPr lang="en-US" sz="5400" b="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創</a:t>
            </a:r>
            <a:r>
              <a:rPr 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2:7 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耶和華神用地上的塵土造人、將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生氣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吹在他鼻孔裡、他就成了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有靈的活人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、名叫亞當。</a:t>
            </a:r>
            <a:endParaRPr lang="en-US" altLang="zh-CN" sz="4000" dirty="0">
              <a:solidFill>
                <a:srgbClr val="000000"/>
              </a:solidFill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他們的復活顯明象徵上帝所應許的拯救，</a:t>
            </a: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就是</a:t>
            </a:r>
            <a:r>
              <a:rPr lang="en-US" altLang="zh-CN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新的創造</a:t>
            </a:r>
            <a:r>
              <a:rPr lang="en-US" altLang="zh-CN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；</a:t>
            </a:r>
            <a:r>
              <a:rPr lang="zh-CN" altLang="en-US" sz="4000" dirty="0">
                <a:solidFill>
                  <a:srgbClr val="3A001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參考以西結書</a:t>
            </a:r>
            <a:r>
              <a:rPr lang="en-US" altLang="zh-CN" sz="4000" b="1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37:1-14</a:t>
            </a:r>
            <a:r>
              <a:rPr lang="zh-CN" altLang="en-US" sz="4000" dirty="0">
                <a:solidFill>
                  <a:srgbClr val="3A001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章</a:t>
            </a:r>
            <a:r>
              <a:rPr lang="en-US" altLang="zh-CN" sz="4000" dirty="0">
                <a:solidFill>
                  <a:srgbClr val="3A001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000" dirty="0">
                <a:solidFill>
                  <a:srgbClr val="3A001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枯骨復生</a:t>
            </a:r>
            <a:r>
              <a:rPr lang="en-US" altLang="zh-CN" sz="4000" dirty="0">
                <a:solidFill>
                  <a:srgbClr val="3A001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000" dirty="0">
                <a:solidFill>
                  <a:srgbClr val="3A001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的異象。</a:t>
            </a:r>
            <a:endParaRPr lang="en-US" sz="4000" dirty="0">
              <a:solidFill>
                <a:srgbClr val="3A001D"/>
              </a:solidFill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336604" cy="616733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32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以西結書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37:1 </a:t>
            </a: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耶和華的靈，</a:t>
            </a:r>
            <a:r>
              <a:rPr lang="zh-TW" sz="2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〔原文作手〕</a:t>
            </a: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降在我身上，耶和華藉</a:t>
            </a:r>
            <a:r>
              <a:rPr lang="zh-CN" alt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祂</a:t>
            </a: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的靈帶我出去，將我放在平原中，這平原遍滿骸骨。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 </a:t>
            </a:r>
            <a:r>
              <a:rPr lang="zh-CN" alt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祂</a:t>
            </a: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使我從骸骨的四圍經過，誰知在平原的骸骨甚多，而且極其枯乾。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3 </a:t>
            </a:r>
            <a:r>
              <a:rPr lang="zh-CN" alt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祂</a:t>
            </a: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對我說：人子阿，這些骸骨能復活麼，我說：主耶和華阿，你是知道的。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4 </a:t>
            </a:r>
            <a:r>
              <a:rPr lang="zh-CN" alt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祂</a:t>
            </a: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又對我說：你向這些骸骨發豫言，說：枯乾的骸骨阿，要聽耶和華的話。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5 </a:t>
            </a: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主耶和華對這些骸骨如此說：我必使氣息進入你們裡面，你們就要活了。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6 </a:t>
            </a:r>
            <a:r>
              <a:rPr lang="zh-TW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我必給你們加上筋，使你們長肉，又將皮遮蔽你們，使氣息進入你們裡面，</a:t>
            </a:r>
            <a:endParaRPr lang="en-US" sz="3200" dirty="0">
              <a:solidFill>
                <a:srgbClr val="C0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95442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200"/>
            <a:ext cx="8219872" cy="597278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你們就要活了，</a:t>
            </a:r>
            <a:r>
              <a:rPr lang="zh-TW" sz="3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你們便知道我是耶和華。 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7 </a:t>
            </a: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於是我遵命說豫言，正說豫言的時候，不料，有響聲，有地震，骨與骨互相聯絡。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8 </a:t>
            </a: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我觀看，見骸骨上有筋，也長了肉，又有皮遮蔽其上，只是還沒有氣息。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9 </a:t>
            </a: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主對我說：人子阿，你要發豫言，向風發豫言，說：主耶和華如此說：氣息阿，要從四方</a:t>
            </a:r>
            <a:r>
              <a:rPr lang="zh-TW" sz="2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〔原文是風〕</a:t>
            </a: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而來，吹在這些被殺的人身上，使他們活了。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10 </a:t>
            </a: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於是我遵命說豫言，</a:t>
            </a:r>
            <a:r>
              <a:rPr lang="zh-TW" sz="3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氣息就進入骸骨，骸骨便活了，並且站起來，成為極大的軍隊。</a:t>
            </a:r>
            <a:endParaRPr lang="en-US" sz="3200" dirty="0">
              <a:solidFill>
                <a:srgbClr val="0000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87850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6177065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11 </a:t>
            </a: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主對我說：人子阿，</a:t>
            </a:r>
            <a:r>
              <a:rPr lang="zh-TW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這些骸骨就是以色列全家，他們說：我們的骨頭枯乾了，我們的指望失去了，我們滅絕淨盡了。 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 </a:t>
            </a: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所以你要發豫言，對他們說：主耶和華如此說：我的民哪，我必開你們的墳墓，使你們從墳墓中出來，領你們進入以色列地。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13</a:t>
            </a:r>
            <a:r>
              <a:rPr lang="en-US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sz="3200" dirty="0">
                <a:solidFill>
                  <a:schemeClr val="accent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我的民哪，我開你們的墳墓，使你們從墳墓中出來，</a:t>
            </a:r>
            <a:r>
              <a:rPr lang="zh-TW" sz="3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你們就知道我是耶和華。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14 </a:t>
            </a:r>
            <a:r>
              <a:rPr lang="zh-TW" sz="3200" dirty="0">
                <a:solidFill>
                  <a:schemeClr val="accent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我必將我的靈放在你們裡面，你們就要活了，</a:t>
            </a:r>
            <a:r>
              <a:rPr lang="zh-TW" sz="32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我將你們安置在本地，</a:t>
            </a:r>
            <a:r>
              <a:rPr lang="zh-TW" sz="3200" dirty="0">
                <a:solidFill>
                  <a:srgbClr val="FF0000"/>
                </a:solidFill>
                <a:effectLst/>
                <a:latin typeface="DFLiYuan-Bd" panose="020F0709000000000000" pitchFamily="49" charset="-120"/>
                <a:ea typeface="DFLiYuan-Bd" panose="020F0709000000000000" pitchFamily="49" charset="-120"/>
                <a:cs typeface="Times New Roman" panose="02020603050405020304" pitchFamily="18" charset="0"/>
              </a:rPr>
              <a:t>你們就知道我耶和華如此說：也如此成就了</a:t>
            </a:r>
            <a:r>
              <a:rPr lang="zh-TW" sz="3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這是耶和華說的。</a:t>
            </a:r>
            <a:endParaRPr lang="en-US" sz="32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21321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CDC7-467D-01D4-AC14-72507FF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885"/>
            <a:ext cx="8229600" cy="1153886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看到得人就都害怕</a:t>
            </a:r>
            <a:endParaRPr lang="en-US" sz="5400" b="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以西結書 </a:t>
            </a:r>
            <a:r>
              <a:rPr lang="en-US" altLang="zh-CN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37:</a:t>
            </a:r>
            <a:r>
              <a:rPr lang="en-US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13 </a:t>
            </a:r>
            <a:r>
              <a:rPr lang="zh-TW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我的民哪，</a:t>
            </a:r>
            <a:r>
              <a:rPr lang="zh-TW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我開你們的墳墓，使你們從墳墓中出來</a:t>
            </a:r>
            <a:r>
              <a:rPr lang="zh-TW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你們就知道我是耶和華</a:t>
            </a:r>
            <a:r>
              <a:rPr lang="zh-TW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 </a:t>
            </a:r>
            <a:r>
              <a:rPr lang="zh-TW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我必將我的靈放在你們裡面，你們就要活了，我將你們安置在本地，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你們就知道</a:t>
            </a: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我耶和華如此說：也如此成就了，這是耶和華說的。</a:t>
            </a:r>
            <a:endParaRPr lang="en-US" sz="40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648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351692"/>
            <a:ext cx="8013192" cy="1925516"/>
          </a:xfrm>
        </p:spPr>
        <p:txBody>
          <a:bodyPr anchor="ctr">
            <a:noAutofit/>
          </a:bodyPr>
          <a:lstStyle/>
          <a:p>
            <a:pPr algn="ctr"/>
            <a:r>
              <a:rPr lang="zh-TW" alt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兩個見證人的升天和主耶穌有何類似處</a:t>
            </a:r>
            <a:r>
              <a:rPr lang="en-GB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?</a:t>
            </a:r>
            <a:endParaRPr lang="en-US" sz="5400" b="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832" y="2998176"/>
            <a:ext cx="8022336" cy="340262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兩位先知聽見有大聲音從天上來，對他們說：「上到這裡來！」他們就駕著雲上了天，他們的仇敵也看見了。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423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336604" cy="5943601"/>
          </a:xfrm>
        </p:spPr>
        <p:txBody>
          <a:bodyPr>
            <a:normAutofit/>
          </a:bodyPr>
          <a:lstStyle/>
          <a:p>
            <a:pPr marL="0" marR="0" lvl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徒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1:7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耶穌對他們說、父憑</a:t>
            </a:r>
            <a:r>
              <a:rPr 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自己的權柄、所定的時候日期、不是你們可以知道的。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但聖靈降臨在你們身上、你們就必得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能力．並要在耶路撒冷、猶太全地、和撒瑪利亞、直到地極、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作我的見證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說了這話、他們正看的時候、他就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被取上升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、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有一朵雲彩把他接去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、便看不見他了。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919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1B800-A2D9-68AC-5DE6-727B6EFD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9" y="204281"/>
            <a:ext cx="8239326" cy="204048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zh-TW" sz="54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他們升天時，有</a:t>
            </a:r>
            <a:r>
              <a:rPr lang="zh-CN" altLang="en-US" sz="54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何事發生</a:t>
            </a:r>
            <a:r>
              <a:rPr lang="en-US" altLang="zh-TW" sz="54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? </a:t>
            </a:r>
            <a:endParaRPr lang="en-US" sz="5400" dirty="0">
              <a:solidFill>
                <a:srgbClr val="CC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4C752-1FA7-723E-8691-88D66E83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29" y="3339548"/>
            <a:ext cx="7548662" cy="331417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 </a:t>
            </a:r>
            <a:r>
              <a:rPr 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正在那時候，</a:t>
            </a:r>
            <a:r>
              <a:rPr 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地大震動</a:t>
            </a:r>
            <a:r>
              <a:rPr 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，城就倒塌了十分之一，</a:t>
            </a:r>
            <a:r>
              <a:rPr 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因地震而死的有七千人</a:t>
            </a:r>
            <a:r>
              <a:rPr 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，其餘的都恐懼，歸榮耀給天上的神。</a:t>
            </a:r>
            <a:endParaRPr lang="en-US" sz="72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408" y="2244769"/>
            <a:ext cx="9143592" cy="2651760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428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47472"/>
            <a:ext cx="8229600" cy="6011695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11:1 </a:t>
            </a:r>
            <a:r>
              <a:rPr lang="zh-TW" sz="4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有一根葦子賜給我，當作量度的杖，且有話說：起來，將神的殿，和祭壇，並在殿中禮拜的人，都量一量。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TW" sz="4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只是殿外的院子，要留下不用量，因為這是給了外邦人的，他們要踐踏聖城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四十二個月</a:t>
            </a:r>
            <a:r>
              <a:rPr lang="zh-TW" sz="4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78460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6110" y="457200"/>
            <a:ext cx="8365788" cy="6167336"/>
          </a:xfrm>
        </p:spPr>
        <p:txBody>
          <a:bodyPr>
            <a:normAutofit lnSpcReduction="10000"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耶利米書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10:10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惟耶和華是真神、是活神、是永遠的王．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一發怒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大地震動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一惱恨、列國都擔當不起。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以賽亞書 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2:19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耶和華興起使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地大震動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的時候、人就進入石洞、進入土穴、躲避耶和華的驚嚇、和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威嚴的榮光。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20 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到那日</a:t>
            </a:r>
            <a:r>
              <a:rPr lang="en-US" altLang="zh-TW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萬軍之耶和華降罰的日子</a:t>
            </a:r>
            <a:r>
              <a:rPr lang="en-US" altLang="zh-TW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、人必將為拜而造的金偶像、銀偶像、拋給田鼠、和蝙蝠．</a:t>
            </a:r>
            <a:endParaRPr lang="en-US" sz="40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42647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6BD3-2A67-6CE8-5D36-05BE9F30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47" y="465992"/>
            <a:ext cx="7475220" cy="321163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藉著兩位見證人的復活升天，和神降的災，帶來什麼結果</a:t>
            </a:r>
            <a:r>
              <a:rPr lang="en-GB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19A3E-2D07-CF42-9B6F-A2822F12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777" y="4154520"/>
            <a:ext cx="7367689" cy="2237488"/>
          </a:xfrm>
        </p:spPr>
        <p:txBody>
          <a:bodyPr anchor="ctr">
            <a:normAutofit/>
          </a:bodyPr>
          <a:lstStyle/>
          <a:p>
            <a:pPr marL="0" marR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…</a:t>
            </a:r>
            <a:r>
              <a:rPr lang="zh-TW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其餘的都恐懼，歸榮耀給天上的神。</a:t>
            </a:r>
            <a:r>
              <a:rPr lang="en-US" altLang="zh-TW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CN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13)</a:t>
            </a:r>
            <a:endParaRPr lang="en-US" sz="4800" dirty="0">
              <a:solidFill>
                <a:srgbClr val="00002A"/>
              </a:solidFill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3385" y="3299198"/>
            <a:ext cx="7763607" cy="3101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插曲二</a:t>
            </a:r>
            <a:r>
              <a:rPr lang="en-US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TW" altLang="en-US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10:1-11:13)</a:t>
            </a:r>
            <a:r>
              <a:rPr lang="zh-TW" altLang="en-US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插在第六號和第七號之間，有何特別的意義</a:t>
            </a:r>
            <a:r>
              <a:rPr lang="en-US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379705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0936" y="685800"/>
            <a:ext cx="8015592" cy="54951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彼後</a:t>
            </a:r>
            <a:r>
              <a:rPr lang="en-US" alt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3:9 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主所應許的尚未成就、有人以為</a:t>
            </a:r>
            <a:r>
              <a:rPr lang="zh-CN" alt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是耽延．其實</a:t>
            </a:r>
            <a:r>
              <a:rPr lang="zh-TW" sz="5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不是耽延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5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乃是寬容</a:t>
            </a:r>
            <a:r>
              <a:rPr lang="zh-TW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你們、不願有一人沉淪、乃願人人都悔改。</a:t>
            </a:r>
            <a:endParaRPr lang="en-US" sz="5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3253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0664" y="457200"/>
            <a:ext cx="7791856" cy="56906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徒</a:t>
            </a:r>
            <a:r>
              <a:rPr 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1:8 </a:t>
            </a:r>
            <a:r>
              <a:rPr lang="zh-TW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但聖靈降臨在你們身上、你們就必得</a:t>
            </a:r>
            <a:r>
              <a:rPr lang="zh-TW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能力．並要在耶路撒冷、猶太全地、和撒瑪利亞、直到地極、</a:t>
            </a:r>
            <a:r>
              <a:rPr lang="zh-TW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作我的見證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5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3021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0119" y="685800"/>
            <a:ext cx="7986410" cy="5705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帖前</a:t>
            </a:r>
            <a:r>
              <a:rPr 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4:16 </a:t>
            </a:r>
            <a:r>
              <a:rPr lang="zh-TW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因為主必親自從天降臨、有呼叫的聲音、和天使長的聲音、又有神的號吹響．那</a:t>
            </a:r>
            <a:r>
              <a:rPr lang="zh-TW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在基督裡死了的人必先復活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5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44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C5618-8723-4EBE-84FF-37263469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87567"/>
            <a:ext cx="8001000" cy="1321091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 algn="r"/>
            <a:r>
              <a:rPr lang="zh-CN" altLang="en-US" sz="7200" dirty="0">
                <a:solidFill>
                  <a:srgbClr val="D1FFD1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7200" dirty="0">
              <a:solidFill>
                <a:srgbClr val="D1FFD1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94C7B-DDB8-4EE4-A54F-2B2208CA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664" y="449343"/>
            <a:ext cx="7772400" cy="318270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</a:rPr>
              <a:t>殉道者的血是教會的種子。教會必須不惜代價宣告上帝拯救與審判的的信息。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Freeform: Shape 21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5747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47472"/>
            <a:ext cx="8229600" cy="6011695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我要使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我那兩個見證人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，穿著毛衣，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傳道一千二百六十天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他們就是那兩棵橄欖樹，兩個燈臺，立在世界之主面前的。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若有人想要害他們就有火從他們口中出來，燒滅仇敵，凡想要害他們的，都必這樣被殺。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199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82511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這二人有權柄，在他們傳道的日子叫天閉塞不</a:t>
            </a: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下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雨，又有權柄，叫水變為血，並且能隨時隨意用各樣的災殃攻擊世界。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7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他們作完見證的時候，那從無底坑裡上來的獸，必與他們交戰，並且得勝，把他們殺了。 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7601578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10.xml><?xml version="1.0" encoding="utf-8"?>
<a:theme xmlns:a="http://schemas.openxmlformats.org/drawingml/2006/main" name="RJH2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JH2" id="{33D9C10E-3968-47A4-99CC-CB7F14986B33}" vid="{9353BFCD-12C9-4107-93A5-8E34AA176323}"/>
    </a:ext>
  </a:extLst>
</a:theme>
</file>

<file path=ppt/theme/theme2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8.xml><?xml version="1.0" encoding="utf-8"?>
<a:theme xmlns:a="http://schemas.openxmlformats.org/drawingml/2006/main" name="3_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9.xml><?xml version="1.0" encoding="utf-8"?>
<a:theme xmlns:a="http://schemas.openxmlformats.org/drawingml/2006/main" name="1_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9818</TotalTime>
  <Words>6307</Words>
  <Application>Microsoft Office PowerPoint</Application>
  <PresentationFormat>On-screen Show (4:3)</PresentationFormat>
  <Paragraphs>145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76</vt:i4>
      </vt:variant>
    </vt:vector>
  </HeadingPairs>
  <TitlesOfParts>
    <vt:vector size="108" baseType="lpstr">
      <vt:lpstr>DFLiYuan-Bd</vt:lpstr>
      <vt:lpstr>DFPWeiBei-B5</vt:lpstr>
      <vt:lpstr>DFPYuanBold-B5</vt:lpstr>
      <vt:lpstr>DFWeiBei-B5</vt:lpstr>
      <vt:lpstr>DFYuanBold-B5</vt:lpstr>
      <vt:lpstr>DFYuanMedium-B5</vt:lpstr>
      <vt:lpstr>Arial</vt:lpstr>
      <vt:lpstr>Arial Nova Cond</vt:lpstr>
      <vt:lpstr>Calibri</vt:lpstr>
      <vt:lpstr>Calibri Light</vt:lpstr>
      <vt:lpstr>Candara</vt:lpstr>
      <vt:lpstr>Century Gothic</vt:lpstr>
      <vt:lpstr>Corbel</vt:lpstr>
      <vt:lpstr>Courier New</vt:lpstr>
      <vt:lpstr>Euphemia</vt:lpstr>
      <vt:lpstr>Franklin Gothic Book</vt:lpstr>
      <vt:lpstr>Impact</vt:lpstr>
      <vt:lpstr>Perpetua</vt:lpstr>
      <vt:lpstr>Plantagenet Cherokee</vt:lpstr>
      <vt:lpstr>Wingdings</vt:lpstr>
      <vt:lpstr>Wingdings 2</vt:lpstr>
      <vt:lpstr>Wingdings 3</vt:lpstr>
      <vt:lpstr>TornVTI</vt:lpstr>
      <vt:lpstr>Text Theme</vt:lpstr>
      <vt:lpstr>Equity</vt:lpstr>
      <vt:lpstr>Deep Blue</vt:lpstr>
      <vt:lpstr>Ion Boardroom</vt:lpstr>
      <vt:lpstr>Office Theme</vt:lpstr>
      <vt:lpstr>1_Ion Boardroom</vt:lpstr>
      <vt:lpstr>3_Ion Boardroom</vt:lpstr>
      <vt:lpstr>1_Basis</vt:lpstr>
      <vt:lpstr>RJH2</vt:lpstr>
      <vt:lpstr>PowerPoint Presentation</vt:lpstr>
      <vt:lpstr>啟示錄 11:3 - 13  “插曲二：  兩個見證人”</vt:lpstr>
      <vt:lpstr>我要使我那兩個見證人、穿著毛衣、傳道一千二百六十天。他們就是那兩棵橄欖樹、兩個燈臺、立在世界之主面前的。 (啟11:3-4)</vt:lpstr>
      <vt:lpstr>複習：啟示錄 10:1-11:2 “插曲二: 吃書卷和量神的殿”</vt:lpstr>
      <vt:lpstr>屬靈原則：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兩個見證人是“兩個燈臺”象徵【基督的教會】</vt:lpstr>
      <vt:lpstr>PowerPoint Presentation</vt:lpstr>
      <vt:lpstr>他們所穿的毛衣(原文作麻衣)，表明所傳(宣告)的是為罪憂傷並悔改與審判的道</vt:lpstr>
      <vt:lpstr>PowerPoint Presentation</vt:lpstr>
      <vt:lpstr>PowerPoint Presentation</vt:lpstr>
      <vt:lpstr>“兩棵橄欖樹…立在世界之主面前的”象徵被聖靈充滿的教會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5-6節中的 舊約背景</vt:lpstr>
      <vt:lpstr>“有火從他們口中出來，燒滅仇敵”</vt:lpstr>
      <vt:lpstr>“叫天閉塞不下雨”</vt:lpstr>
      <vt:lpstr>“叫水變為血, 並且能隨時隨意用各樣的災殃攻擊世界”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“有火從他們口中出來，燒滅仇敵”表徵教會什麼能力?</vt:lpstr>
      <vt:lpstr>PowerPoint Presentation</vt:lpstr>
      <vt:lpstr>我們要如何正確理解『用各樣的災殃攻擊世界』?</vt:lpstr>
      <vt:lpstr>PowerPoint Presentation</vt:lpstr>
      <vt:lpstr>11:7-10  – 兩個見證人被殺</vt:lpstr>
      <vt:lpstr>PowerPoint Presentation</vt:lpstr>
      <vt:lpstr>PowerPoint Presentation</vt:lpstr>
      <vt:lpstr>PowerPoint Presentation</vt:lpstr>
      <vt:lpstr>“無底坑裏上來的獸”</vt:lpstr>
      <vt:lpstr>PowerPoint Presentation</vt:lpstr>
      <vt:lpstr>PowerPoint Presentation</vt:lpstr>
      <vt:lpstr>PowerPoint Presentation</vt:lpstr>
      <vt:lpstr>PowerPoint Presentation</vt:lpstr>
      <vt:lpstr>“獸必與他們交戰，並且得勝，把他們殺了。”  兩個見證人/教會“被殺”可能是指什麼?</vt:lpstr>
      <vt:lpstr>兩個見證人被殺的地點</vt:lpstr>
      <vt:lpstr>PowerPoint Presentation</vt:lpstr>
      <vt:lpstr>PowerPoint Presentation</vt:lpstr>
      <vt:lpstr>PowerPoint Presentation</vt:lpstr>
      <vt:lpstr>「有人觀看他們的屍首三天半，又不許把屍首放在墳墓裡」 (9)，</vt:lpstr>
      <vt:lpstr>PowerPoint Presentation</vt:lpstr>
      <vt:lpstr>教會做什麼事可能會『叫住在地上的人受痛苦?』</vt:lpstr>
      <vt:lpstr>11:11-13 –  兩個見證人的復活升天</vt:lpstr>
      <vt:lpstr>PowerPoint Presentation</vt:lpstr>
      <vt:lpstr>PowerPoint Presentation</vt:lpstr>
      <vt:lpstr>PowerPoint Presentation</vt:lpstr>
      <vt:lpstr>PowerPoint Presentation</vt:lpstr>
      <vt:lpstr>兩位見證人的復活</vt:lpstr>
      <vt:lpstr>PowerPoint Presentation</vt:lpstr>
      <vt:lpstr>PowerPoint Presentation</vt:lpstr>
      <vt:lpstr>PowerPoint Presentation</vt:lpstr>
      <vt:lpstr>看到得人就都害怕</vt:lpstr>
      <vt:lpstr>兩個見證人的升天和主耶穌有何類似處?</vt:lpstr>
      <vt:lpstr>PowerPoint Presentation</vt:lpstr>
      <vt:lpstr>他們升天時，有何事發生? </vt:lpstr>
      <vt:lpstr>PowerPoint Presentation</vt:lpstr>
      <vt:lpstr>藉著兩位見證人的復活升天，和神降的災，帶來什麼結果?</vt:lpstr>
      <vt:lpstr>PowerPoint Presentation</vt:lpstr>
      <vt:lpstr>PowerPoint Presentation</vt:lpstr>
      <vt:lpstr>PowerPoint Presentation</vt:lpstr>
      <vt:lpstr>PowerPoint Presentation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rjames Ho</cp:lastModifiedBy>
  <cp:revision>82</cp:revision>
  <cp:lastPrinted>2022-06-24T04:32:25Z</cp:lastPrinted>
  <dcterms:created xsi:type="dcterms:W3CDTF">2021-08-10T05:01:00Z</dcterms:created>
  <dcterms:modified xsi:type="dcterms:W3CDTF">2023-05-05T01:09:10Z</dcterms:modified>
</cp:coreProperties>
</file>