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89" r:id="rId2"/>
    <p:sldMasterId id="2147483802" r:id="rId3"/>
    <p:sldMasterId id="2147483843" r:id="rId4"/>
    <p:sldMasterId id="2147483855" r:id="rId5"/>
    <p:sldMasterId id="2147483939" r:id="rId6"/>
    <p:sldMasterId id="2147483951" r:id="rId7"/>
    <p:sldMasterId id="2147483969" r:id="rId8"/>
  </p:sldMasterIdLst>
  <p:sldIdLst>
    <p:sldId id="556" r:id="rId9"/>
    <p:sldId id="268" r:id="rId10"/>
    <p:sldId id="526" r:id="rId11"/>
    <p:sldId id="287" r:id="rId12"/>
    <p:sldId id="331" r:id="rId13"/>
    <p:sldId id="502" r:id="rId14"/>
    <p:sldId id="3903" r:id="rId15"/>
    <p:sldId id="333" r:id="rId16"/>
    <p:sldId id="527" r:id="rId17"/>
    <p:sldId id="374" r:id="rId18"/>
    <p:sldId id="388" r:id="rId19"/>
    <p:sldId id="334" r:id="rId20"/>
    <p:sldId id="475" r:id="rId21"/>
    <p:sldId id="558" r:id="rId22"/>
    <p:sldId id="559" r:id="rId23"/>
    <p:sldId id="259" r:id="rId24"/>
    <p:sldId id="560" r:id="rId25"/>
    <p:sldId id="562" r:id="rId26"/>
    <p:sldId id="3843" r:id="rId27"/>
    <p:sldId id="3844" r:id="rId28"/>
    <p:sldId id="4276" r:id="rId29"/>
    <p:sldId id="4277" r:id="rId30"/>
    <p:sldId id="3845" r:id="rId31"/>
    <p:sldId id="3895" r:id="rId32"/>
    <p:sldId id="3896" r:id="rId33"/>
    <p:sldId id="3897" r:id="rId34"/>
    <p:sldId id="3898" r:id="rId35"/>
    <p:sldId id="500" r:id="rId36"/>
    <p:sldId id="481" r:id="rId37"/>
    <p:sldId id="561" r:id="rId38"/>
    <p:sldId id="580" r:id="rId39"/>
    <p:sldId id="441" r:id="rId40"/>
    <p:sldId id="292" r:id="rId41"/>
    <p:sldId id="564" r:id="rId42"/>
    <p:sldId id="576" r:id="rId43"/>
    <p:sldId id="570" r:id="rId44"/>
    <p:sldId id="577" r:id="rId45"/>
    <p:sldId id="487" r:id="rId46"/>
    <p:sldId id="397" r:id="rId47"/>
    <p:sldId id="586" r:id="rId48"/>
    <p:sldId id="571" r:id="rId49"/>
    <p:sldId id="565" r:id="rId50"/>
    <p:sldId id="496" r:id="rId51"/>
    <p:sldId id="579" r:id="rId52"/>
    <p:sldId id="3894" r:id="rId53"/>
    <p:sldId id="499" r:id="rId54"/>
    <p:sldId id="585" r:id="rId55"/>
    <p:sldId id="447" r:id="rId56"/>
    <p:sldId id="503" r:id="rId57"/>
    <p:sldId id="582" r:id="rId58"/>
    <p:sldId id="581" r:id="rId59"/>
    <p:sldId id="583" r:id="rId60"/>
    <p:sldId id="584" r:id="rId61"/>
    <p:sldId id="541" r:id="rId62"/>
    <p:sldId id="319" r:id="rId6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FF"/>
    <a:srgbClr val="1D2F2F"/>
    <a:srgbClr val="D1FFD1"/>
    <a:srgbClr val="00008A"/>
    <a:srgbClr val="0000FF"/>
    <a:srgbClr val="3A001D"/>
    <a:srgbClr val="2D051A"/>
    <a:srgbClr val="8181FF"/>
    <a:srgbClr val="0064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2" autoAdjust="0"/>
    <p:restoredTop sz="95581" autoAdjust="0"/>
  </p:normalViewPr>
  <p:slideViewPr>
    <p:cSldViewPr snapToGrid="0">
      <p:cViewPr varScale="1">
        <p:scale>
          <a:sx n="87" d="100"/>
          <a:sy n="87" d="100"/>
        </p:scale>
        <p:origin x="100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6366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58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8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5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91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6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87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189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5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02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7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66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82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09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5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1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72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3292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056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95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0966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9347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1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17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8367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7460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9220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5143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2401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5709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5426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41846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9717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1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710FEA-5A36-4FE2-B5D6-E9F11D9264C2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0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67" r:id="rId16"/>
    <p:sldLayoutId id="214748396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7710FEA-5A36-4FE2-B5D6-E9F11D9264C2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446315" y="4659114"/>
            <a:ext cx="4386942" cy="175432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啟示錄查經</a:t>
            </a:r>
            <a:b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</a:b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2A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8:1-13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A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76654"/>
            <a:ext cx="8268486" cy="615761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地的三分之一和樹的三分之一被燒了，一切的青草也被燒了。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第二位天使吹號，就有彷彿火燒著的大山扔在海中。海的三分之一變成血，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9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海中的活物死了三分之一，船隻也壞了三分之一。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10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第三位天使吹號，就有燒著的大星好像火把從天上落下來，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4468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76655"/>
            <a:ext cx="8243439" cy="6157608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落在江河的三分之一和眾水的泉源上。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11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這星名叫「茵陳」。眾水的三分之一變為茵陳，因水變苦，就死了許多人。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第四位天使吹號，日頭的三分之一、月亮的三分之一、星辰的三分之一都被擊打，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270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5838" y="457200"/>
            <a:ext cx="8308223" cy="596305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以致日月星的三分之一黑暗了，白晝的三分之一沒有光，黑夜也是這樣。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我又看見一個鷹飛在空中，並聽見牠大聲說：「三位天使要吹那其餘的號，你們住在地上的民，禍哉！禍哉！禍哉！」。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602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92053" cy="594861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Microsoft YaHei" panose="020B0503020204020204" pitchFamily="34" charset="-122"/>
              </a:rPr>
              <a:t>舊約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微软简魏碑" pitchFamily="2" charset="-122"/>
              </a:rPr>
              <a:t>中，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在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Microsoft YaHei" panose="020B0503020204020204" pitchFamily="34" charset="-122"/>
              </a:rPr>
              <a:t>聖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微软简魏碑" pitchFamily="2" charset="-122"/>
              </a:rPr>
              <a:t>殿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Microsoft YaHei" panose="020B0503020204020204" pitchFamily="34" charset="-122"/>
              </a:rPr>
              <a:t>寶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微软简魏碑" pitchFamily="2" charset="-122"/>
              </a:rPr>
              <a:t>座前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Microsoft YaHei" panose="020B0503020204020204" pitchFamily="34" charset="-122"/>
              </a:rPr>
              <a:t>靜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微软简魏碑" pitchFamily="2" charset="-122"/>
              </a:rPr>
              <a:t>默</a:t>
            </a:r>
            <a:r>
              <a:rPr lang="en-US" alt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微软简魏碑" pitchFamily="2" charset="-122"/>
              </a:rPr>
              <a:t>』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都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Microsoft YaHei" panose="020B0503020204020204" pitchFamily="34" charset="-122"/>
              </a:rPr>
              <a:t>與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Microsoft YaHei" panose="020B0503020204020204" pitchFamily="34" charset="-122"/>
              </a:rPr>
              <a:t>爭戰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和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Microsoft YaHei" panose="020B0503020204020204" pitchFamily="34" charset="-122"/>
              </a:rPr>
              <a:t>審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微软简魏碑" pitchFamily="2" charset="-122"/>
              </a:rPr>
              <a:t>判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有密切的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Microsoft YaHei" panose="020B0503020204020204" pitchFamily="34" charset="-122"/>
              </a:rPr>
              <a:t>關係</a:t>
            </a:r>
            <a:r>
              <a:rPr 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微软简魏碑" pitchFamily="2" charset="-122"/>
              </a:rPr>
              <a:t>。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微软简魏碑" pitchFamily="2" charset="-122"/>
              </a:rPr>
              <a:t>(</a:t>
            </a: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微软简魏碑" pitchFamily="2" charset="-122"/>
              </a:rPr>
              <a:t>哈巴谷書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微软简魏碑" pitchFamily="2" charset="-122"/>
              </a:rPr>
              <a:t> 2:20-3:15</a:t>
            </a: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微软简魏碑" pitchFamily="2" charset="-122"/>
              </a:rPr>
              <a:t>；撒迦利亞書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微软简魏碑" pitchFamily="2" charset="-122"/>
              </a:rPr>
              <a:t>2:13-3:2)</a:t>
            </a:r>
            <a:r>
              <a:rPr lang="zh-CN" sz="4000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微软简魏碑" pitchFamily="2" charset="-122"/>
              </a:rPr>
              <a:t>。</a:t>
            </a:r>
            <a:endParaRPr lang="en-US" altLang="zh-CN" sz="4000" dirty="0">
              <a:effectLst/>
              <a:latin typeface="Candara" panose="020E0502030303020204" pitchFamily="34" charset="0"/>
              <a:ea typeface="SimSun" panose="02010600030101010101" pitchFamily="2" charset="-122"/>
              <a:cs typeface="微软简魏碑" pitchFamily="2" charset="-122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 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14:14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耶和華必為你們爭戰，你們只管靜默，不要作聲。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1"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撒上 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12:16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現在你們要站住，看耶和華在你們眼前要行一件大事。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195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3672" y="447153"/>
            <a:ext cx="8396655" cy="5963693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以賽亞書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41:1 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眾海島阿，當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在我面前靜默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，眾民當從新得力，都要近前來才可以說話，我們可以彼此辯論。</a:t>
            </a:r>
            <a:endParaRPr lang="en-US" sz="40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哈巴谷書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2:20 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惟耶和華在祂的聖殿中，全地的人，都當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在祂面前肅敬靜默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撒迦利亞書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2:13 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凡有血氣的，都當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在耶和華面前靜默無聲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，因為祂興起，從聖所出來了。</a:t>
            </a:r>
            <a:endParaRPr lang="en-US" sz="40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0888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4914" y="448408"/>
            <a:ext cx="8334172" cy="6187820"/>
          </a:xfrm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latin typeface="HanWangYenLight" panose="02020300000000000000" pitchFamily="18" charset="-120"/>
                <a:ea typeface="HanWangYenLight" panose="02020300000000000000" pitchFamily="18" charset="-120"/>
                <a:cs typeface="Times New Roman" panose="02020603050405020304" pitchFamily="18" charset="0"/>
              </a:rPr>
              <a:t>西番亞書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1:7 </a:t>
            </a:r>
            <a:r>
              <a:rPr lang="zh-CN" sz="40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你要在主耶和華面前靜默無聲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，因為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耶和華的日子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快到，耶和華已經豫備祭物，將祂的客，分別為聖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000" dirty="0">
                <a:effectLst/>
                <a:latin typeface="Candara" panose="020E0502030303020204" pitchFamily="34" charset="0"/>
                <a:ea typeface="CWTEX-F" panose="02020600000000000000" pitchFamily="18" charset="-120"/>
                <a:cs typeface="Times New Roman" panose="02020603050405020304" pitchFamily="18" charset="0"/>
              </a:rPr>
              <a:t>14 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耶和華的大日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臨近，臨近而且甚快，乃是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耶和華日子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的風聲，勇士必痛痛地哭號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…18 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當</a:t>
            </a:r>
            <a:r>
              <a:rPr lang="zh-CN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耶和華發怒的日子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，他們的金銀不能救他們，祂的忿怒如火，必燒滅全地，毀滅這地的一切居民，而且大大毀滅。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4600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F91C-367B-482F-8539-7676C643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885"/>
            <a:ext cx="8229600" cy="1276291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0" dirty="0">
                <a:solidFill>
                  <a:srgbClr val="FFC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第七印和七號有何關係</a:t>
            </a:r>
            <a:endParaRPr lang="en-US" sz="54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Bold-B5" panose="020F0709000000000000" pitchFamily="49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CA7DC8-43DB-603B-2EB4-F4EC1BE54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羔羊揭開第七印的時候，天上寂靜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約有二刻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原文：半個時辰；半個小時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我看見那站在神面前的七位天使，有七支號賜給他們。</a:t>
            </a:r>
            <a:r>
              <a:rPr lang="en-US" altLang="zh-TW" sz="40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CN" sz="40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A Solemn Moment</a:t>
            </a:r>
            <a:r>
              <a:rPr lang="en-US" altLang="zh-TW" sz="40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4800" b="1" i="1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972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5992" y="454692"/>
            <a:ext cx="8283260" cy="617470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為什麼要提到『約有二刻』</a:t>
            </a:r>
            <a:r>
              <a:rPr lang="en-GB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?  </a:t>
            </a:r>
            <a:r>
              <a:rPr 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既然用『大約』，表示時間的長短不是重點。</a:t>
            </a:r>
            <a:r>
              <a:rPr lang="zh-TW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半個時辰</a:t>
            </a:r>
            <a:r>
              <a:rPr lang="zh-TW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』這個詞才是重點</a:t>
            </a:r>
            <a:r>
              <a:rPr lang="zh-CN" altLang="en-US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zh-TW" sz="4000" dirty="0">
                <a:solidFill>
                  <a:srgbClr val="3A001D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要強調的不是時間的長短</a:t>
            </a:r>
            <a:r>
              <a:rPr lang="zh-CN" sz="4000" dirty="0">
                <a:solidFill>
                  <a:srgbClr val="3A001D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；而是</a:t>
            </a:r>
            <a:r>
              <a:rPr lang="zh-CN" sz="4000" dirty="0">
                <a:solidFill>
                  <a:srgbClr val="4B4BFF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時機的突然和事態的嚴重性</a:t>
            </a:r>
            <a:r>
              <a:rPr lang="zh-CN" sz="4000" dirty="0">
                <a:solidFill>
                  <a:srgbClr val="3A001D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altLang="zh-CN" sz="4000" dirty="0">
              <a:solidFill>
                <a:srgbClr val="3A001D"/>
              </a:solidFill>
              <a:effectLst/>
              <a:latin typeface="Courier New" panose="02070309020205020404" pitchFamily="49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600" b="0" kern="12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聖經中對時間的另一種描述：</a:t>
            </a:r>
            <a:r>
              <a:rPr lang="en-US" altLang="zh-TW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一日</a:t>
            </a:r>
            <a:r>
              <a:rPr lang="en-US" altLang="zh-CN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時</a:t>
            </a:r>
            <a:r>
              <a:rPr lang="zh-TW" altLang="en-US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之間</a:t>
            </a:r>
            <a:r>
              <a:rPr lang="en-US" altLang="zh-CN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內</a:t>
            </a:r>
            <a:r>
              <a:rPr lang="en-US" altLang="zh-CN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en-US" altLang="zh-TW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altLang="en-US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指極短的時間</a:t>
            </a:r>
            <a:r>
              <a:rPr lang="zh-CN" altLang="en-US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；如我們所說的</a:t>
            </a:r>
            <a:r>
              <a:rPr lang="en-US" altLang="zh-CN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一夕</a:t>
            </a:r>
            <a:r>
              <a:rPr lang="en-US" altLang="zh-CN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/</a:t>
            </a:r>
            <a:r>
              <a:rPr lang="zh-CN" altLang="en-US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宿之間</a:t>
            </a:r>
            <a:r>
              <a:rPr lang="en-US" altLang="zh-CN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altLang="en-US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altLang="zh-CN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sym typeface="Wingdings" panose="05000000000000000000" pitchFamily="2" charset="2"/>
              </a:rPr>
              <a:t></a:t>
            </a:r>
            <a:r>
              <a:rPr lang="en-US" altLang="zh-CN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zh-CN" altLang="en-US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是指</a:t>
            </a:r>
            <a:r>
              <a:rPr lang="en-US" altLang="zh-TW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來不及準備，所以要</a:t>
            </a:r>
            <a:r>
              <a:rPr lang="zh-TW" altLang="en-US" sz="3600" b="0" kern="12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隨時準備好</a:t>
            </a:r>
            <a:r>
              <a:rPr lang="en-US" altLang="zh-TW" sz="3600" b="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39329" cy="594610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參</a:t>
            </a: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考</a:t>
            </a:r>
            <a:r>
              <a:rPr lang="en-GB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18</a:t>
            </a:r>
            <a:r>
              <a:rPr lang="zh-CN" sz="40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章</a:t>
            </a:r>
            <a:r>
              <a:rPr lang="en-US" altLang="zh-CN" sz="32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32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審判巴比倫大城</a:t>
            </a:r>
            <a:r>
              <a:rPr lang="en-GB" sz="32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40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，</a:t>
            </a:r>
            <a:r>
              <a:rPr lang="zh-CN" sz="4000" dirty="0">
                <a:effectLst/>
                <a:latin typeface="Candara" panose="020E0502030303020204" pitchFamily="34" charset="0"/>
                <a:ea typeface="CWTEX-F" panose="02020600000000000000" pitchFamily="18" charset="-120"/>
                <a:cs typeface="Times New Roman" panose="02020603050405020304" pitchFamily="18" charset="0"/>
              </a:rPr>
              <a:t>『</a:t>
            </a:r>
            <a:r>
              <a:rPr lang="en-US" sz="40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 </a:t>
            </a:r>
            <a:r>
              <a:rPr lang="zh-TW" sz="40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所以在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一天之內</a:t>
            </a:r>
            <a:r>
              <a:rPr lang="zh-TW" sz="40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，他的災殃要一齊來到，就是死亡，悲哀，饑</a:t>
            </a:r>
            <a:r>
              <a:rPr lang="zh-CN" altLang="en-US" sz="40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荒</a:t>
            </a:r>
            <a:r>
              <a:rPr lang="en-GB" sz="40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0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 </a:t>
            </a:r>
            <a:r>
              <a:rPr lang="zh-TW" sz="40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他們又把塵土撒在頭上，哭泣悲哀，喊著說：哀哉，哀哉，這大城阿，凡有船在海中的，都因他的珍寶成了富足，他在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一時之間</a:t>
            </a:r>
            <a:r>
              <a:rPr lang="en-GB" sz="40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一個時辰</a:t>
            </a:r>
            <a:r>
              <a:rPr lang="zh-CN" sz="40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</a:t>
            </a:r>
            <a:r>
              <a:rPr lang="zh-CN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一個小時</a:t>
            </a:r>
            <a:r>
              <a:rPr lang="en-GB" sz="40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000" dirty="0">
                <a:solidFill>
                  <a:srgbClr val="00007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就成了荒場。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88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429EC94-3CA1-E632-0994-11AABFE2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5" y="648378"/>
            <a:ext cx="7937369" cy="1066122"/>
          </a:xfrm>
        </p:spPr>
        <p:txBody>
          <a:bodyPr anchor="ctr">
            <a:normAutofit/>
          </a:bodyPr>
          <a:lstStyle/>
          <a:p>
            <a:r>
              <a:rPr lang="zh-TW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那站在神面前的七位天使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8AF58B-5907-432C-2E6C-10666B4B3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60" y="2514600"/>
            <a:ext cx="8167878" cy="4123592"/>
          </a:xfrm>
        </p:spPr>
        <p:txBody>
          <a:bodyPr anchor="ctr"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3600" dirty="0">
                <a:solidFill>
                  <a:schemeClr val="tx2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</a:t>
            </a:r>
            <a:r>
              <a:rPr lang="zh-TW" sz="3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站在神面前的七位天使</a:t>
            </a:r>
            <a:r>
              <a:rPr lang="zh-CN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』顯然是特有所指：我們</a:t>
            </a:r>
            <a:r>
              <a:rPr lang="zh-CN" altLang="en-US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可以</a:t>
            </a:r>
            <a:r>
              <a:rPr lang="zh-CN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合理</a:t>
            </a:r>
            <a:r>
              <a:rPr lang="zh-CN" altLang="en-US" sz="36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推論</a:t>
            </a:r>
            <a:r>
              <a:rPr lang="zh-CN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這七位天使就是</a:t>
            </a:r>
            <a:r>
              <a:rPr 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代表七個教會的七個使者</a:t>
            </a:r>
            <a:r>
              <a:rPr lang="zh-CN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：『</a:t>
            </a:r>
            <a:r>
              <a:rPr lang="zh-TW" sz="3600" dirty="0">
                <a:solidFill>
                  <a:schemeClr val="tx2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論到你所看見在我右手中的七星，和七個金燈臺的奧秘，</a:t>
            </a:r>
            <a:r>
              <a:rPr lang="zh-TW" sz="36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那七星就是七個教會的使者</a:t>
            </a:r>
            <a:r>
              <a:rPr lang="zh-TW" sz="3600" dirty="0">
                <a:solidFill>
                  <a:schemeClr val="tx2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，七燈臺就是七個教會。</a:t>
            </a:r>
            <a:r>
              <a:rPr lang="zh-CN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GB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TW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</a:t>
            </a:r>
            <a:r>
              <a:rPr lang="en-US" sz="36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1:20)</a:t>
            </a:r>
            <a:endParaRPr lang="en-US" sz="3600" dirty="0">
              <a:solidFill>
                <a:schemeClr val="tx2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4185117"/>
            <a:ext cx="2474555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41709" y="4241801"/>
            <a:ext cx="84582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10" y="1143000"/>
            <a:ext cx="7782790" cy="27383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algn="ctr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tabLst>
                <a:tab pos="2286000" algn="l"/>
                <a:tab pos="5486400" algn="l"/>
              </a:tabLst>
            </a:pPr>
            <a:r>
              <a:rPr lang="zh-TW" sz="5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啟示錄</a:t>
            </a:r>
            <a:r>
              <a:rPr lang="en-US" altLang="zh-TW" sz="5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8:1-13 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“</a:t>
            </a:r>
            <a:r>
              <a:rPr lang="zh-TW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神的號筒吹響的時候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”</a:t>
            </a:r>
            <a:endParaRPr 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429EC94-3CA1-E632-0994-11AABFE2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60" y="648377"/>
            <a:ext cx="8167877" cy="1074915"/>
          </a:xfrm>
        </p:spPr>
        <p:txBody>
          <a:bodyPr anchor="ctr">
            <a:normAutofit/>
          </a:bodyPr>
          <a:lstStyle/>
          <a:p>
            <a:r>
              <a:rPr 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吹角</a:t>
            </a:r>
            <a:r>
              <a:rPr lang="en-US" alt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/</a:t>
            </a:r>
            <a:r>
              <a:rPr lang="zh-CN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吹號時是宣布什麼信息</a:t>
            </a:r>
            <a:endParaRPr lang="en-US" sz="14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D220C36-962D-3B9A-8E26-D0FCC7465F0E}"/>
              </a:ext>
            </a:extLst>
          </p:cNvPr>
          <p:cNvSpPr txBox="1">
            <a:spLocks/>
          </p:cNvSpPr>
          <p:nvPr/>
        </p:nvSpPr>
        <p:spPr>
          <a:xfrm>
            <a:off x="565944" y="2448899"/>
            <a:ext cx="8012112" cy="4189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5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0" indent="-320040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Corbel" pitchFamily="34" charset="0"/>
              <a:buNone/>
            </a:pPr>
            <a:r>
              <a:rPr lang="zh-CN" altLang="en-US" sz="3600" dirty="0">
                <a:solidFill>
                  <a:srgbClr val="1D2F2F"/>
                </a:solidFill>
                <a:latin typeface="DFPYuanBold-B5" panose="020F0700000000000000" pitchFamily="34" charset="-120"/>
                <a:ea typeface="DFPYuanBold-B5" panose="020F0700000000000000" pitchFamily="34" charset="-120"/>
              </a:rPr>
              <a:t>上帝所訂的時間表</a:t>
            </a:r>
            <a:endParaRPr lang="en-US" altLang="zh-CN" sz="3600" dirty="0">
              <a:solidFill>
                <a:srgbClr val="1D2F2F"/>
              </a:solidFill>
              <a:latin typeface="DFPYuanBold-B5" panose="020F0700000000000000" pitchFamily="34" charset="-120"/>
              <a:ea typeface="DFPYuanBold-B5" panose="020F0700000000000000" pitchFamily="34" charset="-120"/>
            </a:endParaRPr>
          </a:p>
          <a:p>
            <a:pPr marL="2971800" indent="-2971800">
              <a:lnSpc>
                <a:spcPct val="110000"/>
              </a:lnSpc>
              <a:spcBef>
                <a:spcPts val="600"/>
              </a:spcBef>
              <a:buFont typeface="Corbel" pitchFamily="34" charset="0"/>
              <a:buNone/>
            </a:pPr>
            <a:r>
              <a:rPr lang="zh-CN" altLang="en-US" sz="3600" dirty="0">
                <a:solidFill>
                  <a:srgbClr val="008000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第一個月：</a:t>
            </a:r>
            <a:r>
              <a:rPr lang="en-US" altLang="zh-CN" sz="3600" dirty="0">
                <a:solidFill>
                  <a:srgbClr val="008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	</a:t>
            </a:r>
            <a:r>
              <a:rPr lang="zh-CN" altLang="en-US" sz="3600" dirty="0">
                <a:solidFill>
                  <a:srgbClr val="008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逾越節，除酵節，初熟節  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sym typeface="Wingdings" panose="05000000000000000000" pitchFamily="2" charset="2"/>
              </a:rPr>
              <a:t>  基督初臨</a:t>
            </a:r>
            <a:endParaRPr lang="en-US" altLang="zh-CN" sz="3600" dirty="0">
              <a:solidFill>
                <a:srgbClr val="FF000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2971800" indent="-2971800">
              <a:lnSpc>
                <a:spcPct val="110000"/>
              </a:lnSpc>
              <a:spcBef>
                <a:spcPts val="600"/>
              </a:spcBef>
              <a:buFont typeface="Corbel" pitchFamily="34" charset="0"/>
              <a:buNone/>
            </a:pPr>
            <a:r>
              <a:rPr lang="zh-CN" altLang="en-US" sz="3600" dirty="0">
                <a:solidFill>
                  <a:srgbClr val="00009E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第三個月：</a:t>
            </a:r>
            <a:r>
              <a:rPr lang="en-US" altLang="zh-CN" sz="3600" dirty="0">
                <a:solidFill>
                  <a:srgbClr val="00009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	</a:t>
            </a:r>
            <a:r>
              <a:rPr lang="zh-CN" altLang="en-US" sz="3600" dirty="0">
                <a:solidFill>
                  <a:srgbClr val="00009E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五旬節  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sym typeface="Wingdings" panose="05000000000000000000" pitchFamily="2" charset="2"/>
              </a:rPr>
              <a:t>  聖靈降臨</a:t>
            </a:r>
            <a:endParaRPr lang="en-US" altLang="zh-CN" sz="3600" dirty="0">
              <a:solidFill>
                <a:srgbClr val="00206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2971800" indent="-2971800">
              <a:lnSpc>
                <a:spcPct val="110000"/>
              </a:lnSpc>
              <a:spcBef>
                <a:spcPts val="600"/>
              </a:spcBef>
              <a:buFont typeface="Corbel" pitchFamily="34" charset="0"/>
              <a:buNone/>
            </a:pPr>
            <a:r>
              <a:rPr lang="zh-CN" altLang="en-US" sz="3600" dirty="0">
                <a:solidFill>
                  <a:srgbClr val="66006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第七個月：</a:t>
            </a:r>
            <a:r>
              <a:rPr lang="en-US" altLang="zh-CN" sz="3600" dirty="0">
                <a:solidFill>
                  <a:srgbClr val="66006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	</a:t>
            </a:r>
            <a:r>
              <a:rPr lang="zh-CN" altLang="en-US" sz="3600" u="sng" dirty="0">
                <a:solidFill>
                  <a:srgbClr val="66006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吹號</a:t>
            </a:r>
            <a:r>
              <a:rPr lang="en-US" altLang="zh-CN" sz="3600" u="sng" dirty="0">
                <a:solidFill>
                  <a:srgbClr val="66006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u="sng" dirty="0">
                <a:solidFill>
                  <a:srgbClr val="66006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角</a:t>
            </a:r>
            <a:r>
              <a:rPr lang="en-US" altLang="zh-CN" sz="3600" u="sng" dirty="0">
                <a:solidFill>
                  <a:srgbClr val="66006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3600" u="sng" dirty="0">
                <a:solidFill>
                  <a:srgbClr val="66006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節</a:t>
            </a:r>
            <a:r>
              <a:rPr lang="zh-CN" altLang="en-US" sz="3600" dirty="0">
                <a:solidFill>
                  <a:srgbClr val="660066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，贖罪日，住棚節  </a:t>
            </a:r>
            <a:r>
              <a:rPr lang="zh-CN" altLang="en-US" sz="36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  <a:sym typeface="Wingdings" panose="05000000000000000000" pitchFamily="2" charset="2"/>
              </a:rPr>
              <a:t>  基督再臨</a:t>
            </a:r>
            <a:endParaRPr lang="en-US" sz="3600" dirty="0">
              <a:solidFill>
                <a:srgbClr val="002060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57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6C415-173E-8C7C-1261-BED9F55E975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448408"/>
            <a:ext cx="8229600" cy="59523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聖經中並沒有太多關於</a:t>
            </a:r>
            <a:r>
              <a:rPr lang="zh-CN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吹角節</a:t>
            </a: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的規定，只說在</a:t>
            </a:r>
            <a:r>
              <a:rPr lang="zh-CN" altLang="en-US" sz="36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這日要</a:t>
            </a:r>
            <a:r>
              <a:rPr lang="zh-CN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吹角。在舊約傳統上，吹角有幾種場合：</a:t>
            </a:r>
            <a:endParaRPr lang="en-US" sz="36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90563" indent="-6905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4000" dirty="0">
                <a:solidFill>
                  <a:srgbClr val="0000B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上帝榮耀可畏的降臨與顯現 </a:t>
            </a:r>
            <a:endParaRPr lang="en-US" altLang="zh-CN" sz="4000" dirty="0">
              <a:solidFill>
                <a:srgbClr val="0000B4"/>
              </a:solidFill>
              <a:latin typeface="Candara" panose="020E0502030303020204" pitchFamily="34" charset="0"/>
              <a:ea typeface="DFPWeiBei-B5" panose="03000700000000000000" pitchFamily="66" charset="-120"/>
              <a:cs typeface="SimSun" panose="02010600030101010101" pitchFamily="2" charset="-122"/>
            </a:endParaRPr>
          </a:p>
          <a:p>
            <a:pPr marL="690563" indent="-6905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4000" dirty="0">
                <a:solidFill>
                  <a:srgbClr val="0000B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軍隊進攻的聲音</a:t>
            </a:r>
            <a:r>
              <a:rPr lang="en-US" sz="4000" dirty="0">
                <a:solidFill>
                  <a:srgbClr val="66006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66006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7030A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耶利米書</a:t>
            </a:r>
            <a:r>
              <a:rPr lang="en-US" altLang="zh-CN" sz="3600" dirty="0">
                <a:solidFill>
                  <a:srgbClr val="7030A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4:19</a:t>
            </a:r>
            <a:r>
              <a:rPr lang="zh-CN" altLang="en-US" sz="3600" dirty="0">
                <a:solidFill>
                  <a:srgbClr val="7030A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、</a:t>
            </a:r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約書亞記</a:t>
            </a: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6:5</a:t>
            </a:r>
            <a:r>
              <a:rPr lang="en-US" sz="3600" dirty="0">
                <a:solidFill>
                  <a:srgbClr val="66006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</a:p>
          <a:p>
            <a:pPr marL="690563" indent="-6905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4000" dirty="0">
                <a:solidFill>
                  <a:srgbClr val="0000B4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呼召聚集敬拜 </a:t>
            </a:r>
            <a:r>
              <a:rPr lang="en-US" sz="3600" dirty="0">
                <a:solidFill>
                  <a:srgbClr val="66006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66006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利未記</a:t>
            </a:r>
            <a:r>
              <a:rPr lang="en-US" altLang="zh-CN" sz="3600" dirty="0">
                <a:solidFill>
                  <a:srgbClr val="66006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660066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25:9)</a:t>
            </a:r>
          </a:p>
          <a:p>
            <a:pPr marL="690563" indent="-6905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sz="4000" dirty="0">
                <a:solidFill>
                  <a:srgbClr val="0000B4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敬拜讚美主的樂器聲音</a:t>
            </a:r>
            <a:r>
              <a:rPr lang="zh-CN" sz="4000" dirty="0">
                <a:solidFill>
                  <a:srgbClr val="66006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66006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sz="3600" dirty="0">
                <a:solidFill>
                  <a:srgbClr val="66006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詩篇</a:t>
            </a:r>
            <a:r>
              <a:rPr lang="en-US" sz="3600" dirty="0">
                <a:solidFill>
                  <a:srgbClr val="660066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150)</a:t>
            </a:r>
            <a:endParaRPr lang="en-US" sz="8000" dirty="0">
              <a:solidFill>
                <a:srgbClr val="660066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0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6C415-173E-8C7C-1261-BED9F55E975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65944" y="403225"/>
            <a:ext cx="8012112" cy="60515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約珥書  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2:1 </a:t>
            </a:r>
            <a:r>
              <a:rPr lang="zh-CN" altLang="en-US" sz="40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你們要在錫安吹角，在我聖山吹出大聲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。國中的居民都要發顫；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因為耶和華的日子將到，已經臨近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 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那日是黑暗、幽冥、密雲、烏黑的日子，好像晨光鋪滿山嶺。有一隊蝗蟲 </a:t>
            </a:r>
            <a:r>
              <a:rPr lang="en-US" sz="32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2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原文作民</a:t>
            </a:r>
            <a:r>
              <a:rPr lang="en-US" sz="32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又大又強；從來沒有這樣的，以後直到萬代也必沒有。</a:t>
            </a:r>
            <a:endParaRPr lang="en-US" sz="5400" dirty="0">
              <a:solidFill>
                <a:schemeClr val="tx2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7968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785" y="347662"/>
            <a:ext cx="8229600" cy="6162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民數記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10:3 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吹這號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的時候、全會眾要到你那裡、聚集在會幕門口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…5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吹出大聲的時候、東邊安的營都要起行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…10:9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你們在自己的地、與欺壓你們的敵人打仗、就要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用號吹出大聲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、便在耶和華你們的神面前得蒙紀念、也蒙拯救脫離仇敵。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8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785" y="347662"/>
            <a:ext cx="8220807" cy="6162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利未記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25:8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你要計算七個安息年、就是七七年．這便為你成了七個安息年、共是四十九年。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當年七月初十日、你要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大發角聲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、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這日就是贖罪日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、要在遍地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發出角聲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第五十年你們要當作聖年、在遍地給一切的居民宣告自由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65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785" y="347662"/>
            <a:ext cx="8212015" cy="6162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約書亞記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6:4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七個祭司要拿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七個羊角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走在約櫃前．到第七日你們要繞城七次、祭司也要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吹角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他們吹的角聲拖長、你們聽見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角聲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、眾百姓要大聲呼喊、城牆就必塌陷．各人都要往前直上。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57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993" y="347662"/>
            <a:ext cx="8212016" cy="616267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帖前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4:16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因為主必親自從天降臨、有呼叫的聲音、和天使長的聲音、又有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神的號吹響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．那在基督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裡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死了的人必先復活。</a:t>
            </a:r>
            <a:endParaRPr lang="en-US" altLang="zh-TW" sz="44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林前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15:52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就在一霎時、眨眼之間、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號筒末次吹響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的時候．因號筒要響、死人要復活成為不朽壞的、我們也要改變。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85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22036-8B79-4A36-9FEF-2E416776D3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785" y="347662"/>
            <a:ext cx="8203223" cy="6162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rgbClr val="4B4BFF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『號角的聲音』</a:t>
            </a:r>
            <a:endParaRPr lang="en-US" altLang="zh-CN" sz="4800" dirty="0">
              <a:solidFill>
                <a:srgbClr val="4B4BFF"/>
              </a:solidFill>
              <a:effectLst/>
              <a:latin typeface="Courier New" panose="02070309020205020404" pitchFamily="49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CWTEX-F" panose="02020600000000000000" pitchFamily="18" charset="-120"/>
                <a:cs typeface="Times New Roman" panose="02020603050405020304" pitchFamily="18" charset="0"/>
              </a:rPr>
              <a:t>Cf. </a:t>
            </a:r>
            <a:r>
              <a:rPr 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出埃及記 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19:16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到了第三天早晨，在山上有雷轟，閃電，和密雲，並且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角聲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甚大，營中的百姓盡都發顫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…19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角聲漸漸的高而又高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，摩西就說話，神有聲音答應他。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7858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CDC7-467D-01D4-AC14-72507FF8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1885"/>
            <a:ext cx="8229600" cy="1153886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七號吹響前的敬拜</a:t>
            </a:r>
            <a:endParaRPr lang="en-US" sz="5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另有一位天使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拿著金香爐來，站在祭壇旁邊，有</a:t>
            </a:r>
            <a:r>
              <a:rPr lang="zh-CN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許多香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賜給他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</a:t>
            </a:r>
            <a:r>
              <a:rPr 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賜給他的</a:t>
            </a:r>
            <a:r>
              <a:rPr 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，要和眾聖徒的祈禱一同獻在寶座前的金壇上。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4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r>
              <a:rPr lang="zh-CN" sz="44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那香的煙</a:t>
            </a:r>
            <a:r>
              <a:rPr lang="zh-CN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和眾聖徒的祈禱從天使的手中一同升到神面前。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05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928" y="651753"/>
            <a:ext cx="8219872" cy="5792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D1FFD1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大祭司在祭壇上所獻的一定包括祭物和香。</a:t>
            </a:r>
            <a:endParaRPr lang="en-US" altLang="zh-TW" sz="4400" dirty="0">
              <a:solidFill>
                <a:srgbClr val="D1FFD1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TW" sz="4000" dirty="0">
                <a:effectLst/>
                <a:latin typeface="HanWangYenLight" panose="02020300000000000000" pitchFamily="18" charset="-120"/>
                <a:ea typeface="HanWangYenLight" panose="02020300000000000000" pitchFamily="18" charset="-120"/>
              </a:rPr>
              <a:t>『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許多香</a:t>
            </a:r>
            <a:r>
              <a:rPr lang="zh-TW" sz="4000" dirty="0">
                <a:effectLst/>
                <a:latin typeface="HanWangYenLight" panose="02020300000000000000" pitchFamily="18" charset="-120"/>
                <a:ea typeface="HanWangYenLight" panose="02020300000000000000" pitchFamily="18" charset="-120"/>
              </a:rPr>
              <a:t>』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和</a:t>
            </a:r>
            <a:r>
              <a:rPr lang="zh-TW" sz="4000" dirty="0">
                <a:effectLst/>
                <a:latin typeface="HanWangYenLight" panose="02020300000000000000" pitchFamily="18" charset="-120"/>
                <a:ea typeface="HanWangYenLight" panose="02020300000000000000" pitchFamily="18" charset="-120"/>
              </a:rPr>
              <a:t>『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那香的煙</a:t>
            </a:r>
            <a:r>
              <a:rPr lang="zh-TW" sz="4000" dirty="0">
                <a:effectLst/>
                <a:latin typeface="HanWangYenLight" panose="02020300000000000000" pitchFamily="18" charset="-120"/>
                <a:ea typeface="HanWangYenLight" panose="02020300000000000000" pitchFamily="18" charset="-120"/>
              </a:rPr>
              <a:t>』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最可能是指</a:t>
            </a:r>
            <a:r>
              <a:rPr lang="zh-TW" sz="40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聖徒的呼求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，為他們申冤的禱告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(6:9-10)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；他們所獻上的祭物就是他們為主作見證而犧牲的生命。上帝的回答就是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6:11-17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08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6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4622" y="437744"/>
            <a:ext cx="8134755" cy="4834647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pPr defTabSz="914400">
              <a:lnSpc>
                <a:spcPct val="110000"/>
              </a:lnSpc>
              <a:spcBef>
                <a:spcPts val="600"/>
              </a:spcBef>
              <a:tabLst>
                <a:tab pos="2286000" algn="l"/>
                <a:tab pos="5943600" algn="l"/>
              </a:tabLst>
            </a:pPr>
            <a:r>
              <a:rPr 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我如今把一件奧秘的事告訴你們，我們不是都要睡覺，乃是都要改變，就在一霎時，眨眼之間，</a:t>
            </a:r>
            <a:r>
              <a:rPr lang="zh-TW" sz="4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號筒末次吹響的時候</a:t>
            </a:r>
            <a:r>
              <a:rPr lang="zh-TW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，因號筒要響，死人要復活成為不朽壞的，我們也要改變。</a:t>
            </a:r>
            <a:endParaRPr lang="en-US" sz="44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0E09A-2A9E-A473-2288-F1A332DEE032}"/>
              </a:ext>
            </a:extLst>
          </p:cNvPr>
          <p:cNvSpPr txBox="1"/>
          <p:nvPr/>
        </p:nvSpPr>
        <p:spPr>
          <a:xfrm>
            <a:off x="5925607" y="5987183"/>
            <a:ext cx="3050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林前</a:t>
            </a:r>
            <a:r>
              <a:rPr lang="en-US" altLang="zh-TW" sz="40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15</a:t>
            </a:r>
            <a:r>
              <a:rPr lang="en-US" sz="40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:51-52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602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4692"/>
            <a:ext cx="8292053" cy="59549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詩篇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141:2 </a:t>
            </a:r>
            <a:r>
              <a:rPr lang="zh-TW" sz="44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願我的禱告，如香陳列在你面前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，願我舉手</a:t>
            </a:r>
            <a:r>
              <a:rPr lang="en-GB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祈求</a:t>
            </a:r>
            <a:r>
              <a:rPr lang="en-US" alt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?</a:t>
            </a:r>
            <a:r>
              <a:rPr lang="en-GB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，如獻晚祭。</a:t>
            </a:r>
            <a:r>
              <a:rPr lang="en-GB" sz="3600" i="1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GB" sz="360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May my prayer be set before you like incense; </a:t>
            </a:r>
            <a:r>
              <a:rPr lang="en-GB" sz="3600" b="1" i="1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may the lifting up of my hands be like the evening sacrifice</a:t>
            </a:r>
            <a:r>
              <a:rPr lang="en-GB" sz="3600" i="1" dirty="0"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.</a:t>
            </a:r>
            <a:r>
              <a:rPr lang="en-GB" sz="3600" i="1" dirty="0">
                <a:effectLst/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zh-CN" sz="4400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這裡的『舉起手』是</a:t>
            </a:r>
            <a:r>
              <a:rPr lang="zh-CN" sz="4400" u="sng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奉獻</a:t>
            </a:r>
            <a:r>
              <a:rPr lang="zh-CN" sz="4400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；不是祈求。</a:t>
            </a:r>
            <a:endParaRPr lang="en-US" sz="4400" dirty="0">
              <a:solidFill>
                <a:srgbClr val="C00000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7394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8561" y="452804"/>
            <a:ext cx="8326878" cy="5952392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以弗所書 </a:t>
            </a:r>
            <a:r>
              <a:rPr 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5:2 </a:t>
            </a:r>
            <a:r>
              <a:rPr lang="zh-TW" sz="40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也要憑愛心行事，正如基督愛我們，為我們捨了自己，</a:t>
            </a:r>
            <a:r>
              <a:rPr lang="zh-TW" sz="4000" u="sng" dirty="0">
                <a:solidFill>
                  <a:srgbClr val="0000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當作馨香的供物，和祭物，獻與神</a:t>
            </a:r>
            <a:r>
              <a:rPr lang="zh-TW" sz="40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2D051A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腓立比書 </a:t>
            </a:r>
            <a:r>
              <a:rPr 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4:18 </a:t>
            </a:r>
            <a:r>
              <a:rPr lang="zh-TW" sz="40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但我樣樣都有，並且有餘，我已經充足，因我從以巴弗提受了你們的餽送，</a:t>
            </a:r>
            <a:r>
              <a:rPr lang="zh-TW" sz="4000" u="sng" dirty="0">
                <a:solidFill>
                  <a:srgbClr val="0000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當作極美的香氣，為神所收納所喜悅的祭物</a:t>
            </a:r>
            <a:r>
              <a:rPr lang="zh-TW" sz="4000" dirty="0">
                <a:solidFill>
                  <a:srgbClr val="2D051A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2D051A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1846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7987" y="457200"/>
            <a:ext cx="8328025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林後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2:14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感謝神、常帥領我們在基督裡誇勝、並藉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我們在各處顯揚那因認識基督而有的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香氣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15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因為我們在神面前、無論在得救的人身上、或滅亡的人身上、都有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基督馨香之氣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16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在這等人、就作了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死的香氣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叫他死．在那等人、就作了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活的香氣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叫他活．這事誰能當得起呢。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27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19162" y="1143000"/>
            <a:ext cx="7305675" cy="4572000"/>
          </a:xfrm>
        </p:spPr>
        <p:txBody>
          <a:bodyPr anchor="ctr">
            <a:normAutofit/>
          </a:bodyPr>
          <a:lstStyle/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耶和華曉諭摩西，只有誰可以在香壇上燒香</a:t>
            </a:r>
            <a:r>
              <a:rPr 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 </a:t>
            </a:r>
            <a:r>
              <a:rPr 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參：出</a:t>
            </a:r>
            <a:r>
              <a:rPr 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30:6-10)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</a:p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所以本章</a:t>
            </a:r>
            <a:r>
              <a:rPr 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3-4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節中的</a:t>
            </a:r>
            <a:r>
              <a:rPr 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另有一位天使</a:t>
            </a:r>
            <a:r>
              <a:rPr 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r>
              <a:rPr lang="zh-TW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很可能是誰</a:t>
            </a:r>
            <a:r>
              <a:rPr 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938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7200"/>
            <a:ext cx="8229601" cy="5952392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出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30:1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FYuanMedium-B5" panose="020F0509000000000000" pitchFamily="49" charset="-120"/>
              </a:rPr>
              <a:t> 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「你要用皂莢木做一座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燒香的壇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2 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這壇要四方的，長一肘，寬一肘，高二肘。壇的四角要與壇接連一塊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7 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亞倫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在壇上要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燒馨香料做的香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，每早晨他收拾燈的時候，要燒這香。</a:t>
            </a:r>
            <a:r>
              <a:rPr lang="en-GB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8 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黃昏點燈的時候，他要在耶和華面前燒這香，作為世世代代常燒的香</a:t>
            </a:r>
            <a:r>
              <a:rPr lang="en-US" altLang="zh-TW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506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199" y="457200"/>
            <a:ext cx="8326878" cy="5952392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 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亞倫一年一次要在壇的角上行贖罪之禮。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他一年一次要用贖罪祭牲的血在壇上行贖罪之禮，作為世世代代的定例。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這壇在耶和華面前為至聖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。」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2083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75517"/>
            <a:ext cx="8229600" cy="5934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 marR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000" dirty="0">
                <a:solidFill>
                  <a:srgbClr val="00008A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因此，</a:t>
            </a:r>
            <a:r>
              <a:rPr lang="zh-TW" sz="4000" dirty="0">
                <a:solidFill>
                  <a:srgbClr val="00008A"/>
                </a:solidFill>
                <a:effectLst/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『另有一位天使』：</a:t>
            </a:r>
            <a:r>
              <a:rPr lang="zh-CN" sz="4000" dirty="0">
                <a:solidFill>
                  <a:srgbClr val="00008A"/>
                </a:solidFill>
                <a:effectLst/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很可能是指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永遠的大祭司，</a:t>
            </a:r>
            <a:r>
              <a:rPr lang="zh-CN" sz="4000" dirty="0">
                <a:solidFill>
                  <a:srgbClr val="00008A"/>
                </a:solidFill>
                <a:effectLst/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主耶穌基督。</a:t>
            </a:r>
            <a:endParaRPr lang="en-US" sz="4000" dirty="0">
              <a:solidFill>
                <a:srgbClr val="00008A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  <a:p>
            <a:pPr marL="457200" marR="0" lvl="0" indent="-457200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◊"/>
            </a:pP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賽</a:t>
            </a:r>
            <a:r>
              <a:rPr lang="en-US" alt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63:9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他們在一切苦難中，</a:t>
            </a:r>
            <a:r>
              <a:rPr lang="zh-CN" altLang="en-US" sz="44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也同受苦難，並且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面前的使者</a:t>
            </a:r>
            <a:r>
              <a:rPr lang="en-GB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</a:t>
            </a:r>
            <a:r>
              <a:rPr lang="en-GB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拯救他們，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以慈愛和憐憫救贖他們，在古時的日子，常保抱他們，懷搋他們。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7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65992"/>
            <a:ext cx="8229600" cy="59348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marR="0" lvl="0" indent="-45720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◊"/>
            </a:pPr>
            <a:r>
              <a:rPr lang="zh-TW" sz="44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啟</a:t>
            </a: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CWTEX-F" panose="02020600000000000000" pitchFamily="18" charset="-120"/>
                <a:cs typeface="Times New Roman" panose="02020603050405020304" pitchFamily="18" charset="0"/>
              </a:rPr>
              <a:t>10:1</a:t>
            </a: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我又看見另有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一位大力的天使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，從天降下，披著雲彩，頭上有虹，臉面像日頭，兩腳像火柱</a:t>
            </a:r>
            <a:r>
              <a:rPr lang="en-GB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14:14 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我又觀看，見有一片白雲，雲上坐著一位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好像人子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，頭上戴著金冠冕，手裡拿著快鐮刀。</a:t>
            </a:r>
            <a:endParaRPr lang="en-US" sz="4400" dirty="0">
              <a:solidFill>
                <a:schemeClr val="tx2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32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4344" y="677008"/>
            <a:ext cx="8215312" cy="5495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effectLst/>
                <a:latin typeface="Candara" panose="020E0502030303020204" pitchFamily="34" charset="0"/>
                <a:ea typeface="CWTEX-F" panose="02020600000000000000" pitchFamily="18" charset="-120"/>
                <a:cs typeface="Times New Roman" panose="02020603050405020304" pitchFamily="18" charset="0"/>
              </a:rPr>
              <a:t>5</a:t>
            </a:r>
            <a:r>
              <a:rPr lang="en-GB" sz="4000" dirty="0">
                <a:effectLst/>
                <a:latin typeface="Arial" panose="020B0604020202020204" pitchFamily="34" charset="0"/>
                <a:ea typeface="CWTEX-F" panose="02020600000000000000" pitchFamily="18" charset="-120"/>
              </a:rPr>
              <a:t> </a:t>
            </a:r>
            <a:r>
              <a:rPr lang="zh-TW" sz="4000" dirty="0">
                <a:solidFill>
                  <a:srgbClr val="FF0000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天使拿著香爐，盛滿了壇上的火，倒在地上</a:t>
            </a:r>
            <a:r>
              <a:rPr lang="zh-TW" sz="4000" dirty="0">
                <a:solidFill>
                  <a:schemeClr val="tx2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，隨有雷轟、大聲、閃電、地震。</a:t>
            </a:r>
            <a:endParaRPr lang="en-US" sz="4000" dirty="0">
              <a:solidFill>
                <a:schemeClr val="tx2"/>
              </a:solidFill>
              <a:effectLst/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啟</a:t>
            </a:r>
            <a:r>
              <a:rPr lang="en-US" alt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GB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6:9 </a:t>
            </a: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揭開第五印的時候、我看見在祭壇底下、有為神的道、並為作見證、被殺之人的靈魂．</a:t>
            </a:r>
            <a:r>
              <a:rPr lang="en-GB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</a:t>
            </a: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大聲喊</a:t>
            </a:r>
            <a:r>
              <a:rPr lang="zh-CN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SimSun" panose="02010600030101010101" pitchFamily="2" charset="-122"/>
              </a:rPr>
              <a:t>著</a:t>
            </a: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CWTEX-F" panose="02020600000000000000" pitchFamily="18" charset="-120"/>
              </a:rPr>
              <a:t>說、聖潔真實的主阿、你不審判住在地上的人</a:t>
            </a:r>
            <a:r>
              <a:rPr lang="zh-TW" sz="3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給我們伸流血的冤</a:t>
            </a:r>
            <a:r>
              <a:rPr 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、要等到幾時呢。</a:t>
            </a:r>
            <a:endParaRPr lang="en-US" sz="36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164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11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786" y="457200"/>
            <a:ext cx="8203222" cy="593480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1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8:5 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也是上帝對聖徒呼求</a:t>
            </a:r>
            <a:r>
              <a:rPr 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(6:9-10)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的回覆。</a:t>
            </a:r>
            <a:endParaRPr lang="en-US" sz="4000" dirty="0">
              <a:solidFill>
                <a:srgbClr val="00008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marR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000" dirty="0">
                <a:solidFill>
                  <a:srgbClr val="4B4BFF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雷轟、大聲、閃電、地震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alt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是審判的語境；表達逐漸增強的災難與恐懼：賽</a:t>
            </a:r>
            <a:r>
              <a:rPr 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29:6</a:t>
            </a:r>
            <a:r>
              <a:rPr lang="zh-TW" alt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，</a:t>
            </a:r>
            <a:r>
              <a:rPr lang="en-US" altLang="zh-TW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原文字譯：</a:t>
            </a:r>
            <a:r>
              <a:rPr lang="zh-TW" altLang="en-US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萬軍之耶和華必在雷轟，地震，大聲，旋風，暴風，並吞滅的火燄中，</a:t>
            </a:r>
            <a:r>
              <a:rPr lang="zh-CN" altLang="en-US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臨到你們</a:t>
            </a:r>
            <a:r>
              <a:rPr lang="zh-TW" altLang="en-US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r>
              <a:rPr lang="en-US" altLang="zh-TW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altLang="en-US" sz="36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所以主耶穌和使徒也都如此描述末日審判的情境。</a:t>
            </a:r>
            <a:endParaRPr lang="en-US" sz="36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62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33464"/>
            <a:ext cx="8000999" cy="2024694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複習</a:t>
            </a:r>
            <a:r>
              <a:rPr 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: </a:t>
            </a:r>
            <a:r>
              <a:rPr 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啟示錄</a:t>
            </a:r>
            <a:r>
              <a:rPr 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6:1-17; 8:1  </a:t>
            </a:r>
            <a:br>
              <a:rPr 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“</a:t>
            </a:r>
            <a:r>
              <a:rPr lang="zh-TW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羔羊揭開七印</a:t>
            </a:r>
            <a:r>
              <a:rPr lang="en-US" sz="4800" dirty="0">
                <a:solidFill>
                  <a:srgbClr val="D1FFD1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”</a:t>
            </a:r>
            <a:endParaRPr lang="en-US" sz="4800" dirty="0">
              <a:solidFill>
                <a:srgbClr val="D1FFD1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3299198"/>
            <a:ext cx="7762672" cy="3101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基本真理：</a:t>
            </a:r>
            <a:r>
              <a:rPr lang="zh-TW" altLang="en-US" sz="4400" dirty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面對上帝將來的憤怒，耶穌基督是唯一的避難所。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0145E-899F-4021-A03D-8EE3FDF1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677008"/>
            <a:ext cx="6798734" cy="1608991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拿著七支號的七位天使就預備要吹。</a:t>
            </a:r>
            <a:r>
              <a:rPr lang="en-US" altLang="zh-CN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6)</a:t>
            </a:r>
            <a:r>
              <a:rPr lang="en-US" sz="4800" dirty="0"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 </a:t>
            </a:r>
            <a:endParaRPr lang="en-US" sz="480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534097"/>
            <a:ext cx="7079111" cy="3646895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新約傳統</a:t>
            </a:r>
            <a:r>
              <a:rPr lang="zh-CN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中，</a:t>
            </a:r>
            <a:r>
              <a:rPr lang="zh-CN" altLang="en-US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使徒們提到</a:t>
            </a:r>
            <a:r>
              <a:rPr lang="zh-CN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號角</a:t>
            </a:r>
            <a:r>
              <a:rPr lang="zh-CN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時</a:t>
            </a:r>
            <a:r>
              <a:rPr lang="zh-CN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往往意味著：將臨的審判，警告，勝利，與末世的審判。</a:t>
            </a:r>
            <a:r>
              <a:rPr lang="zh-CN" altLang="en-US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舊約的背景則是在約書亞記</a:t>
            </a:r>
            <a:r>
              <a:rPr lang="en-US" altLang="zh-CN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zh-CN" altLang="en-US" sz="4000" dirty="0">
                <a:solidFill>
                  <a:srgbClr val="00007E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章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9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7584" y="457201"/>
            <a:ext cx="7784936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約書亞記</a:t>
            </a:r>
            <a:r>
              <a:rPr lang="zh-CN" sz="4000" dirty="0">
                <a:effectLst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6:3 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你們的一切兵丁要圍繞這城，一日圍繞一次，六日都要這樣行。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 </a:t>
            </a:r>
            <a:r>
              <a:rPr lang="zh-CN" sz="4000" dirty="0">
                <a:solidFill>
                  <a:srgbClr val="FFC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七個祭司要拿七個羊角走在約櫃前，到第七日你們要繞城七次，祭司也要吹角。</a:t>
            </a: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 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他們吹的角聲拖長，你們聽見角聲，眾百姓要大聲呼喊，城牆就必塌陷，各人都要往前直上。</a:t>
            </a:r>
            <a:endParaRPr lang="en-US" sz="6600" dirty="0"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8299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37E1E6-9532-4C77-8D0A-FE020348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4800"/>
            <a:ext cx="8229600" cy="2286000"/>
          </a:xfrm>
        </p:spPr>
        <p:txBody>
          <a:bodyPr vert="horz" lIns="91440" tIns="45720" rIns="91440" bIns="45720" rtlCol="0" anchorCtr="0">
            <a:normAutofit/>
          </a:bodyPr>
          <a:lstStyle/>
          <a:p>
            <a:pPr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同樣的，第一個號到第六個號都是災難，第七個號就是宣告上帝的審判。</a:t>
            </a:r>
            <a:endParaRPr lang="en-US" sz="4400" dirty="0">
              <a:solidFill>
                <a:srgbClr val="FFC0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3F590D-5066-492E-AD67-A40D848C3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3"/>
          <a:stretch/>
        </p:blipFill>
        <p:spPr bwMode="auto">
          <a:xfrm>
            <a:off x="357" y="-33773"/>
            <a:ext cx="9143643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" y="965747"/>
            <a:ext cx="9143643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" y="965747"/>
            <a:ext cx="9143643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84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6157610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en-US" sz="4000" dirty="0">
                <a:effectLst/>
                <a:latin typeface="Arial" panose="020B0604020202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 </a:t>
            </a:r>
            <a:r>
              <a:rPr lang="zh-CN" sz="4000" dirty="0">
                <a:solidFill>
                  <a:srgbClr val="C00000"/>
                </a:solidFill>
                <a:effectLst/>
                <a:latin typeface="DFPYuanBold-B5" panose="020F0700000000000000" pitchFamily="34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第一位天使吹號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就有雹子與火摻著血丟在地上。地的三分之一和樹的三分之一被燒了，</a:t>
            </a:r>
            <a:r>
              <a:rPr lang="zh-CN" sz="4000" dirty="0">
                <a:solidFill>
                  <a:srgbClr val="0064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一切的青草</a:t>
            </a:r>
            <a:r>
              <a:rPr 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也被燒了。</a:t>
            </a:r>
            <a:endParaRPr lang="en-US" sz="4000" dirty="0">
              <a:solidFill>
                <a:srgbClr val="00008A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</a:t>
            </a:r>
            <a:r>
              <a:rPr lang="en-US" sz="4000" dirty="0">
                <a:effectLst/>
                <a:latin typeface="Arial" panose="020B0604020202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 </a:t>
            </a:r>
            <a:r>
              <a:rPr lang="zh-CN" sz="4000" dirty="0">
                <a:solidFill>
                  <a:srgbClr val="C00000"/>
                </a:solidFill>
                <a:effectLst/>
                <a:latin typeface="DFPYuanBold-B5" panose="020F0700000000000000" pitchFamily="34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第二位天使吹號</a:t>
            </a:r>
            <a:r>
              <a:rPr lang="zh-CN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就有彷彿火燒著的大山扔在海中。海的三分之一變成血，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9</a:t>
            </a:r>
            <a:r>
              <a:rPr lang="en-US" sz="40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 </a:t>
            </a:r>
            <a:r>
              <a:rPr 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海中的活物死了三分之一，船隻也壞了三分之一。</a:t>
            </a:r>
            <a:endParaRPr lang="en-US" sz="4000" dirty="0">
              <a:solidFill>
                <a:srgbClr val="00008A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79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219872" cy="5943601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en-US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10</a:t>
            </a:r>
            <a:r>
              <a:rPr lang="en-US" sz="3600" dirty="0">
                <a:effectLst/>
                <a:latin typeface="Arial" panose="020B0604020202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 </a:t>
            </a:r>
            <a:r>
              <a:rPr lang="zh-CN" sz="3600" dirty="0">
                <a:solidFill>
                  <a:srgbClr val="C00000"/>
                </a:solidFill>
                <a:effectLst/>
                <a:latin typeface="DFPYuanBold-B5" panose="020F0700000000000000" pitchFamily="34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第三位天使吹號</a:t>
            </a:r>
            <a:r>
              <a:rPr lang="zh-CN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，就有燒著的大星好像火把從天上落下來，落在江河的三分之一和</a:t>
            </a:r>
            <a:r>
              <a:rPr lang="zh-CN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眾水的泉源上</a:t>
            </a:r>
            <a:r>
              <a:rPr lang="zh-CN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11</a:t>
            </a:r>
            <a:r>
              <a:rPr lang="en-US" sz="36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 </a:t>
            </a:r>
            <a:r>
              <a:rPr lang="zh-CN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這星名叫「茵陳」。眾水的三分之一變為茵陳，因水變苦，就死了許多人。</a:t>
            </a:r>
            <a:endParaRPr lang="en-US" sz="3600" dirty="0">
              <a:solidFill>
                <a:srgbClr val="00008A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1200"/>
              </a:spcBef>
              <a:spcAft>
                <a:spcPts val="600"/>
              </a:spcAft>
              <a:buSzPct val="100000"/>
              <a:buNone/>
            </a:pPr>
            <a:r>
              <a:rPr lang="en-US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</a:t>
            </a:r>
            <a:r>
              <a:rPr lang="en-US" sz="3600" dirty="0">
                <a:effectLst/>
                <a:latin typeface="Arial" panose="020B0604020202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 </a:t>
            </a:r>
            <a:r>
              <a:rPr lang="zh-CN" sz="3600" dirty="0">
                <a:solidFill>
                  <a:srgbClr val="C00000"/>
                </a:solidFill>
                <a:effectLst/>
                <a:latin typeface="DFPYuanBold-B5" panose="020F0700000000000000" pitchFamily="34" charset="-120"/>
                <a:ea typeface="DFYaYiW6-B5" panose="040B0609000000000000" pitchFamily="81" charset="-120"/>
                <a:cs typeface="Times New Roman" panose="02020603050405020304" pitchFamily="18" charset="0"/>
              </a:rPr>
              <a:t>第四位天使吹號</a:t>
            </a:r>
            <a:r>
              <a:rPr lang="zh-CN" sz="36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CN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日頭的三分之一、月亮的三分之一、星辰的三分之一都被擊打</a:t>
            </a:r>
            <a:r>
              <a:rPr lang="en-US" altLang="zh-CN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遭災</a:t>
            </a:r>
            <a:r>
              <a:rPr lang="en-US" altLang="zh-CN" sz="36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，以致日月星的三分之一黑暗了，白晝的三分之一沒有光，黑夜也是這樣。</a:t>
            </a:r>
            <a:endParaRPr lang="en-US" sz="3600" dirty="0">
              <a:solidFill>
                <a:srgbClr val="00008A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919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473D04-FDE1-D5D0-4C6D-0374975281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1143000"/>
            <a:ext cx="6638192" cy="45632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四</a:t>
            </a:r>
            <a:r>
              <a:rPr lang="zh-CN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個</a:t>
            </a:r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號的災難並沒有造成地上全然的毀滅，而是只三分之一，</a:t>
            </a:r>
            <a:br>
              <a:rPr lang="en-US" altLang="zh-TW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</a:br>
            <a:r>
              <a:rPr lang="zh-TW" alt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你如何理解</a:t>
            </a:r>
            <a:r>
              <a:rPr lang="en-US" sz="5400" dirty="0">
                <a:latin typeface="DFPWeiBei-B5" panose="03000700000000000000" pitchFamily="66" charset="-120"/>
                <a:ea typeface="DFPWeiBei-B5" panose="03000700000000000000" pitchFamily="66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568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0132-8667-11CB-29E6-4D0052E1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776" y="685800"/>
            <a:ext cx="7306409" cy="3200399"/>
          </a:xfrm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altLang="zh-CN" sz="44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Courier New" panose="02070309020205020404" pitchFamily="49" charset="0"/>
              </a:rPr>
              <a:t>『</a:t>
            </a:r>
            <a:r>
              <a:rPr lang="zh-CN" altLang="en-US" sz="44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Courier New" panose="02070309020205020404" pitchFamily="49" charset="0"/>
              </a:rPr>
              <a:t>只毀滅三分之一</a:t>
            </a:r>
            <a:r>
              <a:rPr lang="en-US" altLang="zh-CN" sz="44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Courier New" panose="02070309020205020404" pitchFamily="49" charset="0"/>
              </a:rPr>
              <a:t>』</a:t>
            </a:r>
            <a:r>
              <a:rPr lang="zh-CN" altLang="en-US" sz="44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Courier New" panose="02070309020205020404" pitchFamily="49" charset="0"/>
              </a:rPr>
              <a:t>很可能是表明上帝暫時約束了自己的怒氣，給予地上的人有悔改的機會。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0585" y="4334608"/>
            <a:ext cx="6840415" cy="20661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Courier New" panose="02070309020205020404" pitchFamily="49" charset="0"/>
              </a:rPr>
              <a:t>如出埃及記中，神降災是警告法老王，期間也是不斷給他悔改的機會。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457199"/>
            <a:ext cx="8336604" cy="6177065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以西結書 </a:t>
            </a:r>
            <a:r>
              <a:rPr lang="en-GB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5:2 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圍困城的日子滿了，你要將三分之一在城中用火焚燒，將三分之一在城的四圍用刀砍碎，將三分之一任風吹散，我也要拔刀追趕</a:t>
            </a:r>
            <a:r>
              <a:rPr lang="en-GB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…12 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你的民三分之一，必遭瘟疫而死，在你中間必因飢荒消滅，三分之一，必在你四圍倒在刀下，我必將三分之一分散四方，</a:t>
            </a:r>
            <a:r>
              <a:rPr lang="zh-TW" sz="2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〔方原文作風〕</a:t>
            </a:r>
            <a:r>
              <a:rPr lang="zh-TW" sz="40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並要拔刀追趕他們。</a:t>
            </a:r>
            <a:endParaRPr lang="en-US" sz="4000" dirty="0">
              <a:solidFill>
                <a:srgbClr val="2D051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42647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4592" y="914400"/>
            <a:ext cx="7754815" cy="5020056"/>
          </a:xfrm>
        </p:spPr>
        <p:txBody>
          <a:bodyPr anchor="ctr">
            <a:normAutofit/>
          </a:bodyPr>
          <a:lstStyle/>
          <a:p>
            <a:pPr marL="0" marR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zh-TW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比較前四號吹響時的災禍，和上帝領以色列民出埃及時，降在埃及的災禍：有哪些相似之處</a:t>
            </a:r>
            <a:r>
              <a:rPr 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 </a:t>
            </a:r>
            <a:r>
              <a:rPr 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TW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參：出</a:t>
            </a:r>
            <a:r>
              <a:rPr 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9:23-25; 7:20-21; 10:22)</a:t>
            </a:r>
            <a:r>
              <a:rPr lang="en-US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 </a:t>
            </a:r>
            <a:r>
              <a:rPr lang="zh-CN" alt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兩者之間的</a:t>
            </a:r>
            <a:r>
              <a:rPr lang="zh-TW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關連可能意味著什麼</a:t>
            </a:r>
            <a:r>
              <a:rPr lang="en-US" sz="44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69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585055"/>
            <a:ext cx="8229600" cy="5687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出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7:20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摩西、亞倫就照耶和華所吩咐的行。亞倫在法老和臣僕眼前舉杖擊打河裡的水，河裡的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水都變作血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了。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21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河裡的魚死了，河也腥臭了，埃及人就不能吃這河裡的水；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埃及遍地都有了血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22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屬靈原則：</a:t>
            </a:r>
            <a:endParaRPr lang="en-US" sz="4400" dirty="0">
              <a:solidFill>
                <a:schemeClr val="bg1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64" y="1614792"/>
            <a:ext cx="7782127" cy="4805464"/>
          </a:xfrm>
        </p:spPr>
        <p:txBody>
          <a:bodyPr anchor="t">
            <a:noAutofit/>
          </a:bodyPr>
          <a:lstStyle/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罪造成衝突，缺乏，與災難，而最終必然是毀滅生命。</a:t>
            </a:r>
            <a:endParaRPr lang="en-US" sz="4000" dirty="0">
              <a:solidFill>
                <a:srgbClr val="00008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當我們為基督的緣故受苦，上帝必為我們申冤。</a:t>
            </a:r>
            <a:endParaRPr lang="en-US" sz="4000" dirty="0">
              <a:solidFill>
                <a:srgbClr val="00008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00008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人的罪行終必激發上帝與基督的怒氣，最後必然施行公義審判。</a:t>
            </a:r>
            <a:endParaRPr lang="en-US" sz="4000" dirty="0">
              <a:solidFill>
                <a:srgbClr val="00008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7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567470"/>
            <a:ext cx="8229600" cy="57230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9:23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摩西向天伸杖、耶和華就打雷下雹、有火閃到地上、耶和華下雹在埃及地上。</a:t>
            </a:r>
            <a:r>
              <a:rPr lang="en-GB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那時、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雹與火攙雜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、甚是利害、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自從埃及成國以來、遍地沒有這樣的</a:t>
            </a:r>
            <a:r>
              <a:rPr lang="en-GB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10:22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摩西向天伸杖，埃及遍地就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烏黑了三天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3631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5618" y="676275"/>
            <a:ext cx="8132763" cy="55054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似乎在影射當時羅馬皇帝，該撒的</a:t>
            </a:r>
            <a:r>
              <a:rPr lang="zh-CN" altLang="en-US" sz="44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形象正如當年法老王的形象。</a:t>
            </a:r>
            <a:endParaRPr lang="en-US" altLang="zh-CN" sz="4400" dirty="0">
              <a:solidFill>
                <a:srgbClr val="00008A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當時上帝藉著摩西所降的災乃是向埃及人宣告祂才是獨一真神；勝過埃及人所拜的一切偶像。從寫給七個教會的信來看；這裡的用意也類似。</a:t>
            </a:r>
            <a:endParaRPr lang="en-US" sz="4400" dirty="0">
              <a:solidFill>
                <a:srgbClr val="00008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8927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57200"/>
            <a:ext cx="8229600" cy="5943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珥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2:1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你們要在錫安吹角，在我聖山吹出大聲，國中的居民，都要發顫，因為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耶和華的日子將到，已經臨近。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那日是黑暗，幽冥，密雲，烏黑的日子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，好像晨光鋪滿山嶺，有一隊蝗蟲</a:t>
            </a:r>
            <a:r>
              <a:rPr lang="zh-TW" sz="2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〔原文是民〕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又大又強，從來沒有這樣的，以後直到萬代也必沒有。</a:t>
            </a:r>
            <a:endParaRPr lang="en-US" sz="40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3253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992" y="583406"/>
            <a:ext cx="8220808" cy="5691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珥</a:t>
            </a:r>
            <a:r>
              <a:rPr lang="en-US" alt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2:6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他們一來，眾民傷慟，臉都變色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…10 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他們一來，地震天動，日月昏暗，星宿無光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…12 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耶和華說：雖然如此，你們應當禁食，哭泣，悲哀，一心歸向我。</a:t>
            </a:r>
            <a:endParaRPr lang="en-US" sz="40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021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61962"/>
            <a:ext cx="8229600" cy="5934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</a:t>
            </a:r>
            <a:r>
              <a:rPr lang="en-GB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我又看見一個鷹飛在空中，並聽見牠大聲說：「三位天使要吹那其餘的號，你們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住在地上的民</a:t>
            </a:r>
            <a:r>
              <a:rPr lang="zh-CN" altLang="en-US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禍哉！禍哉！禍哉！</a:t>
            </a:r>
            <a:r>
              <a:rPr lang="zh-TW" sz="44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」。</a:t>
            </a:r>
            <a:endParaRPr lang="en-US" altLang="zh-TW" sz="4400" dirty="0">
              <a:solidFill>
                <a:srgbClr val="2D051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住在地上的民</a:t>
            </a:r>
            <a:r>
              <a:rPr lang="en-US" alt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對比</a:t>
            </a:r>
            <a:r>
              <a:rPr lang="en-US" alt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那些住在天上的</a:t>
            </a:r>
            <a:r>
              <a:rPr lang="en-US" alt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』(12:12; 13:6)</a:t>
            </a:r>
            <a:r>
              <a:rPr lang="zh-CN" altLang="en-US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；是指在災難中仍不肯悔改，跟隨獸的人</a:t>
            </a:r>
            <a:r>
              <a:rPr lang="en-US" altLang="zh-CN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(13:8)</a:t>
            </a:r>
            <a:r>
              <a:rPr lang="zh-CN" altLang="en-US" sz="4000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endParaRPr lang="en-US" sz="4000" dirty="0">
              <a:solidFill>
                <a:srgbClr val="3A001D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544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6EBC50B6-8839-4766-8FD7-C7EBD59FF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C5618-8723-4EBE-84FF-372634691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87567"/>
            <a:ext cx="8001000" cy="1321091"/>
          </a:xfrm>
        </p:spPr>
        <p:txBody>
          <a:bodyPr vert="horz" lIns="68580" tIns="34290" rIns="68580" bIns="34290" rtlCol="0" anchor="b" anchorCtr="0">
            <a:normAutofit/>
          </a:bodyPr>
          <a:lstStyle/>
          <a:p>
            <a:pPr algn="r"/>
            <a:r>
              <a:rPr lang="zh-CN" altLang="en-US" sz="7200" dirty="0">
                <a:solidFill>
                  <a:srgbClr val="FFC000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7200" dirty="0">
              <a:solidFill>
                <a:srgbClr val="FFC000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94C7B-DDB8-4EE4-A54F-2B2208CA1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984" y="449343"/>
            <a:ext cx="7323993" cy="318270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</a:pPr>
            <a:r>
              <a:rPr lang="zh-CN" sz="48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  <a:cs typeface="Times New Roman" panose="02020603050405020304" pitchFamily="18" charset="0"/>
              </a:rPr>
              <a:t>「聖哉，聖哉，聖哉，主神是昔在、今在、以後永在的全能者！」</a:t>
            </a:r>
            <a:endParaRPr lang="en-US" sz="4800" dirty="0">
              <a:solidFill>
                <a:srgbClr val="D1FF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7115DC02-2F1A-42B8-AED2-831CAF26C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0" name="Freeform: Shape 21">
            <a:extLst>
              <a:ext uri="{FF2B5EF4-FFF2-40B4-BE49-F238E27FC236}">
                <a16:creationId xmlns:a16="http://schemas.microsoft.com/office/drawing/2014/main" id="{1D22E552-66C7-44E9-B796-23474BB45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039955"/>
            <a:ext cx="9144000" cy="75438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6928" y="228600"/>
            <a:ext cx="8219872" cy="6391275"/>
          </a:xfrm>
        </p:spPr>
        <p:txBody>
          <a:bodyPr>
            <a:noAutofit/>
          </a:bodyPr>
          <a:lstStyle/>
          <a:p>
            <a:pPr marL="0" marR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zh-TW" sz="3200" b="1" u="heavy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第二系列異象</a:t>
            </a:r>
            <a:r>
              <a:rPr lang="en-US" altLang="zh-TW" sz="3200" b="1" u="heavy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b="1" u="heavy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4:1 – 16:21)</a:t>
            </a:r>
            <a:r>
              <a:rPr lang="zh-TW" sz="3200" b="1" u="heavy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zh-TW" sz="3200" b="1" u="heavy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查經課程進度</a:t>
            </a:r>
            <a:endParaRPr lang="en-US" sz="3200" u="heavy" dirty="0">
              <a:solidFill>
                <a:srgbClr val="00008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神寶座前的敬拜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4:1-11) </a:t>
            </a:r>
            <a:r>
              <a:rPr lang="en-US" altLang="zh-CN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6 </a:t>
            </a:r>
            <a:r>
              <a:rPr 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七印的序曲—羔羊前的敬拜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5:1-14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</a:t>
            </a:r>
            <a:r>
              <a:rPr 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7 </a:t>
            </a:r>
            <a:r>
              <a:rPr 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七印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6:1-17 &amp; 8:1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– </a:t>
            </a:r>
            <a:r>
              <a:rPr 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8 </a:t>
            </a:r>
            <a:r>
              <a:rPr lang="zh-TW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91440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§插曲</a:t>
            </a:r>
            <a:r>
              <a:rPr lang="en-US" alt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– (</a:t>
            </a:r>
            <a:r>
              <a:rPr lang="en-US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7:1-17)</a:t>
            </a:r>
            <a:r>
              <a:rPr 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13 </a:t>
            </a:r>
            <a:r>
              <a:rPr 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24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七號的序曲</a:t>
            </a:r>
            <a:r>
              <a:rPr lang="en-US" altLang="zh-TW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32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8:2-6</a:t>
            </a:r>
            <a:r>
              <a:rPr lang="en-US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</a:t>
            </a:r>
            <a:r>
              <a:rPr lang="en-US" altLang="zh-TW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– </a:t>
            </a:r>
            <a:r>
              <a:rPr lang="zh-TW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9a </a:t>
            </a:r>
            <a:r>
              <a:rPr lang="zh-TW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rgbClr val="3A001D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七號</a:t>
            </a:r>
            <a:r>
              <a:rPr lang="en-US" altLang="zh-TW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2800" b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8:7-13;</a:t>
            </a:r>
            <a:r>
              <a:rPr lang="en-US" sz="28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9:1-20 &amp; 11:15-19</a:t>
            </a:r>
            <a:r>
              <a:rPr lang="en-US" altLang="zh-TW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 – </a:t>
            </a:r>
            <a:r>
              <a:rPr lang="zh-TW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9b &amp; 10 </a:t>
            </a:r>
            <a:r>
              <a:rPr lang="zh-TW" sz="3200" b="1" dirty="0">
                <a:solidFill>
                  <a:srgbClr val="3A001D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3200" dirty="0">
              <a:solidFill>
                <a:srgbClr val="3A001D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91440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§插曲二</a:t>
            </a:r>
            <a:r>
              <a:rPr lang="en-US" alt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10:1-11:14)</a:t>
            </a:r>
            <a:r>
              <a:rPr 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14 &amp; 15 </a:t>
            </a:r>
            <a:r>
              <a:rPr 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24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91440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§插曲三</a:t>
            </a:r>
            <a:r>
              <a:rPr lang="en-US" alt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12:1-14:20)</a:t>
            </a:r>
            <a:r>
              <a:rPr 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 </a:t>
            </a:r>
            <a:r>
              <a:rPr 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16-18 </a:t>
            </a:r>
            <a:r>
              <a:rPr lang="zh-TW" sz="2400" b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24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七碗的序曲</a:t>
            </a:r>
            <a:r>
              <a:rPr lang="en-US" altLang="zh-TW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15:1-8</a:t>
            </a:r>
            <a:r>
              <a:rPr lang="en-US" altLang="zh-TW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 – </a:t>
            </a:r>
            <a:r>
              <a:rPr lang="zh-TW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11a </a:t>
            </a:r>
            <a:r>
              <a:rPr lang="zh-TW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2800" dirty="0">
              <a:solidFill>
                <a:srgbClr val="00008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251465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O </a:t>
            </a:r>
            <a:r>
              <a:rPr lang="zh-TW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七碗</a:t>
            </a:r>
            <a:r>
              <a:rPr lang="en-US" altLang="zh-TW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(</a:t>
            </a:r>
            <a:r>
              <a:rPr lang="en-US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16:1-21)</a:t>
            </a:r>
            <a:r>
              <a:rPr lang="zh-TW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– </a:t>
            </a:r>
            <a:r>
              <a:rPr lang="zh-TW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第</a:t>
            </a:r>
            <a:r>
              <a:rPr lang="en-US" altLang="zh-TW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11b &amp; 12 </a:t>
            </a:r>
            <a:r>
              <a:rPr lang="zh-TW" sz="2800" b="1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課</a:t>
            </a:r>
            <a:endParaRPr lang="en-US" sz="2800" dirty="0">
              <a:solidFill>
                <a:srgbClr val="00008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5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3"/>
            <a:ext cx="8229600" cy="5914417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6:12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揭開</a:t>
            </a:r>
            <a:r>
              <a:rPr lang="zh-TW" sz="4000" u="sng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第六印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的時候，我又看見地大震動，日頭變黑像毛布，滿月變紅像血，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13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天上的星辰墜落於地，如同無花果樹被大風搖動落下未熟的果子一樣。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14</a:t>
            </a: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天就挪移，好像書卷被捲起來，山嶺海島都被挪移，離開本</a:t>
            </a:r>
            <a:r>
              <a:rPr lang="zh-TW" altLang="en-US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位</a:t>
            </a:r>
            <a:r>
              <a:rPr lang="en-US" altLang="zh-TW" sz="40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altLang="zh-TW" sz="4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8:</a:t>
            </a:r>
            <a:r>
              <a:rPr lang="en-GB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羔羊揭開第七印的時候，天上寂靜約有二刻</a:t>
            </a:r>
            <a:r>
              <a:rPr lang="en-GB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68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6138153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羔羊揭開第七印的時候，天上寂靜約有二刻。 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我看見那站在神面前的七位天使，有七支號賜給他們。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另有一位天使拿著金香爐來，站在祭壇旁邊，有許多香賜給他，要和眾聖徒的祈禱一同獻在寶座前的金壇上。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784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37745"/>
            <a:ext cx="8200417" cy="596305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那香的煙和眾聖徒的祈禱從天使的手中一同升到神面前。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5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天使拿著香爐，盛滿了壇上的火，倒在地上，隨有雷轟、大聲、閃電、地震。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拿著七支號的七位天使就預備要吹。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7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第一位天使吹號，就有雹子與火摻著血丟在地上。</a:t>
            </a:r>
            <a:endParaRPr lang="en-US" sz="4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2491930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5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RJH2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JH2" id="{33D9C10E-3968-47A4-99CC-CB7F14986B33}" vid="{9353BFCD-12C9-4107-93A5-8E34AA176323}"/>
    </a:ext>
  </a:extLst>
</a:theme>
</file>

<file path=ppt/theme/themeOverride1.xml><?xml version="1.0" encoding="utf-8"?>
<a:themeOverride xmlns:a="http://schemas.openxmlformats.org/drawingml/2006/main">
  <a:clrScheme name="Custom 1">
    <a:dk1>
      <a:srgbClr val="313100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rgbClr val="313100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8366</TotalTime>
  <Words>4981</Words>
  <Application>Microsoft Office PowerPoint</Application>
  <PresentationFormat>On-screen Show (4:3)</PresentationFormat>
  <Paragraphs>102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55</vt:i4>
      </vt:variant>
    </vt:vector>
  </HeadingPairs>
  <TitlesOfParts>
    <vt:vector size="84" baseType="lpstr">
      <vt:lpstr>DFPWeiBei-B5</vt:lpstr>
      <vt:lpstr>DFPYuanBold-B5</vt:lpstr>
      <vt:lpstr>DFWeiBei-B5</vt:lpstr>
      <vt:lpstr>DFYuanBold-B5</vt:lpstr>
      <vt:lpstr>DFYuanMedium-B5</vt:lpstr>
      <vt:lpstr>HanWangYenLight</vt:lpstr>
      <vt:lpstr>Arial</vt:lpstr>
      <vt:lpstr>Arial Nova Cond</vt:lpstr>
      <vt:lpstr>Candara</vt:lpstr>
      <vt:lpstr>Century Gothic</vt:lpstr>
      <vt:lpstr>Corbel</vt:lpstr>
      <vt:lpstr>Courier New</vt:lpstr>
      <vt:lpstr>Euphemia</vt:lpstr>
      <vt:lpstr>Franklin Gothic Book</vt:lpstr>
      <vt:lpstr>Garamond</vt:lpstr>
      <vt:lpstr>Impact</vt:lpstr>
      <vt:lpstr>Perpetua</vt:lpstr>
      <vt:lpstr>Plantagenet Cherokee</vt:lpstr>
      <vt:lpstr>Wingdings</vt:lpstr>
      <vt:lpstr>Wingdings 2</vt:lpstr>
      <vt:lpstr>Wingdings 3</vt:lpstr>
      <vt:lpstr>TornVTI</vt:lpstr>
      <vt:lpstr>Text Theme</vt:lpstr>
      <vt:lpstr>Equity</vt:lpstr>
      <vt:lpstr>Deep Blue</vt:lpstr>
      <vt:lpstr>Ion Boardroom</vt:lpstr>
      <vt:lpstr>1_Basis</vt:lpstr>
      <vt:lpstr>Organic</vt:lpstr>
      <vt:lpstr>RJH2</vt:lpstr>
      <vt:lpstr>PowerPoint Presentation</vt:lpstr>
      <vt:lpstr>啟示錄 8:1-13  “神的號筒吹響的時候”</vt:lpstr>
      <vt:lpstr>我如今把一件奧秘的事告訴你們，我們不是都要睡覺，乃是都要改變，就在一霎時，眨眼之間，號筒末次吹響的時候，因號筒要響，死人要復活成為不朽壞的，我們也要改變。</vt:lpstr>
      <vt:lpstr>複習: 啟示錄6:1-17; 8:1   “羔羊揭開七印”</vt:lpstr>
      <vt:lpstr>屬靈原則：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第七印和七號有何關係</vt:lpstr>
      <vt:lpstr>PowerPoint Presentation</vt:lpstr>
      <vt:lpstr>PowerPoint Presentation</vt:lpstr>
      <vt:lpstr>那站在神面前的七位天使</vt:lpstr>
      <vt:lpstr>吹角/吹號時是宣布什麼信息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七號吹響前的敬拜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拿著七支號的七位天使就預備要吹。(6) </vt:lpstr>
      <vt:lpstr>PowerPoint Presentation</vt:lpstr>
      <vt:lpstr>同樣的，第一個號到第六個號都是災難，第七個號就是宣告上帝的審判。</vt:lpstr>
      <vt:lpstr>PowerPoint Presentation</vt:lpstr>
      <vt:lpstr>PowerPoint Presentation</vt:lpstr>
      <vt:lpstr>四個號的災難並沒有造成地上全然的毀滅，而是只三分之一， 你如何理解?</vt:lpstr>
      <vt:lpstr>『只毀滅三分之一』很可能是表明上帝暫時約束了自己的怒氣，給予地上的人有悔改的機會。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結語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74</cp:revision>
  <cp:lastPrinted>2022-04-07T14:54:09Z</cp:lastPrinted>
  <dcterms:created xsi:type="dcterms:W3CDTF">2021-08-10T05:01:00Z</dcterms:created>
  <dcterms:modified xsi:type="dcterms:W3CDTF">2023-03-10T02:14:59Z</dcterms:modified>
</cp:coreProperties>
</file>