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89" r:id="rId2"/>
    <p:sldMasterId id="2147483802" r:id="rId3"/>
    <p:sldMasterId id="2147483855" r:id="rId4"/>
    <p:sldMasterId id="2147483921" r:id="rId5"/>
    <p:sldMasterId id="2147484166" r:id="rId6"/>
    <p:sldMasterId id="2147484184" r:id="rId7"/>
    <p:sldMasterId id="2147484202" r:id="rId8"/>
    <p:sldMasterId id="2147484214" r:id="rId9"/>
  </p:sldMasterIdLst>
  <p:sldIdLst>
    <p:sldId id="556" r:id="rId10"/>
    <p:sldId id="268" r:id="rId11"/>
    <p:sldId id="4015" r:id="rId12"/>
    <p:sldId id="526" r:id="rId13"/>
    <p:sldId id="287" r:id="rId14"/>
    <p:sldId id="331" r:id="rId15"/>
    <p:sldId id="333" r:id="rId16"/>
    <p:sldId id="587" r:id="rId17"/>
    <p:sldId id="586" r:id="rId18"/>
    <p:sldId id="588" r:id="rId19"/>
    <p:sldId id="527" r:id="rId20"/>
    <p:sldId id="589" r:id="rId21"/>
    <p:sldId id="590" r:id="rId22"/>
    <p:sldId id="439" r:id="rId23"/>
    <p:sldId id="566" r:id="rId24"/>
    <p:sldId id="607" r:id="rId25"/>
    <p:sldId id="592" r:id="rId26"/>
    <p:sldId id="593" r:id="rId27"/>
    <p:sldId id="591" r:id="rId28"/>
    <p:sldId id="562" r:id="rId29"/>
    <p:sldId id="569" r:id="rId30"/>
    <p:sldId id="636" r:id="rId31"/>
    <p:sldId id="424" r:id="rId32"/>
    <p:sldId id="615" r:id="rId33"/>
    <p:sldId id="561" r:id="rId34"/>
    <p:sldId id="616" r:id="rId35"/>
    <p:sldId id="611" r:id="rId36"/>
    <p:sldId id="441" r:id="rId37"/>
    <p:sldId id="560" r:id="rId38"/>
    <p:sldId id="608" r:id="rId39"/>
    <p:sldId id="568" r:id="rId40"/>
    <p:sldId id="609" r:id="rId41"/>
    <p:sldId id="567" r:id="rId42"/>
    <p:sldId id="606" r:id="rId43"/>
    <p:sldId id="575" r:id="rId44"/>
    <p:sldId id="612" r:id="rId45"/>
    <p:sldId id="617" r:id="rId46"/>
    <p:sldId id="293" r:id="rId47"/>
    <p:sldId id="637" r:id="rId48"/>
    <p:sldId id="570" r:id="rId49"/>
    <p:sldId id="620" r:id="rId50"/>
    <p:sldId id="618" r:id="rId51"/>
    <p:sldId id="621" r:id="rId52"/>
    <p:sldId id="634" r:id="rId53"/>
    <p:sldId id="446" r:id="rId54"/>
    <p:sldId id="577" r:id="rId55"/>
    <p:sldId id="578" r:id="rId56"/>
    <p:sldId id="622" r:id="rId57"/>
    <p:sldId id="623" r:id="rId58"/>
    <p:sldId id="624" r:id="rId59"/>
    <p:sldId id="628" r:id="rId60"/>
    <p:sldId id="447" r:id="rId61"/>
    <p:sldId id="397" r:id="rId62"/>
    <p:sldId id="638" r:id="rId63"/>
    <p:sldId id="635" r:id="rId64"/>
    <p:sldId id="499" r:id="rId65"/>
    <p:sldId id="629" r:id="rId66"/>
    <p:sldId id="449" r:id="rId67"/>
    <p:sldId id="585" r:id="rId68"/>
    <p:sldId id="627" r:id="rId69"/>
    <p:sldId id="626" r:id="rId70"/>
    <p:sldId id="450" r:id="rId71"/>
    <p:sldId id="600" r:id="rId72"/>
    <p:sldId id="428" r:id="rId73"/>
    <p:sldId id="595" r:id="rId74"/>
    <p:sldId id="564" r:id="rId75"/>
    <p:sldId id="632" r:id="rId76"/>
    <p:sldId id="633" r:id="rId77"/>
    <p:sldId id="503" r:id="rId78"/>
    <p:sldId id="565" r:id="rId79"/>
    <p:sldId id="603" r:id="rId80"/>
    <p:sldId id="582" r:id="rId81"/>
    <p:sldId id="319" r:id="rId8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51A"/>
    <a:srgbClr val="0000FF"/>
    <a:srgbClr val="4B4BFF"/>
    <a:srgbClr val="00008A"/>
    <a:srgbClr val="00002A"/>
    <a:srgbClr val="D1FFD1"/>
    <a:srgbClr val="CC0066"/>
    <a:srgbClr val="3A001D"/>
    <a:srgbClr val="CCFFFF"/>
    <a:srgbClr val="1D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 autoAdjust="0"/>
    <p:restoredTop sz="95581" autoAdjust="0"/>
  </p:normalViewPr>
  <p:slideViewPr>
    <p:cSldViewPr snapToGrid="0">
      <p:cViewPr varScale="1">
        <p:scale>
          <a:sx n="87" d="100"/>
          <a:sy n="87" d="100"/>
        </p:scale>
        <p:origin x="1003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4" d="100"/>
        <a:sy n="104" d="100"/>
      </p:scale>
      <p:origin x="0" y="-109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viewProps" Target="viewProps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61" Type="http://schemas.openxmlformats.org/officeDocument/2006/relationships/slide" Target="slides/slide52.xml"/><Relationship Id="rId82" Type="http://schemas.openxmlformats.org/officeDocument/2006/relationships/slide" Target="slides/slide7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8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5215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1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2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55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4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2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48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2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6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7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51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37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3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4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367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4618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364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089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7298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3602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0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7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8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8" y="1396725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8" y="2976653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63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447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48"/>
            <a:ext cx="77724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1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59" y="234148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1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1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257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329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4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063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22" y="465048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23" y="477323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22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28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30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89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91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86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87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18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573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0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7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8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6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438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89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919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18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3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696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6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4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2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4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53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7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9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8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844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49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1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132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458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6496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7552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1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3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9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98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1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1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814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7978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8417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40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11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9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29" r:id="rId4"/>
    <p:sldLayoutId id="2147483730" r:id="rId5"/>
    <p:sldLayoutId id="2147483731" r:id="rId6"/>
    <p:sldLayoutId id="2147483736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1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1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1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5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8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  <p:sldLayoutId id="2147484179" r:id="rId13"/>
    <p:sldLayoutId id="2147484180" r:id="rId14"/>
    <p:sldLayoutId id="2147484181" r:id="rId15"/>
    <p:sldLayoutId id="2147484182" r:id="rId16"/>
    <p:sldLayoutId id="214748418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9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  <p:sldLayoutId id="2147484199" r:id="rId15"/>
    <p:sldLayoutId id="2147484200" r:id="rId16"/>
    <p:sldLayoutId id="21474842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tx1"/>
        </a:buClr>
        <a:buSzPct val="80000"/>
        <a:buFont typeface="Corbe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710FEA-5A36-4FE2-B5D6-E9F11D9264C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D24598-6101-4302-B955-7A20C767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  <p:sldLayoutId id="2147484228" r:id="rId14"/>
    <p:sldLayoutId id="2147484229" r:id="rId15"/>
    <p:sldLayoutId id="2147484230" r:id="rId16"/>
    <p:sldLayoutId id="214748423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B05F1281-29B6-639C-602E-3765E629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3" r="-2" b="8543"/>
          <a:stretch/>
        </p:blipFill>
        <p:spPr>
          <a:xfrm>
            <a:off x="185056" y="268154"/>
            <a:ext cx="8773887" cy="6361245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31793-04BE-9F28-6E3F-2CC929671273}"/>
              </a:ext>
            </a:extLst>
          </p:cNvPr>
          <p:cNvSpPr txBox="1"/>
          <p:nvPr/>
        </p:nvSpPr>
        <p:spPr>
          <a:xfrm>
            <a:off x="468085" y="4648228"/>
            <a:ext cx="4572001" cy="175432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啟示錄查經</a:t>
            </a:r>
            <a:b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002A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16:1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-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86382"/>
            <a:ext cx="8336605" cy="5914418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21</a:t>
            </a:r>
            <a:r>
              <a:rPr lang="en-GB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又有大雹子從天落在人身上，每一個約重一他連得。為這雹子的災極大，人就褻瀆神。</a:t>
            </a:r>
            <a:endParaRPr lang="en-US" sz="4000" dirty="0">
              <a:solidFill>
                <a:srgbClr val="00002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5220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37745"/>
            <a:ext cx="8317150" cy="5963055"/>
          </a:xfrm>
        </p:spPr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16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章是主要的轉折點</a:t>
            </a:r>
            <a:r>
              <a:rPr 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– </a:t>
            </a:r>
            <a:endParaRPr lang="en-US" altLang="zh-CN" sz="4400" dirty="0">
              <a:solidFill>
                <a:srgbClr val="C0000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大紅龍的出現和最終的敗落</a:t>
            </a:r>
            <a:r>
              <a:rPr lang="en-US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12</a:t>
            </a:r>
            <a:r>
              <a:rPr lang="zh-CN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</a:t>
            </a:r>
            <a:r>
              <a:rPr lang="en-US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 </a:t>
            </a:r>
          </a:p>
          <a:p>
            <a:pPr marL="1371600" marR="0" indent="-9144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 	</a:t>
            </a:r>
            <a:r>
              <a:rPr lang="zh-CN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獸從海中來，獸</a:t>
            </a:r>
            <a:r>
              <a:rPr lang="en-US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假先知</a:t>
            </a:r>
            <a:r>
              <a:rPr lang="en-US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CN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從地中來</a:t>
            </a:r>
            <a:r>
              <a:rPr lang="en-US" altLang="zh-CN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13</a:t>
            </a:r>
            <a:r>
              <a:rPr lang="zh-CN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</a:t>
            </a:r>
            <a:r>
              <a:rPr lang="en-US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 </a:t>
            </a:r>
          </a:p>
          <a:p>
            <a:pPr marL="1828800" marR="0" indent="-9144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	</a:t>
            </a:r>
            <a:r>
              <a:rPr lang="zh-CN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叫萬民喝邪淫大怒之酒的巴比倫大城</a:t>
            </a:r>
            <a:r>
              <a:rPr lang="en-US" altLang="zh-CN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14:8</a:t>
            </a:r>
            <a:r>
              <a:rPr lang="en-US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 </a:t>
            </a:r>
            <a:endParaRPr lang="en-US" sz="40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91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37745"/>
            <a:ext cx="8278240" cy="5963055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第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15</a:t>
            </a: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章：『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2 </a:t>
            </a: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那些勝了獸和獸的像，並</a:t>
            </a:r>
            <a:r>
              <a:rPr lang="zh-CN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牠</a:t>
            </a: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名字數目的人，都站在玻璃海上，拿著神的琴。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 </a:t>
            </a: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唱神僕人摩西的歌，和羔羊的歌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』</a:t>
            </a:r>
            <a:endParaRPr lang="en-US" sz="4800" dirty="0">
              <a:solidFill>
                <a:srgbClr val="00008A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3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37745"/>
            <a:ext cx="8219874" cy="5953327"/>
          </a:xfrm>
        </p:spPr>
        <p:txBody>
          <a:bodyPr>
            <a:normAutofit/>
          </a:bodyPr>
          <a:lstStyle/>
          <a:p>
            <a:pPr marL="914400" lvl="1" indent="-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zh-CN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對巴比倫的審判</a:t>
            </a:r>
            <a:r>
              <a:rPr lang="en-US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16-18</a:t>
            </a:r>
            <a:r>
              <a:rPr lang="zh-CN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</a:t>
            </a:r>
            <a:r>
              <a:rPr lang="en-US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 </a:t>
            </a:r>
          </a:p>
          <a:p>
            <a:pPr marL="1828800" marR="0" indent="-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zh-CN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對獸與假先知的審判</a:t>
            </a:r>
            <a:r>
              <a:rPr lang="en-US" altLang="zh-CN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19</a:t>
            </a:r>
            <a:r>
              <a:rPr lang="zh-CN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</a:t>
            </a:r>
            <a:r>
              <a:rPr lang="en-US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 </a:t>
            </a:r>
          </a:p>
          <a:p>
            <a:pPr marL="2743200" marR="0" indent="-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zh-CN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對龍的審判</a:t>
            </a:r>
            <a:r>
              <a:rPr lang="en-US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20:10</a:t>
            </a:r>
            <a:r>
              <a:rPr lang="en-US" sz="4000" dirty="0">
                <a:solidFill>
                  <a:srgbClr val="14056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endParaRPr lang="en-US" sz="4000" dirty="0">
              <a:effectLst/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從約翰的敘述來看，似乎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對巴比倫，淫婦，污穢的靈，獸</a:t>
            </a:r>
            <a:r>
              <a:rPr lang="en-US" altLang="zh-CN" sz="4000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與假先知</a:t>
            </a:r>
            <a:r>
              <a:rPr lang="en-US" altLang="zh-CN" sz="4000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，龍</a:t>
            </a: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撒旦</a:t>
            </a:r>
            <a:r>
              <a:rPr 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是按次序審判</a:t>
            </a:r>
            <a:r>
              <a:rPr lang="zh-CN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。這對我們解釋啟示錄最後的爭戰有關鍵性的影響。</a:t>
            </a:r>
            <a:endParaRPr lang="en-US" sz="4000" dirty="0">
              <a:solidFill>
                <a:srgbClr val="2D051A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771" y="446314"/>
            <a:ext cx="8338457" cy="59653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第六碗</a:t>
            </a:r>
            <a:endParaRPr lang="en-US" altLang="zh-CN" sz="540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第六位天使把碗倒在幼發拉底大河上，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河水就乾了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，要給那從日出之地</a:t>
            </a:r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東方</a:t>
            </a:r>
            <a:r>
              <a:rPr lang="en-US" altLang="zh-TW" sz="3600" dirty="0">
                <a:solidFill>
                  <a:schemeClr val="accent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所來的眾王</a:t>
            </a:r>
            <a:r>
              <a:rPr lang="zh-TW" sz="4400" dirty="0">
                <a:solidFill>
                  <a:srgbClr val="CC006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預備道路。 </a:t>
            </a:r>
            <a:endParaRPr lang="en-US" altLang="zh-TW" sz="4400" dirty="0">
              <a:solidFill>
                <a:srgbClr val="CC0066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這是呈現摩西帶以色列人過紅海，及約書亞帶以色列人過約旦河的形象</a:t>
            </a:r>
            <a:r>
              <a:rPr lang="zh-CN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8800" dirty="0">
              <a:solidFill>
                <a:srgbClr val="2D051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90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47675"/>
            <a:ext cx="8229600" cy="5962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波斯王古列</a:t>
            </a:r>
            <a:r>
              <a:rPr lang="zh-CN" altLang="en-US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把</a:t>
            </a:r>
            <a:r>
              <a:rPr lang="zh-TW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幼發拉底河改道，</a:t>
            </a:r>
            <a:r>
              <a:rPr lang="zh-CN" altLang="en-US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使</a:t>
            </a:r>
            <a:r>
              <a:rPr lang="zh-TW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他的部隊得以渡河突擊巴比倫</a:t>
            </a:r>
            <a:r>
              <a:rPr lang="en-GB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– </a:t>
            </a:r>
            <a:r>
              <a:rPr lang="zh-TW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古列王就是從『東方』，『日出之地』而來，成為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上帝審判巴比倫的工具</a:t>
            </a:r>
            <a:r>
              <a:rPr lang="zh-TW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；並且</a:t>
            </a:r>
            <a:r>
              <a:rPr lang="zh-CN" altLang="en-US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使</a:t>
            </a:r>
            <a:r>
              <a:rPr lang="zh-TW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以色列人得以從被擄之地</a:t>
            </a:r>
            <a:r>
              <a:rPr lang="zh-CN" altLang="en-US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回</a:t>
            </a:r>
            <a:r>
              <a:rPr lang="zh-TW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耶路撒冷去重建聖城與聖殿。</a:t>
            </a:r>
            <a:endParaRPr lang="en-US" sz="44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665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928" y="447473"/>
            <a:ext cx="8229600" cy="59633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上帝使海水或河水乾涸都是預表</a:t>
            </a:r>
            <a:r>
              <a:rPr lang="en-US" altLang="zh-CN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拯救或是審判的臨到</a:t>
            </a:r>
            <a:r>
              <a:rPr lang="zh-CN" alt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CN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endParaRPr lang="en-GB" sz="4800" dirty="0">
              <a:solidFill>
                <a:srgbClr val="2D051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 hangingPunc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因此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第六碗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(vv.12-16)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可以說是審判巴比倫的序曲</a:t>
            </a: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alt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審判之前的爭戰；第七碗就是審判的臨到</a:t>
            </a:r>
            <a:r>
              <a:rPr lang="en-US" altLang="zh-CN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(vv.17-21)</a:t>
            </a:r>
            <a:r>
              <a:rPr lang="zh-CN" alt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3A001D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3467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37745"/>
            <a:ext cx="8346333" cy="5963055"/>
          </a:xfrm>
        </p:spPr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6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US" altLang="zh-CN" sz="6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6:1</a:t>
            </a:r>
            <a:r>
              <a:rPr lang="en-US" sz="6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US" sz="6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</a:t>
            </a:r>
            <a:r>
              <a:rPr lang="zh-CN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三個汙穢的靈</a:t>
            </a: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，好像青蛙，</a:t>
            </a:r>
            <a:r>
              <a:rPr lang="zh-CN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從龍口</a:t>
            </a: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、</a:t>
            </a:r>
            <a:r>
              <a:rPr lang="zh-CN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獸口</a:t>
            </a: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並</a:t>
            </a:r>
            <a:r>
              <a:rPr lang="zh-CN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假先知的口</a:t>
            </a: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中出來。</a:t>
            </a:r>
            <a:endParaRPr lang="en-US" altLang="zh-CN" sz="48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62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37745"/>
            <a:ext cx="8335750" cy="5971847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啟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12:9 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大龍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就是那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古蛇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、名叫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魔鬼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、又叫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撒但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、是迷惑普天下的．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牠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被摔在地上、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牠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的使者也一同被摔下去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…13:1 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我又看見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一個獸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從海中上來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…11 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我又看見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另有一個獸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從地中上來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．有</a:t>
            </a:r>
            <a:r>
              <a:rPr lang="zh-CN" sz="4400" u="sng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兩角如同羊羔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、</a:t>
            </a:r>
            <a:r>
              <a:rPr lang="zh-CN" sz="4400" u="sng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說話好像龍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。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10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57199"/>
            <a:ext cx="8229600" cy="5934809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16:</a:t>
            </a:r>
            <a:r>
              <a:rPr lang="en-US" sz="5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</a:t>
            </a:r>
            <a:r>
              <a:rPr lang="en-US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CN" sz="4000" u="sng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他們本是鬼魔的靈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，施行奇事，出去到普天下眾王那裡</a:t>
            </a:r>
            <a:r>
              <a:rPr lang="zh-CN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，叫他們</a:t>
            </a:r>
            <a:r>
              <a:rPr lang="zh-CN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在神全能者的大日</a:t>
            </a:r>
            <a:r>
              <a:rPr 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聚集爭戰</a:t>
            </a:r>
            <a:r>
              <a:rPr lang="zh-CN" sz="4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「看哪，我來像賊一樣。那警醒、看守衣服，免得赤身而行，叫人見他羞恥的有福了！」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 16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那三個鬼魔便叫眾王聚集在一處，希伯來話叫做哈米吉多頓。</a:t>
            </a:r>
            <a:endParaRPr lang="en-US" altLang="zh-TW" sz="40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6368213" y="4185117"/>
            <a:ext cx="2474555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341709" y="4241801"/>
            <a:ext cx="84582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10" y="711625"/>
            <a:ext cx="7782790" cy="31697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tabLst>
                <a:tab pos="2286000" algn="l"/>
                <a:tab pos="5486400" algn="l"/>
              </a:tabLst>
            </a:pPr>
            <a:r>
              <a:rPr lang="zh-TW" sz="5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啟示錄</a:t>
            </a:r>
            <a:r>
              <a:rPr lang="en-US" altLang="zh-TW" sz="5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16:12-21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</a:b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“</a:t>
            </a:r>
            <a:r>
              <a:rPr 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末日大爭戰和上帝大怒的審判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”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0D86A-2809-4957-AD30-180D568CA29E}"/>
              </a:ext>
            </a:extLst>
          </p:cNvPr>
          <p:cNvSpPr txBox="1"/>
          <p:nvPr/>
        </p:nvSpPr>
        <p:spPr>
          <a:xfrm>
            <a:off x="2280805" y="522304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ndara" panose="020E0502030303020204" pitchFamily="34" charset="0"/>
                <a:ea typeface="DFYuanBold-B5" panose="020F0709000000000000" pitchFamily="49" charset="-120"/>
                <a:cs typeface="Calibri" panose="020F0502020204030204" pitchFamily="34" charset="0"/>
              </a:rPr>
              <a:t>202</a:t>
            </a:r>
            <a:r>
              <a:rPr lang="en-US" altLang="zh-CN" sz="5400" b="1" dirty="0">
                <a:latin typeface="Candara" panose="020E0502030303020204" pitchFamily="34" charset="0"/>
                <a:ea typeface="DFYuanBold-B5" panose="020F0709000000000000" pitchFamily="49" charset="-120"/>
                <a:cs typeface="Calibri" panose="020F0502020204030204" pitchFamily="34" charset="0"/>
              </a:rPr>
              <a:t>3.03.30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0485" y="454692"/>
            <a:ext cx="8440615" cy="594610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alt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</a:t>
            </a:r>
            <a:r>
              <a:rPr lang="en-US" altLang="zh-CN" sz="44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他們本是鬼魔的靈，施行奇事，出去到普天下眾王那裡，叫他們在神全能者的大日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聚集爭戰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…16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那三個鬼魔便叫眾王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聚集在一處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，希伯來話叫做哈米吉多頓。</a:t>
            </a:r>
            <a:endParaRPr lang="en-US" altLang="zh-CN" sz="4400" dirty="0">
              <a:solidFill>
                <a:srgbClr val="C00000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1143000" indent="-6858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ð"/>
            </a:pP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記不記得他們是要跟誰打仗</a:t>
            </a:r>
            <a:r>
              <a:rPr lang="en-US" altLang="zh-CN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rgbClr val="C0000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88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2273" y="472273"/>
            <a:ext cx="8229600" cy="593941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19:11 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我觀看、見天開了．有一匹白馬．</a:t>
            </a: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騎在馬上的、稱為誠信真實．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審判爭戰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都按</a:t>
            </a:r>
            <a:r>
              <a:rPr lang="zh-CN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著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公義</a:t>
            </a:r>
            <a:r>
              <a:rPr 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…</a:t>
            </a:r>
            <a:r>
              <a:rPr 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19 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我看見那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獸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和地上的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君王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、並他們的眾軍、都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聚集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要與騎白馬的、並他的軍兵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爭戰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 </a:t>
            </a:r>
            <a:r>
              <a:rPr 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20 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那獸被擒拿、那在獸面前曾行奇事、迷惑受獸印記、和拜獸像之人的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假先知、也與獸同被擒拿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．他們兩個就活活的被扔在燒著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硫磺的火湖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裡．</a:t>
            </a:r>
            <a:endParaRPr lang="en-US" sz="40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02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292053" cy="5946108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從這個角度來看，主耶穌在</a:t>
            </a:r>
            <a:r>
              <a:rPr lang="en-GB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v.15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的警告就很清楚了：</a:t>
            </a:r>
            <a:r>
              <a:rPr 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在這場審判巴比倫的爭戰中，對方不是屬上帝的軍隊，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而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是屬鬼</a:t>
            </a:r>
            <a:r>
              <a:rPr 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魔的軍隊。</a:t>
            </a:r>
            <a:r>
              <a:rPr 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聖徒千萬別上當，而加入鬼魔的軍隊。</a:t>
            </a:r>
            <a:endParaRPr lang="en-US" altLang="zh-CN" sz="4000" dirty="0">
              <a:solidFill>
                <a:srgbClr val="00002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這場爭戰是一個徵兆，一個時間點，</a:t>
            </a:r>
            <a:r>
              <a:rPr lang="zh-CN" sz="40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表明主耶穌就要來做最後的審判了，所以聖徒要清醒。</a:t>
            </a:r>
            <a:endParaRPr lang="en-US" sz="4000" dirty="0">
              <a:effectLst/>
              <a:latin typeface="Courier New" panose="02070309020205020404" pitchFamily="49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8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6170" y="696912"/>
            <a:ext cx="7315201" cy="5464175"/>
          </a:xfrm>
        </p:spPr>
        <p:txBody>
          <a:bodyPr anchor="ctr">
            <a:noAutofit/>
          </a:bodyPr>
          <a:lstStyle/>
          <a:p>
            <a:pPr marL="0" marR="0" lv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比較第六碗與第六號</a:t>
            </a:r>
            <a:r>
              <a:rPr 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(9:14-18)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中的軍隊，有哪些共同點</a:t>
            </a:r>
            <a:r>
              <a:rPr 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</a:t>
            </a:r>
          </a:p>
          <a:p>
            <a:pPr marL="914400" indent="-9144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ð"/>
            </a:pPr>
            <a:r>
              <a:rPr lang="zh-CN" sz="4400" dirty="0">
                <a:solidFill>
                  <a:srgbClr val="3A001D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都是與</a:t>
            </a:r>
            <a:r>
              <a:rPr lang="zh-CN" sz="4400" u="sng" dirty="0">
                <a:solidFill>
                  <a:srgbClr val="FF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幼發拉底大河</a:t>
            </a:r>
            <a:r>
              <a:rPr lang="zh-CN" sz="4400" dirty="0">
                <a:solidFill>
                  <a:srgbClr val="3A001D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有關</a:t>
            </a:r>
            <a:r>
              <a:rPr lang="zh-CN" altLang="en-US" sz="4400" dirty="0">
                <a:solidFill>
                  <a:srgbClr val="3A001D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；從美索不達米亞而來</a:t>
            </a:r>
            <a:r>
              <a:rPr lang="zh-CN" sz="4400" dirty="0">
                <a:solidFill>
                  <a:srgbClr val="3A001D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。</a:t>
            </a:r>
            <a:endParaRPr lang="en-US" sz="4400" dirty="0">
              <a:solidFill>
                <a:srgbClr val="3A001D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3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55782"/>
            <a:ext cx="7210352" cy="1403927"/>
          </a:xfrm>
        </p:spPr>
        <p:txBody>
          <a:bodyPr/>
          <a:lstStyle/>
          <a:p>
            <a:pPr algn="ctr"/>
            <a:r>
              <a:rPr lang="zh-TW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軍隊的領頭者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3" y="2514601"/>
            <a:ext cx="7775207" cy="3886199"/>
          </a:xfrm>
        </p:spPr>
        <p:txBody>
          <a:bodyPr anchor="ctr">
            <a:normAutofit/>
          </a:bodyPr>
          <a:lstStyle/>
          <a:p>
            <a:pPr marL="0" marR="17145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solidFill>
                  <a:srgbClr val="C00000"/>
                </a:solidFill>
                <a:effectLst/>
                <a:latin typeface="DFPYuanBold-B5" panose="020F0700000000000000" pitchFamily="34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第六碗：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16:13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800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</a:t>
            </a:r>
            <a:r>
              <a:rPr lang="zh-CN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三個汙穢的靈</a:t>
            </a:r>
            <a:r>
              <a:rPr lang="zh-CN" sz="4800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，好像青蛙，從龍口、獸口並假先知的口中出來。</a:t>
            </a:r>
            <a:endParaRPr lang="en-US" sz="4800" dirty="0">
              <a:solidFill>
                <a:schemeClr val="tx2">
                  <a:lumMod val="50000"/>
                </a:schemeClr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47472"/>
            <a:ext cx="8240486" cy="5943600"/>
          </a:xfrm>
        </p:spPr>
        <p:txBody>
          <a:bodyPr>
            <a:normAutofit/>
          </a:bodyPr>
          <a:lstStyle/>
          <a:p>
            <a:pPr marL="0" marR="17145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第六號：</a:t>
            </a:r>
            <a:r>
              <a:rPr lang="en-US" sz="4800" dirty="0">
                <a:solidFill>
                  <a:srgbClr val="000076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9:14 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有聲音，從神面前金壇的四角出來，吩咐那吹號的第六位天使，說：把那</a:t>
            </a:r>
            <a:r>
              <a:rPr lang="zh-CN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捆綁在伯拉大河的四個使者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釋放了。 </a:t>
            </a:r>
            <a:endParaRPr lang="en-US" altLang="zh-CN" sz="48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94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824" y="685799"/>
            <a:ext cx="7210352" cy="1164773"/>
          </a:xfrm>
        </p:spPr>
        <p:txBody>
          <a:bodyPr/>
          <a:lstStyle/>
          <a:p>
            <a:pPr algn="ctr"/>
            <a:r>
              <a:rPr lang="zh-TW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爭戰的規模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3" y="2514601"/>
            <a:ext cx="7775207" cy="3864428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US" alt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</a:t>
            </a:r>
            <a:r>
              <a:rPr lang="en-US" altLang="zh-CN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:1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</a:t>
            </a:r>
            <a:r>
              <a:rPr lang="en-US" sz="48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他們本是鬼魔的靈，施行奇事，出去</a:t>
            </a:r>
            <a:r>
              <a:rPr lang="zh-CN" sz="4800" dirty="0">
                <a:solidFill>
                  <a:schemeClr val="accent5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到普天下眾王那裡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叫他們在神全能者的大日聚集爭戰。</a:t>
            </a:r>
            <a:endParaRPr lang="en-US" sz="4800" dirty="0">
              <a:solidFill>
                <a:srgbClr val="C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02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010" y="655781"/>
            <a:ext cx="7210352" cy="1173019"/>
          </a:xfrm>
        </p:spPr>
        <p:txBody>
          <a:bodyPr/>
          <a:lstStyle/>
          <a:p>
            <a:pPr algn="ctr"/>
            <a:r>
              <a:rPr lang="en-US" altLang="zh-TW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神全能者的大日</a:t>
            </a:r>
            <a:r>
              <a:rPr lang="en-US" altLang="zh-TW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3" y="2514600"/>
            <a:ext cx="7775207" cy="388619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alt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6:12 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揭開第六印的時候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把我們藏起來、躲避坐寶座者的面目、和羔羊的忿怒．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17 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因為他們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忿怒的大日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到了、誰能站得住呢</a:t>
            </a:r>
            <a:r>
              <a:rPr lang="en-US" altLang="zh-TW" sz="44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endParaRPr lang="en-US" sz="4400" dirty="0">
              <a:solidFill>
                <a:srgbClr val="4B4B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608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687" y="674914"/>
            <a:ext cx="7772400" cy="55081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回頭參考：</a:t>
            </a:r>
            <a:r>
              <a:rPr lang="en-US" alt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9:15 </a:t>
            </a: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那四個使者就被釋放，他們原是豫備好了，到某年某月某時，要殺人的三分之一。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馬軍有二萬萬</a:t>
            </a:r>
            <a:r>
              <a:rPr lang="zh-CN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，他們的數目我聽見了。</a:t>
            </a:r>
            <a:endParaRPr lang="en-US" sz="4800" dirty="0">
              <a:solidFill>
                <a:srgbClr val="00008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327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292053" cy="6165916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第</a:t>
            </a:r>
            <a:r>
              <a:rPr lang="en-US" altLang="zh-CN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15</a:t>
            </a:r>
            <a:r>
              <a:rPr lang="zh-CN" altLang="en-US" sz="4400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節的</a:t>
            </a:r>
            <a:r>
              <a:rPr lang="en-US" altLang="zh-CN" sz="4400" dirty="0">
                <a:solidFill>
                  <a:schemeClr val="accent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chemeClr val="accent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看哪！</a:t>
            </a:r>
            <a:r>
              <a:rPr lang="en-US" altLang="zh-CN" sz="4400" dirty="0">
                <a:solidFill>
                  <a:schemeClr val="accent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chemeClr val="accent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是強調；所以第</a:t>
            </a:r>
            <a:r>
              <a:rPr lang="en-US" altLang="zh-CN" sz="4400" dirty="0">
                <a:solidFill>
                  <a:schemeClr val="accent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15</a:t>
            </a:r>
            <a:r>
              <a:rPr lang="zh-CN" altLang="en-US" sz="4400" dirty="0">
                <a:solidFill>
                  <a:schemeClr val="accent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節非常重要。</a:t>
            </a:r>
            <a:endParaRPr lang="en-US" altLang="zh-CN" sz="4400" dirty="0">
              <a:solidFill>
                <a:schemeClr val="accent2">
                  <a:lumMod val="50000"/>
                </a:schemeClr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4400" dirty="0">
                <a:solidFill>
                  <a:srgbClr val="C00000"/>
                </a:solidFill>
                <a:latin typeface="DFPYuanMedium-B5" panose="020F0500000000000000" pitchFamily="34" charset="-120"/>
                <a:ea typeface="DFPYuanMedium-B5" panose="020F0500000000000000" pitchFamily="34" charset="-120"/>
              </a:rPr>
              <a:t>『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我來像賊一樣</a:t>
            </a:r>
            <a:r>
              <a:rPr lang="en-US" altLang="zh-TW" sz="4400" dirty="0">
                <a:solidFill>
                  <a:srgbClr val="C00000"/>
                </a:solidFill>
                <a:latin typeface="DFPYuanMedium-B5" panose="020F0500000000000000" pitchFamily="34" charset="-120"/>
                <a:ea typeface="DFPYuanMedium-B5" panose="020F0500000000000000" pitchFamily="34" charset="-120"/>
              </a:rPr>
              <a:t>』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WeiBei-B5" panose="03000709000000000000" pitchFamily="65" charset="-120"/>
              </a:rPr>
              <a:t>彼得後書 </a:t>
            </a:r>
            <a:r>
              <a:rPr 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3:10 </a:t>
            </a:r>
            <a:r>
              <a:rPr lang="zh-TW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但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主的日子</a:t>
            </a:r>
            <a:r>
              <a:rPr lang="zh-TW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要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像賊</a:t>
            </a:r>
            <a:r>
              <a:rPr lang="zh-TW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來到一樣．那日天必大有響聲廢去、有形質的都要被烈火銷化、地和其上的物都要燒盡了。</a:t>
            </a:r>
            <a:endParaRPr lang="en-US" sz="4400" dirty="0">
              <a:solidFill>
                <a:srgbClr val="4B4B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88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E002732-CBB5-405C-BDDC-37C39BF6E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A492AF-9B08-416A-9BEC-1EC284C5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AE770C-2B15-4943-A508-EA2408AB9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1311592-F0EF-91E9-972F-47303AAE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282" y="982132"/>
            <a:ext cx="6955394" cy="1303867"/>
          </a:xfrm>
        </p:spPr>
        <p:txBody>
          <a:bodyPr>
            <a:normAutofit/>
          </a:bodyPr>
          <a:lstStyle/>
          <a:p>
            <a:r>
              <a:rPr lang="zh-CN" altLang="en-US" sz="6000" b="0" dirty="0">
                <a:solidFill>
                  <a:schemeClr val="bg2">
                    <a:lumMod val="1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報告事項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55E33A-07BE-426F-B937-739F88BF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8305E51-8A4C-7430-11F6-92058EE8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755898"/>
            <a:ext cx="7200897" cy="311996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下週四</a:t>
            </a:r>
            <a:r>
              <a:rPr lang="en-US" altLang="zh-CN" sz="48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</a:p>
          <a:p>
            <a:pPr marL="0" indent="0" algn="ctr">
              <a:buNone/>
            </a:pPr>
            <a:r>
              <a:rPr lang="en-US" altLang="zh-CN" sz="40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en-US" altLang="zh-CN" sz="40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4/6</a:t>
            </a:r>
            <a:r>
              <a:rPr lang="zh-CN" altLang="en-US" sz="40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</a:t>
            </a:r>
            <a:r>
              <a:rPr lang="zh-CN" altLang="en-US" sz="40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主受難日前一天</a:t>
            </a:r>
            <a:r>
              <a:rPr lang="en-US" altLang="zh-CN" sz="4000" dirty="0">
                <a:solidFill>
                  <a:schemeClr val="tx2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</a:p>
          <a:p>
            <a:pPr marL="0" indent="0" algn="ctr">
              <a:buNone/>
            </a:pPr>
            <a:r>
              <a:rPr lang="zh-CN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查經暫停一次</a:t>
            </a:r>
            <a:endParaRPr lang="en-US" sz="4800" dirty="0">
              <a:solidFill>
                <a:schemeClr val="tx1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08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707571"/>
            <a:ext cx="7210352" cy="1132116"/>
          </a:xfrm>
        </p:spPr>
        <p:txBody>
          <a:bodyPr/>
          <a:lstStyle/>
          <a:p>
            <a:pPr algn="ctr"/>
            <a:r>
              <a:rPr lang="en-US" altLang="zh-TW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看守衣服</a:t>
            </a:r>
            <a:r>
              <a:rPr lang="en-US" altLang="zh-TW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25485"/>
            <a:ext cx="7772400" cy="3897085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啟示錄</a:t>
            </a:r>
            <a:r>
              <a:rPr lang="en-US" alt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3:3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所以要回想你是怎樣領受、怎樣聽見的．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又要遵守、並要悔改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若不儆醒、我必臨到你那裡如同賊一樣．我幾時臨到、你也決不能知道。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769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2274" y="457201"/>
            <a:ext cx="8136988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TW" sz="40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看守衣服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』 </a:t>
            </a:r>
            <a:r>
              <a:rPr lang="en-GB" sz="4000" dirty="0">
                <a:solidFill>
                  <a:srgbClr val="00007E"/>
                </a:solidFill>
                <a:effectLst/>
                <a:latin typeface="DFYuanMedium-B5" panose="020F0509000000000000" pitchFamily="49" charset="-120"/>
                <a:ea typeface="PMingLiU" panose="02020500000000000000" pitchFamily="18" charset="-120"/>
              </a:rPr>
              <a:t>==</a:t>
            </a:r>
            <a:r>
              <a:rPr lang="zh-CN" sz="4000" dirty="0">
                <a:solidFill>
                  <a:srgbClr val="00007E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</a:rPr>
              <a:t>》</a:t>
            </a:r>
            <a:r>
              <a:rPr lang="zh-CN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『看守；保守』</a:t>
            </a:r>
            <a:r>
              <a:rPr lang="zh-CN" sz="40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應該是指</a:t>
            </a:r>
            <a:r>
              <a:rPr lang="en-GB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</a:rPr>
              <a:t>(</a:t>
            </a:r>
            <a:r>
              <a:rPr lang="zh-CN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繼續；保持</a:t>
            </a:r>
            <a:r>
              <a:rPr lang="en-GB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PMingLiU" panose="02020500000000000000" pitchFamily="18" charset="-120"/>
              </a:rPr>
              <a:t>)</a:t>
            </a:r>
            <a:r>
              <a:rPr lang="en-US" alt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把衣服穿好</a:t>
            </a:r>
            <a:r>
              <a:rPr lang="en-US" alt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altLang="zh-CN" sz="4000" dirty="0">
              <a:solidFill>
                <a:srgbClr val="FF000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sz="4400" dirty="0">
                <a:solidFill>
                  <a:srgbClr val="00007E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不要</a:t>
            </a:r>
            <a:r>
              <a:rPr lang="zh-CN" altLang="en-US" sz="4400" dirty="0">
                <a:solidFill>
                  <a:srgbClr val="00007E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衣衫不整，</a:t>
            </a:r>
            <a:r>
              <a:rPr lang="zh-CN" sz="4400" dirty="0">
                <a:solidFill>
                  <a:srgbClr val="00007E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好像</a:t>
            </a:r>
            <a:r>
              <a:rPr lang="zh-CN" altLang="en-US" sz="4400" dirty="0">
                <a:solidFill>
                  <a:srgbClr val="00007E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脫了衣服準備</a:t>
            </a:r>
            <a:r>
              <a:rPr lang="zh-CN" sz="4400" dirty="0">
                <a:solidFill>
                  <a:srgbClr val="00007E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要去睡覺了一樣</a:t>
            </a:r>
            <a:r>
              <a:rPr lang="zh-CN" altLang="en-US" sz="4400" dirty="0">
                <a:solidFill>
                  <a:srgbClr val="00007E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；</a:t>
            </a:r>
            <a:r>
              <a:rPr lang="zh-CN" sz="44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免得主來的時候慌慌張張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，</a:t>
            </a:r>
            <a:r>
              <a:rPr lang="zh-CN" sz="44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沒來得及穿衣服就起來迎接主，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會</a:t>
            </a:r>
            <a:r>
              <a:rPr lang="zh-CN" sz="44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很</a:t>
            </a:r>
            <a:r>
              <a:rPr lang="zh-CN" sz="4400" u="sng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難看</a:t>
            </a:r>
            <a:r>
              <a:rPr lang="zh-CN" sz="4400" dirty="0">
                <a:solidFill>
                  <a:srgbClr val="00007E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。</a:t>
            </a:r>
            <a:endParaRPr lang="en-US" sz="3200" dirty="0"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7518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9" y="511629"/>
            <a:ext cx="7568082" cy="1548079"/>
          </a:xfrm>
        </p:spPr>
        <p:txBody>
          <a:bodyPr/>
          <a:lstStyle/>
          <a:p>
            <a:pPr algn="ctr"/>
            <a:r>
              <a:rPr lang="en-US" altLang="zh-TW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赤身而行，叫人見他羞恥</a:t>
            </a:r>
            <a:r>
              <a:rPr lang="en-US" altLang="zh-TW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88" y="2318657"/>
            <a:ext cx="7880419" cy="4125685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zh-CN" alt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啟示錄</a:t>
            </a:r>
            <a:r>
              <a:rPr lang="en-US" alt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3:18 </a:t>
            </a:r>
            <a:r>
              <a:rPr lang="zh-TW" sz="4400" dirty="0">
                <a:solidFill>
                  <a:srgbClr val="00002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我勸你向我買火煉的金子、叫你富足．又買</a:t>
            </a:r>
            <a:r>
              <a:rPr lang="zh-TW" sz="4400" dirty="0">
                <a:solidFill>
                  <a:srgbClr val="FF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白衣穿上</a:t>
            </a:r>
            <a:r>
              <a:rPr lang="zh-TW" sz="4400" dirty="0">
                <a:solidFill>
                  <a:srgbClr val="00002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、叫你</a:t>
            </a:r>
            <a:r>
              <a:rPr lang="zh-TW" sz="4400" dirty="0">
                <a:solidFill>
                  <a:srgbClr val="FF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赤身的羞恥</a:t>
            </a:r>
            <a:r>
              <a:rPr lang="zh-TW" sz="4400" dirty="0">
                <a:solidFill>
                  <a:srgbClr val="00002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不露出來．又買眼藥擦你的眼睛、使你能看見。</a:t>
            </a:r>
            <a:endParaRPr lang="en-US" sz="3200" dirty="0">
              <a:solidFill>
                <a:srgbClr val="00002A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696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7584" y="707571"/>
            <a:ext cx="7773176" cy="54646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羅馬書</a:t>
            </a:r>
            <a:r>
              <a:rPr lang="en-US" alt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13:12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黑夜已深、白晝將近．我們就當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脫去暗昧的行為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、帶上光明的兵器</a:t>
            </a:r>
            <a:r>
              <a:rPr lang="en-US" alt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…14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總要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披戴主耶穌基督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、不要為肉體安排、去放縱私慾。</a:t>
            </a:r>
            <a:endParaRPr lang="en-US" sz="4400" dirty="0">
              <a:solidFill>
                <a:srgbClr val="00002A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271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2756" y="685800"/>
            <a:ext cx="8218487" cy="548640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2A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為何在敘述鬼魔誘惑鼓動眾王聚集爭戰時，插入這段話 </a:t>
            </a:r>
            <a:r>
              <a:rPr lang="en-GB" sz="4800" dirty="0">
                <a:solidFill>
                  <a:srgbClr val="00002A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(15</a:t>
            </a:r>
            <a:r>
              <a:rPr lang="zh-TW" sz="4800" dirty="0">
                <a:solidFill>
                  <a:srgbClr val="00002A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節</a:t>
            </a:r>
            <a:r>
              <a:rPr lang="en-GB" sz="4800" dirty="0">
                <a:solidFill>
                  <a:srgbClr val="00002A"/>
                </a:solidFill>
                <a:effectLst>
                  <a:glow rad="635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)? </a:t>
            </a:r>
            <a:endParaRPr lang="en-US" sz="3600" dirty="0">
              <a:solidFill>
                <a:srgbClr val="00002A"/>
              </a:solidFill>
              <a:effectLst>
                <a:glow rad="63500">
                  <a:srgbClr val="FFFF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明顯是在警戒聖徒要警醒，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千萬不要糊里糊塗，搞不清楚狀況</a:t>
            </a:r>
            <a:r>
              <a:rPr lang="zh-TW" sz="48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；可怕的爭戰即將來臨，而主耶穌要在這次的爭戰裡面</a:t>
            </a:r>
            <a:r>
              <a:rPr lang="zh-CN" altLang="en-US" sz="48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徹底</a:t>
            </a:r>
            <a:r>
              <a:rPr lang="zh-TW" sz="48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完全</a:t>
            </a:r>
            <a:r>
              <a:rPr lang="zh-CN" altLang="en-US" sz="48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地</a:t>
            </a:r>
            <a:r>
              <a:rPr lang="zh-TW" sz="48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消滅祂的仇敵</a:t>
            </a:r>
            <a:r>
              <a:rPr lang="zh-CN" altLang="en-US" sz="48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，魔鬼</a:t>
            </a:r>
            <a:r>
              <a:rPr lang="zh-TW" sz="48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36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8750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55782"/>
            <a:ext cx="7210352" cy="1403927"/>
          </a:xfrm>
        </p:spPr>
        <p:txBody>
          <a:bodyPr/>
          <a:lstStyle/>
          <a:p>
            <a:pPr algn="ctr"/>
            <a:r>
              <a:rPr lang="zh-CN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關鍵點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3" y="2514601"/>
            <a:ext cx="7775207" cy="3916344"/>
          </a:xfrm>
        </p:spPr>
        <p:txBody>
          <a:bodyPr anchor="ctr">
            <a:normAutofit/>
          </a:bodyPr>
          <a:lstStyle/>
          <a:p>
            <a:pPr marL="0" marR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這句插入的話明顯地告訴我們，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在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這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最後爭戰的時候，當代的聖徒還是在地上，等候主臨。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由此看來，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聖徒在災前被提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恐怕不是合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理的期盼。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824" y="612239"/>
            <a:ext cx="7210352" cy="1403927"/>
          </a:xfrm>
        </p:spPr>
        <p:txBody>
          <a:bodyPr/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他們會聚集在什麼地方</a:t>
            </a:r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3" y="2514600"/>
            <a:ext cx="7775207" cy="3635829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00000"/>
              <a:buNone/>
            </a:pPr>
            <a:r>
              <a:rPr lang="en-GB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16:16</a:t>
            </a:r>
            <a:r>
              <a:rPr lang="en-GB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那三個鬼魔便叫眾王聚集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在一處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，希伯來話叫做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哈米吉多頓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78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55782"/>
            <a:ext cx="7210352" cy="1403927"/>
          </a:xfrm>
        </p:spPr>
        <p:txBody>
          <a:bodyPr/>
          <a:lstStyle/>
          <a:p>
            <a:pPr algn="ctr"/>
            <a:r>
              <a:rPr lang="zh-CN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依理推論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3" y="2514601"/>
            <a:ext cx="7775207" cy="368761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Courier New" panose="02070309020205020404" pitchFamily="49" charset="0"/>
              </a:rPr>
              <a:t>所以第六號，第六碗可能是用不同的角度描述</a:t>
            </a:r>
            <a:r>
              <a:rPr lang="zh-CN" altLang="en-US" sz="4800" u="sng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Courier New" panose="02070309020205020404" pitchFamily="49" charset="0"/>
              </a:rPr>
              <a:t>哈米吉多頓之戰</a:t>
            </a:r>
            <a:r>
              <a:rPr lang="zh-TW" sz="48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Courier New" panose="02070309020205020404" pitchFamily="49" charset="0"/>
              </a:rPr>
              <a:t>。</a:t>
            </a:r>
            <a:endParaRPr lang="en-US" sz="4800" dirty="0">
              <a:solidFill>
                <a:srgbClr val="C00000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1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499" y="712015"/>
            <a:ext cx="7679871" cy="38708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參考比較舊約以西結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38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39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章和撒迦利亞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14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章所預言的末日之戰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 – 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和本章</a:t>
            </a:r>
            <a:r>
              <a:rPr lang="zh-TW" altLang="en-US" sz="4800" u="sng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哈米吉多頓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之戰有何關聯處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r>
              <a:rPr lang="en-US" alt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1714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2335" y="455946"/>
            <a:ext cx="8239329" cy="594610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6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</a:t>
            </a:r>
            <a:r>
              <a:rPr lang="en-US" altLang="zh-CN" sz="6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</a:t>
            </a:r>
            <a:r>
              <a:rPr lang="en-US" sz="6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他們本是鬼魔的靈，施行奇事，出去到普天下眾王那裡，叫他們在神全能者的大日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聚集爭戰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…16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那三個鬼魔便叫眾王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聚集在一處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，希伯來話叫做哈米吉多頓。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9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: Shape 6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7371" y="486382"/>
            <a:ext cx="7631957" cy="4834647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「</a:t>
            </a:r>
            <a:r>
              <a:rPr lang="zh-TW" sz="4800" dirty="0">
                <a:solidFill>
                  <a:srgbClr val="CCFFFF"/>
                </a:solidFill>
                <a:effectLst/>
                <a:latin typeface="DFPYuanBold-B5" panose="020F0700000000000000" pitchFamily="34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看哪，我來像賊一樣。那警醒、看守衣服，免得赤身而行，叫人見他羞恥的有福了</a:t>
            </a:r>
            <a:r>
              <a:rPr lang="zh-TW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！」（</a:t>
            </a:r>
            <a:r>
              <a:rPr lang="en-US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16:15</a:t>
            </a:r>
            <a:r>
              <a:rPr lang="zh-TW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）</a:t>
            </a:r>
            <a:endParaRPr lang="en-US" sz="9600" dirty="0">
              <a:solidFill>
                <a:srgbClr val="CCFF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5602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350043"/>
            <a:ext cx="8229600" cy="61579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以西結書 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38:16 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歌革阿、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你必上來攻擊我的民以色列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、如密雲遮蓋地面．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末後的日子、我必帶你來攻擊我的地、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到我在外邦人眼前、在你身上顯為聖的時候、好叫他們認識我</a:t>
            </a:r>
            <a:r>
              <a:rPr lang="en-US" altLang="zh-TW" sz="40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22 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我必用瘟疫和流血的事刑罰他</a:t>
            </a:r>
            <a:r>
              <a:rPr lang="en-US" altLang="zh-TW" sz="40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歌革</a:t>
            </a:r>
            <a:r>
              <a:rPr lang="en-US" altLang="zh-TW" sz="40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．我也必將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暴雨、大雹、與火、並硫磺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降與他和他的軍隊、並他所率領的眾民</a:t>
            </a:r>
            <a:r>
              <a:rPr lang="zh-CN" alt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0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8971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644" y="404812"/>
            <a:ext cx="8240712" cy="6048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以西結書 </a:t>
            </a: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39:1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人子阿，你要向歌革發豫言攻擊他，說：主耶和華如此說：羅施，米設，土巴的王歌革阿，我與你為敵</a:t>
            </a:r>
            <a:r>
              <a:rPr lang="en-US" alt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你和你的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軍隊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、並同</a:t>
            </a:r>
            <a:r>
              <a:rPr lang="zh-CN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著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你的列國人、都必倒在以色列的山上．我必將你給各類的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鷙鳥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、和田野的走獸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作食物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9944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0056" y="451643"/>
            <a:ext cx="8243888" cy="59547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撒迦利亞書 </a:t>
            </a: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14:2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因為我必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聚集萬國與耶路撒冷爭戰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．城必被攻取、房屋被搶奪</a:t>
            </a: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…12 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耶和華用災殃攻擊那與耶路撒冷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爭戰</a:t>
            </a: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的列國人、必是這樣．他們兩腳站立的時候、肉必消沒、眼在眶中乾癟、舌在口中潰爛。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3231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62756"/>
            <a:ext cx="8229600" cy="59324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啟示錄 </a:t>
            </a:r>
            <a:r>
              <a:rPr lang="en-US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19:16 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在他衣服和大腿上、有名寫著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說、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萬王之王、萬主之主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17 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我又看見一位天使站在日頭中、向天空所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飛的鳥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、大聲喊著說、你們聚集來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赴神的大筵席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18 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可以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喫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君王與將軍的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肉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、壯士與馬和騎馬者的肉、並一切自主的為奴的、以及大小人民的肉。</a:t>
            </a:r>
            <a:endParaRPr lang="en-US" sz="40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62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550862"/>
            <a:ext cx="8229600" cy="5756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關於哈米吉多頓的戰役：今天的經文中</a:t>
            </a:r>
            <a:r>
              <a:rPr lang="en-US" altLang="zh-CN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16:14-16</a:t>
            </a:r>
            <a:r>
              <a:rPr lang="zh-CN" altLang="en-US" sz="40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所描述的，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普天下眾王聚集在哈米吉多頓與巴比倫爭戰</a:t>
            </a:r>
            <a:r>
              <a:rPr lang="zh-CN" altLang="en-US" sz="40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，與</a:t>
            </a:r>
            <a:r>
              <a:rPr lang="en-US" altLang="zh-CN" sz="40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20:7-9</a:t>
            </a:r>
            <a:r>
              <a:rPr lang="zh-CN" altLang="en-US" sz="40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所描述的大戰，應該是兩場不同的戰役。因為受敵者不同；而且地點也不同：米吉多山谷</a:t>
            </a:r>
            <a:r>
              <a:rPr lang="en-US" altLang="zh-CN" sz="32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2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古戰場</a:t>
            </a:r>
            <a:r>
              <a:rPr lang="en-US" altLang="zh-CN" sz="32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0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是在耶路撒冷的北方約兩天的步行路程。</a:t>
            </a:r>
            <a:endParaRPr lang="en-US" sz="4000" dirty="0">
              <a:solidFill>
                <a:srgbClr val="00002A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2086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824" y="683492"/>
            <a:ext cx="7210352" cy="1147616"/>
          </a:xfrm>
        </p:spPr>
        <p:txBody>
          <a:bodyPr/>
          <a:lstStyle/>
          <a:p>
            <a:pPr algn="ctr"/>
            <a:r>
              <a:rPr lang="zh-CN" altLang="en-US" sz="54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成了</a:t>
            </a:r>
            <a:r>
              <a:rPr lang="zh-TW" sz="54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！</a:t>
            </a:r>
            <a:r>
              <a:rPr lang="en-US" altLang="zh-TW" sz="40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</a:t>
            </a:r>
            <a:r>
              <a:rPr lang="en-US" altLang="zh-CN" sz="40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It is done; All done</a:t>
            </a:r>
            <a:r>
              <a:rPr lang="en-US" altLang="zh-TW" sz="40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)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91" y="2762655"/>
            <a:ext cx="7764879" cy="3411853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6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16:17 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第七碗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倒在</a:t>
            </a:r>
            <a:r>
              <a:rPr lang="zh-CN" altLang="en-US" sz="48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空中</a:t>
            </a:r>
            <a:r>
              <a:rPr lang="en-US" altLang="zh-CN" sz="3200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</a:t>
            </a:r>
            <a:r>
              <a:rPr lang="zh-CN" altLang="en-US" sz="3200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空中屬靈氣的</a:t>
            </a:r>
            <a:r>
              <a:rPr lang="en-US" altLang="zh-CN" sz="3200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)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，就有大聲音從殿中的寶座上出來說：</a:t>
            </a:r>
            <a:r>
              <a:rPr lang="zh-CN" altLang="en-US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成了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！ 。</a:t>
            </a:r>
            <a:endParaRPr lang="en-US" sz="4800" dirty="0">
              <a:solidFill>
                <a:srgbClr val="2D051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992" y="669130"/>
            <a:ext cx="8282354" cy="5740461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參考比較：</a:t>
            </a:r>
            <a:endParaRPr lang="en-US" altLang="zh-CN" sz="4400" dirty="0">
              <a:solidFill>
                <a:srgbClr val="0000FF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457200" marR="0" indent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21:3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我聽見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有大聲音從寶座出來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說：看哪，神的帳幕在人間，他要與人同住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5 </a:t>
            </a:r>
            <a:r>
              <a:rPr lang="zh-TW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坐寶座的說：看哪，</a:t>
            </a:r>
            <a:r>
              <a:rPr lang="zh-TW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我將一切都更新了。</a:t>
            </a:r>
            <a:r>
              <a:rPr lang="zh-TW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又說：你要寫上，因這些話是可信的，是真實的。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6 </a:t>
            </a:r>
            <a:r>
              <a:rPr lang="zh-TW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他又對我說：</a:t>
            </a:r>
            <a:r>
              <a:rPr lang="zh-TW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都成了</a:t>
            </a:r>
            <a:r>
              <a:rPr lang="zh-TW" alt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000" dirty="0">
              <a:solidFill>
                <a:srgbClr val="C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9632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145E-899F-4021-A03D-8EE3FDF1B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180" y="620484"/>
            <a:ext cx="6159639" cy="1371601"/>
          </a:xfrm>
        </p:spPr>
        <p:txBody>
          <a:bodyPr/>
          <a:lstStyle/>
          <a:p>
            <a:pPr marL="0" marR="0" lvl="1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創世記 </a:t>
            </a:r>
            <a:r>
              <a:rPr lang="en-US" altLang="zh-TW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1: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40" y="2500009"/>
            <a:ext cx="7372887" cy="3929974"/>
          </a:xfrm>
        </p:spPr>
        <p:txBody>
          <a:bodyPr anchor="ctr">
            <a:normAutofit/>
          </a:bodyPr>
          <a:lstStyle/>
          <a:p>
            <a:pPr marL="0" marR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起初神創造天地</a:t>
            </a:r>
            <a:r>
              <a:rPr lang="en-GB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…</a:t>
            </a: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事就這樣『成了』</a:t>
            </a:r>
            <a:endParaRPr lang="en-US" sz="4800" dirty="0">
              <a:solidFill>
                <a:schemeClr val="tx1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  <a:p>
            <a:pPr marL="1147763" marR="0" lvl="1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ð"/>
            </a:pPr>
            <a:r>
              <a:rPr lang="zh-CN" altLang="en-US" sz="4800" dirty="0">
                <a:solidFill>
                  <a:srgbClr val="00007E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創造的工作都成就</a:t>
            </a:r>
            <a:r>
              <a:rPr lang="zh-TW" sz="48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了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145E-899F-4021-A03D-8EE3FDF1B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673" y="729343"/>
            <a:ext cx="6159639" cy="114300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約翰福音 </a:t>
            </a:r>
            <a:r>
              <a:rPr lang="en-US" altLang="zh-CN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19: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30 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2490281"/>
            <a:ext cx="7761514" cy="4124528"/>
          </a:xfrm>
        </p:spPr>
        <p:txBody>
          <a:bodyPr anchor="ctr">
            <a:normAutofit lnSpcReduction="10000"/>
          </a:bodyPr>
          <a:lstStyle/>
          <a:p>
            <a:pPr marL="0" marR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耶穌嘗了那醋、就說</a:t>
            </a:r>
            <a:r>
              <a:rPr lang="zh-TW" sz="4800" dirty="0">
                <a:solidFill>
                  <a:schemeClr val="tx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成了</a:t>
            </a:r>
            <a:r>
              <a:rPr lang="zh-TW" sz="4800" dirty="0">
                <a:solidFill>
                  <a:schemeClr val="tx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zh-CN" altLang="en-US" sz="4800" dirty="0">
                <a:solidFill>
                  <a:schemeClr val="tx1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，</a:t>
            </a:r>
            <a:r>
              <a:rPr lang="zh-TW" sz="4800" dirty="0">
                <a:solidFill>
                  <a:schemeClr val="tx1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便低下頭將靈魂交付神了</a:t>
            </a:r>
            <a:r>
              <a:rPr lang="zh-CN" altLang="en-US" sz="4800" dirty="0">
                <a:solidFill>
                  <a:schemeClr val="tx1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。</a:t>
            </a:r>
            <a:endParaRPr lang="en-US" sz="4800" dirty="0">
              <a:solidFill>
                <a:schemeClr val="tx1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  <a:cs typeface="Arial" panose="020B0604020202020204" pitchFamily="34" charset="0"/>
            </a:endParaRPr>
          </a:p>
          <a:p>
            <a:pPr marL="1147763" marR="0" lvl="1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SzPct val="100000"/>
              <a:buFont typeface="Wingdings" panose="05000000000000000000" pitchFamily="2" charset="2"/>
              <a:buChar char="ð"/>
            </a:pPr>
            <a:r>
              <a:rPr lang="zh-TW" sz="48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都成就，</a:t>
            </a:r>
            <a:r>
              <a:rPr lang="zh-CN" altLang="en-US" sz="48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彌賽亞的預言</a:t>
            </a:r>
            <a:r>
              <a:rPr lang="zh-TW" sz="48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都應驗了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145E-899F-4021-A03D-8EE3FDF1B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180" y="685801"/>
            <a:ext cx="6159639" cy="1153885"/>
          </a:xfrm>
        </p:spPr>
        <p:txBody>
          <a:bodyPr/>
          <a:lstStyle/>
          <a:p>
            <a:pPr marL="0" marR="0" lvl="1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啟示錄 </a:t>
            </a:r>
            <a:r>
              <a:rPr lang="en-US" altLang="zh-TW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16: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2" y="2503713"/>
            <a:ext cx="7761514" cy="3926269"/>
          </a:xfrm>
        </p:spPr>
        <p:txBody>
          <a:bodyPr anchor="ctr">
            <a:normAutofit/>
          </a:bodyPr>
          <a:lstStyle/>
          <a:p>
            <a:pPr marL="0" marR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有大聲音從殿中的寶座上出來說：「成了！」</a:t>
            </a:r>
            <a:endParaRPr lang="en-US" altLang="zh-TW" sz="4800" dirty="0">
              <a:solidFill>
                <a:schemeClr val="tx1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  <a:p>
            <a:pPr marL="1147763" lvl="1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008A"/>
              </a:buClr>
              <a:buSzPct val="100000"/>
              <a:buFont typeface="Wingdings" panose="05000000000000000000" pitchFamily="2" charset="2"/>
              <a:buChar char="ð"/>
            </a:pPr>
            <a:r>
              <a:rPr lang="zh-CN" alt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上帝的烈怒發完了</a:t>
            </a:r>
            <a:r>
              <a:rPr lang="en-US" alt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(15:1)</a:t>
            </a:r>
            <a:endParaRPr lang="en-US" sz="4800" dirty="0">
              <a:solidFill>
                <a:srgbClr val="C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33464"/>
            <a:ext cx="8000999" cy="2024694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TW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複習</a:t>
            </a:r>
            <a:r>
              <a:rPr lang="zh-CN" altLang="en-US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：</a:t>
            </a:r>
            <a:r>
              <a:rPr lang="zh-TW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啟示錄</a:t>
            </a:r>
            <a:r>
              <a:rPr lang="en-US" altLang="zh-TW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CCFF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15:1-8 &amp; 16:1-11</a:t>
            </a:r>
            <a:br>
              <a:rPr lang="en-US" sz="4800" dirty="0">
                <a:solidFill>
                  <a:srgbClr val="CCFF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</a:br>
            <a:r>
              <a:rPr lang="en-US" sz="4800" dirty="0">
                <a:solidFill>
                  <a:srgbClr val="FFC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TW" altLang="en-US" sz="4800" dirty="0">
                <a:solidFill>
                  <a:srgbClr val="FFC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七碗的序曲和末了的七災</a:t>
            </a:r>
            <a:r>
              <a:rPr lang="en-US" sz="4800" dirty="0">
                <a:solidFill>
                  <a:srgbClr val="FFC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endParaRPr lang="en-US" sz="4800" dirty="0">
              <a:solidFill>
                <a:srgbClr val="FFC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19" y="3299198"/>
            <a:ext cx="7762672" cy="3101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FFC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基本真理：</a:t>
            </a:r>
            <a:r>
              <a:rPr lang="zh-TW" altLang="en-US" sz="4800" dirty="0">
                <a:solidFill>
                  <a:srgbClr val="D1FFD1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主</a:t>
            </a:r>
            <a:r>
              <a:rPr lang="zh-CN" altLang="en-US" sz="4800" dirty="0">
                <a:solidFill>
                  <a:srgbClr val="D1FFD1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，</a:t>
            </a:r>
            <a:r>
              <a:rPr lang="zh-TW" altLang="en-US" sz="4800" dirty="0">
                <a:solidFill>
                  <a:srgbClr val="D1FFD1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神</a:t>
            </a:r>
            <a:r>
              <a:rPr lang="zh-CN" altLang="en-US" sz="4800" dirty="0">
                <a:solidFill>
                  <a:srgbClr val="D1FFD1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，</a:t>
            </a:r>
            <a:r>
              <a:rPr lang="zh-TW" altLang="en-US" sz="4800" dirty="0">
                <a:solidFill>
                  <a:srgbClr val="D1FFD1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全能上帝最後的審判必然是全然公義真實的。</a:t>
            </a:r>
            <a:endParaRPr lang="en-US" sz="4800" dirty="0">
              <a:solidFill>
                <a:srgbClr val="D1FFD1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3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145E-899F-4021-A03D-8EE3FDF1B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063" y="701549"/>
            <a:ext cx="6159639" cy="1116365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啟示錄 </a:t>
            </a:r>
            <a:r>
              <a:rPr lang="en-US" altLang="zh-TW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21:</a:t>
            </a:r>
            <a:r>
              <a:rPr lang="en-GB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5-6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6" y="2489200"/>
            <a:ext cx="7763606" cy="390071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坐寶座的說、看哪、我將一切都更新了。</a:t>
            </a:r>
            <a:r>
              <a:rPr lang="en-GB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…</a:t>
            </a: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他又對我說、都『成了』</a:t>
            </a:r>
            <a:endParaRPr lang="en-US" altLang="zh-TW" sz="4800" dirty="0">
              <a:solidFill>
                <a:schemeClr val="tx1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altLang="zh-CN" sz="48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==》</a:t>
            </a:r>
            <a:r>
              <a:rPr lang="zh-CN" altLang="en-US" sz="4800" dirty="0">
                <a:solidFill>
                  <a:srgbClr val="C00000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Arial" panose="020B0604020202020204" pitchFamily="34" charset="0"/>
              </a:rPr>
              <a:t>都做成了；都應驗了。</a:t>
            </a:r>
            <a:endParaRPr lang="en-US" altLang="zh-TW" sz="4800" dirty="0">
              <a:solidFill>
                <a:srgbClr val="C00000"/>
              </a:solidFill>
              <a:effectLst/>
              <a:latin typeface="DFWeiBei-B5" panose="03000709000000000000" pitchFamily="65" charset="-120"/>
              <a:ea typeface="DFWeiBei-B5" panose="030007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137" y="474662"/>
            <a:ext cx="8213725" cy="5908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</a:t>
            </a:r>
            <a:r>
              <a:rPr lang="en-GB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又有閃電、聲音、雷轟、大地震，</a:t>
            </a:r>
            <a:r>
              <a:rPr lang="zh-TW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自從地上有人以來，沒有這樣大、這樣厲害的地震</a:t>
            </a:r>
            <a:r>
              <a:rPr lang="zh-TW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TW" sz="4400" dirty="0">
              <a:solidFill>
                <a:srgbClr val="00002A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indent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20</a:t>
            </a:r>
            <a:r>
              <a:rPr lang="en-GB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各海島都逃避了，眾山也不見了。 </a:t>
            </a:r>
            <a:r>
              <a:rPr lang="en-GB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21</a:t>
            </a:r>
            <a:r>
              <a:rPr lang="en-GB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又有大雹子從天落在人身上，每一個約重一他連得。為這雹子的災極大，人就褻瀆神。</a:t>
            </a:r>
            <a:endParaRPr lang="en-US" sz="4400" dirty="0">
              <a:solidFill>
                <a:srgbClr val="00002A"/>
              </a:solidFill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397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83492"/>
            <a:ext cx="7210352" cy="1385453"/>
          </a:xfrm>
        </p:spPr>
        <p:txBody>
          <a:bodyPr/>
          <a:lstStyle/>
          <a:p>
            <a:pPr algn="ctr"/>
            <a:r>
              <a:rPr lang="zh-TW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第七碗</a:t>
            </a:r>
            <a:r>
              <a:rPr lang="zh-CN" alt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</a:t>
            </a:r>
            <a:r>
              <a:rPr lang="zh-TW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災難和後果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4" y="2286000"/>
            <a:ext cx="7989216" cy="4332513"/>
          </a:xfrm>
        </p:spPr>
        <p:txBody>
          <a:bodyPr anchor="ctr">
            <a:normAutofit/>
          </a:bodyPr>
          <a:lstStyle/>
          <a:p>
            <a:pPr marL="914400" marR="0" indent="-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史無前例的大地震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–</a:t>
            </a:r>
            <a:r>
              <a:rPr lang="zh-CN" sz="4000" dirty="0">
                <a:solidFill>
                  <a:schemeClr val="accent5">
                    <a:lumMod val="50000"/>
                  </a:schemeClr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自從地上有人以來，沒有這樣大這樣利害的地震。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/>
              <a:latin typeface="DFWeiBei-B5" panose="03000709000000000000" pitchFamily="65" charset="-120"/>
              <a:ea typeface="DFWeiBei-B5" panose="03000709000000000000" pitchFamily="65" charset="-12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大</a:t>
            </a: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冰雹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– </a:t>
            </a:r>
            <a:r>
              <a:rPr lang="zh-TW" sz="4000" dirty="0">
                <a:solidFill>
                  <a:schemeClr val="accent5">
                    <a:lumMod val="50000"/>
                  </a:schemeClr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這雹子的災極大</a:t>
            </a:r>
            <a:r>
              <a:rPr lang="zh-CN" alt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，</a:t>
            </a:r>
            <a:r>
              <a:rPr lang="zh-CN" sz="4000" dirty="0">
                <a:solidFill>
                  <a:schemeClr val="accent5">
                    <a:lumMod val="50000"/>
                  </a:schemeClr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每一個約重一他連得</a:t>
            </a:r>
            <a:r>
              <a:rPr lang="en-US" altLang="zh-CN" sz="4000" dirty="0">
                <a:solidFill>
                  <a:schemeClr val="accent5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CN" sz="4000" dirty="0">
                <a:solidFill>
                  <a:schemeClr val="accent5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35</a:t>
            </a:r>
            <a:r>
              <a:rPr lang="zh-CN" alt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公斤</a:t>
            </a:r>
            <a:r>
              <a:rPr lang="en-US" altLang="zh-CN" sz="4000" dirty="0">
                <a:solidFill>
                  <a:schemeClr val="accent5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)</a:t>
            </a:r>
            <a:endParaRPr lang="en-GB" sz="4000" dirty="0">
              <a:solidFill>
                <a:schemeClr val="accent5">
                  <a:lumMod val="50000"/>
                </a:schemeClr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69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BFA00-B818-9E24-C538-D31FF888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283299"/>
            <a:ext cx="7805057" cy="1961470"/>
          </a:xfrm>
        </p:spPr>
        <p:txBody>
          <a:bodyPr anchor="ctr">
            <a:normAutofit/>
          </a:bodyPr>
          <a:lstStyle/>
          <a:p>
            <a:pPr marL="1828800" indent="-1828800" defTabSz="914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災難中的人是何反應</a:t>
            </a:r>
            <a:r>
              <a:rPr lang="en-US" sz="48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? </a:t>
            </a:r>
            <a:r>
              <a:rPr lang="en-US" altLang="zh-TW" sz="48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 </a:t>
            </a:r>
            <a:br>
              <a:rPr lang="en-US" altLang="zh-TW" sz="48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</a:br>
            <a:r>
              <a:rPr lang="en-US" altLang="zh-CN" sz="48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==》『</a:t>
            </a:r>
            <a:r>
              <a:rPr lang="zh-CN" altLang="en-US" sz="4800" dirty="0">
                <a:solidFill>
                  <a:srgbClr val="FFFF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人就褻瀆神。</a:t>
            </a:r>
            <a:r>
              <a:rPr lang="en-US" altLang="zh-CN" sz="48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4800" dirty="0">
              <a:solidFill>
                <a:srgbClr val="FFFF00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141" y="3339548"/>
            <a:ext cx="6522059" cy="29438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D1FFD1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人不認為那是自己的罪孽所導致的災難；只會責備上帝沒有把宇宙管好。</a:t>
            </a:r>
            <a:endParaRPr lang="en-US" sz="4400" dirty="0">
              <a:solidFill>
                <a:srgbClr val="D1FFD1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408" y="2244769"/>
            <a:ext cx="9143592" cy="2651760"/>
            <a:chOff x="476" y="-3923156"/>
            <a:chExt cx="10667524" cy="2493728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6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137" y="474662"/>
            <a:ext cx="8213725" cy="5908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19</a:t>
            </a:r>
            <a:r>
              <a:rPr lang="zh-TW" sz="4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</a:rPr>
              <a:t>那大城裂為三段，列國的城也都倒塌了。</a:t>
            </a:r>
            <a:r>
              <a:rPr lang="zh-TW" sz="44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</a:rPr>
              <a:t>神也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</a:rPr>
              <a:t>『</a:t>
            </a:r>
            <a:r>
              <a:rPr lang="zh-TW" sz="44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</a:rPr>
              <a:t>想起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</a:rPr>
              <a:t>』</a:t>
            </a:r>
            <a:r>
              <a:rPr lang="zh-TW" sz="44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</a:rPr>
              <a:t>巴比倫大城來</a:t>
            </a:r>
            <a:r>
              <a:rPr lang="zh-TW" sz="4400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</a:rPr>
              <a:t>，要把那盛自己烈怒的酒杯遞給他。</a:t>
            </a:r>
            <a:endParaRPr lang="en-US" altLang="zh-TW" sz="44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DFPWeiBei-B5" panose="03000700000000000000" pitchFamily="66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『巴比倫大城』</a:t>
            </a:r>
            <a:r>
              <a:rPr lang="zh-TW" sz="36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600" dirty="0">
                <a:solidFill>
                  <a:srgbClr val="00008A"/>
                </a:solidFill>
                <a:effectLst/>
                <a:latin typeface="HanWangYenLight" panose="02020300000000000000" pitchFamily="18" charset="-120"/>
                <a:ea typeface="HanWangYenLight" panose="02020300000000000000" pitchFamily="18" charset="-120"/>
              </a:rPr>
              <a:t>大哉</a:t>
            </a:r>
            <a:r>
              <a:rPr lang="zh-TW" sz="3600" dirty="0">
                <a:solidFill>
                  <a:srgbClr val="00008A"/>
                </a:solidFill>
                <a:effectLst/>
                <a:latin typeface="HanWangYenLight" panose="02020300000000000000" pitchFamily="18" charset="-120"/>
                <a:ea typeface="HanWangYenLight" panose="02020300000000000000" pitchFamily="18" charset="-120"/>
              </a:rPr>
              <a:t>巴比倫</a:t>
            </a:r>
            <a:r>
              <a:rPr lang="en-US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) 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在上帝</a:t>
            </a:r>
            <a:r>
              <a:rPr lang="zh-TW" altLang="en-US" sz="40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面前</a:t>
            </a:r>
            <a:r>
              <a:rPr lang="en-US" altLang="zh-TW" sz="40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0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被</a:t>
            </a:r>
            <a:r>
              <a:rPr lang="zh-CN" alt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想起來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en-US" sz="36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6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被紀念；被</a:t>
            </a:r>
            <a:r>
              <a:rPr lang="zh-CN" altLang="en-US" sz="36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控告；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被</a:t>
            </a: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提到檯面上來</a:t>
            </a:r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算</a:t>
            </a: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帳</a:t>
            </a:r>
            <a:r>
              <a:rPr lang="en-US" sz="36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endParaRPr lang="en-US" sz="4000" dirty="0">
              <a:solidFill>
                <a:srgbClr val="2D051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7019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137" y="685800"/>
            <a:ext cx="8213725" cy="5486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18:2 </a:t>
            </a:r>
            <a:r>
              <a:rPr lang="zh-TW" sz="4000" dirty="0">
                <a:solidFill>
                  <a:srgbClr val="00009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他大聲喊著說：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巴比倫大城傾倒了，傾倒了，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成了鬼魔的住處，和各樣污穢之靈的巢穴，</a:t>
            </a:r>
            <a:r>
              <a:rPr lang="zh-TW" sz="2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〔或作牢獄下同〕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並各樣污穢可憎之雀鳥的巢穴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 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因他的罪惡滔天他的不義神已經想起來了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他怎樣待人，也要怎樣待他，按他所行的加倍的報應他，用他調酒的杯，加倍的調給他喝。</a:t>
            </a:r>
            <a:endParaRPr lang="en-US" sz="72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1620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0196" y="369651"/>
            <a:ext cx="8453336" cy="6254885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但以理書 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4:30 </a:t>
            </a: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</a:t>
            </a:r>
            <a:r>
              <a:rPr lang="en-US" altLang="zh-TW" sz="2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尼布甲尼撒</a:t>
            </a:r>
            <a:r>
              <a:rPr lang="en-US" altLang="zh-TW" sz="2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說：這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大巴比倫</a:t>
            </a: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不是我用大能大力建為京都，要顯我威嚴的榮耀麼。</a:t>
            </a:r>
            <a:r>
              <a:rPr lang="en-US" alt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 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這話在王口中尚未說完，有聲音從天降下，說：尼布甲尼撒王阿，有話對你說：你的國位離開你了。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32 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你必被趕出離開世人，與野地的獸同居，吃草如牛，且要經過七期，等你知道至高者在人的國中掌權，要將國賜與誰，就賜與誰。</a:t>
            </a:r>
            <a:endParaRPr lang="en-US" sz="40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8800" dirty="0">
              <a:solidFill>
                <a:srgbClr val="1D2F2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53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9923" y="359923"/>
            <a:ext cx="8453337" cy="6031149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33 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當時這話就應驗在尼布甲尼撒的身上，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他被趕出離開世人，吃草如牛，身被天露滴濕，頭髮長長，好像鷹毛，指甲長長，如同鳥爪。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34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日子滿足，我尼布甲尼撒舉目望天，我的聰明復歸於我，我便稱頌至高者，讚美尊敬活到永遠的神，他的權柄是永有的，他的國存到萬代。</a:t>
            </a:r>
            <a:endParaRPr lang="en-US" sz="239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921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992F3A-302F-47CA-BADD-CDE438085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6864FA-1731-4EE6-AC97-3A689D688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84379C-A5C5-403F-BAF1-93FA04746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0256F1-4052-4858-AFB0-B9A09DC09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3578" y="1143000"/>
            <a:ext cx="5011615" cy="411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120000"/>
              </a:lnSpc>
            </a:pPr>
            <a:r>
              <a:rPr lang="zh-TW" altLang="en-US" sz="5400" kern="1200" cap="all" baseline="0" dirty="0">
                <a:solidFill>
                  <a:schemeClr val="tx1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比較</a:t>
            </a:r>
            <a:br>
              <a:rPr lang="en-US" altLang="zh-TW" sz="5400" kern="1200" cap="all" baseline="0" dirty="0">
                <a:solidFill>
                  <a:schemeClr val="tx1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</a:br>
            <a:r>
              <a:rPr lang="zh-TW" altLang="en-US" sz="5400" kern="1200" cap="all" baseline="0" dirty="0">
                <a:solidFill>
                  <a:schemeClr val="tx1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第七號和第七碗的相似處</a:t>
            </a:r>
            <a:endParaRPr lang="en-US" sz="5400" kern="1200" cap="all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B99B93-2513-4A3B-9E37-2A97C85B0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970932" y="2054826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B3EF96D-CC9E-FCD4-E957-6D1F352FF26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62981209"/>
              </p:ext>
            </p:extLst>
          </p:nvPr>
        </p:nvGraphicFramePr>
        <p:xfrm>
          <a:off x="457200" y="466929"/>
          <a:ext cx="8229600" cy="59436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420238">
                  <a:extLst>
                    <a:ext uri="{9D8B030D-6E8A-4147-A177-3AD203B41FA5}">
                      <a16:colId xmlns:a16="http://schemas.microsoft.com/office/drawing/2014/main" val="3494933693"/>
                    </a:ext>
                  </a:extLst>
                </a:gridCol>
                <a:gridCol w="3463047">
                  <a:extLst>
                    <a:ext uri="{9D8B030D-6E8A-4147-A177-3AD203B41FA5}">
                      <a16:colId xmlns:a16="http://schemas.microsoft.com/office/drawing/2014/main" val="2853557716"/>
                    </a:ext>
                  </a:extLst>
                </a:gridCol>
                <a:gridCol w="3346315">
                  <a:extLst>
                    <a:ext uri="{9D8B030D-6E8A-4147-A177-3AD203B41FA5}">
                      <a16:colId xmlns:a16="http://schemas.microsoft.com/office/drawing/2014/main" val="337734954"/>
                    </a:ext>
                  </a:extLst>
                </a:gridCol>
              </a:tblGrid>
              <a:tr h="1371600"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4000" kern="1200" spc="600" dirty="0"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最後的宣告</a:t>
                      </a:r>
                      <a:endParaRPr lang="en-US" sz="3200" spc="600" dirty="0">
                        <a:effectLst/>
                        <a:latin typeface="DFYuanMedium-B5" panose="020F0509000000000000" pitchFamily="49" charset="-12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第七號</a:t>
                      </a:r>
                      <a:r>
                        <a:rPr lang="en-US" sz="3200" kern="1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 </a:t>
                      </a: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(</a:t>
                      </a:r>
                      <a:r>
                        <a:rPr lang="zh-TW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啟</a:t>
                      </a:r>
                      <a:r>
                        <a:rPr lang="en-GB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11:15-19)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8255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第七碗</a:t>
                      </a:r>
                      <a:r>
                        <a:rPr lang="en-US" sz="3200" kern="1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 </a:t>
                      </a:r>
                    </a:p>
                    <a:p>
                      <a:pPr marL="0" marR="8255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(</a:t>
                      </a:r>
                      <a:r>
                        <a:rPr lang="zh-TW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啟</a:t>
                      </a:r>
                      <a:r>
                        <a:rPr lang="en-GB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16</a:t>
                      </a:r>
                      <a:r>
                        <a:rPr lang="zh-TW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：</a:t>
                      </a:r>
                      <a:r>
                        <a:rPr lang="en-GB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17-21)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856354"/>
                  </a:ext>
                </a:extLst>
              </a:tr>
              <a:tr h="4572000">
                <a:tc vMerge="1"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4000" kern="1200" spc="600" dirty="0"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</a:rPr>
                        <a:t>最後的宣告</a:t>
                      </a:r>
                      <a:endParaRPr lang="en-US" sz="3200" spc="600" dirty="0">
                        <a:effectLst/>
                        <a:latin typeface="DFYuanMedium-B5" panose="020F0509000000000000" pitchFamily="49" charset="-12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marL="18288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3200" dirty="0">
                          <a:solidFill>
                            <a:srgbClr val="00008A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第七位天使吹號，天上就</a:t>
                      </a:r>
                      <a:r>
                        <a:rPr lang="zh-CN" sz="3200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有大聲音說：</a:t>
                      </a:r>
                      <a:r>
                        <a:rPr lang="zh-CN" sz="3200" dirty="0">
                          <a:solidFill>
                            <a:srgbClr val="00008A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世上的國，成了我主和主基督的國，他要作王，直到永永遠遠。</a:t>
                      </a:r>
                      <a:r>
                        <a:rPr lang="en-US" sz="3200" kern="1200" dirty="0">
                          <a:solidFill>
                            <a:srgbClr val="00008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(</a:t>
                      </a:r>
                      <a:r>
                        <a:rPr lang="zh-CN" sz="3200" kern="1200" dirty="0">
                          <a:solidFill>
                            <a:srgbClr val="00008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十一</a:t>
                      </a:r>
                      <a:r>
                        <a:rPr lang="en-US" sz="3200" kern="1200" dirty="0">
                          <a:solidFill>
                            <a:srgbClr val="00008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15</a:t>
                      </a:r>
                      <a:r>
                        <a:rPr lang="en-GB" sz="3200" dirty="0">
                          <a:solidFill>
                            <a:srgbClr val="00008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)</a:t>
                      </a:r>
                      <a:endParaRPr lang="en-US" sz="2800" dirty="0">
                        <a:solidFill>
                          <a:srgbClr val="00008A"/>
                        </a:solidFill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dirty="0">
                          <a:solidFill>
                            <a:srgbClr val="00008A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第七位天使把碗倒在空中，</a:t>
                      </a:r>
                      <a:r>
                        <a:rPr lang="zh-TW" sz="3200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就有大聲音從殿中的寶座上出來</a:t>
                      </a:r>
                      <a:r>
                        <a:rPr lang="zh-TW" sz="3200" dirty="0">
                          <a:solidFill>
                            <a:srgbClr val="00008A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，說：成了</a:t>
                      </a:r>
                      <a:r>
                        <a:rPr lang="en-GB" sz="3200" kern="1200" dirty="0">
                          <a:solidFill>
                            <a:srgbClr val="00008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(</a:t>
                      </a:r>
                      <a:r>
                        <a:rPr lang="zh-TW" sz="3200" kern="1200" dirty="0">
                          <a:solidFill>
                            <a:srgbClr val="00008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十六</a:t>
                      </a:r>
                      <a:r>
                        <a:rPr lang="en-GB" sz="3200" kern="1200" dirty="0">
                          <a:solidFill>
                            <a:srgbClr val="00008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17</a:t>
                      </a:r>
                      <a:r>
                        <a:rPr lang="en-GB" sz="3200" dirty="0">
                          <a:solidFill>
                            <a:srgbClr val="00008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)</a:t>
                      </a:r>
                      <a:endParaRPr lang="en-US" sz="2000" dirty="0">
                        <a:solidFill>
                          <a:srgbClr val="00008A"/>
                        </a:solidFill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275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26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223736"/>
            <a:ext cx="7485512" cy="949426"/>
          </a:xfrm>
        </p:spPr>
        <p:txBody>
          <a:bodyPr anchor="ctr"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屬靈原則：</a:t>
            </a:r>
            <a:endParaRPr lang="en-US" sz="4400" dirty="0">
              <a:solidFill>
                <a:schemeClr val="bg1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64" y="1614792"/>
            <a:ext cx="7918315" cy="4805464"/>
          </a:xfrm>
        </p:spPr>
        <p:txBody>
          <a:bodyPr anchor="ctr"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8A"/>
              </a:buClr>
              <a:buFont typeface="Courier New" panose="02070309020205020404" pitchFamily="49" charset="0"/>
              <a:buChar char="◊"/>
            </a:pPr>
            <a:r>
              <a:rPr lang="zh-TW" altLang="en-US" sz="4000" b="1" dirty="0">
                <a:solidFill>
                  <a:schemeClr val="tx2"/>
                </a:solidFill>
                <a:latin typeface="CWTEX-F" panose="02020600000000000000" pitchFamily="18" charset="-120"/>
                <a:ea typeface="CWTEX-F" panose="02020600000000000000" pitchFamily="18" charset="-120"/>
              </a:rPr>
              <a:t>上帝的作為全然是偉大奇妙的，我們應當敬畏祂。</a:t>
            </a:r>
            <a:endParaRPr lang="en-US" sz="4000" b="1" dirty="0">
              <a:solidFill>
                <a:schemeClr val="tx2"/>
              </a:solidFill>
              <a:latin typeface="CWTEX-F" panose="02020600000000000000" pitchFamily="18" charset="-120"/>
              <a:ea typeface="CWTEX-F" panose="02020600000000000000" pitchFamily="18" charset="-120"/>
            </a:endParaRP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8A"/>
              </a:buClr>
              <a:buFont typeface="Courier New" panose="02070309020205020404" pitchFamily="49" charset="0"/>
              <a:buChar char="◊"/>
            </a:pPr>
            <a:r>
              <a:rPr lang="zh-TW" altLang="en-US" sz="4000" b="1" dirty="0">
                <a:solidFill>
                  <a:schemeClr val="tx2"/>
                </a:solidFill>
                <a:latin typeface="CWTEX-F" panose="02020600000000000000" pitchFamily="18" charset="-120"/>
                <a:ea typeface="CWTEX-F" panose="02020600000000000000" pitchFamily="18" charset="-120"/>
              </a:rPr>
              <a:t>上帝的道路是全然公義，全然真實的，我們應當頌讚祂。</a:t>
            </a:r>
            <a:endParaRPr lang="en-US" sz="4000" b="1" dirty="0">
              <a:solidFill>
                <a:schemeClr val="tx2"/>
              </a:solidFill>
              <a:latin typeface="CWTEX-F" panose="02020600000000000000" pitchFamily="18" charset="-120"/>
              <a:ea typeface="CWTEX-F" panose="02020600000000000000" pitchFamily="18" charset="-120"/>
            </a:endParaRP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8A"/>
              </a:buClr>
              <a:buFont typeface="Courier New" panose="02070309020205020404" pitchFamily="49" charset="0"/>
              <a:buChar char="◊"/>
            </a:pPr>
            <a:r>
              <a:rPr lang="zh-TW" altLang="en-US" sz="4000" b="1" dirty="0">
                <a:solidFill>
                  <a:schemeClr val="tx2"/>
                </a:solidFill>
                <a:latin typeface="CWTEX-F" panose="02020600000000000000" pitchFamily="18" charset="-120"/>
                <a:ea typeface="CWTEX-F" panose="02020600000000000000" pitchFamily="18" charset="-120"/>
              </a:rPr>
              <a:t>末世的人心極其剛硬，即使面對上帝嚴厲的警告，仍然拒絕悔改歸向祂。</a:t>
            </a:r>
            <a:endParaRPr lang="en-US" sz="4000" b="1" dirty="0">
              <a:solidFill>
                <a:schemeClr val="tx2"/>
              </a:solidFill>
              <a:latin typeface="CWTEX-F" panose="02020600000000000000" pitchFamily="18" charset="-120"/>
              <a:ea typeface="CWTEX-F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87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B3EF96D-CC9E-FCD4-E957-6D1F352FF26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94556564"/>
              </p:ext>
            </p:extLst>
          </p:nvPr>
        </p:nvGraphicFramePr>
        <p:xfrm>
          <a:off x="457200" y="466929"/>
          <a:ext cx="8229600" cy="59436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420238">
                  <a:extLst>
                    <a:ext uri="{9D8B030D-6E8A-4147-A177-3AD203B41FA5}">
                      <a16:colId xmlns:a16="http://schemas.microsoft.com/office/drawing/2014/main" val="3494933693"/>
                    </a:ext>
                  </a:extLst>
                </a:gridCol>
                <a:gridCol w="3463047">
                  <a:extLst>
                    <a:ext uri="{9D8B030D-6E8A-4147-A177-3AD203B41FA5}">
                      <a16:colId xmlns:a16="http://schemas.microsoft.com/office/drawing/2014/main" val="2853557716"/>
                    </a:ext>
                  </a:extLst>
                </a:gridCol>
                <a:gridCol w="3346315">
                  <a:extLst>
                    <a:ext uri="{9D8B030D-6E8A-4147-A177-3AD203B41FA5}">
                      <a16:colId xmlns:a16="http://schemas.microsoft.com/office/drawing/2014/main" val="337734954"/>
                    </a:ext>
                  </a:extLst>
                </a:gridCol>
              </a:tblGrid>
              <a:tr h="1371600"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4000" b="0" kern="1200" spc="300" dirty="0">
                          <a:solidFill>
                            <a:srgbClr val="00002A"/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神榮耀的顯現</a:t>
                      </a:r>
                      <a:r>
                        <a:rPr lang="zh-TW" altLang="en-US" sz="4000" b="0" spc="300" dirty="0">
                          <a:solidFill>
                            <a:srgbClr val="00002A"/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和大災難</a:t>
                      </a:r>
                      <a:endParaRPr lang="en-US" sz="4000" b="0" spc="300" dirty="0">
                        <a:solidFill>
                          <a:srgbClr val="00002A"/>
                        </a:solidFill>
                        <a:effectLst/>
                        <a:latin typeface="DFYuanMedium-B5" panose="020F0509000000000000" pitchFamily="49" charset="-12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第七號</a:t>
                      </a:r>
                      <a:r>
                        <a:rPr lang="en-US" sz="3200" kern="1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 </a:t>
                      </a: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(</a:t>
                      </a:r>
                      <a:r>
                        <a:rPr lang="zh-TW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啟</a:t>
                      </a:r>
                      <a:r>
                        <a:rPr lang="en-GB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11:15-19)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8255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第七碗</a:t>
                      </a:r>
                      <a:r>
                        <a:rPr lang="en-US" sz="3200" kern="1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 </a:t>
                      </a:r>
                    </a:p>
                    <a:p>
                      <a:pPr marL="0" marR="8255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(</a:t>
                      </a:r>
                      <a:r>
                        <a:rPr lang="zh-TW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啟</a:t>
                      </a:r>
                      <a:r>
                        <a:rPr lang="en-GB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16</a:t>
                      </a:r>
                      <a:r>
                        <a:rPr lang="zh-TW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：</a:t>
                      </a:r>
                      <a:r>
                        <a:rPr lang="en-GB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17-21)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856354"/>
                  </a:ext>
                </a:extLst>
              </a:tr>
              <a:tr h="4572000">
                <a:tc vMerge="1">
                  <a:txBody>
                    <a:bodyPr/>
                    <a:lstStyle/>
                    <a:p>
                      <a:pPr marL="0" marR="0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3200" b="0" kern="1200" dirty="0">
                          <a:solidFill>
                            <a:srgbClr val="00002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神榮耀的顯現</a:t>
                      </a:r>
                      <a:r>
                        <a:rPr lang="zh-TW" sz="3200" b="0" dirty="0">
                          <a:solidFill>
                            <a:srgbClr val="00002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和大災難</a:t>
                      </a:r>
                      <a:endParaRPr lang="en-US" sz="3200" b="0" dirty="0">
                        <a:solidFill>
                          <a:srgbClr val="00002A"/>
                        </a:solidFill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marL="182880" marR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800" b="0" dirty="0">
                          <a:solidFill>
                            <a:srgbClr val="00008A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當時神天上的殿開了，在他殿中現出他的約櫃，</a:t>
                      </a:r>
                      <a:r>
                        <a:rPr lang="zh-TW" sz="2800" b="0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隨後有閃電，聲音，雷轟，地震，大雹。</a:t>
                      </a:r>
                      <a:r>
                        <a:rPr lang="en-GB" sz="2800" b="0" kern="1200" dirty="0">
                          <a:solidFill>
                            <a:srgbClr val="00008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800" b="0" kern="1200" dirty="0">
                          <a:solidFill>
                            <a:srgbClr val="00008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十一</a:t>
                      </a:r>
                      <a:r>
                        <a:rPr lang="en-GB" sz="2800" b="0" kern="1200" dirty="0">
                          <a:solidFill>
                            <a:srgbClr val="00008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GB" sz="2800" b="0" dirty="0">
                          <a:solidFill>
                            <a:srgbClr val="00008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0" dirty="0">
                        <a:solidFill>
                          <a:srgbClr val="00008A"/>
                        </a:solidFill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又有閃電，聲音，雷轟，大地震，</a:t>
                      </a:r>
                      <a:r>
                        <a:rPr lang="zh-CN" sz="2800" b="0" dirty="0">
                          <a:solidFill>
                            <a:srgbClr val="00008A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自從地上有人以來，沒有這樣大這樣利害的地震</a:t>
                      </a:r>
                      <a:r>
                        <a:rPr lang="en-US" sz="2800" b="0" dirty="0">
                          <a:solidFill>
                            <a:srgbClr val="00008A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zh-CN" sz="2800" b="0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又有大雹子</a:t>
                      </a:r>
                      <a:r>
                        <a:rPr lang="zh-CN" sz="2800" b="0" dirty="0">
                          <a:solidFill>
                            <a:srgbClr val="00008A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從天落在人身上，每一個約重一他連得，為這雹子的災極大，人就褻瀆神。</a:t>
                      </a:r>
                      <a:r>
                        <a:rPr lang="en-US" sz="2800" b="0" kern="1200" dirty="0">
                          <a:solidFill>
                            <a:srgbClr val="00008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sz="2800" b="0" kern="1200" dirty="0">
                          <a:solidFill>
                            <a:srgbClr val="00008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十六</a:t>
                      </a:r>
                      <a:r>
                        <a:rPr lang="en-US" sz="2800" b="0" kern="1200" dirty="0">
                          <a:solidFill>
                            <a:srgbClr val="00008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zh-CN" sz="2800" b="0" dirty="0">
                          <a:solidFill>
                            <a:srgbClr val="00008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，</a:t>
                      </a:r>
                      <a:r>
                        <a:rPr lang="en-US" sz="2800" b="0" kern="1200" dirty="0">
                          <a:solidFill>
                            <a:srgbClr val="00008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en-GB" sz="2800" b="0" dirty="0">
                          <a:solidFill>
                            <a:srgbClr val="00008A"/>
                          </a:solidFill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)</a:t>
                      </a:r>
                      <a:endParaRPr lang="en-US" sz="2800" b="0" dirty="0">
                        <a:solidFill>
                          <a:srgbClr val="00008A"/>
                        </a:solidFill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275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9333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B3EF96D-CC9E-FCD4-E957-6D1F352FF26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46389864"/>
              </p:ext>
            </p:extLst>
          </p:nvPr>
        </p:nvGraphicFramePr>
        <p:xfrm>
          <a:off x="457200" y="466929"/>
          <a:ext cx="8229600" cy="59436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420238">
                  <a:extLst>
                    <a:ext uri="{9D8B030D-6E8A-4147-A177-3AD203B41FA5}">
                      <a16:colId xmlns:a16="http://schemas.microsoft.com/office/drawing/2014/main" val="3494933693"/>
                    </a:ext>
                  </a:extLst>
                </a:gridCol>
                <a:gridCol w="3463047">
                  <a:extLst>
                    <a:ext uri="{9D8B030D-6E8A-4147-A177-3AD203B41FA5}">
                      <a16:colId xmlns:a16="http://schemas.microsoft.com/office/drawing/2014/main" val="2853557716"/>
                    </a:ext>
                  </a:extLst>
                </a:gridCol>
                <a:gridCol w="3346315">
                  <a:extLst>
                    <a:ext uri="{9D8B030D-6E8A-4147-A177-3AD203B41FA5}">
                      <a16:colId xmlns:a16="http://schemas.microsoft.com/office/drawing/2014/main" val="337734954"/>
                    </a:ext>
                  </a:extLst>
                </a:gridCol>
              </a:tblGrid>
              <a:tr h="1371600">
                <a:tc rowSpan="2"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4400" b="0" kern="1200" spc="600" dirty="0">
                          <a:solidFill>
                            <a:srgbClr val="000000"/>
                          </a:solidFill>
                          <a:effectLst/>
                          <a:latin typeface="DFYuanMedium-B5" panose="020F0509000000000000" pitchFamily="49" charset="-120"/>
                          <a:ea typeface="DFYuanMedium-B5" panose="020F0509000000000000" pitchFamily="49" charset="-120"/>
                          <a:cs typeface="Arial" panose="020B0604020202020204" pitchFamily="34" charset="0"/>
                        </a:rPr>
                        <a:t>神忿怒的審判</a:t>
                      </a:r>
                      <a:endParaRPr lang="en-US" sz="3600" b="0" spc="600" dirty="0">
                        <a:effectLst/>
                        <a:latin typeface="DFYuanMedium-B5" panose="020F0509000000000000" pitchFamily="49" charset="-12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第七號</a:t>
                      </a:r>
                      <a:r>
                        <a:rPr lang="en-US" sz="3200" kern="1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 </a:t>
                      </a: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(</a:t>
                      </a:r>
                      <a:r>
                        <a:rPr lang="zh-TW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啟</a:t>
                      </a:r>
                      <a:r>
                        <a:rPr lang="en-GB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11:15-19)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8255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第七碗</a:t>
                      </a:r>
                      <a:r>
                        <a:rPr lang="en-US" sz="3200" kern="1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 </a:t>
                      </a:r>
                    </a:p>
                    <a:p>
                      <a:pPr marL="0" marR="8255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(</a:t>
                      </a:r>
                      <a:r>
                        <a:rPr lang="zh-TW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啟</a:t>
                      </a:r>
                      <a:r>
                        <a:rPr lang="en-GB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16</a:t>
                      </a:r>
                      <a:r>
                        <a:rPr lang="zh-TW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：</a:t>
                      </a:r>
                      <a:r>
                        <a:rPr lang="en-GB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</a:rPr>
                        <a:t>17-21)</a:t>
                      </a:r>
                      <a:endParaRPr lang="en-US" sz="2400" dirty="0">
                        <a:effectLst/>
                        <a:latin typeface="Candara" panose="020E0502030303020204" pitchFamily="34" charset="0"/>
                        <a:ea typeface="DFYuanMedium-B5" panose="020F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856354"/>
                  </a:ext>
                </a:extLst>
              </a:tr>
              <a:tr h="4572000">
                <a:tc vMerge="1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CN" sz="3600" b="0" kern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神忿怒的審判</a:t>
                      </a:r>
                      <a:endParaRPr lang="en-US" sz="2800" b="0" dirty="0">
                        <a:effectLst/>
                        <a:latin typeface="Candara" panose="020E0502030303020204" pitchFamily="34" charset="0"/>
                        <a:ea typeface="DFPWeiBei-B5" panose="03000700000000000000" pitchFamily="66" charset="-120"/>
                        <a:cs typeface="Arial" panose="020B0604020202020204" pitchFamily="34" charset="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marL="91440" marR="0" algn="l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800" b="0" dirty="0">
                          <a:solidFill>
                            <a:srgbClr val="14056F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外邦發怒，</a:t>
                      </a:r>
                      <a:r>
                        <a:rPr lang="zh-TW" sz="2800" b="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你的忿怒也臨到了</a:t>
                      </a:r>
                      <a:r>
                        <a:rPr lang="zh-TW" sz="2800" b="0" dirty="0">
                          <a:solidFill>
                            <a:srgbClr val="14056F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，審判死人的時候也到了，你的僕人眾先知，和眾聖徒，凡敬畏你名的人連大帶小得賞賜的時候也到了，你敗壞那些敗壞世界之人的時候也就到了。</a:t>
                      </a:r>
                      <a:r>
                        <a:rPr lang="en-GB" sz="2800" b="0" kern="1200" dirty="0">
                          <a:solidFill>
                            <a:srgbClr val="14056F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800" b="0" kern="1200" dirty="0">
                          <a:solidFill>
                            <a:srgbClr val="14056F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十一</a:t>
                      </a:r>
                      <a:r>
                        <a:rPr lang="en-GB" sz="2800" b="0" kern="1200" dirty="0">
                          <a:solidFill>
                            <a:srgbClr val="14056F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GB" sz="2800" b="0" dirty="0">
                          <a:solidFill>
                            <a:srgbClr val="14056F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dirty="0">
                        <a:effectLst/>
                        <a:latin typeface="Candara" panose="020E0502030303020204" pitchFamily="34" charset="0"/>
                        <a:ea typeface="DFPWeiBei-B5" panose="03000700000000000000" pitchFamily="66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rgbClr val="14056F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那大城裂為三段，列國的城也都倒塌了，神也想起巴比倫大城來，</a:t>
                      </a:r>
                      <a:r>
                        <a:rPr lang="zh-CN" sz="2800" b="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要把那盛自己烈怒的酒杯遞給他</a:t>
                      </a:r>
                      <a:r>
                        <a:rPr lang="zh-CN" sz="2800" b="0" dirty="0">
                          <a:solidFill>
                            <a:srgbClr val="14056F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en-US" sz="2800" b="0" kern="1200" dirty="0">
                          <a:solidFill>
                            <a:srgbClr val="14056F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CN" sz="2800" b="0" kern="1200" dirty="0">
                          <a:solidFill>
                            <a:srgbClr val="14056F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十六</a:t>
                      </a:r>
                      <a:r>
                        <a:rPr lang="en-US" sz="2800" b="0" kern="1200" dirty="0">
                          <a:solidFill>
                            <a:srgbClr val="14056F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GB" sz="2800" b="0" dirty="0">
                          <a:solidFill>
                            <a:srgbClr val="14056F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)</a:t>
                      </a:r>
                      <a:endParaRPr lang="en-US" sz="2400" b="0" dirty="0">
                        <a:effectLst/>
                        <a:latin typeface="Candara" panose="020E0502030303020204" pitchFamily="34" charset="0"/>
                        <a:ea typeface="DFPWeiBei-B5" panose="03000700000000000000" pitchFamily="66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275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6378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83492"/>
            <a:ext cx="7210352" cy="1385453"/>
          </a:xfrm>
        </p:spPr>
        <p:txBody>
          <a:bodyPr/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討論題目 </a:t>
            </a:r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</a:rPr>
              <a:t>– 11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46" y="2527287"/>
            <a:ext cx="7529209" cy="3647222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54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第七碗的大地震與第六印有何相似處</a:t>
            </a:r>
            <a:r>
              <a:rPr lang="en-US" sz="5400" dirty="0">
                <a:solidFill>
                  <a:srgbClr val="0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?</a:t>
            </a:r>
            <a:endParaRPr lang="en-US" sz="5400" dirty="0">
              <a:effectLst/>
              <a:latin typeface="DFPWeiBei-B5" panose="03000700000000000000" pitchFamily="66" charset="-12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10146" cy="5953328"/>
          </a:xfrm>
        </p:spPr>
        <p:txBody>
          <a:bodyPr>
            <a:normAutofit/>
          </a:bodyPr>
          <a:lstStyle/>
          <a:p>
            <a:pPr marL="0" marR="0" indent="0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第六印：</a:t>
            </a:r>
            <a:r>
              <a:rPr lang="zh-CN" sz="4000" dirty="0"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地大震動，日頭變黑像毛布，滿月變紅像血。天上的星晨墜落於地，如同無花果樹被大風搖動，落下未熟的果子一樣。天就挪移，好像書卷被捲起來，</a:t>
            </a:r>
            <a:r>
              <a:rPr lang="zh-CN" sz="40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山嶺海</a:t>
            </a:r>
            <a:r>
              <a:rPr lang="zh-CN" altLang="en-US" sz="4000" dirty="0">
                <a:solidFill>
                  <a:srgbClr val="4B4BFF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島都被挪移離開本位</a:t>
            </a:r>
            <a:r>
              <a:rPr lang="zh-CN" altLang="en-US" sz="4000" dirty="0"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CN" sz="4000" dirty="0">
              <a:effectLst/>
              <a:latin typeface="DFPWeiBei-B5" panose="03000700000000000000" pitchFamily="66" charset="-12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indent="0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第七碗：</a:t>
            </a:r>
            <a:r>
              <a:rPr lang="zh-CN" sz="4000" dirty="0">
                <a:solidFill>
                  <a:srgbClr val="3A001D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自從地上有人以來，</a:t>
            </a:r>
            <a:r>
              <a:rPr lang="zh-CN" sz="40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沒有這樣大這樣利害的地震。</a:t>
            </a:r>
            <a:r>
              <a:rPr lang="zh-CN" sz="4000" dirty="0">
                <a:solidFill>
                  <a:srgbClr val="3A001D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那大城裂為三段，列國的城也都倒塌了，</a:t>
            </a:r>
            <a:endParaRPr lang="en-US" sz="4000" dirty="0">
              <a:solidFill>
                <a:srgbClr val="3A001D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51454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47057" y="1143000"/>
            <a:ext cx="7293429" cy="457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00000"/>
              <a:buNone/>
            </a:pPr>
            <a:r>
              <a:rPr lang="zh-TW" sz="5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所以</a:t>
            </a:r>
            <a:r>
              <a:rPr lang="zh-TW" sz="5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</a:t>
            </a:r>
            <a:r>
              <a:rPr lang="zh-TW" sz="5400" u="sng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六</a:t>
            </a:r>
            <a:r>
              <a:rPr lang="zh-TW" sz="5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印，第</a:t>
            </a:r>
            <a:r>
              <a:rPr lang="zh-CN" altLang="en-US" sz="5400" u="sng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七</a:t>
            </a:r>
            <a:r>
              <a:rPr lang="zh-TW" sz="5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印，第</a:t>
            </a:r>
            <a:r>
              <a:rPr lang="zh-TW" sz="5400" u="sng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七</a:t>
            </a:r>
            <a:r>
              <a:rPr lang="zh-TW" sz="5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號，第</a:t>
            </a:r>
            <a:r>
              <a:rPr lang="zh-TW" sz="5400" u="sng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七</a:t>
            </a:r>
            <a:r>
              <a:rPr lang="zh-TW" sz="5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碗</a:t>
            </a:r>
            <a:r>
              <a:rPr lang="zh-TW" sz="5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應該都是描述</a:t>
            </a:r>
            <a:r>
              <a:rPr lang="zh-TW" sz="5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耶和華的日子</a:t>
            </a: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5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0778" y="905608"/>
            <a:ext cx="7315200" cy="5046784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根據第</a:t>
            </a:r>
            <a:r>
              <a:rPr lang="en-GB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16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章，從第一碗到第七碗的災難，哪個災難可能不會臨到神的子民</a:t>
            </a:r>
            <a:r>
              <a:rPr lang="en-GB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下面三個理論，你會比較傾向那一個</a:t>
            </a:r>
            <a:r>
              <a:rPr lang="en-GB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endParaRPr lang="en-US" sz="4800" dirty="0">
              <a:solidFill>
                <a:srgbClr val="2D051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792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B1B6117-2469-5A5D-45A0-FCFE0D15A4A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2" y="1526204"/>
            <a:ext cx="8841463" cy="436875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F6CC72-1A41-FEF0-9541-7DEB97CC2577}"/>
              </a:ext>
            </a:extLst>
          </p:cNvPr>
          <p:cNvSpPr txBox="1"/>
          <p:nvPr/>
        </p:nvSpPr>
        <p:spPr>
          <a:xfrm>
            <a:off x="466928" y="394130"/>
            <a:ext cx="6322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26035" indent="-457200">
              <a:spcBef>
                <a:spcPts val="600"/>
              </a:spcBef>
              <a:buFont typeface="Candara" panose="020E0502030303020204" pitchFamily="34" charset="0"/>
              <a:buAutoNum type="alphaLcPeriod"/>
            </a:pP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災中被提</a:t>
            </a:r>
            <a:r>
              <a:rPr lang="zh-TW" sz="40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綜合派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：</a:t>
            </a:r>
            <a:endParaRPr lang="en-US" sz="28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85062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F6CC72-1A41-FEF0-9541-7DEB97CC2577}"/>
              </a:ext>
            </a:extLst>
          </p:cNvPr>
          <p:cNvSpPr txBox="1"/>
          <p:nvPr/>
        </p:nvSpPr>
        <p:spPr>
          <a:xfrm>
            <a:off x="466928" y="394130"/>
            <a:ext cx="6322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26035" indent="-457200">
              <a:spcBef>
                <a:spcPts val="600"/>
              </a:spcBef>
              <a:buFont typeface="+mj-lt"/>
              <a:buAutoNum type="alphaLcPeriod" startAt="2"/>
            </a:pP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災</a:t>
            </a: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前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被提</a:t>
            </a:r>
            <a:r>
              <a:rPr lang="zh-TW" sz="40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40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未來</a:t>
            </a:r>
            <a:r>
              <a:rPr lang="zh-TW" sz="40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派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：</a:t>
            </a:r>
            <a:endParaRPr lang="en-US" sz="28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D0FDF-6DD9-9AD8-1DD7-3ADFEB84B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1" y="1871264"/>
            <a:ext cx="8669217" cy="2957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6294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F6CC72-1A41-FEF0-9541-7DEB97CC2577}"/>
              </a:ext>
            </a:extLst>
          </p:cNvPr>
          <p:cNvSpPr txBox="1"/>
          <p:nvPr/>
        </p:nvSpPr>
        <p:spPr>
          <a:xfrm>
            <a:off x="466928" y="394130"/>
            <a:ext cx="6322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26035" indent="-457200">
              <a:spcBef>
                <a:spcPts val="600"/>
              </a:spcBef>
              <a:buFont typeface="+mj-lt"/>
              <a:buAutoNum type="alphaLcPeriod" startAt="3"/>
            </a:pP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災</a:t>
            </a: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後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被提</a:t>
            </a:r>
            <a:r>
              <a:rPr lang="zh-TW" sz="40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未來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派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：</a:t>
            </a:r>
            <a:endParaRPr lang="en-US" sz="28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D6592-8711-3FEB-0534-E31088129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5" y="1794753"/>
            <a:ext cx="8660423" cy="3268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01255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52437"/>
            <a:ext cx="8229600" cy="5953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48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災難涵蓋範圍：參考</a:t>
            </a:r>
            <a:r>
              <a:rPr lang="zh-CN" altLang="en-US" sz="4800" dirty="0">
                <a:solidFill>
                  <a:srgbClr val="00008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出埃及記</a:t>
            </a:r>
            <a:r>
              <a:rPr lang="zh-CN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endParaRPr lang="en-US" altLang="zh-CN" sz="4800" dirty="0">
              <a:solidFill>
                <a:srgbClr val="00008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40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8:3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河裡要滋生青蛙，這青蛙要上來進你的宮殿，和你的臥房，上你的床榻，進你臣僕的房屋，上你百姓的身上，進你的</a:t>
            </a:r>
            <a:r>
              <a:rPr lang="zh-CN" alt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爐灶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，和你的摶麵盆。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又要上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你和你百姓並你眾臣僕的身上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亞倫便伸杖在埃及的諸水以上，青蛙就上來</a:t>
            </a:r>
            <a:r>
              <a:rPr lang="zh-TW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遮滿了埃及地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22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47472"/>
            <a:ext cx="8229600" cy="601169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16:12 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第六位天使把碗倒在幼發拉底大河上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，河水就乾了，要給那從日出之地所來的眾王預備道路。</a:t>
            </a:r>
            <a:r>
              <a:rPr lang="en-GB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13</a:t>
            </a:r>
            <a:r>
              <a:rPr lang="en-GB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我又看見三個汙穢的靈，好像青蛙，從龍口、獸口並假先知的口中出來。</a:t>
            </a:r>
            <a:r>
              <a:rPr lang="en-GB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14</a:t>
            </a:r>
            <a:r>
              <a:rPr lang="en-GB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</a:t>
            </a:r>
            <a:r>
              <a:rPr lang="zh-TW" sz="4000" u="sng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本是鬼魔的靈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，施行奇事，出去到普天下眾王那裡，叫他們在神全能者的大日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聚集爭戰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 </a:t>
            </a:r>
            <a:endParaRPr lang="en-US" sz="40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78460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BDA0A-2C88-47EF-464E-EED5D4A5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223736"/>
            <a:ext cx="8219873" cy="3939701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出埃及記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12:12 </a:t>
            </a:r>
            <a:r>
              <a:rPr 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因為那夜我要巡行</a:t>
            </a:r>
            <a:r>
              <a:rPr 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埃及地</a:t>
            </a:r>
            <a:r>
              <a:rPr 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36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把</a:t>
            </a:r>
            <a:r>
              <a:rPr 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埃及地</a:t>
            </a:r>
            <a:r>
              <a:rPr lang="zh-TW" sz="36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一切頭生的，無論是人是牲畜，都擊殺了，</a:t>
            </a:r>
            <a:r>
              <a:rPr 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又要敗壞埃及一切的神，我是耶和華。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 </a:t>
            </a:r>
            <a:r>
              <a:rPr 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這血要在你們所住的房屋上作記號，</a:t>
            </a:r>
            <a:r>
              <a:rPr lang="zh-TW" sz="36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我一見這血，就越過你們去，我擊殺埃及地頭生的時候，災殃必不臨到你們身上滅你們。</a:t>
            </a:r>
            <a:endParaRPr lang="en-US" sz="125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12430-2B13-80C3-42EF-00596439B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119" y="5033960"/>
            <a:ext cx="7762672" cy="16003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12:14 </a:t>
            </a:r>
            <a:r>
              <a:rPr 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你們要記念這日，守為耶和華的節，作為你們世世代代永遠的定例。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9144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243606"/>
            <a:ext cx="9144000" cy="100584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843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74785"/>
            <a:ext cx="8229600" cy="59084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20:7-9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 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那一千年完了，撒但必從監牢裡被釋放，</a:t>
            </a:r>
            <a:r>
              <a:rPr 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 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出來要迷惑</a:t>
            </a:r>
            <a:r>
              <a:rPr lang="zh-TW" sz="40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地上四方的列國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就是歌革和瑪各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，叫他們聚集爭戰，他們的人數多如海沙。</a:t>
            </a:r>
            <a:r>
              <a:rPr 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 </a:t>
            </a:r>
            <a:r>
              <a:rPr lang="zh-TW" sz="4000" u="sng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他們上來遍滿了全地，</a:t>
            </a:r>
            <a:r>
              <a:rPr lang="zh-TW" sz="40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圍住聖徒的營，與蒙愛的城，</a:t>
            </a:r>
            <a:r>
              <a:rPr lang="zh-TW" sz="4000" u="sng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就有火從天降下，燒滅了他們。</a:t>
            </a:r>
            <a:r>
              <a:rPr lang="en-US" altLang="zh-CN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endParaRPr lang="en-US" sz="4000" dirty="0">
              <a:solidFill>
                <a:srgbClr val="C00000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5640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62" y="466725"/>
            <a:ext cx="8220075" cy="5924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帖前</a:t>
            </a:r>
            <a:r>
              <a:rPr lang="en-US" alt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4:17 </a:t>
            </a:r>
            <a:r>
              <a:rPr lang="zh-TW" sz="4800" dirty="0">
                <a:solidFill>
                  <a:srgbClr val="00008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以後我們這</a:t>
            </a:r>
            <a:r>
              <a:rPr lang="zh-TW" sz="4800" u="sng" dirty="0">
                <a:solidFill>
                  <a:srgbClr val="0000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活</a:t>
            </a:r>
            <a:r>
              <a:rPr lang="zh-CN" sz="4800" u="sng" dirty="0">
                <a:solidFill>
                  <a:srgbClr val="0000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著</a:t>
            </a:r>
            <a:r>
              <a:rPr lang="zh-TW" sz="4800" u="sng" dirty="0">
                <a:solidFill>
                  <a:srgbClr val="0000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CWTEX-F" panose="02020600000000000000" pitchFamily="18" charset="-120"/>
              </a:rPr>
              <a:t>還存留的人</a:t>
            </a:r>
            <a:r>
              <a:rPr lang="zh-TW" sz="4800" dirty="0">
                <a:solidFill>
                  <a:srgbClr val="00008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CWTEX-F" panose="02020600000000000000" pitchFamily="18" charset="-120"/>
              </a:rPr>
              <a:t>、必和他們一同</a:t>
            </a:r>
            <a:r>
              <a:rPr lang="zh-TW" sz="4800" dirty="0">
                <a:solidFill>
                  <a:srgbClr val="FF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被提到雲裡</a:t>
            </a:r>
            <a:r>
              <a:rPr lang="zh-TW" sz="4800" dirty="0">
                <a:solidFill>
                  <a:srgbClr val="00008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、在空中與主相遇．這樣、我們就要和主永遠同在。</a:t>
            </a:r>
            <a:endParaRPr lang="en-US" altLang="zh-TW" sz="4800" dirty="0">
              <a:solidFill>
                <a:srgbClr val="00008A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1147763" indent="-690563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ð"/>
            </a:pPr>
            <a:r>
              <a:rPr lang="zh-CN" altLang="en-US" sz="4400" dirty="0">
                <a:solidFill>
                  <a:srgbClr val="2D051A"/>
                </a:solidFill>
                <a:latin typeface="DFYaYiW6-B5" panose="040B0609000000000000" pitchFamily="81" charset="-120"/>
                <a:ea typeface="DFYaYiW6-B5" panose="040B0609000000000000" pitchFamily="81" charset="-120"/>
              </a:rPr>
              <a:t>從約翰所看到的異象來看，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DFYaYiW6-B5" panose="040B0609000000000000" pitchFamily="81" charset="-120"/>
                <a:ea typeface="DFYaYiW6-B5" panose="040B0609000000000000" pitchFamily="81" charset="-120"/>
              </a:rPr>
              <a:t>這會發生在什麼時候</a:t>
            </a:r>
            <a:r>
              <a:rPr lang="en-US" altLang="zh-CN" sz="4400" dirty="0">
                <a:solidFill>
                  <a:srgbClr val="2D051A"/>
                </a:solidFill>
                <a:effectLst/>
                <a:latin typeface="DFYaYiW6-B5" panose="040B0609000000000000" pitchFamily="81" charset="-120"/>
                <a:ea typeface="DFYaYiW6-B5" panose="040B0609000000000000" pitchFamily="81" charset="-120"/>
              </a:rPr>
              <a:t>?</a:t>
            </a:r>
            <a:endParaRPr lang="en-US" sz="4400" dirty="0">
              <a:solidFill>
                <a:srgbClr val="2D051A"/>
              </a:solidFill>
              <a:effectLst/>
              <a:latin typeface="DFYaYiW6-B5" panose="040B0609000000000000" pitchFamily="81" charset="-120"/>
              <a:ea typeface="DFYaYiW6-B5" panose="040B06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3631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5618-8723-4EBE-84FF-37263469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71" y="674915"/>
            <a:ext cx="6847115" cy="2982686"/>
          </a:xfrm>
        </p:spPr>
        <p:txBody>
          <a:bodyPr vert="horz" lIns="68580" tIns="34290" rIns="68580" bIns="34290" rtlCol="0" anchor="b" anchorCtr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看哪，我來像賊一樣。那警醒、看守衣服，免得赤身而行，叫人見他羞恥的有福了！</a:t>
            </a:r>
            <a:endParaRPr lang="en-US" sz="4400" dirty="0">
              <a:solidFill>
                <a:srgbClr val="FFC000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B05DC-4011-E9E2-0366-DDC24F1D1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486" y="4343400"/>
            <a:ext cx="6476782" cy="1839686"/>
          </a:xfrm>
        </p:spPr>
        <p:txBody>
          <a:bodyPr anchor="ctr"/>
          <a:lstStyle/>
          <a:p>
            <a:pPr algn="r"/>
            <a:r>
              <a:rPr lang="zh-CN" altLang="en-US" sz="72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結語</a:t>
            </a:r>
            <a:endParaRPr lang="en-US" sz="72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25304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</a:t>
            </a:r>
            <a:r>
              <a:rPr lang="en-GB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 </a:t>
            </a:r>
            <a:r>
              <a:rPr lang="en-US" sz="40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「看哪，我來像賊一樣。那警醒、看守衣服，免得赤身而行，叫人見他羞恥的有福了！」</a:t>
            </a:r>
            <a:r>
              <a:rPr lang="en-US" alt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endParaRPr lang="en-GB" sz="40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</a:t>
            </a:r>
            <a:r>
              <a:rPr lang="en-GB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那三個鬼魔便叫眾王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聚集在一處，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希伯來話叫做哈米吉多頓。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altLang="zh-TW" sz="4000" dirty="0">
              <a:solidFill>
                <a:srgbClr val="4B4B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</a:t>
            </a:r>
            <a:r>
              <a:rPr lang="en-GB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第七位天使把碗倒在空中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，就有大聲音從殿中的寶座上出來，說：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「成了！」 </a:t>
            </a:r>
            <a:endParaRPr lang="en-US" sz="4000" dirty="0">
              <a:solidFill>
                <a:srgbClr val="FF0000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760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3"/>
            <a:ext cx="8229600" cy="5914418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</a:t>
            </a:r>
            <a:r>
              <a:rPr lang="en-GB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又有閃電、聲音、雷轟、大地震，自從地上有人以來，沒有這樣大、這樣厲害的地震。</a:t>
            </a:r>
            <a:r>
              <a:rPr lang="en-GB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19</a:t>
            </a:r>
            <a:r>
              <a:rPr lang="en-GB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那大城裂為三段，列國的城也都倒塌了。神也想起巴比倫大城來，要把那盛自己烈怒的酒杯遞給他。</a:t>
            </a:r>
            <a:endParaRPr lang="en-US" sz="40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4000" dirty="0">
              <a:solidFill>
                <a:srgbClr val="00002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070146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3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1_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9.xml><?xml version="1.0" encoding="utf-8"?>
<a:theme xmlns:a="http://schemas.openxmlformats.org/drawingml/2006/main" name="2_Organic">
  <a:themeElements>
    <a:clrScheme name="Custom 1">
      <a:dk1>
        <a:srgbClr val="313100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8963</TotalTime>
  <Words>5336</Words>
  <Application>Microsoft Office PowerPoint</Application>
  <PresentationFormat>On-screen Show (4:3)</PresentationFormat>
  <Paragraphs>147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73</vt:i4>
      </vt:variant>
    </vt:vector>
  </HeadingPairs>
  <TitlesOfParts>
    <vt:vector size="106" baseType="lpstr">
      <vt:lpstr>CWTEX-F</vt:lpstr>
      <vt:lpstr>DFPWeiBei-B5</vt:lpstr>
      <vt:lpstr>DFPYuanBold-B5</vt:lpstr>
      <vt:lpstr>DFPYuanMedium-B5</vt:lpstr>
      <vt:lpstr>DFWeiBei-B5</vt:lpstr>
      <vt:lpstr>DFYaYiW6-B5</vt:lpstr>
      <vt:lpstr>DFYuanBold-B5</vt:lpstr>
      <vt:lpstr>DFYuanMedium-B5</vt:lpstr>
      <vt:lpstr>HanWangYenLight</vt:lpstr>
      <vt:lpstr>Arial</vt:lpstr>
      <vt:lpstr>Arial Nova Cond</vt:lpstr>
      <vt:lpstr>Candara</vt:lpstr>
      <vt:lpstr>Century Gothic</vt:lpstr>
      <vt:lpstr>Corbel</vt:lpstr>
      <vt:lpstr>Courier New</vt:lpstr>
      <vt:lpstr>Euphemia</vt:lpstr>
      <vt:lpstr>Franklin Gothic Book</vt:lpstr>
      <vt:lpstr>Garamond</vt:lpstr>
      <vt:lpstr>Impact</vt:lpstr>
      <vt:lpstr>Perpetua</vt:lpstr>
      <vt:lpstr>Plantagenet Cherokee</vt:lpstr>
      <vt:lpstr>Wingdings</vt:lpstr>
      <vt:lpstr>Wingdings 2</vt:lpstr>
      <vt:lpstr>Wingdings 3</vt:lpstr>
      <vt:lpstr>TornVTI</vt:lpstr>
      <vt:lpstr>Text Theme</vt:lpstr>
      <vt:lpstr>Equity</vt:lpstr>
      <vt:lpstr>Ion Boardroom</vt:lpstr>
      <vt:lpstr>3_Ion Boardroom</vt:lpstr>
      <vt:lpstr>Organic</vt:lpstr>
      <vt:lpstr>1_Organic</vt:lpstr>
      <vt:lpstr>1_Basis</vt:lpstr>
      <vt:lpstr>2_Organic</vt:lpstr>
      <vt:lpstr>PowerPoint Presentation</vt:lpstr>
      <vt:lpstr>啟示錄 16:12-21 “末日大爭戰和上帝大怒的審判”</vt:lpstr>
      <vt:lpstr>報告事項</vt:lpstr>
      <vt:lpstr>「看哪，我來像賊一樣。那警醒、看守衣服，免得赤身而行，叫人見他羞恥的有福了！」（16:15）</vt:lpstr>
      <vt:lpstr>複習：啟示錄 15:1-8 &amp; 16:1-11 “七碗的序曲和末了的七災”</vt:lpstr>
      <vt:lpstr>屬靈原則：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軍隊的領頭者</vt:lpstr>
      <vt:lpstr>PowerPoint Presentation</vt:lpstr>
      <vt:lpstr>爭戰的規模</vt:lpstr>
      <vt:lpstr>『神全能者的大日』</vt:lpstr>
      <vt:lpstr>PowerPoint Presentation</vt:lpstr>
      <vt:lpstr>PowerPoint Presentation</vt:lpstr>
      <vt:lpstr>『看守衣服』</vt:lpstr>
      <vt:lpstr>PowerPoint Presentation</vt:lpstr>
      <vt:lpstr>『赤身而行，叫人見他羞恥』</vt:lpstr>
      <vt:lpstr>PowerPoint Presentation</vt:lpstr>
      <vt:lpstr>PowerPoint Presentation</vt:lpstr>
      <vt:lpstr>關鍵點</vt:lpstr>
      <vt:lpstr>他們會聚集在什麼地方?</vt:lpstr>
      <vt:lpstr>依理推論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成了！(It is done; All done)</vt:lpstr>
      <vt:lpstr>PowerPoint Presentation</vt:lpstr>
      <vt:lpstr>創世記 1:30</vt:lpstr>
      <vt:lpstr>約翰福音 19:30 </vt:lpstr>
      <vt:lpstr>啟示錄 16:17</vt:lpstr>
      <vt:lpstr>啟示錄 21:5-6</vt:lpstr>
      <vt:lpstr>PowerPoint Presentation</vt:lpstr>
      <vt:lpstr>第七碗的災難和後果</vt:lpstr>
      <vt:lpstr>災難中的人是何反應?   ==》『人就褻瀆神。』</vt:lpstr>
      <vt:lpstr>PowerPoint Presentation</vt:lpstr>
      <vt:lpstr>PowerPoint Presentation</vt:lpstr>
      <vt:lpstr>PowerPoint Presentation</vt:lpstr>
      <vt:lpstr>PowerPoint Presentation</vt:lpstr>
      <vt:lpstr>比較 第七號和第七碗的相似處</vt:lpstr>
      <vt:lpstr>PowerPoint Presentation</vt:lpstr>
      <vt:lpstr>PowerPoint Presentation</vt:lpstr>
      <vt:lpstr>PowerPoint Presentation</vt:lpstr>
      <vt:lpstr>討論題目 –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出埃及記 12:12 因為那夜我要巡行埃及地，把埃及地一切頭生的，無論是人是牲畜，都擊殺了，又要敗壞埃及一切的神，我是耶和華。13 這血要在你們所住的房屋上作記號，我一見這血，就越過你們去，我擊殺埃及地頭生的時候，災殃必不臨到你們身上滅你們。</vt:lpstr>
      <vt:lpstr>PowerPoint Presentation</vt:lpstr>
      <vt:lpstr>PowerPoint Presentation</vt:lpstr>
      <vt:lpstr>看哪，我來像賊一樣。那警醒、看守衣服，免得赤身而行，叫人見他羞恥的有福了！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啟示錄簡介與釋經要點</dc:title>
  <dc:creator>rjames Ho</dc:creator>
  <cp:lastModifiedBy>rjames Ho</cp:lastModifiedBy>
  <cp:revision>83</cp:revision>
  <cp:lastPrinted>2022-04-07T14:54:09Z</cp:lastPrinted>
  <dcterms:created xsi:type="dcterms:W3CDTF">2021-08-10T05:01:00Z</dcterms:created>
  <dcterms:modified xsi:type="dcterms:W3CDTF">2023-03-31T01:13:17Z</dcterms:modified>
</cp:coreProperties>
</file>