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89" r:id="rId2"/>
    <p:sldMasterId id="2147483802" r:id="rId3"/>
    <p:sldMasterId id="2147483843" r:id="rId4"/>
    <p:sldMasterId id="2147483855" r:id="rId5"/>
    <p:sldMasterId id="2147483921" r:id="rId6"/>
    <p:sldMasterId id="2147483939" r:id="rId7"/>
    <p:sldMasterId id="2147483951" r:id="rId8"/>
  </p:sldMasterIdLst>
  <p:sldIdLst>
    <p:sldId id="556" r:id="rId9"/>
    <p:sldId id="268" r:id="rId10"/>
    <p:sldId id="526" r:id="rId11"/>
    <p:sldId id="287" r:id="rId12"/>
    <p:sldId id="331" r:id="rId13"/>
    <p:sldId id="502" r:id="rId14"/>
    <p:sldId id="333" r:id="rId15"/>
    <p:sldId id="586" r:id="rId16"/>
    <p:sldId id="587" r:id="rId17"/>
    <p:sldId id="588" r:id="rId18"/>
    <p:sldId id="527" r:id="rId19"/>
    <p:sldId id="589" r:id="rId20"/>
    <p:sldId id="562" r:id="rId21"/>
    <p:sldId id="629" r:id="rId22"/>
    <p:sldId id="628" r:id="rId23"/>
    <p:sldId id="439" r:id="rId24"/>
    <p:sldId id="626" r:id="rId25"/>
    <p:sldId id="560" r:id="rId26"/>
    <p:sldId id="482" r:id="rId27"/>
    <p:sldId id="592" r:id="rId28"/>
    <p:sldId id="563" r:id="rId29"/>
    <p:sldId id="574" r:id="rId30"/>
    <p:sldId id="604" r:id="rId31"/>
    <p:sldId id="292" r:id="rId32"/>
    <p:sldId id="569" r:id="rId33"/>
    <p:sldId id="568" r:id="rId34"/>
    <p:sldId id="606" r:id="rId35"/>
    <p:sldId id="561" r:id="rId36"/>
    <p:sldId id="441" r:id="rId37"/>
    <p:sldId id="424" r:id="rId38"/>
    <p:sldId id="293" r:id="rId39"/>
    <p:sldId id="577" r:id="rId40"/>
    <p:sldId id="580" r:id="rId41"/>
    <p:sldId id="447" r:id="rId42"/>
    <p:sldId id="578" r:id="rId43"/>
    <p:sldId id="608" r:id="rId44"/>
    <p:sldId id="609" r:id="rId45"/>
    <p:sldId id="613" r:id="rId46"/>
    <p:sldId id="579" r:id="rId47"/>
    <p:sldId id="611" r:id="rId48"/>
    <p:sldId id="625" r:id="rId49"/>
    <p:sldId id="583" r:id="rId50"/>
    <p:sldId id="610" r:id="rId51"/>
    <p:sldId id="607" r:id="rId52"/>
    <p:sldId id="450" r:id="rId53"/>
    <p:sldId id="614" r:id="rId54"/>
    <p:sldId id="619" r:id="rId55"/>
    <p:sldId id="620" r:id="rId56"/>
    <p:sldId id="621" r:id="rId57"/>
    <p:sldId id="622" r:id="rId58"/>
    <p:sldId id="595" r:id="rId59"/>
    <p:sldId id="319" r:id="rId6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FF"/>
    <a:srgbClr val="00008A"/>
    <a:srgbClr val="0000FF"/>
    <a:srgbClr val="D1FFD1"/>
    <a:srgbClr val="22270B"/>
    <a:srgbClr val="2D051A"/>
    <a:srgbClr val="1D2F2F"/>
    <a:srgbClr val="3A001D"/>
    <a:srgbClr val="8181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87A01-F948-42D3-89D9-A082C9F2D692}" v="9" dt="2023-03-22T15:24:43.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42" autoAdjust="0"/>
    <p:restoredTop sz="95581" autoAdjust="0"/>
  </p:normalViewPr>
  <p:slideViewPr>
    <p:cSldViewPr snapToGrid="0">
      <p:cViewPr varScale="1">
        <p:scale>
          <a:sx n="70" d="100"/>
          <a:sy n="70" d="100"/>
        </p:scale>
        <p:origin x="1483" y="53"/>
      </p:cViewPr>
      <p:guideLst/>
    </p:cSldViewPr>
  </p:slideViewPr>
  <p:notesTextViewPr>
    <p:cViewPr>
      <p:scale>
        <a:sx n="3" d="2"/>
        <a:sy n="3" d="2"/>
      </p:scale>
      <p:origin x="0" y="0"/>
    </p:cViewPr>
  </p:notesTextViewPr>
  <p:sorterViewPr>
    <p:cViewPr varScale="1">
      <p:scale>
        <a:sx n="1" d="1"/>
        <a:sy n="1" d="1"/>
      </p:scale>
      <p:origin x="0" y="-126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80335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5908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33747487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313F3A-1037-4FFB-857E-D9E0CE93BF4D}" type="slidenum">
              <a:rPr lang="es-ES" smtClean="0"/>
              <a:pPr/>
              <a:t>‹#›</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16509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313F3A-1037-4FFB-857E-D9E0CE93BF4D}" type="slidenum">
              <a:rPr lang="es-ES" smtClean="0"/>
              <a:pPr/>
              <a:t>‹#›</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1477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313F3A-1037-4FFB-857E-D9E0CE93BF4D}" type="slidenum">
              <a:rPr lang="es-ES" smtClean="0"/>
              <a:pPr/>
              <a:t>‹#›</a:t>
            </a:fld>
            <a:endParaRPr lang="es-ES"/>
          </a:p>
        </p:txBody>
      </p:sp>
    </p:spTree>
    <p:extLst>
      <p:ext uri="{BB962C8B-B14F-4D97-AF65-F5344CB8AC3E}">
        <p14:creationId xmlns:p14="http://schemas.microsoft.com/office/powerpoint/2010/main" val="4138636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313F3A-1037-4FFB-857E-D9E0CE93BF4D}" type="slidenum">
              <a:rPr lang="es-ES" smtClean="0"/>
              <a:pPr/>
              <a:t>‹#›</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432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B313F3A-1037-4FFB-857E-D9E0CE93BF4D}" type="slidenum">
              <a:rPr lang="es-ES" smtClean="0"/>
              <a:pPr/>
              <a:t>‹#›</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708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9756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07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0569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4" name="Date Placeholder 3"/>
          <p:cNvSpPr>
            <a:spLocks noGrp="1"/>
          </p:cNvSpPr>
          <p:nvPr>
            <p:ph type="dt" sz="half" idx="10"/>
          </p:nvPr>
        </p:nvSpPr>
        <p:spPr/>
        <p:txBody>
          <a:bodyPr/>
          <a:lstStyle/>
          <a:p>
            <a:fld id="{5923F103-BC34-4FE4-A40E-EDDEECFDA5D0}" type="datetimeFigureOut">
              <a:rPr lang="en-US" smtClean="0"/>
              <a:pPr/>
              <a:t>3/24/2023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8666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206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3130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4083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347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4D57BDD-E64A-4D27-8978-82FFCA18A12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56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4D57BDD-E64A-4D27-8978-82FFCA18A12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895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466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9671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79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Picture Placeholder 2"/>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870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87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98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s-ES"/>
          </a:p>
        </p:txBody>
      </p:sp>
      <p:sp>
        <p:nvSpPr>
          <p:cNvPr id="17" name="Footer Placeholder 16"/>
          <p:cNvSpPr>
            <a:spLocks noGrp="1"/>
          </p:cNvSpPr>
          <p:nvPr>
            <p:ph type="ftr" sz="quarter" idx="11"/>
          </p:nvPr>
        </p:nvSpPr>
        <p:spPr/>
        <p:txBody>
          <a:bodyPr/>
          <a:lstStyle/>
          <a:p>
            <a:endParaRPr lang="es-ES"/>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A54B8CB5-A7A6-4A80-974C-F6DBF99217B7}" type="slidenum">
              <a:rPr lang="es-ES" smtClean="0"/>
              <a:pPr/>
              <a:t>‹#›</a:t>
            </a:fld>
            <a:endParaRPr lang="es-ES"/>
          </a:p>
        </p:txBody>
      </p:sp>
      <p:sp>
        <p:nvSpPr>
          <p:cNvPr id="7" name="Rectangle 6"/>
          <p:cNvSpPr/>
          <p:nvPr/>
        </p:nvSpPr>
        <p:spPr>
          <a:xfrm>
            <a:off x="62938" y="1449306"/>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62938" y="1396725"/>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62938" y="2976653"/>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457200" y="150594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476382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24447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722313" y="952503"/>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48"/>
            <a:ext cx="7772400" cy="1338263"/>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800101" y="6172200"/>
            <a:ext cx="4000500" cy="457200"/>
          </a:xfrm>
        </p:spPr>
        <p:txBody>
          <a:bodyPr/>
          <a:lstStyle/>
          <a:p>
            <a:endParaRPr lang="es-ES"/>
          </a:p>
        </p:txBody>
      </p:sp>
      <p:sp>
        <p:nvSpPr>
          <p:cNvPr id="7" name="Rectangle 6"/>
          <p:cNvSpPr/>
          <p:nvPr/>
        </p:nvSpPr>
        <p:spPr>
          <a:xfrm flipV="1">
            <a:off x="69421" y="2376831"/>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69159" y="234148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68319"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46304" y="6208776"/>
            <a:ext cx="457200" cy="457200"/>
          </a:xfrm>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316031688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8257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1"/>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4132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42203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5979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46224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14400" y="273051"/>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806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1"/>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914400" y="6172200"/>
            <a:ext cx="3886200" cy="457200"/>
          </a:xfrm>
        </p:spPr>
        <p:txBody>
          <a:bodyPr/>
          <a:lstStyle/>
          <a:p>
            <a:endParaRPr lang="es-ES"/>
          </a:p>
        </p:txBody>
      </p:sp>
      <p:sp>
        <p:nvSpPr>
          <p:cNvPr id="7" name="Slide Number Placeholder 6"/>
          <p:cNvSpPr>
            <a:spLocks noGrp="1"/>
          </p:cNvSpPr>
          <p:nvPr>
            <p:ph type="sldNum" sz="quarter" idx="12"/>
          </p:nvPr>
        </p:nvSpPr>
        <p:spPr>
          <a:xfrm>
            <a:off x="146304" y="6208776"/>
            <a:ext cx="457200" cy="457200"/>
          </a:xfrm>
        </p:spPr>
        <p:txBody>
          <a:bodyPr/>
          <a:lstStyle/>
          <a:p>
            <a:fld id="{91016183-5AB3-4806-A89B-CB4ED1C3BA5B}" type="slidenum">
              <a:rPr lang="es-ES" smtClean="0"/>
              <a:pPr/>
              <a:t>‹#›</a:t>
            </a:fld>
            <a:endParaRPr lang="es-E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68522" y="465048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68523" y="477323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68322" y="66678"/>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007283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1971130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2623889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93070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16544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89794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5452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5985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17512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17138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35345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1586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05424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73818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9689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3/24/2023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0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7664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4689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9879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9057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4891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33482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4D57BDD-E64A-4D27-8978-82FFCA18A12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2252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15807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41932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20391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707386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07687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534518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63855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20386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22602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7400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7610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5923F103-BC34-4FE4-A40E-EDDEECFDA5D0}" type="datetimeFigureOut">
              <a:rPr lang="en-US" smtClean="0"/>
              <a:pPr/>
              <a:t>3/24/2023</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368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14670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7915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87213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7128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79717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5612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7564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1420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3041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080743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02489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11991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30618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52273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684696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92421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29005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4612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923F103-BC34-4FE4-A40E-EDDEECFDA5D0}" type="datetimeFigureOut">
              <a:rPr lang="en-US" smtClean="0"/>
              <a:pPr/>
              <a:t>3/24/2023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0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9827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13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943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2596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196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7552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514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599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352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3/24/2023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3479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431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A54B8CB5-A7A6-4A80-974C-F6DBF99217B7}" type="slidenum">
              <a:rPr lang="es-ES" smtClean="0"/>
              <a:pPr/>
              <a:t>‹#›</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289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Tree>
    <p:extLst>
      <p:ext uri="{BB962C8B-B14F-4D97-AF65-F5344CB8AC3E}">
        <p14:creationId xmlns:p14="http://schemas.microsoft.com/office/powerpoint/2010/main" val="3867380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ABFE77-764C-4996-B2E5-CDB71DDDE4F7}" type="slidenum">
              <a:rPr lang="es-ES" smtClean="0"/>
              <a:pPr/>
              <a:t>‹#›</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1721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Tree>
    <p:extLst>
      <p:ext uri="{BB962C8B-B14F-4D97-AF65-F5344CB8AC3E}">
        <p14:creationId xmlns:p14="http://schemas.microsoft.com/office/powerpoint/2010/main" val="22544989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726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428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36456045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8192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016183-5AB3-4806-A89B-CB4ED1C3BA5B}" type="slidenum">
              <a:rPr lang="es-ES" smtClean="0"/>
              <a:pPr/>
              <a:t>‹#›</a:t>
            </a:fld>
            <a:endParaRPr lang="es-ES"/>
          </a:p>
        </p:txBody>
      </p:sp>
    </p:spTree>
    <p:extLst>
      <p:ext uri="{BB962C8B-B14F-4D97-AF65-F5344CB8AC3E}">
        <p14:creationId xmlns:p14="http://schemas.microsoft.com/office/powerpoint/2010/main" val="38781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4.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8.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7.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3/24/2023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63692654"/>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29" r:id="rId4"/>
    <p:sldLayoutId id="2147483730" r:id="rId5"/>
    <p:sldLayoutId id="2147483731" r:id="rId6"/>
    <p:sldLayoutId id="2147483736"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a:solidFill>
                  <a:schemeClr val="tx1">
                    <a:lumMod val="60000"/>
                    <a:lumOff val="40000"/>
                  </a:schemeClr>
                </a:solidFill>
              </a:defRPr>
            </a:lvl1p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a:solidFill>
                  <a:schemeClr val="tx1">
                    <a:lumMod val="60000"/>
                    <a:lumOff val="40000"/>
                  </a:schemeClr>
                </a:solidFill>
              </a:defRPr>
            </a:lvl1pPr>
          </a:lstStyle>
          <a:p>
            <a:fld id="{D643A852-0206-46AC-B0EB-645612933129}" type="slidenum">
              <a:rPr lang="en-US" smtClean="0"/>
              <a:pPr/>
              <a:t>‹#›</a:t>
            </a:fld>
            <a:endParaRPr lang="en-US" dirty="0"/>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19322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914400" y="274639"/>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1" y="6191251"/>
            <a:ext cx="2476500" cy="476251"/>
          </a:xfrm>
          <a:prstGeom prst="rect">
            <a:avLst/>
          </a:prstGeom>
        </p:spPr>
        <p:txBody>
          <a:bodyPr anchor="ctr" anchorCtr="0"/>
          <a:lstStyle>
            <a:lvl1pPr algn="r" eaLnBrk="1" latinLnBrk="0" hangingPunct="1">
              <a:defRPr kumimoji="0" sz="1050">
                <a:solidFill>
                  <a:schemeClr val="tx2"/>
                </a:solidFill>
              </a:defRPr>
            </a:lvl1pPr>
          </a:lstStyle>
          <a:p>
            <a:endParaRPr lang="es-E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s-E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4B313F3A-1037-4FFB-857E-D9E0CE93BF4D}" type="slidenum">
              <a:rPr lang="es-ES" smtClean="0"/>
              <a:pPr/>
              <a:t>‹#›</a:t>
            </a:fld>
            <a:endParaRPr lang="es-ES"/>
          </a:p>
        </p:txBody>
      </p:sp>
    </p:spTree>
    <p:extLst>
      <p:ext uri="{BB962C8B-B14F-4D97-AF65-F5344CB8AC3E}">
        <p14:creationId xmlns:p14="http://schemas.microsoft.com/office/powerpoint/2010/main" val="32329551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35" indent="-205735"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70" indent="-171446"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04" indent="-171446"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40" indent="-171446"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675" indent="-171446"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09" indent="-171446"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44" indent="-171446"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879" indent="-171446"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14" indent="-171446"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3/24/2023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8630391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1981362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0515928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54665589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D57BDD-E64A-4D27-8978-82FFCA18A12C}" type="datetimeFigureOut">
              <a:rPr lang="en-US" smtClean="0"/>
              <a:pPr/>
              <a:t>3/24/2023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230893756"/>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B05F1281-29B6-639C-602E-3765E629D60F}"/>
              </a:ext>
            </a:extLst>
          </p:cNvPr>
          <p:cNvPicPr>
            <a:picLocks noChangeAspect="1"/>
          </p:cNvPicPr>
          <p:nvPr/>
        </p:nvPicPr>
        <p:blipFill rotWithShape="1">
          <a:blip r:embed="rId2"/>
          <a:srcRect t="9203" r="-2" b="8543"/>
          <a:stretch/>
        </p:blipFill>
        <p:spPr>
          <a:xfrm>
            <a:off x="185056" y="268154"/>
            <a:ext cx="8773887" cy="6361245"/>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 name="TextBox 3">
            <a:extLst>
              <a:ext uri="{FF2B5EF4-FFF2-40B4-BE49-F238E27FC236}">
                <a16:creationId xmlns:a16="http://schemas.microsoft.com/office/drawing/2014/main" id="{79331793-04BE-9F28-6E3F-2CC929671273}"/>
              </a:ext>
            </a:extLst>
          </p:cNvPr>
          <p:cNvSpPr txBox="1"/>
          <p:nvPr/>
        </p:nvSpPr>
        <p:spPr>
          <a:xfrm>
            <a:off x="468085" y="4648228"/>
            <a:ext cx="4572001" cy="1754326"/>
          </a:xfrm>
          <a:prstGeom prst="rect">
            <a:avLst/>
          </a:prstGeom>
          <a:noFill/>
          <a:effectLst>
            <a:softEdge rad="127000"/>
          </a:effectLst>
        </p:spPr>
        <p:txBody>
          <a:bodyPr wrap="square" anchor="ctr">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zh-CN" altLang="en-US" sz="6000" b="0" i="0" u="none" strike="noStrike" kern="1200" cap="none" spc="0" normalizeH="0" baseline="0" noProof="0" dirty="0">
                <a:ln>
                  <a:noFill/>
                </a:ln>
                <a:solidFill>
                  <a:schemeClr val="tx2"/>
                </a:solidFill>
                <a:effectLst/>
                <a:uLnTx/>
                <a:uFillTx/>
                <a:latin typeface="Candara" panose="020E0502030303020204" pitchFamily="34" charset="0"/>
                <a:ea typeface="DFPWeiBei-B5" panose="03000700000000000000" pitchFamily="66" charset="-120"/>
                <a:cs typeface="+mn-cs"/>
              </a:rPr>
              <a:t>啟示錄查經</a:t>
            </a:r>
            <a:br>
              <a:rPr kumimoji="0" lang="en-US" altLang="zh-CN" sz="5400" b="0" i="0" u="none" strike="noStrike" kern="1200" cap="none" spc="0" normalizeH="0" baseline="0" noProof="0" dirty="0">
                <a:ln>
                  <a:noFill/>
                </a:ln>
                <a:solidFill>
                  <a:srgbClr val="002A00"/>
                </a:solidFill>
                <a:effectLst/>
                <a:uLnTx/>
                <a:uFillTx/>
                <a:latin typeface="Candara" panose="020E0502030303020204" pitchFamily="34" charset="0"/>
                <a:ea typeface="DFPWeiBei-B5" panose="03000700000000000000" pitchFamily="66" charset="-120"/>
                <a:cs typeface="+mn-cs"/>
              </a:rPr>
            </a:br>
            <a:r>
              <a:rPr lang="en-US" sz="4400" dirty="0">
                <a:solidFill>
                  <a:schemeClr val="tx2"/>
                </a:solidFill>
                <a:effectLst/>
                <a:latin typeface="Candara" panose="020E0502030303020204" pitchFamily="34" charset="0"/>
                <a:ea typeface="DFYuanMedium-B5" panose="020F0509000000000000" pitchFamily="49" charset="-120"/>
                <a:cs typeface="Times New Roman" panose="02020603050405020304" pitchFamily="18" charset="0"/>
              </a:rPr>
              <a:t>15:1-8 &amp; 16:1-11</a:t>
            </a:r>
            <a:endParaRPr kumimoji="0" lang="en-US" sz="1400" i="0" u="none" strike="noStrike" kern="1200" cap="none" spc="0" normalizeH="0" baseline="0" noProof="0" dirty="0">
              <a:ln>
                <a:noFill/>
              </a:ln>
              <a:solidFill>
                <a:schemeClr val="tx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85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8085" y="239486"/>
            <a:ext cx="8327571" cy="6389914"/>
          </a:xfrm>
        </p:spPr>
        <p:txBody>
          <a:bodyPr>
            <a:normAutofit/>
          </a:bodyPr>
          <a:lstStyle/>
          <a:p>
            <a:pPr marL="0" marR="0" indent="0" hangingPunct="0">
              <a:lnSpc>
                <a:spcPct val="110000"/>
              </a:lnSpc>
              <a:spcBef>
                <a:spcPts val="1200"/>
              </a:spcBef>
              <a:spcAft>
                <a:spcPts val="600"/>
              </a:spcAft>
              <a:buNone/>
            </a:pPr>
            <a:r>
              <a:rPr lang="en-GB" sz="66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16:1</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我聽見有大聲音從殿中出來，向那七位天使說：「</a:t>
            </a:r>
            <a:r>
              <a:rPr lang="zh-TW" sz="4000" dirty="0">
                <a:solidFill>
                  <a:srgbClr val="0000FF"/>
                </a:solidFill>
                <a:effectLst/>
                <a:latin typeface="Candara" panose="020E0502030303020204" pitchFamily="34" charset="0"/>
                <a:ea typeface="DFPWeiBei-B5" panose="03000700000000000000" pitchFamily="66" charset="-120"/>
                <a:cs typeface="Times New Roman" panose="02020603050405020304" pitchFamily="18" charset="0"/>
              </a:rPr>
              <a:t>你們去</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，把盛神大怒的七碗倒在地上！」 。</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a:t>
            </a:r>
          </a:p>
          <a:p>
            <a:pPr marL="0" marR="0" indent="0" hangingPunct="0">
              <a:lnSpc>
                <a:spcPct val="110000"/>
              </a:lnSpc>
              <a:spcBef>
                <a:spcPts val="1200"/>
              </a:spcBef>
              <a:spcAft>
                <a:spcPts val="600"/>
              </a:spcAft>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2</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第一位天使便去，把碗倒在地上，就有惡而且毒的瘡生在那些有獸印記、拜獸像的人身上。</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3</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第二位天使把碗倒在海裡，海就變成血，好像死人的血，海中的活物都死了。 </a:t>
            </a:r>
            <a:endParaRPr lang="en-US" sz="4000" dirty="0">
              <a:solidFill>
                <a:srgbClr val="00008A"/>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79522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8086" y="228601"/>
            <a:ext cx="8305800" cy="6411686"/>
          </a:xfrm>
        </p:spPr>
        <p:txBody>
          <a:bodyPr anchor="ctr">
            <a:normAutofit/>
          </a:bodyPr>
          <a:lstStyle/>
          <a:p>
            <a:pPr marL="0" indent="0" hangingPunct="0">
              <a:lnSpc>
                <a:spcPct val="110000"/>
              </a:lnSpc>
              <a:spcBef>
                <a:spcPts val="600"/>
              </a:spcBef>
              <a:spcAft>
                <a:spcPts val="600"/>
              </a:spcAft>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4</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第三位天使把碗倒在江河與眾水的泉源裡，水就變成血了。</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5</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我聽見</a:t>
            </a:r>
            <a:r>
              <a:rPr lang="zh-TW" sz="40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掌管眾水的天使</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說：「昔在、今在的聖者啊，你這樣判斷是公義的！</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6</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他們曾流聖徒與先知的血，現在你給他們血喝，這是他們所該受的。」 </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7</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我又聽見祭壇中有聲音說：「是的，主神，全能者啊，你的判斷義哉，誠哉！」 </a:t>
            </a:r>
            <a:endParaRPr lang="en-US" sz="40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3424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8086" y="228600"/>
            <a:ext cx="8327571" cy="6400800"/>
          </a:xfrm>
        </p:spPr>
        <p:txBody>
          <a:bodyPr anchor="ctr">
            <a:normAutofit/>
          </a:bodyPr>
          <a:lstStyle/>
          <a:p>
            <a:pPr marL="0" indent="0" hangingPunct="0">
              <a:lnSpc>
                <a:spcPct val="110000"/>
              </a:lnSpc>
              <a:spcBef>
                <a:spcPts val="600"/>
              </a:spcBef>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8</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第四位天使把碗倒在日頭上，叫日頭能用火烤人。</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9</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人被大熱所烤，</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就褻瀆那有權掌管這些災的神之名，並不悔改將榮耀歸給神</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alt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endParaRPr>
          </a:p>
          <a:p>
            <a:pPr marL="0" indent="0" hangingPunct="0">
              <a:lnSpc>
                <a:spcPct val="110000"/>
              </a:lnSpc>
              <a:spcBef>
                <a:spcPts val="600"/>
              </a:spcBef>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10</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第五位天使把碗倒在獸的座位上，獸的國就黑暗了。人因疼痛就咬自己的舌頭，</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11</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又因所受的疼痛和生的瘡，</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就褻瀆天上的神，並不悔改所行的。</a:t>
            </a:r>
            <a:endParaRPr lang="en-US" sz="4000" dirty="0">
              <a:solidFill>
                <a:srgbClr val="C00000"/>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126543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78970" y="446313"/>
            <a:ext cx="8207829" cy="5976257"/>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en-US" altLang="zh-CN" sz="4400" dirty="0">
                <a:solidFill>
                  <a:schemeClr val="accent3">
                    <a:lumMod val="75000"/>
                    <a:lumOff val="25000"/>
                  </a:schemeClr>
                </a:solidFill>
                <a:effectLst/>
                <a:latin typeface="Candara" panose="020E0502030303020204" pitchFamily="34" charset="0"/>
                <a:ea typeface="DFYuanMedium-B5" panose="020F0509000000000000" pitchFamily="49" charset="-120"/>
              </a:rPr>
              <a:t>『</a:t>
            </a:r>
            <a:r>
              <a:rPr lang="zh-CN" altLang="en-US" sz="4400" dirty="0">
                <a:solidFill>
                  <a:schemeClr val="accent3">
                    <a:lumMod val="75000"/>
                    <a:lumOff val="25000"/>
                  </a:schemeClr>
                </a:solidFill>
                <a:effectLst/>
                <a:latin typeface="Candara" panose="020E0502030303020204" pitchFamily="34" charset="0"/>
                <a:ea typeface="DFYuanMedium-B5" panose="020F0509000000000000" pitchFamily="49" charset="-120"/>
              </a:rPr>
              <a:t>末後的審判</a:t>
            </a:r>
            <a:r>
              <a:rPr lang="en-US" altLang="zh-CN" sz="4400" dirty="0">
                <a:solidFill>
                  <a:schemeClr val="accent3">
                    <a:lumMod val="75000"/>
                    <a:lumOff val="25000"/>
                  </a:schemeClr>
                </a:solidFill>
                <a:effectLst/>
                <a:latin typeface="Candara" panose="020E0502030303020204" pitchFamily="34" charset="0"/>
                <a:ea typeface="DFYuanMedium-B5" panose="020F0509000000000000" pitchFamily="49" charset="-120"/>
              </a:rPr>
              <a:t>』</a:t>
            </a:r>
            <a:r>
              <a:rPr lang="zh-CN" altLang="en-US" sz="4400" dirty="0">
                <a:solidFill>
                  <a:schemeClr val="tx2"/>
                </a:solidFill>
                <a:effectLst/>
                <a:latin typeface="Candara" panose="020E0502030303020204" pitchFamily="34" charset="0"/>
                <a:ea typeface="DFYuanMedium-B5" panose="020F0509000000000000" pitchFamily="49" charset="-120"/>
              </a:rPr>
              <a:t>在揭開第七印</a:t>
            </a:r>
            <a:r>
              <a:rPr lang="en-US" sz="4400" dirty="0">
                <a:solidFill>
                  <a:schemeClr val="accent4">
                    <a:lumMod val="75000"/>
                  </a:schemeClr>
                </a:solidFill>
                <a:latin typeface="Candara" panose="020E0502030303020204" pitchFamily="34" charset="0"/>
                <a:ea typeface="DFYuanMedium-B5" panose="020F0509000000000000" pitchFamily="49" charset="-120"/>
              </a:rPr>
              <a:t>(6:12-17; 8:1)</a:t>
            </a:r>
            <a:r>
              <a:rPr lang="zh-CN" altLang="en-US" sz="4400" dirty="0">
                <a:solidFill>
                  <a:schemeClr val="tx2"/>
                </a:solidFill>
                <a:latin typeface="Candara" panose="020E0502030303020204" pitchFamily="34" charset="0"/>
                <a:ea typeface="DFYuanMedium-B5" panose="020F0509000000000000" pitchFamily="49" charset="-120"/>
              </a:rPr>
              <a:t>與吹第七號</a:t>
            </a:r>
            <a:r>
              <a:rPr lang="en-US" sz="4400" dirty="0">
                <a:solidFill>
                  <a:schemeClr val="accent4">
                    <a:lumMod val="75000"/>
                  </a:schemeClr>
                </a:solidFill>
                <a:latin typeface="Candara" panose="020E0502030303020204" pitchFamily="34" charset="0"/>
                <a:ea typeface="DFYuanMedium-B5" panose="020F0509000000000000" pitchFamily="49" charset="-120"/>
              </a:rPr>
              <a:t>(11:15-19)</a:t>
            </a:r>
            <a:r>
              <a:rPr lang="zh-CN" altLang="en-US" sz="4400" dirty="0">
                <a:solidFill>
                  <a:schemeClr val="tx2"/>
                </a:solidFill>
                <a:latin typeface="Candara" panose="020E0502030303020204" pitchFamily="34" charset="0"/>
                <a:ea typeface="DFYuanMedium-B5" panose="020F0509000000000000" pitchFamily="49" charset="-120"/>
              </a:rPr>
              <a:t>時</a:t>
            </a:r>
            <a:r>
              <a:rPr lang="zh-CN" altLang="en-US" sz="4400" dirty="0">
                <a:solidFill>
                  <a:schemeClr val="tx2"/>
                </a:solidFill>
                <a:effectLst/>
                <a:latin typeface="Candara" panose="020E0502030303020204" pitchFamily="34" charset="0"/>
                <a:ea typeface="DFYuanMedium-B5" panose="020F0509000000000000" pitchFamily="49" charset="-120"/>
              </a:rPr>
              <a:t>就開始了。甚至在第</a:t>
            </a:r>
            <a:r>
              <a:rPr lang="en-US" altLang="zh-CN" sz="4400" dirty="0">
                <a:solidFill>
                  <a:schemeClr val="tx2"/>
                </a:solidFill>
                <a:effectLst/>
                <a:latin typeface="Candara" panose="020E0502030303020204" pitchFamily="34" charset="0"/>
                <a:ea typeface="DFYuanMedium-B5" panose="020F0509000000000000" pitchFamily="49" charset="-120"/>
              </a:rPr>
              <a:t>14</a:t>
            </a:r>
            <a:r>
              <a:rPr lang="zh-CN" altLang="en-US" sz="4400" dirty="0">
                <a:solidFill>
                  <a:schemeClr val="tx2"/>
                </a:solidFill>
                <a:effectLst/>
                <a:latin typeface="Candara" panose="020E0502030303020204" pitchFamily="34" charset="0"/>
                <a:ea typeface="DFYuanMedium-B5" panose="020F0509000000000000" pitchFamily="49" charset="-120"/>
              </a:rPr>
              <a:t>章就已經敘述對巴比倫的審判</a:t>
            </a:r>
            <a:r>
              <a:rPr lang="en-US" altLang="zh-CN" sz="4400" dirty="0">
                <a:solidFill>
                  <a:schemeClr val="accent4">
                    <a:lumMod val="75000"/>
                  </a:schemeClr>
                </a:solidFill>
                <a:effectLst/>
                <a:latin typeface="Candara" panose="020E0502030303020204" pitchFamily="34" charset="0"/>
                <a:ea typeface="DFYuanMedium-B5" panose="020F0509000000000000" pitchFamily="49" charset="-120"/>
              </a:rPr>
              <a:t>(</a:t>
            </a:r>
            <a:r>
              <a:rPr lang="en-US" sz="4400" dirty="0">
                <a:solidFill>
                  <a:schemeClr val="accent4">
                    <a:lumMod val="75000"/>
                  </a:schemeClr>
                </a:solidFill>
                <a:latin typeface="Candara" panose="020E0502030303020204" pitchFamily="34" charset="0"/>
                <a:ea typeface="DFYuanMedium-B5" panose="020F0509000000000000" pitchFamily="49" charset="-120"/>
              </a:rPr>
              <a:t>14:8-11,</a:t>
            </a:r>
            <a:r>
              <a:rPr lang="en-US" altLang="zh-CN" sz="4400" dirty="0">
                <a:solidFill>
                  <a:schemeClr val="accent4">
                    <a:lumMod val="75000"/>
                  </a:schemeClr>
                </a:solidFill>
                <a:latin typeface="Candara" panose="020E0502030303020204" pitchFamily="34" charset="0"/>
                <a:ea typeface="DFYuanMedium-B5" panose="020F0509000000000000" pitchFamily="49" charset="-120"/>
              </a:rPr>
              <a:t> 14-20)</a:t>
            </a:r>
            <a:r>
              <a:rPr lang="zh-CN" altLang="en-US" sz="4400" dirty="0">
                <a:solidFill>
                  <a:schemeClr val="tx2"/>
                </a:solidFill>
                <a:effectLst/>
                <a:latin typeface="Candara" panose="020E0502030303020204" pitchFamily="34" charset="0"/>
                <a:ea typeface="DFYuanMedium-B5" panose="020F0509000000000000" pitchFamily="49" charset="-120"/>
              </a:rPr>
              <a:t>。</a:t>
            </a:r>
            <a:r>
              <a:rPr lang="zh-CN" altLang="en-US" sz="4400" dirty="0">
                <a:solidFill>
                  <a:srgbClr val="00008A"/>
                </a:solidFill>
                <a:effectLst/>
                <a:latin typeface="Candara" panose="020E0502030303020204" pitchFamily="34" charset="0"/>
                <a:ea typeface="DFYuanMedium-B5" panose="020F0509000000000000" pitchFamily="49" charset="-120"/>
              </a:rPr>
              <a:t>所以</a:t>
            </a:r>
            <a:r>
              <a:rPr lang="zh-CN" altLang="en-US" sz="4400" dirty="0">
                <a:solidFill>
                  <a:srgbClr val="00008A"/>
                </a:solidFill>
                <a:latin typeface="Candara" panose="020E0502030303020204" pitchFamily="34" charset="0"/>
                <a:ea typeface="DFYuanMedium-B5" panose="020F0509000000000000" pitchFamily="49" charset="-120"/>
              </a:rPr>
              <a:t>這裡所敘述</a:t>
            </a:r>
            <a:r>
              <a:rPr lang="en-US" altLang="zh-CN" sz="4400" dirty="0">
                <a:solidFill>
                  <a:srgbClr val="00008A"/>
                </a:solidFill>
                <a:latin typeface="Candara" panose="020E0502030303020204" pitchFamily="34" charset="0"/>
                <a:ea typeface="DFYuanMedium-B5" panose="020F0509000000000000" pitchFamily="49" charset="-120"/>
              </a:rPr>
              <a:t>『</a:t>
            </a:r>
            <a:r>
              <a:rPr lang="zh-CN" altLang="en-US" sz="4400" dirty="0">
                <a:solidFill>
                  <a:srgbClr val="00008A"/>
                </a:solidFill>
                <a:latin typeface="Candara" panose="020E0502030303020204" pitchFamily="34" charset="0"/>
                <a:ea typeface="DFYuanMedium-B5" panose="020F0509000000000000" pitchFamily="49" charset="-120"/>
              </a:rPr>
              <a:t>盛滿神大怒</a:t>
            </a:r>
            <a:r>
              <a:rPr lang="en-US" altLang="zh-CN" sz="4400" dirty="0">
                <a:solidFill>
                  <a:srgbClr val="00008A"/>
                </a:solidFill>
                <a:latin typeface="Candara" panose="020E0502030303020204" pitchFamily="34" charset="0"/>
                <a:ea typeface="DFYuanMedium-B5" panose="020F0509000000000000" pitchFamily="49" charset="-120"/>
              </a:rPr>
              <a:t>』</a:t>
            </a:r>
            <a:r>
              <a:rPr lang="zh-CN" altLang="en-US" sz="4400" dirty="0">
                <a:solidFill>
                  <a:srgbClr val="00008A"/>
                </a:solidFill>
                <a:latin typeface="Candara" panose="020E0502030303020204" pitchFamily="34" charset="0"/>
                <a:ea typeface="DFYuanMedium-B5" panose="020F0509000000000000" pitchFamily="49" charset="-120"/>
              </a:rPr>
              <a:t>的七碗，應該是與七印，七號同時發生。</a:t>
            </a:r>
            <a:endParaRPr lang="en-US" sz="4400" dirty="0">
              <a:solidFill>
                <a:srgbClr val="00008A"/>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23358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696687" y="685800"/>
            <a:ext cx="7761514" cy="5464629"/>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CN" altLang="en-US" sz="4800" dirty="0">
                <a:solidFill>
                  <a:srgbClr val="C00000"/>
                </a:solidFill>
                <a:effectLst/>
                <a:latin typeface="Candara" panose="020E0502030303020204" pitchFamily="34" charset="0"/>
                <a:ea typeface="DFYuanMedium-B5" panose="020F0509000000000000" pitchFamily="49" charset="-120"/>
              </a:rPr>
              <a:t>因此，此處</a:t>
            </a:r>
            <a:r>
              <a:rPr lang="en-US" altLang="zh-CN" sz="4800" dirty="0">
                <a:solidFill>
                  <a:srgbClr val="C00000"/>
                </a:solidFill>
                <a:effectLst/>
                <a:latin typeface="Candara" panose="020E0502030303020204" pitchFamily="34" charset="0"/>
                <a:ea typeface="DFYuanMedium-B5" panose="020F0509000000000000" pitchFamily="49" charset="-120"/>
              </a:rPr>
              <a:t>『</a:t>
            </a:r>
            <a:r>
              <a:rPr lang="zh-TW"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末了的七災</a:t>
            </a:r>
            <a:r>
              <a:rPr lang="en-US" altLang="zh-CN" sz="4800" dirty="0">
                <a:solidFill>
                  <a:srgbClr val="C00000"/>
                </a:solidFill>
                <a:effectLst/>
                <a:latin typeface="Candara" panose="020E0502030303020204" pitchFamily="34" charset="0"/>
                <a:ea typeface="DFYuanMedium-B5" panose="020F0509000000000000" pitchFamily="49" charset="-120"/>
              </a:rPr>
              <a:t>』</a:t>
            </a:r>
            <a:r>
              <a:rPr lang="zh-CN" altLang="en-US" sz="4400" dirty="0">
                <a:solidFill>
                  <a:schemeClr val="accent3"/>
                </a:solidFill>
                <a:effectLst/>
                <a:latin typeface="Candara" panose="020E0502030303020204" pitchFamily="34" charset="0"/>
                <a:ea typeface="DFYuanMedium-B5" panose="020F0509000000000000" pitchFamily="49" charset="-120"/>
              </a:rPr>
              <a:t>應該</a:t>
            </a:r>
            <a:r>
              <a:rPr lang="zh-CN" altLang="en-US" sz="4400" dirty="0">
                <a:solidFill>
                  <a:schemeClr val="accent3"/>
                </a:solidFill>
                <a:latin typeface="Candara" panose="020E0502030303020204" pitchFamily="34" charset="0"/>
                <a:ea typeface="DFYuanMedium-B5" panose="020F0509000000000000" pitchFamily="49" charset="-120"/>
              </a:rPr>
              <a:t>就是指在最後的審判之前上帝所降的災 </a:t>
            </a:r>
            <a:r>
              <a:rPr lang="en-US" altLang="zh-CN" sz="4400" dirty="0">
                <a:solidFill>
                  <a:schemeClr val="accent3"/>
                </a:solidFill>
                <a:latin typeface="Candara" panose="020E0502030303020204" pitchFamily="34" charset="0"/>
                <a:ea typeface="DFYuanMedium-B5" panose="020F0509000000000000" pitchFamily="49" charset="-120"/>
              </a:rPr>
              <a:t>– </a:t>
            </a:r>
            <a:r>
              <a:rPr lang="zh-CN" altLang="en-US" sz="4400" dirty="0">
                <a:solidFill>
                  <a:schemeClr val="accent3"/>
                </a:solidFill>
                <a:latin typeface="Candara" panose="020E0502030303020204" pitchFamily="34" charset="0"/>
                <a:ea typeface="DFYuanMedium-B5" panose="020F0509000000000000" pitchFamily="49" charset="-120"/>
              </a:rPr>
              <a:t>對照當年出埃及時的十災；也可能指最嚴重的災 </a:t>
            </a:r>
            <a:r>
              <a:rPr lang="en-US" altLang="zh-CN" sz="4400" dirty="0">
                <a:solidFill>
                  <a:schemeClr val="accent3"/>
                </a:solidFill>
                <a:latin typeface="Candara" panose="020E0502030303020204" pitchFamily="34" charset="0"/>
                <a:ea typeface="DFYuanMedium-B5" panose="020F0509000000000000" pitchFamily="49" charset="-120"/>
              </a:rPr>
              <a:t>– </a:t>
            </a:r>
            <a:r>
              <a:rPr lang="zh-CN" altLang="en-US" sz="4400" dirty="0">
                <a:solidFill>
                  <a:schemeClr val="accent3"/>
                </a:solidFill>
                <a:latin typeface="Candara" panose="020E0502030303020204" pitchFamily="34" charset="0"/>
                <a:ea typeface="DFYuanMedium-B5" panose="020F0509000000000000" pitchFamily="49" charset="-120"/>
              </a:rPr>
              <a:t>畢竟</a:t>
            </a:r>
            <a:r>
              <a:rPr lang="en-US" altLang="zh-CN" sz="4400" dirty="0">
                <a:solidFill>
                  <a:schemeClr val="accent3"/>
                </a:solidFill>
                <a:latin typeface="Candara" panose="020E0502030303020204" pitchFamily="34" charset="0"/>
                <a:ea typeface="DFYuanMedium-B5" panose="020F0509000000000000" pitchFamily="49" charset="-120"/>
              </a:rPr>
              <a:t>『</a:t>
            </a:r>
            <a:r>
              <a:rPr lang="zh-TW" sz="44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神的大怒在這七災中發盡了。</a:t>
            </a:r>
            <a:r>
              <a:rPr lang="en-US" altLang="zh-CN" sz="4400" dirty="0">
                <a:solidFill>
                  <a:schemeClr val="accent3"/>
                </a:solidFill>
                <a:latin typeface="Candara" panose="020E0502030303020204" pitchFamily="34" charset="0"/>
                <a:ea typeface="DFYuanMedium-B5" panose="020F0509000000000000" pitchFamily="49" charset="-120"/>
              </a:rPr>
              <a:t>』</a:t>
            </a:r>
            <a:endParaRPr lang="en-US" sz="4000" dirty="0">
              <a:solidFill>
                <a:schemeClr val="accent3"/>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97146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1176866" y="609600"/>
            <a:ext cx="6798734" cy="1676399"/>
          </a:xfrm>
        </p:spPr>
        <p:txBody>
          <a:bodyPr anchor="b">
            <a:normAutofit/>
          </a:bodyPr>
          <a:lstStyle/>
          <a:p>
            <a:pPr>
              <a:lnSpc>
                <a:spcPct val="110000"/>
              </a:lnSpc>
              <a:spcBef>
                <a:spcPts val="600"/>
              </a:spcBef>
              <a:spcAft>
                <a:spcPts val="600"/>
              </a:spcAft>
            </a:pPr>
            <a:r>
              <a:rPr lang="zh-TW" altLang="en-US" sz="4400" cap="none" dirty="0">
                <a:solidFill>
                  <a:srgbClr val="2D051A"/>
                </a:solidFill>
                <a:latin typeface="Candara" panose="020E0502030303020204" pitchFamily="34" charset="0"/>
                <a:ea typeface="DFPWeiBei-B5" panose="03000700000000000000" pitchFamily="66" charset="-120"/>
              </a:rPr>
              <a:t>玻璃海中有</a:t>
            </a:r>
            <a:r>
              <a:rPr lang="en-GB" sz="4400" cap="none" dirty="0">
                <a:solidFill>
                  <a:srgbClr val="2D051A"/>
                </a:solidFill>
                <a:latin typeface="Candara" panose="020E0502030303020204" pitchFamily="34" charset="0"/>
                <a:ea typeface="DFPWeiBei-B5" panose="03000700000000000000" pitchFamily="66" charset="-120"/>
              </a:rPr>
              <a:t>“</a:t>
            </a:r>
            <a:r>
              <a:rPr lang="zh-TW" altLang="en-US" sz="4400" cap="none" dirty="0">
                <a:solidFill>
                  <a:srgbClr val="2D051A"/>
                </a:solidFill>
                <a:latin typeface="Candara" panose="020E0502030303020204" pitchFamily="34" charset="0"/>
                <a:ea typeface="DFPWeiBei-B5" panose="03000700000000000000" pitchFamily="66" charset="-120"/>
              </a:rPr>
              <a:t>火攙雜</a:t>
            </a:r>
            <a:r>
              <a:rPr lang="en-GB" sz="4400" cap="none" dirty="0">
                <a:solidFill>
                  <a:srgbClr val="2D051A"/>
                </a:solidFill>
                <a:latin typeface="Candara" panose="020E0502030303020204" pitchFamily="34" charset="0"/>
                <a:ea typeface="DFPWeiBei-B5" panose="03000700000000000000" pitchFamily="66" charset="-120"/>
              </a:rPr>
              <a:t>” (v.2) </a:t>
            </a:r>
            <a:r>
              <a:rPr lang="zh-CN" altLang="en-US" sz="4400" cap="none" dirty="0">
                <a:solidFill>
                  <a:srgbClr val="2D051A"/>
                </a:solidFill>
                <a:latin typeface="Candara" panose="020E0502030303020204" pitchFamily="34" charset="0"/>
                <a:ea typeface="DFPWeiBei-B5" panose="03000700000000000000" pitchFamily="66" charset="-120"/>
              </a:rPr>
              <a:t>有</a:t>
            </a:r>
            <a:r>
              <a:rPr lang="zh-TW" altLang="en-US" sz="4400" cap="none" dirty="0">
                <a:solidFill>
                  <a:srgbClr val="2D051A"/>
                </a:solidFill>
                <a:latin typeface="Candara" panose="020E0502030303020204" pitchFamily="34" charset="0"/>
                <a:ea typeface="DFPWeiBei-B5" panose="03000700000000000000" pitchFamily="66" charset="-120"/>
              </a:rPr>
              <a:t>什麼</a:t>
            </a:r>
            <a:r>
              <a:rPr lang="zh-CN" altLang="en-US" sz="4400" cap="none" dirty="0">
                <a:solidFill>
                  <a:srgbClr val="2D051A"/>
                </a:solidFill>
                <a:latin typeface="Candara" panose="020E0502030303020204" pitchFamily="34" charset="0"/>
                <a:ea typeface="DFPWeiBei-B5" panose="03000700000000000000" pitchFamily="66" charset="-120"/>
              </a:rPr>
              <a:t>涵義</a:t>
            </a:r>
            <a:r>
              <a:rPr lang="en-GB" sz="4400" cap="none" dirty="0">
                <a:solidFill>
                  <a:srgbClr val="2D051A"/>
                </a:solidFill>
                <a:latin typeface="Candara" panose="020E0502030303020204" pitchFamily="34" charset="0"/>
                <a:ea typeface="DFPWeiBei-B5" panose="03000700000000000000" pitchFamily="66" charset="-120"/>
              </a:rPr>
              <a:t>? </a:t>
            </a:r>
            <a:endParaRPr lang="en-US" sz="6000" cap="none" dirty="0">
              <a:solidFill>
                <a:srgbClr val="2D051A"/>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1176865" y="2754086"/>
            <a:ext cx="6798736" cy="3181046"/>
          </a:xfrm>
        </p:spPr>
        <p:txBody>
          <a:bodyPr anchor="ctr">
            <a:normAutofit/>
          </a:bodyPr>
          <a:lstStyle/>
          <a:p>
            <a:pPr marL="0" indent="0">
              <a:lnSpc>
                <a:spcPct val="110000"/>
              </a:lnSpc>
              <a:spcBef>
                <a:spcPts val="600"/>
              </a:spcBef>
              <a:buNone/>
            </a:pPr>
            <a:r>
              <a:rPr lang="en-US" altLang="zh-CN" sz="4000" dirty="0">
                <a:solidFill>
                  <a:srgbClr val="2D051A"/>
                </a:solidFill>
                <a:effectLst/>
                <a:latin typeface="Candara" panose="020E0502030303020204" pitchFamily="34" charset="0"/>
                <a:ea typeface="DFYuanMedium-B5" panose="020F0509000000000000" pitchFamily="49" charset="-120"/>
              </a:rPr>
              <a:t>15:2-4 </a:t>
            </a:r>
            <a:r>
              <a:rPr lang="zh-CN" altLang="en-US" sz="4000" dirty="0">
                <a:solidFill>
                  <a:srgbClr val="2D051A"/>
                </a:solidFill>
                <a:effectLst/>
                <a:latin typeface="Candara" panose="020E0502030303020204" pitchFamily="34" charset="0"/>
                <a:ea typeface="DFYuanMedium-B5" panose="020F0509000000000000" pitchFamily="49" charset="-120"/>
              </a:rPr>
              <a:t>有很明顯的</a:t>
            </a:r>
            <a:r>
              <a:rPr lang="zh-CN" altLang="en-US" sz="4000" dirty="0">
                <a:solidFill>
                  <a:srgbClr val="4B4BFF"/>
                </a:solidFill>
                <a:effectLst/>
                <a:latin typeface="Candara" panose="020E0502030303020204" pitchFamily="34" charset="0"/>
                <a:ea typeface="DFYuanMedium-B5" panose="020F0509000000000000" pitchFamily="49" charset="-120"/>
              </a:rPr>
              <a:t>出埃及記背景</a:t>
            </a:r>
            <a:r>
              <a:rPr lang="zh-CN" altLang="en-US" sz="4000" dirty="0">
                <a:solidFill>
                  <a:srgbClr val="2D051A"/>
                </a:solidFill>
                <a:effectLst/>
                <a:latin typeface="Candara" panose="020E0502030303020204" pitchFamily="34" charset="0"/>
                <a:ea typeface="DFYuanMedium-B5" panose="020F0509000000000000" pitchFamily="49" charset="-120"/>
              </a:rPr>
              <a:t> </a:t>
            </a:r>
            <a:r>
              <a:rPr lang="en-US" altLang="zh-CN" sz="4000" dirty="0">
                <a:solidFill>
                  <a:srgbClr val="2D051A"/>
                </a:solidFill>
                <a:effectLst/>
                <a:latin typeface="Candara" panose="020E0502030303020204" pitchFamily="34" charset="0"/>
                <a:ea typeface="DFYuanMedium-B5" panose="020F0509000000000000" pitchFamily="49" charset="-120"/>
              </a:rPr>
              <a:t>– </a:t>
            </a:r>
            <a:r>
              <a:rPr lang="zh-CN" altLang="en-US" sz="4000" dirty="0">
                <a:solidFill>
                  <a:srgbClr val="2D051A"/>
                </a:solidFill>
                <a:effectLst/>
                <a:latin typeface="Candara" panose="020E0502030303020204" pitchFamily="34" charset="0"/>
                <a:ea typeface="DFYuanMedium-B5" panose="020F0509000000000000" pitchFamily="49" charset="-120"/>
              </a:rPr>
              <a:t>對法老王軍兵的審判與頌讚神的摩西之歌。因此凸顯出</a:t>
            </a:r>
            <a:r>
              <a:rPr lang="en-US" altLang="zh-CN" sz="4000" dirty="0">
                <a:solidFill>
                  <a:srgbClr val="2D051A"/>
                </a:solidFill>
                <a:effectLst/>
                <a:latin typeface="Candara" panose="020E0502030303020204" pitchFamily="34" charset="0"/>
                <a:ea typeface="DFYuanMedium-B5" panose="020F0509000000000000" pitchFamily="49" charset="-120"/>
              </a:rPr>
              <a:t>『</a:t>
            </a:r>
            <a:r>
              <a:rPr lang="zh-CN" altLang="en-US" sz="4000" dirty="0">
                <a:solidFill>
                  <a:srgbClr val="2D051A"/>
                </a:solidFill>
                <a:effectLst/>
                <a:latin typeface="Candara" panose="020E0502030303020204" pitchFamily="34" charset="0"/>
                <a:ea typeface="DFYuanMedium-B5" panose="020F0509000000000000" pitchFamily="49" charset="-120"/>
              </a:rPr>
              <a:t>火</a:t>
            </a:r>
            <a:r>
              <a:rPr lang="en-US" altLang="zh-CN" sz="4000" dirty="0">
                <a:solidFill>
                  <a:srgbClr val="2D051A"/>
                </a:solidFill>
                <a:effectLst/>
                <a:latin typeface="Candara" panose="020E0502030303020204" pitchFamily="34" charset="0"/>
                <a:ea typeface="DFYuanMedium-B5" panose="020F0509000000000000" pitchFamily="49" charset="-120"/>
              </a:rPr>
              <a:t>』</a:t>
            </a:r>
            <a:r>
              <a:rPr lang="zh-CN" altLang="en-US" sz="4000" dirty="0">
                <a:solidFill>
                  <a:srgbClr val="2D051A"/>
                </a:solidFill>
                <a:effectLst/>
                <a:latin typeface="Candara" panose="020E0502030303020204" pitchFamily="34" charset="0"/>
                <a:ea typeface="DFYuanMedium-B5" panose="020F0509000000000000" pitchFamily="49" charset="-120"/>
              </a:rPr>
              <a:t>所</a:t>
            </a:r>
            <a:r>
              <a:rPr lang="zh-CN" altLang="en-US" sz="4000" dirty="0">
                <a:solidFill>
                  <a:srgbClr val="2D051A"/>
                </a:solidFill>
                <a:latin typeface="Candara" panose="020E0502030303020204" pitchFamily="34" charset="0"/>
                <a:ea typeface="DFYuanMedium-B5" panose="020F0509000000000000" pitchFamily="49" charset="-120"/>
              </a:rPr>
              <a:t>代表的</a:t>
            </a:r>
            <a:r>
              <a:rPr lang="en-US" altLang="zh-CN" sz="4000" dirty="0">
                <a:solidFill>
                  <a:srgbClr val="2D051A"/>
                </a:solidFill>
                <a:effectLst/>
                <a:latin typeface="Candara" panose="020E0502030303020204" pitchFamily="34" charset="0"/>
                <a:ea typeface="DFYuanMedium-B5" panose="020F0509000000000000" pitchFamily="49" charset="-120"/>
              </a:rPr>
              <a:t>『</a:t>
            </a:r>
            <a:r>
              <a:rPr lang="zh-CN" altLang="en-US" sz="4000" dirty="0">
                <a:solidFill>
                  <a:srgbClr val="2D051A"/>
                </a:solidFill>
                <a:effectLst/>
                <a:latin typeface="Candara" panose="020E0502030303020204" pitchFamily="34" charset="0"/>
                <a:ea typeface="DFYuanMedium-B5" panose="020F0509000000000000" pitchFamily="49" charset="-120"/>
              </a:rPr>
              <a:t>審判</a:t>
            </a:r>
            <a:r>
              <a:rPr lang="en-US" altLang="zh-CN" sz="4000" dirty="0">
                <a:solidFill>
                  <a:srgbClr val="2D051A"/>
                </a:solidFill>
                <a:effectLst/>
                <a:latin typeface="Candara" panose="020E0502030303020204" pitchFamily="34" charset="0"/>
                <a:ea typeface="DFYuanMedium-B5" panose="020F0509000000000000" pitchFamily="49" charset="-120"/>
              </a:rPr>
              <a:t>』</a:t>
            </a:r>
            <a:r>
              <a:rPr lang="zh-CN" altLang="en-US" sz="4000" dirty="0">
                <a:solidFill>
                  <a:srgbClr val="2D051A"/>
                </a:solidFill>
                <a:effectLst/>
                <a:latin typeface="Candara" panose="020E0502030303020204" pitchFamily="34" charset="0"/>
                <a:ea typeface="DFYuanMedium-B5" panose="020F0509000000000000" pitchFamily="49" charset="-120"/>
              </a:rPr>
              <a:t>意味。</a:t>
            </a:r>
            <a:endParaRPr lang="en-GB" sz="4000" dirty="0">
              <a:solidFill>
                <a:srgbClr val="2D051A"/>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359479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564469" y="457199"/>
            <a:ext cx="8015061" cy="5965371"/>
          </a:xfrm>
        </p:spPr>
        <p:txBody>
          <a:bodyPr vert="horz" lIns="91440" tIns="45720" rIns="91440" bIns="45720" rtlCol="0" anchor="ctr">
            <a:normAutofit/>
          </a:bodyPr>
          <a:lstStyle/>
          <a:p>
            <a:pPr marL="0" indent="0">
              <a:lnSpc>
                <a:spcPct val="110000"/>
              </a:lnSpc>
              <a:spcBef>
                <a:spcPts val="1200"/>
              </a:spcBef>
              <a:spcAft>
                <a:spcPts val="600"/>
              </a:spcAft>
              <a:buNone/>
            </a:pPr>
            <a:r>
              <a:rPr lang="zh-CN" altLang="en-US" sz="4800" dirty="0">
                <a:solidFill>
                  <a:srgbClr val="C00000"/>
                </a:solidFill>
                <a:effectLst/>
                <a:latin typeface="Candara" panose="020E0502030303020204" pitchFamily="34" charset="0"/>
                <a:ea typeface="DFYuanMedium-B5" panose="020F0509000000000000" pitchFamily="49" charset="-120"/>
              </a:rPr>
              <a:t>審判：</a:t>
            </a:r>
            <a:r>
              <a:rPr lang="zh-CN" altLang="en-US"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但以理書 </a:t>
            </a:r>
            <a:r>
              <a:rPr lang="en-US" sz="4800" dirty="0">
                <a:solidFill>
                  <a:srgbClr val="C00000"/>
                </a:solidFill>
                <a:latin typeface="Candara" panose="020E0502030303020204" pitchFamily="34" charset="0"/>
                <a:ea typeface="DFYuanLight-B5" panose="020F0309000000000000" pitchFamily="49" charset="-120"/>
                <a:cs typeface="Times New Roman" panose="02020603050405020304" pitchFamily="18" charset="0"/>
              </a:rPr>
              <a:t>7:</a:t>
            </a:r>
            <a:r>
              <a:rPr lang="en-US" altLang="zh-CN" sz="4800" dirty="0">
                <a:solidFill>
                  <a:srgbClr val="C00000"/>
                </a:solidFill>
                <a:latin typeface="Candara" panose="020E0502030303020204" pitchFamily="34" charset="0"/>
                <a:ea typeface="DFYuanLight-B5" panose="020F0309000000000000" pitchFamily="49" charset="-120"/>
                <a:cs typeface="Times New Roman" panose="02020603050405020304" pitchFamily="18" charset="0"/>
              </a:rPr>
              <a:t>1-2</a:t>
            </a:r>
            <a:endParaRPr lang="en-US" sz="4800" dirty="0">
              <a:solidFill>
                <a:srgbClr val="C00000"/>
              </a:solidFill>
              <a:effectLst/>
              <a:latin typeface="Candara" panose="020E0502030303020204" pitchFamily="34" charset="0"/>
              <a:ea typeface="DFYuanMedium-B5" panose="020F0509000000000000" pitchFamily="49" charset="-120"/>
            </a:endParaRPr>
          </a:p>
          <a:p>
            <a:pPr marL="457200" marR="0" indent="0" hangingPunct="1">
              <a:lnSpc>
                <a:spcPct val="110000"/>
              </a:lnSpc>
              <a:spcBef>
                <a:spcPts val="600"/>
              </a:spcBef>
              <a:spcAft>
                <a:spcPts val="600"/>
              </a:spcAft>
              <a:buNone/>
            </a:pPr>
            <a:r>
              <a:rPr lang="en-US"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9 </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我觀看，見有寶座設立，上頭坐著亙古常在者，</a:t>
            </a:r>
            <a:r>
              <a:rPr lang="zh-CN" altLang="en-US"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的衣服潔白如雪，頭髮如純淨的羊毛，</a:t>
            </a:r>
            <a:r>
              <a:rPr lang="zh-TW" sz="40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寶座乃火燄，其輪乃烈火</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a:t>
            </a:r>
            <a:r>
              <a:rPr lang="en-US"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10 </a:t>
            </a:r>
            <a:r>
              <a:rPr lang="zh-TW" sz="40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從</a:t>
            </a:r>
            <a:r>
              <a:rPr lang="zh-CN" altLang="en-US" sz="40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0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面前有火像河發出</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，事奉</a:t>
            </a:r>
            <a:r>
              <a:rPr lang="zh-CN" altLang="en-US"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的有千千，在</a:t>
            </a:r>
            <a:r>
              <a:rPr lang="zh-CN" altLang="en-US"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面前侍立的有萬萬，</a:t>
            </a:r>
            <a:r>
              <a:rPr lang="zh-CN" altLang="en-US"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0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坐著要行審判，案卷都展開了。</a:t>
            </a:r>
            <a:endParaRPr lang="en-US" sz="4000" dirty="0">
              <a:solidFill>
                <a:srgbClr val="00008A"/>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47690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1176866" y="685799"/>
            <a:ext cx="6798734" cy="1533405"/>
          </a:xfrm>
        </p:spPr>
        <p:txBody>
          <a:bodyPr>
            <a:noAutofit/>
          </a:bodyPr>
          <a:lstStyle/>
          <a:p>
            <a:pPr>
              <a:lnSpc>
                <a:spcPct val="110000"/>
              </a:lnSpc>
            </a:pPr>
            <a:r>
              <a:rPr lang="zh-TW" altLang="en-US" sz="4400" dirty="0">
                <a:solidFill>
                  <a:srgbClr val="2D051A"/>
                </a:solidFill>
                <a:latin typeface="Candara" panose="020E0502030303020204" pitchFamily="34" charset="0"/>
                <a:ea typeface="DFPWeiBei-B5" panose="03000700000000000000" pitchFamily="66" charset="-120"/>
              </a:rPr>
              <a:t>何謂</a:t>
            </a:r>
            <a:r>
              <a:rPr lang="en-GB" sz="4400" dirty="0">
                <a:solidFill>
                  <a:srgbClr val="2D051A"/>
                </a:solidFill>
                <a:latin typeface="Candara" panose="020E0502030303020204" pitchFamily="34" charset="0"/>
                <a:ea typeface="DFPWeiBei-B5" panose="03000700000000000000" pitchFamily="66" charset="-120"/>
              </a:rPr>
              <a:t>“</a:t>
            </a:r>
            <a:r>
              <a:rPr lang="zh-TW" altLang="en-US" sz="4400" dirty="0">
                <a:solidFill>
                  <a:srgbClr val="2D051A"/>
                </a:solidFill>
                <a:latin typeface="Candara" panose="020E0502030303020204" pitchFamily="34" charset="0"/>
                <a:ea typeface="DFPWeiBei-B5" panose="03000700000000000000" pitchFamily="66" charset="-120"/>
              </a:rPr>
              <a:t>勝了獸和獸的像、並牠名字數目</a:t>
            </a:r>
            <a:r>
              <a:rPr lang="en-GB" sz="4400" dirty="0">
                <a:solidFill>
                  <a:srgbClr val="2D051A"/>
                </a:solidFill>
                <a:latin typeface="Candara" panose="020E0502030303020204" pitchFamily="34" charset="0"/>
                <a:ea typeface="DFPWeiBei-B5" panose="03000700000000000000" pitchFamily="66" charset="-120"/>
              </a:rPr>
              <a:t>”?</a:t>
            </a:r>
            <a:endParaRPr lang="en-US" sz="4400" dirty="0">
              <a:solidFill>
                <a:srgbClr val="2D051A"/>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1032630" y="2620764"/>
            <a:ext cx="7078739" cy="3444997"/>
          </a:xfrm>
        </p:spPr>
        <p:txBody>
          <a:bodyPr anchor="ctr">
            <a:normAutofit/>
          </a:bodyPr>
          <a:lstStyle/>
          <a:p>
            <a:pPr marL="0" indent="0">
              <a:lnSpc>
                <a:spcPct val="110000"/>
              </a:lnSpc>
              <a:spcBef>
                <a:spcPts val="600"/>
              </a:spcBef>
              <a:spcAft>
                <a:spcPts val="600"/>
              </a:spcAft>
              <a:buNone/>
            </a:pPr>
            <a:r>
              <a:rPr lang="zh-CN" altLang="en-US" sz="3600" dirty="0">
                <a:solidFill>
                  <a:srgbClr val="000000"/>
                </a:solidFill>
                <a:effectLst/>
                <a:latin typeface="Candara" panose="020E0502030303020204" pitchFamily="34" charset="0"/>
                <a:ea typeface="HanWangYenLight" panose="02020300000000000000" pitchFamily="18" charset="-120"/>
              </a:rPr>
              <a:t>啟示錄 </a:t>
            </a:r>
            <a:r>
              <a:rPr lang="en-US" altLang="zh-CN" sz="3600" dirty="0">
                <a:solidFill>
                  <a:srgbClr val="000000"/>
                </a:solidFill>
                <a:effectLst/>
                <a:latin typeface="Candara" panose="020E0502030303020204" pitchFamily="34" charset="0"/>
                <a:ea typeface="DFPWeiBei-B5" panose="03000700000000000000" pitchFamily="66" charset="-120"/>
              </a:rPr>
              <a:t>13</a:t>
            </a:r>
            <a:r>
              <a:rPr lang="en-US" altLang="zh-CN" sz="3600" dirty="0">
                <a:solidFill>
                  <a:srgbClr val="000000"/>
                </a:solidFill>
                <a:latin typeface="Candara" panose="020E0502030303020204" pitchFamily="34" charset="0"/>
                <a:ea typeface="DFPWeiBei-B5" panose="03000700000000000000" pitchFamily="66" charset="-120"/>
              </a:rPr>
              <a:t>:</a:t>
            </a:r>
            <a:r>
              <a:rPr lang="en-US" sz="3600" dirty="0">
                <a:solidFill>
                  <a:srgbClr val="000000"/>
                </a:solidFill>
                <a:effectLst/>
                <a:latin typeface="Candara" panose="020E0502030303020204" pitchFamily="34" charset="0"/>
                <a:ea typeface="DFPWeiBei-B5" panose="03000700000000000000" pitchFamily="66" charset="-120"/>
              </a:rPr>
              <a:t>16 </a:t>
            </a:r>
            <a:r>
              <a:rPr lang="zh-CN" altLang="en-US" sz="3600" dirty="0">
                <a:solidFill>
                  <a:srgbClr val="000000"/>
                </a:solidFill>
                <a:latin typeface="Candara" panose="020E0502030303020204" pitchFamily="34" charset="0"/>
                <a:ea typeface="DFPWeiBei-B5" panose="03000700000000000000" pitchFamily="66" charset="-120"/>
              </a:rPr>
              <a:t>牠</a:t>
            </a:r>
            <a:r>
              <a:rPr lang="en-US" altLang="zh-CN" sz="2800" dirty="0">
                <a:solidFill>
                  <a:srgbClr val="00008A"/>
                </a:solidFill>
                <a:latin typeface="Candara" panose="020E0502030303020204" pitchFamily="34" charset="0"/>
                <a:ea typeface="DFPWeiBei-B5" panose="03000700000000000000" pitchFamily="66" charset="-120"/>
              </a:rPr>
              <a:t>(</a:t>
            </a:r>
            <a:r>
              <a:rPr lang="zh-CN" altLang="en-US" sz="2800" dirty="0">
                <a:solidFill>
                  <a:srgbClr val="00008A"/>
                </a:solidFill>
                <a:latin typeface="Candara" panose="020E0502030303020204" pitchFamily="34" charset="0"/>
                <a:ea typeface="DFPWeiBei-B5" panose="03000700000000000000" pitchFamily="66" charset="-120"/>
              </a:rPr>
              <a:t>獸</a:t>
            </a:r>
            <a:r>
              <a:rPr lang="en-US" altLang="zh-CN" sz="2800" dirty="0">
                <a:solidFill>
                  <a:srgbClr val="00008A"/>
                </a:solidFill>
                <a:latin typeface="Candara" panose="020E0502030303020204" pitchFamily="34" charset="0"/>
                <a:ea typeface="DFPWeiBei-B5" panose="03000700000000000000" pitchFamily="66" charset="-120"/>
              </a:rPr>
              <a:t>)</a:t>
            </a:r>
            <a:r>
              <a:rPr lang="zh-TW" sz="3600" dirty="0">
                <a:solidFill>
                  <a:srgbClr val="000000"/>
                </a:solidFill>
                <a:effectLst/>
                <a:latin typeface="Candara" panose="020E0502030303020204" pitchFamily="34" charset="0"/>
                <a:ea typeface="DFPWeiBei-B5" panose="03000700000000000000" pitchFamily="66" charset="-120"/>
              </a:rPr>
              <a:t>又叫眾人、無論大小貧富、自主的為奴的、都在右手上、或是在額上、</a:t>
            </a:r>
            <a:r>
              <a:rPr lang="zh-TW" sz="3600" dirty="0">
                <a:solidFill>
                  <a:srgbClr val="FF0000"/>
                </a:solidFill>
                <a:effectLst/>
                <a:latin typeface="Candara" panose="020E0502030303020204" pitchFamily="34" charset="0"/>
                <a:ea typeface="DFPWeiBei-B5" panose="03000700000000000000" pitchFamily="66" charset="-120"/>
              </a:rPr>
              <a:t>受一個印記</a:t>
            </a:r>
            <a:r>
              <a:rPr lang="zh-TW" sz="3600" dirty="0">
                <a:solidFill>
                  <a:srgbClr val="000000"/>
                </a:solidFill>
                <a:effectLst/>
                <a:latin typeface="Candara" panose="020E0502030303020204" pitchFamily="34" charset="0"/>
                <a:ea typeface="DFPWeiBei-B5" panose="03000700000000000000" pitchFamily="66" charset="-120"/>
              </a:rPr>
              <a:t>。</a:t>
            </a:r>
            <a:r>
              <a:rPr lang="en-US" sz="3600" dirty="0">
                <a:solidFill>
                  <a:srgbClr val="000000"/>
                </a:solidFill>
                <a:effectLst/>
                <a:latin typeface="Candara" panose="020E0502030303020204" pitchFamily="34" charset="0"/>
                <a:ea typeface="DFPWeiBei-B5" panose="03000700000000000000" pitchFamily="66" charset="-120"/>
              </a:rPr>
              <a:t>17 </a:t>
            </a:r>
            <a:r>
              <a:rPr lang="zh-TW" sz="3600" dirty="0">
                <a:solidFill>
                  <a:srgbClr val="000000"/>
                </a:solidFill>
                <a:effectLst/>
                <a:latin typeface="Candara" panose="020E0502030303020204" pitchFamily="34" charset="0"/>
                <a:ea typeface="DFPWeiBei-B5" panose="03000700000000000000" pitchFamily="66" charset="-120"/>
              </a:rPr>
              <a:t>除了那</a:t>
            </a:r>
            <a:r>
              <a:rPr lang="zh-TW" sz="3600" dirty="0">
                <a:solidFill>
                  <a:srgbClr val="FF0000"/>
                </a:solidFill>
                <a:effectLst/>
                <a:latin typeface="Candara" panose="020E0502030303020204" pitchFamily="34" charset="0"/>
                <a:ea typeface="DFPWeiBei-B5" panose="03000700000000000000" pitchFamily="66" charset="-120"/>
              </a:rPr>
              <a:t>受印記</a:t>
            </a:r>
            <a:r>
              <a:rPr lang="zh-TW" sz="3600" dirty="0">
                <a:solidFill>
                  <a:srgbClr val="000000"/>
                </a:solidFill>
                <a:effectLst/>
                <a:latin typeface="Candara" panose="020E0502030303020204" pitchFamily="34" charset="0"/>
                <a:ea typeface="DFPWeiBei-B5" panose="03000700000000000000" pitchFamily="66" charset="-120"/>
              </a:rPr>
              <a:t>、有了</a:t>
            </a:r>
            <a:r>
              <a:rPr lang="zh-TW" sz="3600" dirty="0">
                <a:solidFill>
                  <a:srgbClr val="FF0000"/>
                </a:solidFill>
                <a:effectLst/>
                <a:latin typeface="Candara" panose="020E0502030303020204" pitchFamily="34" charset="0"/>
                <a:ea typeface="DFPWeiBei-B5" panose="03000700000000000000" pitchFamily="66" charset="-120"/>
              </a:rPr>
              <a:t>獸名</a:t>
            </a:r>
            <a:r>
              <a:rPr lang="zh-TW" sz="3600" dirty="0">
                <a:solidFill>
                  <a:srgbClr val="000000"/>
                </a:solidFill>
                <a:effectLst/>
                <a:latin typeface="Candara" panose="020E0502030303020204" pitchFamily="34" charset="0"/>
                <a:ea typeface="DFPWeiBei-B5" panose="03000700000000000000" pitchFamily="66" charset="-120"/>
              </a:rPr>
              <a:t>、或有</a:t>
            </a:r>
            <a:r>
              <a:rPr lang="zh-TW" sz="3600" dirty="0">
                <a:solidFill>
                  <a:srgbClr val="FF0000"/>
                </a:solidFill>
                <a:effectLst/>
                <a:latin typeface="Candara" panose="020E0502030303020204" pitchFamily="34" charset="0"/>
                <a:ea typeface="DFPWeiBei-B5" panose="03000700000000000000" pitchFamily="66" charset="-120"/>
              </a:rPr>
              <a:t>獸名數目</a:t>
            </a:r>
            <a:r>
              <a:rPr lang="zh-TW" sz="3600" dirty="0">
                <a:solidFill>
                  <a:srgbClr val="000000"/>
                </a:solidFill>
                <a:effectLst/>
                <a:latin typeface="Candara" panose="020E0502030303020204" pitchFamily="34" charset="0"/>
                <a:ea typeface="DFPWeiBei-B5" panose="03000700000000000000" pitchFamily="66" charset="-120"/>
              </a:rPr>
              <a:t>的、都不得作買賣。</a:t>
            </a:r>
            <a:endParaRPr lang="en-US" sz="4800" dirty="0">
              <a:solidFill>
                <a:srgbClr val="4B4BFF"/>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53155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292053" cy="5935222"/>
          </a:xfrm>
        </p:spPr>
        <p:txBody>
          <a:bodyPr>
            <a:normAutofit/>
          </a:bodyPr>
          <a:lstStyle/>
          <a:p>
            <a:pPr marL="22865" marR="0" indent="0" hangingPunct="0">
              <a:lnSpc>
                <a:spcPct val="110000"/>
              </a:lnSpc>
              <a:spcBef>
                <a:spcPts val="600"/>
              </a:spcBef>
              <a:spcAft>
                <a:spcPts val="0"/>
              </a:spcAft>
              <a:buNone/>
            </a:pPr>
            <a:r>
              <a:rPr lang="en-US" sz="4000" dirty="0">
                <a:solidFill>
                  <a:srgbClr val="000000"/>
                </a:solidFill>
                <a:effectLst/>
                <a:latin typeface="Candara" panose="020E0502030303020204" pitchFamily="34" charset="0"/>
                <a:ea typeface="DFYuanMedium-B5" panose="020F0509000000000000" pitchFamily="49" charset="-120"/>
              </a:rPr>
              <a:t>13:11 </a:t>
            </a:r>
            <a:r>
              <a:rPr lang="zh-TW" sz="4000" dirty="0">
                <a:solidFill>
                  <a:srgbClr val="000000"/>
                </a:solidFill>
                <a:effectLst/>
                <a:latin typeface="Candara" panose="020E0502030303020204" pitchFamily="34" charset="0"/>
                <a:ea typeface="DFPWeiBei-B5" panose="03000700000000000000" pitchFamily="66" charset="-120"/>
              </a:rPr>
              <a:t>我又看見</a:t>
            </a:r>
            <a:r>
              <a:rPr lang="zh-TW" sz="4000" dirty="0">
                <a:solidFill>
                  <a:srgbClr val="C00000"/>
                </a:solidFill>
                <a:effectLst/>
                <a:latin typeface="Candara" panose="020E0502030303020204" pitchFamily="34" charset="0"/>
                <a:ea typeface="DFPWeiBei-B5" panose="03000700000000000000" pitchFamily="66" charset="-120"/>
              </a:rPr>
              <a:t>另有一個獸</a:t>
            </a:r>
            <a:r>
              <a:rPr lang="zh-TW" sz="4000" dirty="0">
                <a:solidFill>
                  <a:srgbClr val="000000"/>
                </a:solidFill>
                <a:effectLst/>
                <a:latin typeface="Candara" panose="020E0502030303020204" pitchFamily="34" charset="0"/>
                <a:ea typeface="DFPWeiBei-B5" panose="03000700000000000000" pitchFamily="66" charset="-120"/>
              </a:rPr>
              <a:t>從地中上來．有兩角如同羊羔、說話好像龍。</a:t>
            </a:r>
            <a:r>
              <a:rPr lang="en-US" sz="4000" dirty="0">
                <a:solidFill>
                  <a:srgbClr val="000000"/>
                </a:solidFill>
                <a:effectLst/>
                <a:latin typeface="Candara" panose="020E0502030303020204" pitchFamily="34" charset="0"/>
                <a:ea typeface="DFPWeiBei-B5" panose="03000700000000000000" pitchFamily="66" charset="-120"/>
              </a:rPr>
              <a:t>12 </a:t>
            </a:r>
            <a:r>
              <a:rPr lang="zh-CN" altLang="en-US" sz="4000" dirty="0">
                <a:solidFill>
                  <a:srgbClr val="000000"/>
                </a:solidFill>
                <a:effectLst/>
                <a:latin typeface="Candara" panose="020E0502030303020204" pitchFamily="34" charset="0"/>
                <a:ea typeface="DFPWeiBei-B5" panose="03000700000000000000" pitchFamily="66" charset="-120"/>
              </a:rPr>
              <a:t>牠</a:t>
            </a:r>
            <a:r>
              <a:rPr lang="zh-TW" sz="4000" dirty="0">
                <a:solidFill>
                  <a:srgbClr val="000000"/>
                </a:solidFill>
                <a:effectLst/>
                <a:latin typeface="Candara" panose="020E0502030303020204" pitchFamily="34" charset="0"/>
                <a:ea typeface="DFPWeiBei-B5" panose="03000700000000000000" pitchFamily="66" charset="-120"/>
              </a:rPr>
              <a:t>在頭一個獸面前、施行頭一個獸所有的權柄．並且叫地和住在地上的人、拜那死傷醫好的頭一個獸。</a:t>
            </a:r>
            <a:r>
              <a:rPr lang="en-US" sz="4000" dirty="0">
                <a:solidFill>
                  <a:srgbClr val="000000"/>
                </a:solidFill>
                <a:effectLst/>
                <a:latin typeface="Candara" panose="020E0502030303020204" pitchFamily="34" charset="0"/>
                <a:ea typeface="DFPWeiBei-B5" panose="03000700000000000000" pitchFamily="66" charset="-120"/>
              </a:rPr>
              <a:t>13 </a:t>
            </a:r>
            <a:r>
              <a:rPr lang="zh-TW" sz="4000" dirty="0">
                <a:solidFill>
                  <a:srgbClr val="000000"/>
                </a:solidFill>
                <a:effectLst/>
                <a:latin typeface="Candara" panose="020E0502030303020204" pitchFamily="34" charset="0"/>
                <a:ea typeface="DFPWeiBei-B5" panose="03000700000000000000" pitchFamily="66" charset="-120"/>
              </a:rPr>
              <a:t>又行大奇事、甚至在人面前、叫火從天降在地上</a:t>
            </a:r>
            <a:r>
              <a:rPr lang="en-US" sz="4000" dirty="0">
                <a:solidFill>
                  <a:srgbClr val="000000"/>
                </a:solidFill>
                <a:effectLst/>
                <a:latin typeface="Candara" panose="020E0502030303020204" pitchFamily="34" charset="0"/>
                <a:ea typeface="DFPWeiBei-B5" panose="03000700000000000000" pitchFamily="66" charset="-120"/>
              </a:rPr>
              <a:t>…</a:t>
            </a:r>
            <a:endParaRPr lang="en-US" sz="40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86882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957942" y="1173575"/>
            <a:ext cx="7304315" cy="2494911"/>
          </a:xfrm>
        </p:spPr>
        <p:txBody>
          <a:bodyPr/>
          <a:lstStyle/>
          <a:p>
            <a:pPr>
              <a:lnSpc>
                <a:spcPct val="110000"/>
              </a:lnSpc>
            </a:pPr>
            <a:r>
              <a:rPr lang="en-GB" dirty="0">
                <a:solidFill>
                  <a:srgbClr val="3A001D"/>
                </a:solidFill>
                <a:latin typeface="Candara" panose="020E0502030303020204" pitchFamily="34" charset="0"/>
                <a:ea typeface="DFPWeiBei-B5" panose="03000700000000000000" pitchFamily="66" charset="-120"/>
              </a:rPr>
              <a:t>“</a:t>
            </a:r>
            <a:r>
              <a:rPr lang="zh-TW" altLang="en-US" dirty="0">
                <a:solidFill>
                  <a:srgbClr val="3A001D"/>
                </a:solidFill>
                <a:latin typeface="Candara" panose="020E0502030303020204" pitchFamily="34" charset="0"/>
                <a:ea typeface="DFPWeiBei-B5" panose="03000700000000000000" pitchFamily="66" charset="-120"/>
              </a:rPr>
              <a:t>摩西的歌</a:t>
            </a:r>
            <a:r>
              <a:rPr lang="en-GB" dirty="0">
                <a:solidFill>
                  <a:srgbClr val="3A001D"/>
                </a:solidFill>
                <a:latin typeface="Candara" panose="020E0502030303020204" pitchFamily="34" charset="0"/>
                <a:ea typeface="DFPWeiBei-B5" panose="03000700000000000000" pitchFamily="66" charset="-120"/>
              </a:rPr>
              <a:t>”</a:t>
            </a:r>
            <a:r>
              <a:rPr lang="zh-TW" altLang="en-US" dirty="0">
                <a:solidFill>
                  <a:srgbClr val="3A001D"/>
                </a:solidFill>
                <a:latin typeface="Candara" panose="020E0502030303020204" pitchFamily="34" charset="0"/>
                <a:ea typeface="DFPWeiBei-B5" panose="03000700000000000000" pitchFamily="66" charset="-120"/>
              </a:rPr>
              <a:t>和</a:t>
            </a:r>
            <a:r>
              <a:rPr lang="en-GB" dirty="0">
                <a:solidFill>
                  <a:srgbClr val="3A001D"/>
                </a:solidFill>
                <a:latin typeface="Candara" panose="020E0502030303020204" pitchFamily="34" charset="0"/>
                <a:ea typeface="DFPWeiBei-B5" panose="03000700000000000000" pitchFamily="66" charset="-120"/>
              </a:rPr>
              <a:t>“</a:t>
            </a:r>
            <a:r>
              <a:rPr lang="zh-TW" altLang="en-US" dirty="0">
                <a:solidFill>
                  <a:srgbClr val="3A001D"/>
                </a:solidFill>
                <a:latin typeface="Candara" panose="020E0502030303020204" pitchFamily="34" charset="0"/>
                <a:ea typeface="DFPWeiBei-B5" panose="03000700000000000000" pitchFamily="66" charset="-120"/>
              </a:rPr>
              <a:t>羔羊的歌</a:t>
            </a:r>
            <a:r>
              <a:rPr lang="en-GB" dirty="0">
                <a:solidFill>
                  <a:srgbClr val="3A001D"/>
                </a:solidFill>
                <a:latin typeface="Candara" panose="020E0502030303020204" pitchFamily="34" charset="0"/>
                <a:ea typeface="DFPWeiBei-B5" panose="03000700000000000000" pitchFamily="66" charset="-120"/>
              </a:rPr>
              <a:t>”</a:t>
            </a:r>
            <a:r>
              <a:rPr lang="en-GB" sz="4400" dirty="0">
                <a:solidFill>
                  <a:srgbClr val="2D051A"/>
                </a:solidFill>
                <a:latin typeface="Candara" panose="020E0502030303020204" pitchFamily="34" charset="0"/>
                <a:ea typeface="HanWangYenLight" panose="02020300000000000000" pitchFamily="18" charset="-120"/>
              </a:rPr>
              <a:t> </a:t>
            </a:r>
            <a:r>
              <a:rPr lang="en-GB" sz="3600" dirty="0">
                <a:solidFill>
                  <a:srgbClr val="2D051A"/>
                </a:solidFill>
                <a:latin typeface="Candara" panose="020E0502030303020204" pitchFamily="34" charset="0"/>
                <a:ea typeface="HanWangYenLight" panose="02020300000000000000" pitchFamily="18" charset="-120"/>
              </a:rPr>
              <a:t>(</a:t>
            </a:r>
            <a:r>
              <a:rPr lang="zh-TW" altLang="en-US" sz="3600" dirty="0">
                <a:solidFill>
                  <a:srgbClr val="2D051A"/>
                </a:solidFill>
                <a:latin typeface="Candara" panose="020E0502030303020204" pitchFamily="34" charset="0"/>
                <a:ea typeface="HanWangYenLight" panose="02020300000000000000" pitchFamily="18" charset="-120"/>
              </a:rPr>
              <a:t>參</a:t>
            </a:r>
            <a:r>
              <a:rPr lang="zh-CN" altLang="en-US" sz="3600" dirty="0">
                <a:solidFill>
                  <a:srgbClr val="2D051A"/>
                </a:solidFill>
                <a:latin typeface="Candara" panose="020E0502030303020204" pitchFamily="34" charset="0"/>
                <a:ea typeface="HanWangYenLight" panose="02020300000000000000" pitchFamily="18" charset="-120"/>
              </a:rPr>
              <a:t>考</a:t>
            </a:r>
            <a:r>
              <a:rPr lang="zh-TW" altLang="en-US" sz="3600" dirty="0">
                <a:solidFill>
                  <a:srgbClr val="2D051A"/>
                </a:solidFill>
                <a:latin typeface="Candara" panose="020E0502030303020204" pitchFamily="34" charset="0"/>
                <a:ea typeface="HanWangYenLight" panose="02020300000000000000" pitchFamily="18" charset="-120"/>
              </a:rPr>
              <a:t>：</a:t>
            </a:r>
            <a:r>
              <a:rPr lang="zh-CN" altLang="en-US" sz="3600" dirty="0">
                <a:solidFill>
                  <a:srgbClr val="2D051A"/>
                </a:solidFill>
                <a:latin typeface="Candara" panose="020E0502030303020204" pitchFamily="34" charset="0"/>
                <a:ea typeface="HanWangYenLight" panose="02020300000000000000" pitchFamily="18" charset="-120"/>
              </a:rPr>
              <a:t>出埃及記 </a:t>
            </a:r>
            <a:r>
              <a:rPr lang="en-US" altLang="zh-CN" sz="3600" dirty="0">
                <a:solidFill>
                  <a:srgbClr val="2D051A"/>
                </a:solidFill>
                <a:latin typeface="Candara" panose="020E0502030303020204" pitchFamily="34" charset="0"/>
                <a:ea typeface="HanWangYenLight" panose="02020300000000000000" pitchFamily="18" charset="-120"/>
              </a:rPr>
              <a:t>15:</a:t>
            </a:r>
            <a:r>
              <a:rPr lang="en-GB" sz="3600" dirty="0">
                <a:solidFill>
                  <a:srgbClr val="2D051A"/>
                </a:solidFill>
                <a:latin typeface="Candara" panose="020E0502030303020204" pitchFamily="34" charset="0"/>
                <a:ea typeface="HanWangYenLight" panose="02020300000000000000" pitchFamily="18" charset="-120"/>
              </a:rPr>
              <a:t>1-18)</a:t>
            </a:r>
            <a:endParaRPr lang="en-US" sz="4400" dirty="0">
              <a:solidFill>
                <a:srgbClr val="2D051A"/>
              </a:solidFill>
              <a:effectLst>
                <a:outerShdw blurRad="38100" dist="38100" dir="2700000" algn="tl">
                  <a:srgbClr val="000000">
                    <a:alpha val="43137"/>
                  </a:srgbClr>
                </a:outerShdw>
              </a:effectLst>
              <a:latin typeface="Candara" panose="020E0502030303020204" pitchFamily="34" charset="0"/>
              <a:ea typeface="HanWangYenLight" panose="02020300000000000000" pitchFamily="18"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type="body" idx="1"/>
          </p:nvPr>
        </p:nvSpPr>
        <p:spPr>
          <a:xfrm>
            <a:off x="957942" y="4310742"/>
            <a:ext cx="7304315" cy="2046514"/>
          </a:xfrm>
        </p:spPr>
        <p:txBody>
          <a:bodyPr anchor="ctr">
            <a:normAutofit/>
          </a:bodyPr>
          <a:lstStyle/>
          <a:p>
            <a:pPr marL="0" indent="0">
              <a:lnSpc>
                <a:spcPct val="110000"/>
              </a:lnSpc>
              <a:spcBef>
                <a:spcPts val="600"/>
              </a:spcBef>
              <a:spcAft>
                <a:spcPts val="600"/>
              </a:spcAft>
              <a:buNone/>
            </a:pPr>
            <a:r>
              <a:rPr lang="zh-CN" altLang="en-US" sz="4400" dirty="0">
                <a:solidFill>
                  <a:srgbClr val="000000"/>
                </a:solidFill>
                <a:latin typeface="Candara" panose="020E0502030303020204" pitchFamily="34" charset="0"/>
                <a:ea typeface="HanWangYenLight" panose="02020300000000000000" pitchFamily="18" charset="-120"/>
              </a:rPr>
              <a:t>出埃及記 </a:t>
            </a:r>
            <a:r>
              <a:rPr lang="en-US" sz="4400" dirty="0">
                <a:solidFill>
                  <a:srgbClr val="000000"/>
                </a:solidFill>
                <a:effectLst/>
                <a:latin typeface="Candara" panose="020E0502030303020204" pitchFamily="34" charset="0"/>
                <a:ea typeface="DFPWeiBei-B5" panose="03000700000000000000" pitchFamily="66" charset="-120"/>
              </a:rPr>
              <a:t>15:1 </a:t>
            </a:r>
            <a:r>
              <a:rPr lang="zh-TW" sz="4400" dirty="0">
                <a:solidFill>
                  <a:srgbClr val="000000"/>
                </a:solidFill>
                <a:effectLst/>
                <a:latin typeface="Candara" panose="020E0502030303020204" pitchFamily="34" charset="0"/>
                <a:ea typeface="DFPWeiBei-B5" panose="03000700000000000000" pitchFamily="66" charset="-120"/>
              </a:rPr>
              <a:t>那時摩西和以色列人、向耶和華唱歌說</a:t>
            </a:r>
            <a:r>
              <a:rPr lang="en-US" altLang="zh-TW" sz="4400" dirty="0">
                <a:solidFill>
                  <a:srgbClr val="000000"/>
                </a:solidFill>
                <a:effectLst/>
                <a:latin typeface="Candara" panose="020E0502030303020204" pitchFamily="34" charset="0"/>
                <a:ea typeface="DFPWeiBei-B5" panose="03000700000000000000" pitchFamily="66" charset="-120"/>
              </a:rPr>
              <a:t>…</a:t>
            </a:r>
            <a:endParaRPr lang="en-US" sz="4400" dirty="0">
              <a:solidFill>
                <a:srgbClr val="4B4BFF"/>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112085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675410" y="1143000"/>
            <a:ext cx="7782790" cy="2738336"/>
          </a:xfrm>
        </p:spPr>
        <p:txBody>
          <a:bodyPr vert="horz" lIns="91440" tIns="45720" rIns="91440" bIns="45720" rtlCol="0" anchor="ctr">
            <a:noAutofit/>
          </a:bodyPr>
          <a:lstStyle/>
          <a:p>
            <a:pPr marL="0" marR="0" algn="ctr">
              <a:lnSpc>
                <a:spcPct val="125000"/>
              </a:lnSpc>
              <a:spcBef>
                <a:spcPts val="600"/>
              </a:spcBef>
              <a:spcAft>
                <a:spcPts val="600"/>
              </a:spcAft>
              <a:tabLst>
                <a:tab pos="2286000" algn="l"/>
                <a:tab pos="5486400" algn="l"/>
              </a:tabLst>
            </a:pPr>
            <a:r>
              <a:rPr lang="zh-TW" sz="6000" dirty="0">
                <a:solidFill>
                  <a:srgbClr val="D1FFD1"/>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imes New Roman" panose="02020603050405020304" pitchFamily="18" charset="0"/>
              </a:rPr>
              <a:t>啟示錄</a:t>
            </a:r>
            <a:r>
              <a:rPr lang="en-US" altLang="zh-TW" sz="6000" dirty="0">
                <a:solidFill>
                  <a:srgbClr val="D1FFD1"/>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imes New Roman" panose="02020603050405020304" pitchFamily="18" charset="0"/>
              </a:rPr>
              <a:t> </a:t>
            </a:r>
            <a:r>
              <a:rPr lang="en-US" sz="5400" b="1"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15:1-8 &amp; 16:1-11</a:t>
            </a:r>
            <a:br>
              <a:rPr lang="en-US" sz="5400" b="1"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br>
            <a:r>
              <a:rPr lang="en-US" sz="4800" dirty="0">
                <a:solidFill>
                  <a:srgbClr val="FFFF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zh-TW" sz="4800" dirty="0">
                <a:solidFill>
                  <a:srgbClr val="FFFF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七碗的序曲和末了的七災</a:t>
            </a:r>
            <a:r>
              <a:rPr lang="en-US" sz="4800" dirty="0">
                <a:solidFill>
                  <a:srgbClr val="FFFF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endParaRPr lang="en-US" sz="5400" dirty="0">
              <a:solidFill>
                <a:srgbClr val="FFFF00"/>
              </a:solidFill>
              <a:effectLst>
                <a:outerShdw blurRad="38100" dist="38100" dir="2700000" algn="tl">
                  <a:srgbClr val="000000">
                    <a:alpha val="43137"/>
                  </a:srgbClr>
                </a:outerShdw>
              </a:effectLst>
              <a:latin typeface="DFPYuanBold-B5" panose="020F0700000000000000" pitchFamily="34" charset="-120"/>
              <a:ea typeface="DFPYuanBold-B5" panose="020F0700000000000000" pitchFamily="34" charset="-120"/>
              <a:cs typeface="Arial" panose="020B0604020202020204" pitchFamily="34" charset="0"/>
            </a:endParaRPr>
          </a:p>
        </p:txBody>
      </p:sp>
      <p:sp>
        <p:nvSpPr>
          <p:cNvPr id="12" name="TextBox 11">
            <a:extLst>
              <a:ext uri="{FF2B5EF4-FFF2-40B4-BE49-F238E27FC236}">
                <a16:creationId xmlns:a16="http://schemas.microsoft.com/office/drawing/2014/main" id="{D7A0D86A-2809-4957-AD30-180D568CA29E}"/>
              </a:ext>
            </a:extLst>
          </p:cNvPr>
          <p:cNvSpPr txBox="1"/>
          <p:nvPr/>
        </p:nvSpPr>
        <p:spPr>
          <a:xfrm>
            <a:off x="2286000" y="5253335"/>
            <a:ext cx="4572000" cy="923330"/>
          </a:xfrm>
          <a:prstGeom prst="rect">
            <a:avLst/>
          </a:prstGeom>
          <a:noFill/>
        </p:spPr>
        <p:txBody>
          <a:bodyPr wrap="square">
            <a:spAutoFit/>
          </a:bodyPr>
          <a:lstStyle/>
          <a:p>
            <a:pPr algn="ctr"/>
            <a:r>
              <a:rPr lang="en-US" sz="5400" b="1" dirty="0">
                <a:solidFill>
                  <a:schemeClr val="accent1">
                    <a:lumMod val="50000"/>
                  </a:schemeClr>
                </a:solidFill>
                <a:latin typeface="Candara" panose="020E0502030303020204" pitchFamily="34" charset="0"/>
                <a:ea typeface="DFYuanBold-B5" panose="020F0709000000000000" pitchFamily="49" charset="-120"/>
                <a:cs typeface="Calibri" panose="020F0502020204030204" pitchFamily="34" charset="0"/>
              </a:rPr>
              <a:t>202</a:t>
            </a:r>
            <a:r>
              <a:rPr lang="en-US" altLang="zh-CN" sz="5400" b="1" dirty="0">
                <a:solidFill>
                  <a:schemeClr val="accent1">
                    <a:lumMod val="50000"/>
                  </a:schemeClr>
                </a:solidFill>
                <a:latin typeface="Candara" panose="020E0502030303020204" pitchFamily="34" charset="0"/>
                <a:ea typeface="DFYuanBold-B5" panose="020F0709000000000000" pitchFamily="49" charset="-120"/>
                <a:cs typeface="Calibri" panose="020F0502020204030204" pitchFamily="34" charset="0"/>
              </a:rPr>
              <a:t>3</a:t>
            </a:r>
            <a:r>
              <a:rPr lang="en-US" sz="5400" b="1" dirty="0">
                <a:solidFill>
                  <a:schemeClr val="accent1">
                    <a:lumMod val="50000"/>
                  </a:schemeClr>
                </a:solidFill>
                <a:latin typeface="Candara" panose="020E0502030303020204" pitchFamily="34" charset="0"/>
                <a:ea typeface="DFYuanBold-B5" panose="020F0709000000000000" pitchFamily="49" charset="-120"/>
                <a:cs typeface="Calibri" panose="020F0502020204030204" pitchFamily="34" charset="0"/>
              </a:rPr>
              <a:t>.0</a:t>
            </a:r>
            <a:r>
              <a:rPr lang="en-US" altLang="zh-CN" sz="5400" b="1" dirty="0">
                <a:solidFill>
                  <a:schemeClr val="accent1">
                    <a:lumMod val="50000"/>
                  </a:schemeClr>
                </a:solidFill>
                <a:latin typeface="Candara" panose="020E0502030303020204" pitchFamily="34" charset="0"/>
                <a:ea typeface="DFYuanBold-B5" panose="020F0709000000000000" pitchFamily="49" charset="-120"/>
                <a:cs typeface="Calibri" panose="020F0502020204030204" pitchFamily="34" charset="0"/>
              </a:rPr>
              <a:t>3</a:t>
            </a:r>
            <a:r>
              <a:rPr lang="en-US" sz="5400" b="1" dirty="0">
                <a:solidFill>
                  <a:schemeClr val="accent1">
                    <a:lumMod val="50000"/>
                  </a:schemeClr>
                </a:solidFill>
                <a:latin typeface="Candara" panose="020E0502030303020204" pitchFamily="34" charset="0"/>
                <a:ea typeface="DFYuanBold-B5" panose="020F0709000000000000" pitchFamily="49" charset="-120"/>
                <a:cs typeface="Calibri" panose="020F0502020204030204" pitchFamily="34" charset="0"/>
              </a:rPr>
              <a:t>.</a:t>
            </a:r>
            <a:r>
              <a:rPr lang="en-US" altLang="zh-CN" sz="5400" b="1" dirty="0">
                <a:solidFill>
                  <a:schemeClr val="accent1">
                    <a:lumMod val="50000"/>
                  </a:schemeClr>
                </a:solidFill>
                <a:latin typeface="Candara" panose="020E0502030303020204" pitchFamily="34" charset="0"/>
                <a:ea typeface="DFYuanBold-B5" panose="020F0709000000000000" pitchFamily="49" charset="-120"/>
                <a:cs typeface="Calibri" panose="020F0502020204030204" pitchFamily="34" charset="0"/>
              </a:rPr>
              <a:t>23</a:t>
            </a:r>
            <a:endParaRPr lang="en-US" sz="5400" b="1" dirty="0">
              <a:solidFill>
                <a:schemeClr val="accent1">
                  <a:lumMod val="50000"/>
                </a:schemeClr>
              </a:solidFill>
            </a:endParaRPr>
          </a:p>
        </p:txBody>
      </p:sp>
    </p:spTree>
    <p:extLst>
      <p:ext uri="{BB962C8B-B14F-4D97-AF65-F5344CB8AC3E}">
        <p14:creationId xmlns:p14="http://schemas.microsoft.com/office/powerpoint/2010/main" val="9197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37745"/>
            <a:ext cx="8210146" cy="5963055"/>
          </a:xfrm>
        </p:spPr>
        <p:txBody>
          <a:bodyPr>
            <a:noAutofit/>
          </a:bodyPr>
          <a:lstStyle/>
          <a:p>
            <a:pPr marL="22865" marR="0" indent="0" hangingPunct="0">
              <a:lnSpc>
                <a:spcPct val="110000"/>
              </a:lnSpc>
              <a:spcBef>
                <a:spcPts val="600"/>
              </a:spcBef>
              <a:spcAft>
                <a:spcPts val="0"/>
              </a:spcAft>
              <a:buNone/>
            </a:pPr>
            <a:r>
              <a:rPr lang="zh-TW" sz="4000" dirty="0">
                <a:solidFill>
                  <a:srgbClr val="000000"/>
                </a:solidFill>
                <a:effectLst/>
                <a:latin typeface="Candara" panose="020E0502030303020204" pitchFamily="34" charset="0"/>
                <a:ea typeface="DFPWeiBei-B5" panose="03000700000000000000" pitchFamily="66" charset="-120"/>
              </a:rPr>
              <a:t>我要向耶和華歌唱、因</a:t>
            </a:r>
            <a:r>
              <a:rPr lang="zh-CN" altLang="en-US" sz="4000" dirty="0">
                <a:solidFill>
                  <a:srgbClr val="000000"/>
                </a:solidFill>
                <a:effectLst/>
                <a:latin typeface="Candara" panose="020E0502030303020204" pitchFamily="34" charset="0"/>
                <a:ea typeface="DFPWeiBei-B5" panose="03000700000000000000" pitchFamily="66" charset="-120"/>
              </a:rPr>
              <a:t>祂</a:t>
            </a:r>
            <a:r>
              <a:rPr lang="zh-TW" sz="4000" dirty="0">
                <a:solidFill>
                  <a:srgbClr val="000000"/>
                </a:solidFill>
                <a:effectLst/>
                <a:latin typeface="Candara" panose="020E0502030303020204" pitchFamily="34" charset="0"/>
                <a:ea typeface="DFPWeiBei-B5" panose="03000700000000000000" pitchFamily="66" charset="-120"/>
              </a:rPr>
              <a:t>大大戰勝、將馬和騎馬的投在海中。</a:t>
            </a:r>
            <a:r>
              <a:rPr lang="en-US" sz="4000" dirty="0">
                <a:solidFill>
                  <a:srgbClr val="000000"/>
                </a:solidFill>
                <a:effectLst/>
                <a:latin typeface="Candara" panose="020E0502030303020204" pitchFamily="34" charset="0"/>
                <a:ea typeface="DFPWeiBei-B5" panose="03000700000000000000" pitchFamily="66" charset="-120"/>
              </a:rPr>
              <a:t>2 </a:t>
            </a:r>
            <a:r>
              <a:rPr lang="zh-TW" sz="4000" dirty="0">
                <a:solidFill>
                  <a:srgbClr val="4B4BFF"/>
                </a:solidFill>
                <a:effectLst/>
                <a:latin typeface="Candara" panose="020E0502030303020204" pitchFamily="34" charset="0"/>
                <a:ea typeface="DFPWeiBei-B5" panose="03000700000000000000" pitchFamily="66" charset="-120"/>
              </a:rPr>
              <a:t>耶和華是我的力量、我的詩歌、也成了我的拯救．</a:t>
            </a:r>
            <a:r>
              <a:rPr lang="zh-TW" sz="4000" dirty="0">
                <a:solidFill>
                  <a:srgbClr val="000000"/>
                </a:solidFill>
                <a:effectLst/>
                <a:latin typeface="Candara" panose="020E0502030303020204" pitchFamily="34" charset="0"/>
                <a:ea typeface="DFPWeiBei-B5" panose="03000700000000000000" pitchFamily="66" charset="-120"/>
              </a:rPr>
              <a:t>這是我的神、我要讚美</a:t>
            </a:r>
            <a:r>
              <a:rPr lang="zh-CN" altLang="en-US" sz="4000" dirty="0">
                <a:solidFill>
                  <a:srgbClr val="000000"/>
                </a:solidFill>
                <a:effectLst/>
                <a:latin typeface="Candara" panose="020E0502030303020204" pitchFamily="34" charset="0"/>
                <a:ea typeface="DFPWeiBei-B5" panose="03000700000000000000" pitchFamily="66" charset="-120"/>
              </a:rPr>
              <a:t>祂</a:t>
            </a:r>
            <a:r>
              <a:rPr lang="zh-TW" sz="4000" dirty="0">
                <a:solidFill>
                  <a:srgbClr val="000000"/>
                </a:solidFill>
                <a:effectLst/>
                <a:latin typeface="Candara" panose="020E0502030303020204" pitchFamily="34" charset="0"/>
                <a:ea typeface="DFPWeiBei-B5" panose="03000700000000000000" pitchFamily="66" charset="-120"/>
              </a:rPr>
              <a:t>、是我父親的神、我要尊崇</a:t>
            </a:r>
            <a:r>
              <a:rPr lang="zh-CN" altLang="en-US" sz="4000" dirty="0">
                <a:solidFill>
                  <a:srgbClr val="000000"/>
                </a:solidFill>
                <a:effectLst/>
                <a:latin typeface="Candara" panose="020E0502030303020204" pitchFamily="34" charset="0"/>
                <a:ea typeface="DFPWeiBei-B5" panose="03000700000000000000" pitchFamily="66" charset="-120"/>
              </a:rPr>
              <a:t>祂</a:t>
            </a:r>
            <a:r>
              <a:rPr lang="en-US" sz="4000" dirty="0">
                <a:solidFill>
                  <a:srgbClr val="000000"/>
                </a:solidFill>
                <a:effectLst/>
                <a:latin typeface="Candara" panose="020E0502030303020204" pitchFamily="34" charset="0"/>
                <a:ea typeface="DFPWeiBei-B5" panose="03000700000000000000" pitchFamily="66" charset="-120"/>
              </a:rPr>
              <a:t>… 11 </a:t>
            </a:r>
            <a:r>
              <a:rPr lang="zh-TW" sz="4000" dirty="0">
                <a:solidFill>
                  <a:srgbClr val="000000"/>
                </a:solidFill>
                <a:effectLst/>
                <a:latin typeface="Candara" panose="020E0502030303020204" pitchFamily="34" charset="0"/>
                <a:ea typeface="DFPWeiBei-B5" panose="03000700000000000000" pitchFamily="66" charset="-120"/>
              </a:rPr>
              <a:t>耶和華阿、眾神之中誰能像你、誰能像你至聖至榮、可頌可畏、施行奇事</a:t>
            </a:r>
            <a:r>
              <a:rPr lang="en-US" sz="4000" dirty="0">
                <a:solidFill>
                  <a:srgbClr val="000000"/>
                </a:solidFill>
                <a:effectLst/>
                <a:latin typeface="Candara" panose="020E0502030303020204" pitchFamily="34" charset="0"/>
                <a:ea typeface="DFPWeiBei-B5" panose="03000700000000000000" pitchFamily="66" charset="-120"/>
              </a:rPr>
              <a:t>…</a:t>
            </a:r>
            <a:endParaRPr lang="en-US" sz="4000" dirty="0">
              <a:solidFill>
                <a:srgbClr val="00002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408876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292053" cy="5935222"/>
          </a:xfrm>
        </p:spPr>
        <p:txBody>
          <a:bodyPr>
            <a:normAutofit/>
          </a:bodyPr>
          <a:lstStyle/>
          <a:p>
            <a:pPr marL="0" indent="0" hangingPunct="0">
              <a:lnSpc>
                <a:spcPct val="110000"/>
              </a:lnSpc>
              <a:spcBef>
                <a:spcPts val="600"/>
              </a:spcBef>
              <a:spcAft>
                <a:spcPts val="600"/>
              </a:spcAft>
              <a:buSzPct val="100000"/>
              <a:buNone/>
            </a:pPr>
            <a:r>
              <a:rPr lang="en-US" sz="4000" dirty="0">
                <a:solidFill>
                  <a:srgbClr val="000000"/>
                </a:solidFill>
                <a:effectLst/>
                <a:latin typeface="Candara" panose="020E0502030303020204" pitchFamily="34" charset="0"/>
                <a:ea typeface="DFPWeiBei-B5" panose="03000700000000000000" pitchFamily="66" charset="-120"/>
              </a:rPr>
              <a:t>17 </a:t>
            </a:r>
            <a:r>
              <a:rPr lang="zh-TW" sz="4000" dirty="0">
                <a:solidFill>
                  <a:srgbClr val="FF0000"/>
                </a:solidFill>
                <a:effectLst/>
                <a:latin typeface="Candara" panose="020E0502030303020204" pitchFamily="34" charset="0"/>
                <a:ea typeface="DFPWeiBei-B5" panose="03000700000000000000" pitchFamily="66" charset="-120"/>
              </a:rPr>
              <a:t>你要將他們領進去</a:t>
            </a:r>
            <a:r>
              <a:rPr lang="zh-TW" sz="4000" dirty="0">
                <a:solidFill>
                  <a:srgbClr val="000000"/>
                </a:solidFill>
                <a:effectLst/>
                <a:latin typeface="Candara" panose="020E0502030303020204" pitchFamily="34" charset="0"/>
                <a:ea typeface="DFPWeiBei-B5" panose="03000700000000000000" pitchFamily="66" charset="-120"/>
              </a:rPr>
              <a:t>、栽於你產業的山上．耶和華阿、就是你為自己所造的住處．主阿、就是你手所建立的聖所。</a:t>
            </a:r>
            <a:r>
              <a:rPr lang="en-US" sz="4000" dirty="0">
                <a:solidFill>
                  <a:srgbClr val="000000"/>
                </a:solidFill>
                <a:effectLst/>
                <a:latin typeface="Candara" panose="020E0502030303020204" pitchFamily="34" charset="0"/>
                <a:ea typeface="DFPWeiBei-B5" panose="03000700000000000000" pitchFamily="66" charset="-120"/>
              </a:rPr>
              <a:t>18 </a:t>
            </a:r>
            <a:r>
              <a:rPr lang="zh-TW" sz="4000" dirty="0">
                <a:solidFill>
                  <a:srgbClr val="000000"/>
                </a:solidFill>
                <a:effectLst/>
                <a:latin typeface="Candara" panose="020E0502030303020204" pitchFamily="34" charset="0"/>
                <a:ea typeface="DFPWeiBei-B5" panose="03000700000000000000" pitchFamily="66" charset="-120"/>
              </a:rPr>
              <a:t>耶和華必作王、直到永永遠遠。 </a:t>
            </a:r>
            <a:endParaRPr lang="en-US" sz="40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03681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2" y="655782"/>
            <a:ext cx="7210352" cy="1403927"/>
          </a:xfrm>
        </p:spPr>
        <p:txBody>
          <a:bodyPr/>
          <a:lstStyle/>
          <a:p>
            <a:pPr algn="ctr"/>
            <a:r>
              <a:rPr lang="zh-CN" altLang="en-US" sz="5400" dirty="0">
                <a:solidFill>
                  <a:srgbClr val="FFFF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頌讚神的屬性</a:t>
            </a:r>
            <a:endParaRPr lang="en-US" sz="5400" dirty="0">
              <a:solidFill>
                <a:srgbClr val="FFFF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947058" y="2754085"/>
            <a:ext cx="7315200" cy="3448133"/>
          </a:xfrm>
        </p:spPr>
        <p:txBody>
          <a:bodyPr anchor="ctr">
            <a:normAutofit/>
          </a:bodyPr>
          <a:lstStyle/>
          <a:p>
            <a:pPr marL="0" indent="0" algn="ctr">
              <a:lnSpc>
                <a:spcPct val="110000"/>
              </a:lnSpc>
              <a:spcBef>
                <a:spcPts val="600"/>
              </a:spcBef>
              <a:spcAft>
                <a:spcPts val="600"/>
              </a:spcAft>
              <a:buNone/>
            </a:pPr>
            <a:r>
              <a:rPr lang="zh-TW" sz="5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萬世之王啊，你的道途義哉，誠哉！</a:t>
            </a:r>
            <a:endParaRPr lang="en-US" sz="54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0561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2" y="655782"/>
            <a:ext cx="7210352" cy="1403927"/>
          </a:xfrm>
        </p:spPr>
        <p:txBody>
          <a:bodyPr/>
          <a:lstStyle/>
          <a:p>
            <a:pPr algn="ctr"/>
            <a:r>
              <a:rPr lang="zh-CN" altLang="en-US" sz="5400" dirty="0">
                <a:solidFill>
                  <a:srgbClr val="FFFF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頌讚神的作為</a:t>
            </a:r>
            <a:endParaRPr lang="en-US" sz="5400" dirty="0">
              <a:solidFill>
                <a:srgbClr val="FFFF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936171" y="2732315"/>
            <a:ext cx="7304315" cy="3469904"/>
          </a:xfrm>
        </p:spPr>
        <p:txBody>
          <a:bodyPr anchor="ctr">
            <a:normAutofit/>
          </a:bodyPr>
          <a:lstStyle/>
          <a:p>
            <a:pPr marL="0" marR="0" indent="0" algn="ctr" hangingPunct="1">
              <a:lnSpc>
                <a:spcPct val="110000"/>
              </a:lnSpc>
              <a:spcBef>
                <a:spcPts val="600"/>
              </a:spcBef>
              <a:spcAft>
                <a:spcPts val="0"/>
              </a:spcAft>
              <a:buNone/>
            </a:pPr>
            <a:r>
              <a:rPr lang="zh-TW" sz="5400" dirty="0">
                <a:solidFill>
                  <a:srgbClr val="00008A"/>
                </a:solidFill>
                <a:effectLst/>
                <a:latin typeface="Courier New" panose="02070309020205020404" pitchFamily="49" charset="0"/>
                <a:ea typeface="DFPWeiBei-B5" panose="03000700000000000000" pitchFamily="66" charset="-120"/>
                <a:cs typeface="Times New Roman" panose="02020603050405020304" pitchFamily="18" charset="0"/>
              </a:rPr>
              <a:t>主神，全能者啊，你的作為大哉，奇哉！</a:t>
            </a:r>
            <a:endParaRPr lang="en-US" sz="4000" dirty="0">
              <a:solidFill>
                <a:srgbClr val="00008A"/>
              </a:solidFill>
              <a:effectLst/>
              <a:latin typeface="Courier New" panose="02070309020205020404" pitchFamily="49" charset="0"/>
              <a:ea typeface="PMingLiU" panose="02020500000000000000" pitchFamily="18" charset="-120"/>
            </a:endParaRPr>
          </a:p>
        </p:txBody>
      </p:sp>
    </p:spTree>
    <p:extLst>
      <p:ext uri="{BB962C8B-B14F-4D97-AF65-F5344CB8AC3E}">
        <p14:creationId xmlns:p14="http://schemas.microsoft.com/office/powerpoint/2010/main" val="2211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1" y="674256"/>
            <a:ext cx="7213865" cy="1383144"/>
          </a:xfrm>
        </p:spPr>
        <p:txBody>
          <a:bodyPr/>
          <a:lstStyle/>
          <a:p>
            <a:pPr algn="ctr"/>
            <a:r>
              <a:rPr lang="zh-TW" sz="54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存法櫃的殿開了</a:t>
            </a:r>
            <a:endParaRPr 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678730" y="2754086"/>
            <a:ext cx="7786540" cy="3429658"/>
          </a:xfrm>
        </p:spPr>
        <p:txBody>
          <a:bodyPr anchor="ctr">
            <a:normAutofit/>
          </a:bodyPr>
          <a:lstStyle/>
          <a:p>
            <a:pPr marL="0" marR="17145" indent="0" hangingPunct="1">
              <a:lnSpc>
                <a:spcPct val="110000"/>
              </a:lnSpc>
              <a:spcBef>
                <a:spcPts val="600"/>
              </a:spcBef>
              <a:spcAft>
                <a:spcPts val="600"/>
              </a:spcAft>
              <a:buNone/>
            </a:pPr>
            <a:r>
              <a:rPr lang="zh-CN" altLang="en-US" sz="4800" dirty="0">
                <a:solidFill>
                  <a:srgbClr val="22270B"/>
                </a:solidFill>
                <a:effectLst/>
                <a:latin typeface="HanWangYenLight" panose="02020300000000000000" pitchFamily="18" charset="-120"/>
                <a:ea typeface="HanWangYenLight" panose="02020300000000000000" pitchFamily="18" charset="-120"/>
                <a:cs typeface="Times New Roman" panose="02020603050405020304" pitchFamily="18" charset="0"/>
              </a:rPr>
              <a:t>啟示錄 </a:t>
            </a:r>
            <a:r>
              <a:rPr lang="en-GB"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15:5</a:t>
            </a:r>
            <a:r>
              <a:rPr lang="en-GB" sz="4800" dirty="0">
                <a:solidFill>
                  <a:srgbClr val="00008A"/>
                </a:solidFill>
                <a:effectLst/>
                <a:latin typeface="Candara" panose="020E0502030303020204" pitchFamily="34" charset="0"/>
                <a:ea typeface="DFPWeiBei-B5" panose="03000700000000000000" pitchFamily="66" charset="-120"/>
              </a:rPr>
              <a:t> </a:t>
            </a:r>
            <a:r>
              <a:rPr lang="zh-TW"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此後，我看見在天上那</a:t>
            </a:r>
            <a:r>
              <a:rPr lang="zh-TW"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存法櫃的殿開了</a:t>
            </a:r>
            <a:r>
              <a:rPr lang="zh-TW"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a:t>
            </a:r>
            <a:endParaRPr lang="en-US" sz="48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29388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707571" y="664029"/>
            <a:ext cx="7750629" cy="5497285"/>
          </a:xfrm>
        </p:spPr>
        <p:txBody>
          <a:bodyPr vert="horz" lIns="91440" tIns="45720" rIns="91440" bIns="45720" rtlCol="0" anchor="ctr">
            <a:normAutofit/>
          </a:bodyPr>
          <a:lstStyle/>
          <a:p>
            <a:pPr marL="0" indent="0">
              <a:lnSpc>
                <a:spcPct val="110000"/>
              </a:lnSpc>
              <a:spcBef>
                <a:spcPts val="600"/>
              </a:spcBef>
              <a:spcAft>
                <a:spcPts val="600"/>
              </a:spcAft>
              <a:buNone/>
            </a:pPr>
            <a:r>
              <a:rPr lang="zh-CN" altLang="en-US" sz="4400" dirty="0">
                <a:solidFill>
                  <a:srgbClr val="000000"/>
                </a:solidFill>
                <a:latin typeface="Candara" panose="020E0502030303020204" pitchFamily="34" charset="0"/>
                <a:ea typeface="DFYuanMedium-B5" panose="020F0509000000000000" pitchFamily="49" charset="-120"/>
              </a:rPr>
              <a:t>出埃及記 </a:t>
            </a:r>
            <a:r>
              <a:rPr lang="en-GB" sz="4400" dirty="0">
                <a:solidFill>
                  <a:srgbClr val="000000"/>
                </a:solidFill>
                <a:effectLst/>
                <a:latin typeface="Candara" panose="020E0502030303020204" pitchFamily="34" charset="0"/>
                <a:ea typeface="DFYuanMedium-B5" panose="020F0509000000000000" pitchFamily="49" charset="-120"/>
              </a:rPr>
              <a:t>25:21 </a:t>
            </a:r>
            <a:r>
              <a:rPr lang="zh-TW" sz="4400" dirty="0">
                <a:solidFill>
                  <a:srgbClr val="3A001D"/>
                </a:solidFill>
                <a:effectLst/>
                <a:latin typeface="Candara" panose="020E0502030303020204" pitchFamily="34" charset="0"/>
                <a:ea typeface="DFPWeiBei-B5" panose="03000700000000000000" pitchFamily="66" charset="-120"/>
              </a:rPr>
              <a:t>要將施恩座安在櫃的上邊、又將我所要賜給你的法版放在櫃裡。</a:t>
            </a:r>
            <a:r>
              <a:rPr lang="en-GB" sz="4400" dirty="0">
                <a:solidFill>
                  <a:srgbClr val="3A001D"/>
                </a:solidFill>
                <a:effectLst/>
                <a:latin typeface="Candara" panose="020E0502030303020204" pitchFamily="34" charset="0"/>
                <a:ea typeface="DFPWeiBei-B5" panose="03000700000000000000" pitchFamily="66" charset="-120"/>
              </a:rPr>
              <a:t>22 </a:t>
            </a:r>
            <a:r>
              <a:rPr lang="zh-TW" sz="4400" dirty="0">
                <a:solidFill>
                  <a:srgbClr val="C00000"/>
                </a:solidFill>
                <a:effectLst/>
                <a:latin typeface="Candara" panose="020E0502030303020204" pitchFamily="34" charset="0"/>
                <a:ea typeface="DFPWeiBei-B5" panose="03000700000000000000" pitchFamily="66" charset="-120"/>
              </a:rPr>
              <a:t>我要在那裡與你相會</a:t>
            </a:r>
            <a:r>
              <a:rPr lang="zh-TW" sz="4400" dirty="0">
                <a:solidFill>
                  <a:srgbClr val="3A001D"/>
                </a:solidFill>
                <a:effectLst/>
                <a:latin typeface="Candara" panose="020E0502030303020204" pitchFamily="34" charset="0"/>
                <a:ea typeface="DFPWeiBei-B5" panose="03000700000000000000" pitchFamily="66" charset="-120"/>
              </a:rPr>
              <a:t>、又要從法櫃施恩座上二基路伯中間、和你說我所要吩咐你傳給以色列人的一切事。</a:t>
            </a:r>
            <a:endParaRPr lang="en-US" sz="4400" dirty="0">
              <a:solidFill>
                <a:srgbClr val="3A001D"/>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782002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707571" y="674914"/>
            <a:ext cx="7739744" cy="5508172"/>
          </a:xfrm>
        </p:spPr>
        <p:txBody>
          <a:bodyPr vert="horz" lIns="91440" tIns="45720" rIns="91440" bIns="45720" rtlCol="0" anchor="ctr">
            <a:normAutofit/>
          </a:bodyPr>
          <a:lstStyle/>
          <a:p>
            <a:pPr marL="0" marR="0" indent="0" hangingPunct="0">
              <a:lnSpc>
                <a:spcPct val="110000"/>
              </a:lnSpc>
              <a:spcBef>
                <a:spcPts val="600"/>
              </a:spcBef>
              <a:spcAft>
                <a:spcPts val="600"/>
              </a:spcAft>
              <a:buNone/>
            </a:pPr>
            <a:r>
              <a:rPr lang="zh-CN" altLang="en-US" sz="4800" dirty="0">
                <a:solidFill>
                  <a:srgbClr val="000000"/>
                </a:solidFill>
                <a:effectLst/>
                <a:latin typeface="Candara" panose="020E0502030303020204" pitchFamily="34" charset="0"/>
                <a:ea typeface="DFPWeiBei-B5" panose="03000700000000000000" pitchFamily="66" charset="-120"/>
              </a:rPr>
              <a:t>希伯來書 </a:t>
            </a:r>
            <a:r>
              <a:rPr lang="en-GB" sz="4800" dirty="0">
                <a:solidFill>
                  <a:srgbClr val="00008A"/>
                </a:solidFill>
                <a:effectLst/>
                <a:latin typeface="Candara" panose="020E0502030303020204" pitchFamily="34" charset="0"/>
                <a:ea typeface="DFPWeiBei-B5" panose="03000700000000000000" pitchFamily="66" charset="-120"/>
              </a:rPr>
              <a:t>10:19 </a:t>
            </a:r>
            <a:r>
              <a:rPr lang="zh-TW" sz="4800" dirty="0">
                <a:solidFill>
                  <a:srgbClr val="00008A"/>
                </a:solidFill>
                <a:effectLst/>
                <a:latin typeface="Candara" panose="020E0502030303020204" pitchFamily="34" charset="0"/>
                <a:ea typeface="DFPWeiBei-B5" panose="03000700000000000000" pitchFamily="66" charset="-120"/>
              </a:rPr>
              <a:t>弟兄們、我們既因耶穌的血、得以</a:t>
            </a:r>
            <a:r>
              <a:rPr lang="zh-TW" sz="4800" dirty="0">
                <a:solidFill>
                  <a:srgbClr val="C00000"/>
                </a:solidFill>
                <a:effectLst/>
                <a:latin typeface="Candara" panose="020E0502030303020204" pitchFamily="34" charset="0"/>
                <a:ea typeface="DFPWeiBei-B5" panose="03000700000000000000" pitchFamily="66" charset="-120"/>
              </a:rPr>
              <a:t>坦然進入至聖所</a:t>
            </a:r>
            <a:r>
              <a:rPr lang="zh-TW" sz="4800" dirty="0">
                <a:solidFill>
                  <a:srgbClr val="00008A"/>
                </a:solidFill>
                <a:effectLst/>
                <a:latin typeface="Candara" panose="020E0502030303020204" pitchFamily="34" charset="0"/>
                <a:ea typeface="DFPWeiBei-B5" panose="03000700000000000000" pitchFamily="66" charset="-120"/>
              </a:rPr>
              <a:t>、</a:t>
            </a:r>
            <a:r>
              <a:rPr lang="en-GB" sz="4800" dirty="0">
                <a:solidFill>
                  <a:srgbClr val="00008A"/>
                </a:solidFill>
                <a:effectLst/>
                <a:latin typeface="Candara" panose="020E0502030303020204" pitchFamily="34" charset="0"/>
                <a:ea typeface="DFPWeiBei-B5" panose="03000700000000000000" pitchFamily="66" charset="-120"/>
              </a:rPr>
              <a:t>20 </a:t>
            </a:r>
            <a:r>
              <a:rPr lang="zh-TW" sz="4800" dirty="0">
                <a:solidFill>
                  <a:srgbClr val="00008A"/>
                </a:solidFill>
                <a:effectLst/>
                <a:latin typeface="Candara" panose="020E0502030303020204" pitchFamily="34" charset="0"/>
                <a:ea typeface="DFPWeiBei-B5" panose="03000700000000000000" pitchFamily="66" charset="-120"/>
              </a:rPr>
              <a:t>是藉</a:t>
            </a:r>
            <a:r>
              <a:rPr lang="zh-TW" sz="4800" dirty="0">
                <a:solidFill>
                  <a:srgbClr val="00008A"/>
                </a:solidFill>
                <a:effectLst/>
                <a:latin typeface="Candara" panose="020E0502030303020204" pitchFamily="34" charset="0"/>
                <a:ea typeface="DFPWeiBei-B5" panose="03000700000000000000" pitchFamily="66" charset="-120"/>
                <a:cs typeface="SimSun" panose="02010600030101010101" pitchFamily="2" charset="-122"/>
              </a:rPr>
              <a:t>著</a:t>
            </a:r>
            <a:r>
              <a:rPr lang="zh-TW" sz="4800" dirty="0">
                <a:solidFill>
                  <a:srgbClr val="00008A"/>
                </a:solidFill>
                <a:effectLst/>
                <a:latin typeface="Candara" panose="020E0502030303020204" pitchFamily="34" charset="0"/>
                <a:ea typeface="DFPWeiBei-B5" panose="03000700000000000000" pitchFamily="66" charset="-120"/>
                <a:cs typeface="CWTEX-F" panose="02020600000000000000" pitchFamily="18" charset="-120"/>
              </a:rPr>
              <a:t>他給我們開了一條又新又活的路從幔子經過、這幔子就是他的身體．</a:t>
            </a:r>
            <a:endParaRPr lang="en-US" sz="48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527518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2" y="655782"/>
            <a:ext cx="6985264" cy="1403927"/>
          </a:xfrm>
        </p:spPr>
        <p:txBody>
          <a:bodyPr/>
          <a:lstStyle/>
          <a:p>
            <a:pPr algn="ctr"/>
            <a:r>
              <a:rPr lang="zh-TW" sz="54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掌管七災的七位天使</a:t>
            </a:r>
            <a:endParaRPr lang="en-US" sz="5400" b="1" dirty="0">
              <a:solidFill>
                <a:srgbClr val="FFFF00"/>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947056" y="2723745"/>
            <a:ext cx="7315201" cy="3478474"/>
          </a:xfrm>
        </p:spPr>
        <p:txBody>
          <a:bodyPr anchor="ctr">
            <a:normAutofit/>
          </a:bodyPr>
          <a:lstStyle/>
          <a:p>
            <a:pPr marL="0" indent="0" hangingPunct="0">
              <a:lnSpc>
                <a:spcPct val="110000"/>
              </a:lnSpc>
              <a:spcBef>
                <a:spcPts val="600"/>
              </a:spcBef>
              <a:spcAft>
                <a:spcPts val="600"/>
              </a:spcAft>
              <a:buNone/>
            </a:pPr>
            <a:r>
              <a:rPr lang="zh-TW"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那掌管七災的七位天使從殿中出來，</a:t>
            </a:r>
            <a:r>
              <a:rPr lang="zh-TW"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穿著潔白光明的細麻衣，胸間束著金帶。</a:t>
            </a:r>
            <a:r>
              <a:rPr lang="zh-TW"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a:t>
            </a:r>
            <a:r>
              <a:rPr lang="en-US" altLang="zh-TW" sz="4800" dirty="0">
                <a:solidFill>
                  <a:srgbClr val="00008A"/>
                </a:solidFill>
                <a:latin typeface="Candara" panose="020E0502030303020204" pitchFamily="34" charset="0"/>
                <a:ea typeface="DFPWeiBei-B5" panose="03000700000000000000" pitchFamily="66" charset="-120"/>
                <a:cs typeface="Times New Roman" panose="02020603050405020304" pitchFamily="18" charset="0"/>
              </a:rPr>
              <a:t>(</a:t>
            </a:r>
            <a:r>
              <a:rPr lang="en-GB" sz="4800" dirty="0">
                <a:solidFill>
                  <a:srgbClr val="00008A"/>
                </a:solidFill>
                <a:latin typeface="Candara" panose="020E0502030303020204" pitchFamily="34" charset="0"/>
                <a:ea typeface="DFPWeiBei-B5" panose="03000700000000000000" pitchFamily="66" charset="-120"/>
                <a:cs typeface="Times New Roman" panose="02020603050405020304" pitchFamily="18" charset="0"/>
              </a:rPr>
              <a:t>6)</a:t>
            </a:r>
            <a:r>
              <a:rPr lang="en-GB" sz="4800" dirty="0">
                <a:solidFill>
                  <a:srgbClr val="00008A"/>
                </a:solidFill>
                <a:latin typeface="Candara" panose="020E0502030303020204" pitchFamily="34" charset="0"/>
                <a:ea typeface="DFPWeiBei-B5" panose="03000700000000000000" pitchFamily="66" charset="-120"/>
              </a:rPr>
              <a:t> </a:t>
            </a:r>
            <a:endParaRPr lang="en-US" sz="48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66200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685800" y="454692"/>
            <a:ext cx="7794171" cy="5965563"/>
          </a:xfrm>
        </p:spPr>
        <p:txBody>
          <a:bodyPr anchor="ctr">
            <a:noAutofit/>
          </a:bodyPr>
          <a:lstStyle/>
          <a:p>
            <a:pPr marL="0" marR="0" indent="0" hangingPunct="0">
              <a:lnSpc>
                <a:spcPct val="110000"/>
              </a:lnSpc>
              <a:spcBef>
                <a:spcPts val="600"/>
              </a:spcBef>
              <a:spcAft>
                <a:spcPts val="600"/>
              </a:spcAft>
              <a:buNone/>
            </a:pPr>
            <a:r>
              <a:rPr lang="zh-CN" altLang="en-US" sz="4800" dirty="0">
                <a:solidFill>
                  <a:srgbClr val="0000FF"/>
                </a:solidFill>
                <a:effectLst/>
                <a:latin typeface="Candara" panose="020E0502030303020204" pitchFamily="34" charset="0"/>
                <a:ea typeface="DFYuanMedium-B5" panose="020F0509000000000000" pitchFamily="49" charset="-120"/>
              </a:rPr>
              <a:t>比較：</a:t>
            </a:r>
            <a:endParaRPr lang="en-US" altLang="zh-CN" sz="4800" dirty="0">
              <a:solidFill>
                <a:srgbClr val="0000FF"/>
              </a:solidFill>
              <a:effectLst/>
              <a:latin typeface="Candara" panose="020E0502030303020204" pitchFamily="34" charset="0"/>
              <a:ea typeface="DFYuanMedium-B5" panose="020F0509000000000000" pitchFamily="49" charset="-120"/>
            </a:endParaRPr>
          </a:p>
          <a:p>
            <a:pPr marL="0" marR="0" indent="0" hangingPunct="0">
              <a:lnSpc>
                <a:spcPct val="110000"/>
              </a:lnSpc>
              <a:spcBef>
                <a:spcPts val="600"/>
              </a:spcBef>
              <a:spcAft>
                <a:spcPts val="600"/>
              </a:spcAft>
              <a:buNone/>
            </a:pPr>
            <a:r>
              <a:rPr lang="zh-CN" altLang="en-US" sz="4800" dirty="0">
                <a:solidFill>
                  <a:srgbClr val="000000"/>
                </a:solidFill>
                <a:effectLst/>
                <a:latin typeface="Candara" panose="020E0502030303020204" pitchFamily="34" charset="0"/>
                <a:ea typeface="DFYuanMedium-B5" panose="020F0509000000000000" pitchFamily="49" charset="-120"/>
              </a:rPr>
              <a:t>啟示錄 </a:t>
            </a:r>
            <a:r>
              <a:rPr lang="en-GB" sz="4800" dirty="0">
                <a:solidFill>
                  <a:srgbClr val="000000"/>
                </a:solidFill>
                <a:effectLst/>
                <a:latin typeface="Candara" panose="020E0502030303020204" pitchFamily="34" charset="0"/>
                <a:ea typeface="DFYuanMedium-B5" panose="020F0509000000000000" pitchFamily="49" charset="-120"/>
              </a:rPr>
              <a:t>1:13</a:t>
            </a:r>
            <a:r>
              <a:rPr lang="en-GB" sz="4800" dirty="0">
                <a:solidFill>
                  <a:srgbClr val="000000"/>
                </a:solidFill>
                <a:effectLst/>
                <a:latin typeface="DFPWeiBei-B5" panose="03000700000000000000" pitchFamily="66" charset="-120"/>
                <a:ea typeface="DFPWeiBei-B5" panose="03000700000000000000" pitchFamily="66" charset="-120"/>
              </a:rPr>
              <a:t> </a:t>
            </a:r>
            <a:r>
              <a:rPr lang="zh-TW" sz="4800" dirty="0">
                <a:solidFill>
                  <a:srgbClr val="000000"/>
                </a:solidFill>
                <a:effectLst/>
                <a:latin typeface="DFPWeiBei-B5" panose="03000700000000000000" pitchFamily="66" charset="-120"/>
                <a:ea typeface="DFPWeiBei-B5" panose="03000700000000000000" pitchFamily="66" charset="-120"/>
              </a:rPr>
              <a:t>燈臺中間、有一位好像人子、</a:t>
            </a:r>
            <a:r>
              <a:rPr lang="zh-TW" sz="4800" dirty="0">
                <a:solidFill>
                  <a:srgbClr val="FF0000"/>
                </a:solidFill>
                <a:effectLst/>
                <a:latin typeface="DFPWeiBei-B5" panose="03000700000000000000" pitchFamily="66" charset="-120"/>
                <a:ea typeface="DFPWeiBei-B5" panose="03000700000000000000" pitchFamily="66" charset="-120"/>
              </a:rPr>
              <a:t>身穿長衣</a:t>
            </a:r>
            <a:r>
              <a:rPr lang="zh-TW" sz="4800" dirty="0">
                <a:solidFill>
                  <a:srgbClr val="000000"/>
                </a:solidFill>
                <a:effectLst/>
                <a:latin typeface="DFPWeiBei-B5" panose="03000700000000000000" pitchFamily="66" charset="-120"/>
                <a:ea typeface="DFPWeiBei-B5" panose="03000700000000000000" pitchFamily="66" charset="-120"/>
              </a:rPr>
              <a:t>、直垂到腳、</a:t>
            </a:r>
            <a:r>
              <a:rPr lang="zh-TW" sz="4800" dirty="0">
                <a:solidFill>
                  <a:srgbClr val="FF0000"/>
                </a:solidFill>
                <a:effectLst/>
                <a:latin typeface="DFPWeiBei-B5" panose="03000700000000000000" pitchFamily="66" charset="-120"/>
                <a:ea typeface="DFPWeiBei-B5" panose="03000700000000000000" pitchFamily="66" charset="-120"/>
              </a:rPr>
              <a:t>胸間束</a:t>
            </a:r>
            <a:r>
              <a:rPr lang="zh-CN" sz="4800" dirty="0">
                <a:solidFill>
                  <a:srgbClr val="FF0000"/>
                </a:solidFill>
                <a:effectLst/>
                <a:latin typeface="DFPWeiBei-B5" panose="03000700000000000000" pitchFamily="66" charset="-120"/>
                <a:ea typeface="DFPWeiBei-B5" panose="03000700000000000000" pitchFamily="66" charset="-120"/>
                <a:cs typeface="SimSun" panose="02010600030101010101" pitchFamily="2" charset="-122"/>
              </a:rPr>
              <a:t>著</a:t>
            </a:r>
            <a:r>
              <a:rPr lang="zh-TW" sz="4800" dirty="0">
                <a:solidFill>
                  <a:srgbClr val="FF0000"/>
                </a:solidFill>
                <a:effectLst/>
                <a:latin typeface="DFPWeiBei-B5" panose="03000700000000000000" pitchFamily="66" charset="-120"/>
                <a:ea typeface="DFPWeiBei-B5" panose="03000700000000000000" pitchFamily="66" charset="-120"/>
                <a:cs typeface="CWTEX-F" panose="02020600000000000000" pitchFamily="18" charset="-120"/>
              </a:rPr>
              <a:t>金帶</a:t>
            </a:r>
            <a:r>
              <a:rPr lang="zh-TW" sz="4800" dirty="0">
                <a:solidFill>
                  <a:srgbClr val="000000"/>
                </a:solidFill>
                <a:effectLst/>
                <a:latin typeface="DFPWeiBei-B5" panose="03000700000000000000" pitchFamily="66" charset="-120"/>
                <a:ea typeface="DFPWeiBei-B5" panose="03000700000000000000" pitchFamily="66" charset="-120"/>
              </a:rPr>
              <a:t>。</a:t>
            </a:r>
            <a:endParaRPr lang="en-US" sz="4800" dirty="0">
              <a:effectLst/>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3247394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85800" y="707571"/>
            <a:ext cx="7815943" cy="5464630"/>
          </a:xfrm>
        </p:spPr>
        <p:txBody>
          <a:bodyPr vert="horz" lIns="91440" tIns="45720" rIns="91440" bIns="45720" rtlCol="0" anchor="ctr">
            <a:normAutofit/>
          </a:bodyPr>
          <a:lstStyle/>
          <a:p>
            <a:pPr marL="0" indent="0" hangingPunct="0">
              <a:lnSpc>
                <a:spcPct val="110000"/>
              </a:lnSpc>
              <a:spcBef>
                <a:spcPts val="600"/>
              </a:spcBef>
              <a:spcAft>
                <a:spcPts val="600"/>
              </a:spcAft>
              <a:buNone/>
            </a:pPr>
            <a:r>
              <a:rPr lang="zh-CN" altLang="en-US" sz="4400" dirty="0">
                <a:solidFill>
                  <a:srgbClr val="000000"/>
                </a:solidFill>
                <a:effectLst/>
                <a:latin typeface="Candara" panose="020E0502030303020204" pitchFamily="34" charset="0"/>
                <a:ea typeface="DFYuanMedium-B5" panose="020F0509000000000000" pitchFamily="49" charset="-120"/>
              </a:rPr>
              <a:t>但以理書 </a:t>
            </a:r>
            <a:r>
              <a:rPr lang="en-GB" sz="4400" dirty="0">
                <a:solidFill>
                  <a:srgbClr val="000000"/>
                </a:solidFill>
                <a:effectLst/>
                <a:latin typeface="Candara" panose="020E0502030303020204" pitchFamily="34" charset="0"/>
                <a:ea typeface="DFYuanMedium-B5" panose="020F0509000000000000" pitchFamily="49" charset="-120"/>
              </a:rPr>
              <a:t>10:5 </a:t>
            </a:r>
            <a:r>
              <a:rPr lang="zh-TW" sz="4400" dirty="0">
                <a:solidFill>
                  <a:srgbClr val="000000"/>
                </a:solidFill>
                <a:effectLst/>
                <a:latin typeface="DFPWeiBei-B5" panose="03000700000000000000" pitchFamily="66" charset="-120"/>
                <a:ea typeface="DFPWeiBei-B5" panose="03000700000000000000" pitchFamily="66" charset="-120"/>
              </a:rPr>
              <a:t>舉目觀看、見有一人</a:t>
            </a:r>
            <a:r>
              <a:rPr lang="zh-TW" sz="4400" dirty="0">
                <a:solidFill>
                  <a:srgbClr val="FF0000"/>
                </a:solidFill>
                <a:effectLst/>
                <a:latin typeface="DFPWeiBei-B5" panose="03000700000000000000" pitchFamily="66" charset="-120"/>
                <a:ea typeface="DFPWeiBei-B5" panose="03000700000000000000" pitchFamily="66" charset="-120"/>
              </a:rPr>
              <a:t>身穿細麻衣</a:t>
            </a:r>
            <a:r>
              <a:rPr lang="zh-TW" sz="4400" dirty="0">
                <a:solidFill>
                  <a:srgbClr val="000000"/>
                </a:solidFill>
                <a:effectLst/>
                <a:latin typeface="DFPWeiBei-B5" panose="03000700000000000000" pitchFamily="66" charset="-120"/>
                <a:ea typeface="DFPWeiBei-B5" panose="03000700000000000000" pitchFamily="66" charset="-120"/>
              </a:rPr>
              <a:t>、</a:t>
            </a:r>
            <a:r>
              <a:rPr lang="zh-TW" sz="4400" dirty="0">
                <a:solidFill>
                  <a:srgbClr val="FF0000"/>
                </a:solidFill>
                <a:effectLst/>
                <a:latin typeface="DFPWeiBei-B5" panose="03000700000000000000" pitchFamily="66" charset="-120"/>
                <a:ea typeface="DFPWeiBei-B5" panose="03000700000000000000" pitchFamily="66" charset="-120"/>
              </a:rPr>
              <a:t>腰束烏法精金帶</a:t>
            </a:r>
            <a:r>
              <a:rPr lang="zh-TW" sz="4400" dirty="0">
                <a:solidFill>
                  <a:srgbClr val="000000"/>
                </a:solidFill>
                <a:effectLst/>
                <a:latin typeface="DFPWeiBei-B5" panose="03000700000000000000" pitchFamily="66" charset="-120"/>
                <a:ea typeface="DFPWeiBei-B5" panose="03000700000000000000" pitchFamily="66" charset="-120"/>
              </a:rPr>
              <a:t>。</a:t>
            </a:r>
            <a:r>
              <a:rPr lang="en-GB" sz="4400" dirty="0">
                <a:solidFill>
                  <a:srgbClr val="000000"/>
                </a:solidFill>
                <a:effectLst/>
                <a:latin typeface="DFPWeiBei-B5" panose="03000700000000000000" pitchFamily="66" charset="-120"/>
                <a:ea typeface="DFPWeiBei-B5" panose="03000700000000000000" pitchFamily="66" charset="-120"/>
              </a:rPr>
              <a:t>6 </a:t>
            </a:r>
            <a:r>
              <a:rPr lang="zh-TW" sz="4400" dirty="0">
                <a:solidFill>
                  <a:srgbClr val="000000"/>
                </a:solidFill>
                <a:effectLst/>
                <a:latin typeface="DFPWeiBei-B5" panose="03000700000000000000" pitchFamily="66" charset="-120"/>
                <a:ea typeface="DFPWeiBei-B5" panose="03000700000000000000" pitchFamily="66" charset="-120"/>
              </a:rPr>
              <a:t>他身體如水蒼玉、面貌如閃電、眼目如火把、手和腳如光明的銅、說話的聲音如大眾的聲音。</a:t>
            </a:r>
            <a:endParaRPr lang="en-US" sz="4400" dirty="0">
              <a:effectLst/>
              <a:latin typeface="DFPWeiBei-B5" panose="03000700000000000000" pitchFamily="66" charset="-120"/>
              <a:ea typeface="DFPWeiBei-B5" panose="03000700000000000000" pitchFamily="66" charset="-120"/>
            </a:endParaRPr>
          </a:p>
        </p:txBody>
      </p:sp>
    </p:spTree>
    <p:extLst>
      <p:ext uri="{BB962C8B-B14F-4D97-AF65-F5344CB8AC3E}">
        <p14:creationId xmlns:p14="http://schemas.microsoft.com/office/powerpoint/2010/main" val="380327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Freeform: Shape 6">
            <a:extLst>
              <a:ext uri="{FF2B5EF4-FFF2-40B4-BE49-F238E27FC236}">
                <a16:creationId xmlns:a16="http://schemas.microsoft.com/office/drawing/2014/main" id="{C5486FEF-95C5-433A-8B8C-9C07A3C38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4AEAE6-F84A-4111-BDC4-1CDBCC7F2705}"/>
              </a:ext>
            </a:extLst>
          </p:cNvPr>
          <p:cNvSpPr>
            <a:spLocks noGrp="1"/>
          </p:cNvSpPr>
          <p:nvPr>
            <p:ph type="title" idx="4294967295"/>
          </p:nvPr>
        </p:nvSpPr>
        <p:spPr>
          <a:xfrm>
            <a:off x="740228" y="712015"/>
            <a:ext cx="7663543" cy="4521466"/>
          </a:xfrm>
        </p:spPr>
        <p:txBody>
          <a:bodyPr vert="horz" lIns="91440" tIns="45720" rIns="91440" bIns="45720" rtlCol="0" anchor="ctr" anchorCtr="0">
            <a:noAutofit/>
          </a:bodyPr>
          <a:lstStyle/>
          <a:p>
            <a:pPr algn="ctr" defTabSz="914400">
              <a:lnSpc>
                <a:spcPct val="120000"/>
              </a:lnSpc>
              <a:spcBef>
                <a:spcPts val="600"/>
              </a:spcBef>
              <a:spcAft>
                <a:spcPts val="600"/>
              </a:spcAft>
              <a:tabLst>
                <a:tab pos="2286000" algn="l"/>
                <a:tab pos="5943600" algn="l"/>
              </a:tabLst>
            </a:pPr>
            <a:r>
              <a:rPr lang="zh-TW" sz="4800" dirty="0">
                <a:solidFill>
                  <a:srgbClr val="FFFF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zh-TW" sz="48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主</a:t>
            </a:r>
            <a:r>
              <a:rPr lang="zh-CN" altLang="en-US" sz="48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a:t>
            </a:r>
            <a:r>
              <a:rPr lang="zh-TW" sz="48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神，全能者啊，你的作為大哉，奇哉！萬世之王啊，你的道途義哉，誠哉！</a:t>
            </a:r>
            <a:r>
              <a:rPr lang="en-US" sz="48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 </a:t>
            </a:r>
            <a:r>
              <a:rPr lang="zh-TW" sz="4800" dirty="0">
                <a:solidFill>
                  <a:srgbClr val="FFFF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br>
              <a:rPr lang="en-US" altLang="zh-TW" sz="48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br>
            <a:r>
              <a:rPr lang="zh-CN" altLang="en-US"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啟示錄 </a:t>
            </a:r>
            <a:r>
              <a:rPr lang="en-US"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15:3</a:t>
            </a:r>
            <a:endParaRPr lang="en-US" sz="96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605602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2" y="674256"/>
            <a:ext cx="7210352" cy="1366980"/>
          </a:xfrm>
        </p:spPr>
        <p:txBody>
          <a:bodyPr/>
          <a:lstStyle/>
          <a:p>
            <a:pPr algn="ctr"/>
            <a:r>
              <a:rPr lang="zh-TW" alt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神和祂的的怒氣</a:t>
            </a:r>
            <a:r>
              <a:rPr 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a:t>
            </a:r>
            <a:endParaRPr 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678730" y="2507531"/>
            <a:ext cx="7786540" cy="3676213"/>
          </a:xfrm>
        </p:spPr>
        <p:txBody>
          <a:bodyPr anchor="ctr">
            <a:normAutofit/>
          </a:bodyPr>
          <a:lstStyle/>
          <a:p>
            <a:pPr marL="0" indent="0">
              <a:lnSpc>
                <a:spcPct val="110000"/>
              </a:lnSpc>
              <a:spcBef>
                <a:spcPts val="600"/>
              </a:spcBef>
              <a:spcAft>
                <a:spcPts val="600"/>
              </a:spcAft>
              <a:buNone/>
            </a:pPr>
            <a:r>
              <a:rPr lang="en-US" sz="4800" dirty="0">
                <a:solidFill>
                  <a:schemeClr val="tx1"/>
                </a:solidFill>
                <a:effectLst/>
                <a:latin typeface="Candara" panose="020E0502030303020204" pitchFamily="34" charset="0"/>
                <a:ea typeface="DFPWeiBei-B5" panose="03000700000000000000" pitchFamily="66" charset="-120"/>
                <a:cs typeface="Times New Roman" panose="02020603050405020304" pitchFamily="18" charset="0"/>
              </a:rPr>
              <a:t>7</a:t>
            </a:r>
            <a:r>
              <a:rPr lang="en-US" sz="4800" dirty="0">
                <a:solidFill>
                  <a:schemeClr val="tx1"/>
                </a:solidFill>
                <a:effectLst/>
                <a:latin typeface="Candara" panose="020E0502030303020204" pitchFamily="34" charset="0"/>
                <a:ea typeface="DFPWeiBei-B5" panose="03000700000000000000" pitchFamily="66" charset="-120"/>
                <a:cs typeface="Arial" panose="020B0604020202020204" pitchFamily="34" charset="0"/>
              </a:rPr>
              <a:t> </a:t>
            </a:r>
            <a:r>
              <a:rPr lang="zh-CN" sz="4800" dirty="0">
                <a:solidFill>
                  <a:schemeClr val="tx1"/>
                </a:solidFill>
                <a:effectLst/>
                <a:latin typeface="Candara" panose="020E0502030303020204" pitchFamily="34" charset="0"/>
                <a:ea typeface="DFPWeiBei-B5" panose="03000700000000000000" pitchFamily="66" charset="-120"/>
                <a:cs typeface="Times New Roman" panose="02020603050405020304" pitchFamily="18" charset="0"/>
              </a:rPr>
              <a:t>四活物中有一個把</a:t>
            </a:r>
            <a:r>
              <a:rPr lang="zh-CN" sz="48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盛滿了</a:t>
            </a:r>
            <a:r>
              <a:rPr lang="zh-CN" sz="4800" dirty="0">
                <a:solidFill>
                  <a:schemeClr val="tx1"/>
                </a:solidFill>
                <a:effectLst/>
                <a:latin typeface="Candara" panose="020E0502030303020204" pitchFamily="34" charset="0"/>
                <a:ea typeface="DFPWeiBei-B5" panose="03000700000000000000" pitchFamily="66" charset="-120"/>
                <a:cs typeface="Times New Roman" panose="02020603050405020304" pitchFamily="18" charset="0"/>
              </a:rPr>
              <a:t>活到永永遠遠之</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神大怒</a:t>
            </a:r>
            <a:r>
              <a:rPr lang="zh-CN" sz="4800" dirty="0">
                <a:solidFill>
                  <a:schemeClr val="tx1"/>
                </a:solidFill>
                <a:effectLst/>
                <a:latin typeface="Candara" panose="020E0502030303020204" pitchFamily="34" charset="0"/>
                <a:ea typeface="DFPWeiBei-B5" panose="03000700000000000000" pitchFamily="66" charset="-120"/>
                <a:cs typeface="Times New Roman" panose="02020603050405020304" pitchFamily="18" charset="0"/>
              </a:rPr>
              <a:t>的七個金碗給了那七位天使。</a:t>
            </a:r>
            <a:endParaRPr lang="en-US" sz="4800" dirty="0">
              <a:solidFill>
                <a:schemeClr val="tx1"/>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78273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2" y="683493"/>
            <a:ext cx="7210352" cy="1363022"/>
          </a:xfrm>
        </p:spPr>
        <p:txBody>
          <a:bodyPr/>
          <a:lstStyle/>
          <a:p>
            <a:pPr algn="ctr"/>
            <a:r>
              <a:rPr lang="zh-TW" alt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Arial" panose="020B0604020202020204" pitchFamily="34" charset="0"/>
              </a:rPr>
              <a:t>殿中充滿了煙</a:t>
            </a:r>
            <a:endParaRPr 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947056" y="2498103"/>
            <a:ext cx="7315201" cy="3912425"/>
          </a:xfrm>
        </p:spPr>
        <p:txBody>
          <a:bodyPr anchor="ctr">
            <a:normAutofit/>
          </a:bodyPr>
          <a:lstStyle/>
          <a:p>
            <a:pPr marL="0" indent="0">
              <a:lnSpc>
                <a:spcPct val="110000"/>
              </a:lnSpc>
              <a:spcBef>
                <a:spcPts val="600"/>
              </a:spcBef>
              <a:spcAft>
                <a:spcPts val="600"/>
              </a:spcAft>
              <a:buNone/>
            </a:pPr>
            <a:r>
              <a:rPr lang="en-US" sz="4800" dirty="0">
                <a:solidFill>
                  <a:schemeClr val="tx2">
                    <a:lumMod val="50000"/>
                  </a:schemeClr>
                </a:solidFill>
                <a:effectLst/>
                <a:latin typeface="Candara" panose="020E0502030303020204" pitchFamily="34" charset="0"/>
                <a:ea typeface="DFPWeiBei-B5" panose="03000700000000000000" pitchFamily="66" charset="-120"/>
                <a:cs typeface="Times New Roman" panose="02020603050405020304" pitchFamily="18" charset="0"/>
              </a:rPr>
              <a:t>8</a:t>
            </a:r>
            <a:r>
              <a:rPr lang="en-US" sz="4800" dirty="0">
                <a:solidFill>
                  <a:schemeClr val="tx2">
                    <a:lumMod val="50000"/>
                  </a:schemeClr>
                </a:solidFill>
                <a:effectLst/>
                <a:latin typeface="Candara" panose="020E0502030303020204" pitchFamily="34" charset="0"/>
                <a:ea typeface="DFPWeiBei-B5" panose="03000700000000000000" pitchFamily="66" charset="-120"/>
                <a:cs typeface="Arial" panose="020B0604020202020204" pitchFamily="34" charset="0"/>
              </a:rPr>
              <a:t> </a:t>
            </a:r>
            <a:r>
              <a:rPr lang="zh-CN" sz="4800" u="sng" dirty="0">
                <a:solidFill>
                  <a:schemeClr val="tx2">
                    <a:lumMod val="50000"/>
                  </a:schemeClr>
                </a:solidFill>
                <a:effectLst/>
                <a:latin typeface="Candara" panose="020E0502030303020204" pitchFamily="34" charset="0"/>
                <a:ea typeface="DFPWeiBei-B5" panose="03000700000000000000" pitchFamily="66" charset="-120"/>
                <a:cs typeface="Times New Roman" panose="02020603050405020304" pitchFamily="18" charset="0"/>
              </a:rPr>
              <a:t>因神的榮耀和能力</a:t>
            </a:r>
            <a:r>
              <a:rPr lang="zh-CN" sz="4800" dirty="0">
                <a:solidFill>
                  <a:schemeClr val="tx2">
                    <a:lumMod val="50000"/>
                  </a:schemeClr>
                </a:solidFill>
                <a:effectLst/>
                <a:latin typeface="Candara" panose="020E0502030303020204" pitchFamily="34" charset="0"/>
                <a:ea typeface="DFPWeiBei-B5" panose="03000700000000000000" pitchFamily="66" charset="-120"/>
                <a:cs typeface="Times New Roman" panose="02020603050405020304" pitchFamily="18" charset="0"/>
              </a:rPr>
              <a:t>，</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殿中充滿了煙</a:t>
            </a:r>
            <a:r>
              <a:rPr lang="zh-CN" sz="4800" dirty="0">
                <a:solidFill>
                  <a:schemeClr val="tx2">
                    <a:lumMod val="50000"/>
                  </a:schemeClr>
                </a:solidFill>
                <a:effectLst/>
                <a:latin typeface="Candara" panose="020E0502030303020204" pitchFamily="34" charset="0"/>
                <a:ea typeface="DFPWeiBei-B5" panose="03000700000000000000" pitchFamily="66" charset="-120"/>
                <a:cs typeface="Times New Roman" panose="02020603050405020304" pitchFamily="18" charset="0"/>
              </a:rPr>
              <a:t>，於是</a:t>
            </a:r>
            <a:r>
              <a:rPr lang="zh-CN" sz="48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沒有人能以進殿</a:t>
            </a:r>
            <a:r>
              <a:rPr lang="zh-CN" sz="4800" dirty="0">
                <a:solidFill>
                  <a:schemeClr val="tx2">
                    <a:lumMod val="50000"/>
                  </a:schemeClr>
                </a:solidFill>
                <a:effectLst/>
                <a:latin typeface="Candara" panose="020E0502030303020204" pitchFamily="34" charset="0"/>
                <a:ea typeface="DFPWeiBei-B5" panose="03000700000000000000" pitchFamily="66" charset="-120"/>
                <a:cs typeface="Times New Roman" panose="02020603050405020304" pitchFamily="18" charset="0"/>
              </a:rPr>
              <a:t>，直等到那七位天使所降的七災完畢了。</a:t>
            </a:r>
            <a:endParaRPr lang="en-US" sz="4800" dirty="0">
              <a:solidFill>
                <a:schemeClr val="tx2">
                  <a:lumMod val="50000"/>
                </a:schemeClr>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41171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85800" y="696686"/>
            <a:ext cx="7772400" cy="5475514"/>
          </a:xfrm>
        </p:spPr>
        <p:txBody>
          <a:bodyPr vert="horz" lIns="91440" tIns="45720" rIns="91440" bIns="45720" rtlCol="0" anchor="ctr">
            <a:normAutofit/>
          </a:bodyPr>
          <a:lstStyle/>
          <a:p>
            <a:pPr marL="0" indent="0">
              <a:lnSpc>
                <a:spcPct val="110000"/>
              </a:lnSpc>
              <a:spcBef>
                <a:spcPts val="0"/>
              </a:spcBef>
              <a:buNone/>
            </a:pPr>
            <a:r>
              <a:rPr lang="zh-CN" altLang="en-US" sz="4800" dirty="0">
                <a:solidFill>
                  <a:srgbClr val="0000FF"/>
                </a:solidFill>
                <a:effectLst/>
                <a:latin typeface="Candara" panose="020E0502030303020204" pitchFamily="34" charset="0"/>
                <a:ea typeface="DFPWeiBei-B5" panose="03000700000000000000" pitchFamily="66" charset="-120"/>
                <a:cs typeface="Times New Roman" panose="02020603050405020304" pitchFamily="18" charset="0"/>
              </a:rPr>
              <a:t>出埃及記 </a:t>
            </a:r>
            <a:r>
              <a:rPr lang="en-GB" sz="48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19:18 </a:t>
            </a:r>
            <a:r>
              <a:rPr lang="zh-TW" sz="48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西乃全山</a:t>
            </a:r>
            <a:r>
              <a:rPr lang="zh-TW" sz="48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冒煙</a:t>
            </a:r>
            <a:r>
              <a:rPr lang="zh-TW" sz="48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、因為耶和華在火中降於山上、山的</a:t>
            </a:r>
            <a:r>
              <a:rPr lang="zh-TW" sz="48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煙氣</a:t>
            </a:r>
            <a:r>
              <a:rPr lang="zh-TW" sz="48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上騰、如燒窯一般．遍山大大的震動。</a:t>
            </a:r>
            <a:endParaRPr lang="en-US" sz="4800" dirty="0">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3969632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4294967295"/>
          </p:nvPr>
        </p:nvSpPr>
        <p:spPr>
          <a:xfrm>
            <a:off x="466725" y="696685"/>
            <a:ext cx="8210550" cy="5704115"/>
          </a:xfrm>
        </p:spPr>
        <p:txBody>
          <a:bodyPr anchor="t">
            <a:normAutofit/>
          </a:bodyPr>
          <a:lstStyle/>
          <a:p>
            <a:pPr marL="0" indent="0" hangingPunct="0">
              <a:lnSpc>
                <a:spcPct val="110000"/>
              </a:lnSpc>
              <a:spcBef>
                <a:spcPts val="600"/>
              </a:spcBef>
              <a:spcAft>
                <a:spcPts val="600"/>
              </a:spcAft>
              <a:buNone/>
            </a:pPr>
            <a:r>
              <a:rPr lang="zh-CN" altLang="en-US" sz="4000" dirty="0">
                <a:solidFill>
                  <a:srgbClr val="0000FF"/>
                </a:solidFill>
                <a:latin typeface="Candara" panose="020E0502030303020204" pitchFamily="34" charset="0"/>
                <a:ea typeface="DFPWeiBei-B5" panose="03000700000000000000" pitchFamily="66" charset="-120"/>
                <a:cs typeface="Times New Roman" panose="02020603050405020304" pitchFamily="18" charset="0"/>
              </a:rPr>
              <a:t>以賽亞書 </a:t>
            </a:r>
            <a:r>
              <a:rPr lang="en-GB" sz="4000" dirty="0">
                <a:solidFill>
                  <a:srgbClr val="000000"/>
                </a:solidFill>
                <a:latin typeface="Candara" panose="020E0502030303020204" pitchFamily="34" charset="0"/>
                <a:ea typeface="DFPWeiBei-B5" panose="03000700000000000000" pitchFamily="66" charset="-120"/>
                <a:cs typeface="Times New Roman" panose="02020603050405020304" pitchFamily="18" charset="0"/>
              </a:rPr>
              <a:t>4:5 </a:t>
            </a:r>
            <a:r>
              <a:rPr lang="zh-TW" altLang="en-US" sz="4000" dirty="0">
                <a:solidFill>
                  <a:srgbClr val="000000"/>
                </a:solidFill>
                <a:latin typeface="Candara" panose="020E0502030303020204" pitchFamily="34" charset="0"/>
                <a:ea typeface="DFPWeiBei-B5" panose="03000700000000000000" pitchFamily="66" charset="-120"/>
                <a:cs typeface="Times New Roman" panose="02020603050405020304" pitchFamily="18" charset="0"/>
              </a:rPr>
              <a:t>耶和華也必在錫安全山、並各會眾以上、</a:t>
            </a:r>
            <a:r>
              <a:rPr lang="zh-TW" altLang="en-US" sz="4000" dirty="0">
                <a:solidFill>
                  <a:srgbClr val="00008A"/>
                </a:solidFill>
                <a:latin typeface="Candara" panose="020E0502030303020204" pitchFamily="34" charset="0"/>
                <a:ea typeface="DFPWeiBei-B5" panose="03000700000000000000" pitchFamily="66" charset="-120"/>
                <a:cs typeface="Times New Roman" panose="02020603050405020304" pitchFamily="18" charset="0"/>
              </a:rPr>
              <a:t>使白日有</a:t>
            </a:r>
            <a:r>
              <a:rPr lang="zh-TW" altLang="en-US" sz="4000" dirty="0">
                <a:solidFill>
                  <a:srgbClr val="FF0000"/>
                </a:solidFill>
                <a:latin typeface="Candara" panose="020E0502030303020204" pitchFamily="34" charset="0"/>
                <a:ea typeface="DFPWeiBei-B5" panose="03000700000000000000" pitchFamily="66" charset="-120"/>
                <a:cs typeface="Times New Roman" panose="02020603050405020304" pitchFamily="18" charset="0"/>
              </a:rPr>
              <a:t>煙雲</a:t>
            </a:r>
            <a:r>
              <a:rPr lang="zh-TW" altLang="en-US" sz="4000" dirty="0">
                <a:solidFill>
                  <a:srgbClr val="00008A"/>
                </a:solidFill>
                <a:latin typeface="Candara" panose="020E0502030303020204" pitchFamily="34" charset="0"/>
                <a:ea typeface="DFPWeiBei-B5" panose="03000700000000000000" pitchFamily="66" charset="-120"/>
                <a:cs typeface="Times New Roman" panose="02020603050405020304" pitchFamily="18" charset="0"/>
              </a:rPr>
              <a:t>、黑夜有火焰的光</a:t>
            </a:r>
            <a:r>
              <a:rPr lang="zh-TW" altLang="en-US" sz="4000" dirty="0">
                <a:solidFill>
                  <a:srgbClr val="000000"/>
                </a:solidFill>
                <a:latin typeface="Candara" panose="020E0502030303020204" pitchFamily="34" charset="0"/>
                <a:ea typeface="DFPWeiBei-B5" panose="03000700000000000000" pitchFamily="66" charset="-120"/>
                <a:cs typeface="Times New Roman" panose="02020603050405020304" pitchFamily="18" charset="0"/>
              </a:rPr>
              <a:t>．</a:t>
            </a:r>
            <a:r>
              <a:rPr lang="zh-TW" altLang="en-US" sz="4000" dirty="0">
                <a:solidFill>
                  <a:srgbClr val="0000FF"/>
                </a:solidFill>
                <a:latin typeface="Candara" panose="020E0502030303020204" pitchFamily="34" charset="0"/>
                <a:ea typeface="DFPWeiBei-B5" panose="03000700000000000000" pitchFamily="66" charset="-120"/>
                <a:cs typeface="Times New Roman" panose="02020603050405020304" pitchFamily="18" charset="0"/>
              </a:rPr>
              <a:t>因為在全榮耀之上必有遮蔽</a:t>
            </a:r>
            <a:r>
              <a:rPr lang="en-US" altLang="zh-TW" sz="4000" dirty="0">
                <a:solidFill>
                  <a:srgbClr val="0000FF"/>
                </a:solidFill>
                <a:latin typeface="Candara" panose="020E0502030303020204" pitchFamily="34" charset="0"/>
                <a:ea typeface="DFPWeiBei-B5" panose="03000700000000000000" pitchFamily="66" charset="-120"/>
                <a:cs typeface="Times New Roman" panose="02020603050405020304" pitchFamily="18" charset="0"/>
              </a:rPr>
              <a:t>…</a:t>
            </a:r>
            <a:r>
              <a:rPr lang="en-GB" sz="40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6:3 </a:t>
            </a:r>
            <a:r>
              <a:rPr lang="zh-TW" sz="40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彼此呼喊說、聖哉、聖哉、聖哉、萬軍之耶和華．</a:t>
            </a:r>
            <a:r>
              <a:rPr lang="zh-CN" altLang="en-US" sz="40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祂</a:t>
            </a:r>
            <a:r>
              <a:rPr lang="zh-TW" sz="40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的榮光</a:t>
            </a:r>
            <a:r>
              <a:rPr lang="zh-TW" sz="40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充滿全地。</a:t>
            </a:r>
            <a:r>
              <a:rPr lang="en-GB" sz="40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4 </a:t>
            </a:r>
            <a:r>
              <a:rPr lang="zh-TW" sz="40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因呼喊者的聲音、門檻的根基震動、</a:t>
            </a:r>
            <a:r>
              <a:rPr lang="zh-TW" sz="4000" dirty="0">
                <a:solidFill>
                  <a:srgbClr val="FF0000"/>
                </a:solidFill>
                <a:effectLst/>
                <a:latin typeface="Candara" panose="020E0502030303020204" pitchFamily="34" charset="0"/>
                <a:ea typeface="DFPWeiBei-B5" panose="03000700000000000000" pitchFamily="66" charset="-120"/>
                <a:cs typeface="Times New Roman" panose="02020603050405020304" pitchFamily="18" charset="0"/>
              </a:rPr>
              <a:t>殿充滿了煙雲</a:t>
            </a:r>
            <a:r>
              <a:rPr lang="zh-TW" sz="4000" dirty="0">
                <a:solidFill>
                  <a:srgbClr val="000000"/>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sz="4000" dirty="0">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34418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798022" y="683493"/>
            <a:ext cx="7210352" cy="1156194"/>
          </a:xfrm>
        </p:spPr>
        <p:txBody>
          <a:bodyPr/>
          <a:lstStyle/>
          <a:p>
            <a:pPr algn="ctr"/>
            <a:r>
              <a:rPr lang="zh-CN" alt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Times New Roman" panose="02020603050405020304" pitchFamily="18" charset="0"/>
              </a:rPr>
              <a:t>七碗之災</a:t>
            </a:r>
            <a:endParaRPr lang="en-US" sz="5400" dirty="0">
              <a:solidFill>
                <a:srgbClr val="FFFF00"/>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697584" y="2509735"/>
            <a:ext cx="7989216" cy="3891065"/>
          </a:xfrm>
        </p:spPr>
        <p:txBody>
          <a:bodyPr anchor="ctr">
            <a:normAutofit/>
          </a:bodyPr>
          <a:lstStyle/>
          <a:p>
            <a:pPr marL="0" indent="0">
              <a:lnSpc>
                <a:spcPct val="110000"/>
              </a:lnSpc>
              <a:spcBef>
                <a:spcPts val="600"/>
              </a:spcBef>
              <a:spcAft>
                <a:spcPts val="600"/>
              </a:spcAft>
              <a:buNone/>
            </a:pPr>
            <a:r>
              <a:rPr lang="en-US" sz="7200" dirty="0">
                <a:solidFill>
                  <a:schemeClr val="accent2">
                    <a:lumMod val="50000"/>
                  </a:schemeClr>
                </a:solidFill>
                <a:effectLst/>
                <a:latin typeface="Candara" panose="020E0502030303020204" pitchFamily="34" charset="0"/>
                <a:ea typeface="DFWeiBei-B5" panose="03000709000000000000" pitchFamily="65" charset="-120"/>
                <a:cs typeface="Times New Roman" panose="02020603050405020304" pitchFamily="18" charset="0"/>
              </a:rPr>
              <a:t>16:1 </a:t>
            </a:r>
            <a:r>
              <a:rPr lang="zh-CN" sz="4400" dirty="0">
                <a:solidFill>
                  <a:schemeClr val="tx2">
                    <a:lumMod val="50000"/>
                  </a:schemeClr>
                </a:solidFill>
                <a:effectLst/>
                <a:latin typeface="Candara" panose="020E0502030303020204" pitchFamily="34" charset="0"/>
                <a:ea typeface="DFWeiBei-B5" panose="03000709000000000000" pitchFamily="65" charset="-120"/>
                <a:cs typeface="Times New Roman" panose="02020603050405020304" pitchFamily="18" charset="0"/>
              </a:rPr>
              <a:t>我聽見有大聲音從殿中出來，向那七位天使說：「你們去，把</a:t>
            </a:r>
            <a:r>
              <a:rPr lang="zh-CN" sz="4400" u="sng"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盛神大怒的七碗</a:t>
            </a:r>
            <a:r>
              <a:rPr lang="zh-CN" sz="4400" dirty="0">
                <a:solidFill>
                  <a:schemeClr val="tx2">
                    <a:lumMod val="50000"/>
                  </a:schemeClr>
                </a:solidFill>
                <a:effectLst/>
                <a:latin typeface="Candara" panose="020E0502030303020204" pitchFamily="34" charset="0"/>
                <a:ea typeface="DFWeiBei-B5" panose="03000709000000000000" pitchFamily="65" charset="-120"/>
                <a:cs typeface="Times New Roman" panose="02020603050405020304" pitchFamily="18" charset="0"/>
              </a:rPr>
              <a:t>倒在地上！」</a:t>
            </a:r>
            <a:endParaRPr lang="en-US" sz="11500" dirty="0">
              <a:solidFill>
                <a:schemeClr val="tx2">
                  <a:lumMod val="50000"/>
                </a:schemeClr>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78691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145E-899F-4021-A03D-8EE3FDF1B958}"/>
              </a:ext>
            </a:extLst>
          </p:cNvPr>
          <p:cNvSpPr>
            <a:spLocks noGrp="1"/>
          </p:cNvSpPr>
          <p:nvPr>
            <p:ph type="title"/>
          </p:nvPr>
        </p:nvSpPr>
        <p:spPr>
          <a:xfrm>
            <a:off x="866441" y="642027"/>
            <a:ext cx="6905959" cy="1342418"/>
          </a:xfrm>
        </p:spPr>
        <p:txBody>
          <a:bodyPr/>
          <a:lstStyle/>
          <a:p>
            <a:pPr algn="ctr"/>
            <a:r>
              <a:rPr lang="zh-CN" altLang="en-US" sz="5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Courier New" panose="02070309020205020404" pitchFamily="49" charset="0"/>
              </a:rPr>
              <a:t>倒第一碗</a:t>
            </a:r>
            <a:endParaRPr 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696686" y="2489201"/>
            <a:ext cx="7542642" cy="3940782"/>
          </a:xfrm>
        </p:spPr>
        <p:txBody>
          <a:bodyPr anchor="t">
            <a:normAutofit/>
          </a:bodyPr>
          <a:lstStyle/>
          <a:p>
            <a:pPr marL="0" indent="0">
              <a:lnSpc>
                <a:spcPct val="110000"/>
              </a:lnSpc>
              <a:spcBef>
                <a:spcPts val="600"/>
              </a:spcBef>
              <a:spcAft>
                <a:spcPts val="600"/>
              </a:spcAft>
              <a:buNone/>
            </a:pP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第一位天使便去，把碗倒在地上，就有惡而且毒的瘡生在那些有獸印記、拜獸像的人身上。</a:t>
            </a:r>
            <a:r>
              <a:rPr lang="en-US"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(2)</a:t>
            </a:r>
            <a:endPar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400914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145E-899F-4021-A03D-8EE3FDF1B958}"/>
              </a:ext>
            </a:extLst>
          </p:cNvPr>
          <p:cNvSpPr>
            <a:spLocks noGrp="1"/>
          </p:cNvSpPr>
          <p:nvPr>
            <p:ph type="title"/>
          </p:nvPr>
        </p:nvSpPr>
        <p:spPr>
          <a:xfrm>
            <a:off x="866441" y="642027"/>
            <a:ext cx="6905959" cy="1342418"/>
          </a:xfrm>
        </p:spPr>
        <p:txBody>
          <a:bodyPr/>
          <a:lstStyle/>
          <a:p>
            <a:pPr algn="ctr"/>
            <a:r>
              <a:rPr lang="zh-CN" altLang="en-US" sz="5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Courier New" panose="02070309020205020404" pitchFamily="49" charset="0"/>
              </a:rPr>
              <a:t>倒第二碗</a:t>
            </a:r>
            <a:endParaRPr 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696686" y="2489201"/>
            <a:ext cx="7542641" cy="3940782"/>
          </a:xfrm>
        </p:spPr>
        <p:txBody>
          <a:bodyPr anchor="t">
            <a:normAutofit/>
          </a:bodyPr>
          <a:lstStyle/>
          <a:p>
            <a:pPr marL="0" indent="0">
              <a:lnSpc>
                <a:spcPct val="110000"/>
              </a:lnSpc>
              <a:spcBef>
                <a:spcPts val="600"/>
              </a:spcBef>
              <a:spcAft>
                <a:spcPts val="600"/>
              </a:spcAft>
              <a:buNone/>
            </a:pP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第二位天使把碗倒在海裡，海就變成血，好像死人的血，海中的活物都死了。</a:t>
            </a:r>
            <a:r>
              <a:rPr lang="en-US"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(3)</a:t>
            </a:r>
            <a:endParaRPr lang="en-US" sz="115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806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145E-899F-4021-A03D-8EE3FDF1B958}"/>
              </a:ext>
            </a:extLst>
          </p:cNvPr>
          <p:cNvSpPr>
            <a:spLocks noGrp="1"/>
          </p:cNvSpPr>
          <p:nvPr>
            <p:ph type="title"/>
          </p:nvPr>
        </p:nvSpPr>
        <p:spPr>
          <a:xfrm>
            <a:off x="866441" y="642027"/>
            <a:ext cx="6905959" cy="1342418"/>
          </a:xfrm>
        </p:spPr>
        <p:txBody>
          <a:bodyPr/>
          <a:lstStyle/>
          <a:p>
            <a:pPr algn="ctr"/>
            <a:r>
              <a:rPr lang="zh-CN" altLang="en-US" sz="5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Courier New" panose="02070309020205020404" pitchFamily="49" charset="0"/>
              </a:rPr>
              <a:t>倒第三碗</a:t>
            </a:r>
            <a:endParaRPr 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696686" y="2489201"/>
            <a:ext cx="7542641" cy="3940782"/>
          </a:xfrm>
        </p:spPr>
        <p:txBody>
          <a:bodyPr anchor="t">
            <a:normAutofit/>
          </a:bodyPr>
          <a:lstStyle/>
          <a:p>
            <a:pPr marL="0" indent="0">
              <a:lnSpc>
                <a:spcPct val="110000"/>
              </a:lnSpc>
              <a:spcBef>
                <a:spcPts val="600"/>
              </a:spcBef>
              <a:spcAft>
                <a:spcPts val="600"/>
              </a:spcAft>
              <a:buNone/>
            </a:pP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第三位天使把碗倒在江河與眾水的泉源裡，水就變成血了。</a:t>
            </a:r>
            <a:r>
              <a:rPr lang="en-US"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(4)</a:t>
            </a:r>
            <a:endPar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28473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145E-899F-4021-A03D-8EE3FDF1B958}"/>
              </a:ext>
            </a:extLst>
          </p:cNvPr>
          <p:cNvSpPr>
            <a:spLocks noGrp="1"/>
          </p:cNvSpPr>
          <p:nvPr>
            <p:ph type="title"/>
          </p:nvPr>
        </p:nvSpPr>
        <p:spPr>
          <a:xfrm>
            <a:off x="866441" y="642027"/>
            <a:ext cx="6905959" cy="1342418"/>
          </a:xfrm>
        </p:spPr>
        <p:txBody>
          <a:bodyPr/>
          <a:lstStyle/>
          <a:p>
            <a:pPr algn="ctr"/>
            <a:r>
              <a:rPr lang="zh-TW" altLang="en-US" sz="54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上帝</a:t>
            </a:r>
            <a:r>
              <a:rPr lang="en-GB" sz="54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a:t>
            </a:r>
            <a:r>
              <a:rPr lang="zh-TW" altLang="en-US" sz="54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血</a:t>
            </a:r>
            <a:r>
              <a:rPr lang="en-GB" sz="54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a:t>
            </a:r>
            <a:r>
              <a:rPr lang="zh-TW" altLang="en-US" sz="54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cs typeface="Courier New" panose="02070309020205020404" pitchFamily="49" charset="0"/>
              </a:rPr>
              <a:t>的審判</a:t>
            </a:r>
            <a:endParaRPr lang="en-US" sz="5400" b="1" dirty="0">
              <a:effectLst>
                <a:outerShdw blurRad="38100" dist="38100" dir="2700000" algn="tl">
                  <a:srgbClr val="000000">
                    <a:alpha val="43137"/>
                  </a:srgbClr>
                </a:outerShdw>
              </a:effectLst>
              <a:latin typeface="Candara" panose="020E0502030303020204" pitchFamily="34" charset="0"/>
              <a:ea typeface="DFYaYiW6-B5" panose="040B0609000000000000" pitchFamily="81"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947057" y="2489200"/>
            <a:ext cx="7304314" cy="3900713"/>
          </a:xfrm>
        </p:spPr>
        <p:txBody>
          <a:bodyPr anchor="ctr">
            <a:normAutofit/>
          </a:bodyPr>
          <a:lstStyle/>
          <a:p>
            <a:pPr marL="0" indent="0">
              <a:lnSpc>
                <a:spcPct val="110000"/>
              </a:lnSpc>
              <a:spcBef>
                <a:spcPts val="600"/>
              </a:spcBef>
              <a:spcAft>
                <a:spcPts val="600"/>
              </a:spcAft>
              <a:buNone/>
            </a:pPr>
            <a:r>
              <a:rPr lang="en-US"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5</a:t>
            </a:r>
            <a:r>
              <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 </a:t>
            </a: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我聽見掌管眾水的天使說：「昔在、今在的聖者啊，你這樣判斷是公義的！</a:t>
            </a:r>
            <a:endPar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34453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chor="ctr">
            <a:normAutofit/>
          </a:bodyPr>
          <a:lstStyle/>
          <a:p>
            <a:pPr marL="22865" marR="0" indent="0">
              <a:lnSpc>
                <a:spcPct val="110000"/>
              </a:lnSpc>
              <a:spcBef>
                <a:spcPts val="600"/>
              </a:spcBef>
              <a:spcAft>
                <a:spcPts val="0"/>
              </a:spcAft>
              <a:buNone/>
            </a:pPr>
            <a:r>
              <a:rPr lang="en-US"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6</a:t>
            </a:r>
            <a:r>
              <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 </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他們曾流聖徒與先知的血，現在你給他們血喝，這是他們所該受的。</a:t>
            </a: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 </a:t>
            </a:r>
            <a:r>
              <a:rPr lang="en-US"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7</a:t>
            </a:r>
            <a:r>
              <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 </a:t>
            </a: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我又聽見祭壇中有聲音說：「是的，主神，全能者啊，你的判斷義哉，誠哉！」 </a:t>
            </a:r>
            <a:endParaRPr lang="en-US" sz="48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25965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571499" y="233464"/>
            <a:ext cx="8000999" cy="2024694"/>
          </a:xfrm>
        </p:spPr>
        <p:txBody>
          <a:bodyPr vert="horz" lIns="91440" tIns="45720" rIns="91440" bIns="45720" rtlCol="0" anchor="ctr" anchorCtr="0">
            <a:normAutofit/>
          </a:bodyPr>
          <a:lstStyle/>
          <a:p>
            <a:pPr marL="0" marR="0" algn="ctr">
              <a:lnSpc>
                <a:spcPct val="120000"/>
              </a:lnSpc>
              <a:spcBef>
                <a:spcPts val="600"/>
              </a:spcBef>
              <a:spcAft>
                <a:spcPts val="600"/>
              </a:spcAft>
            </a:pPr>
            <a:r>
              <a:rPr lang="zh-TW" sz="4800" dirty="0">
                <a:solidFill>
                  <a:srgbClr val="D1FFD1"/>
                </a:solidFill>
                <a:effectLst/>
                <a:latin typeface="DFYuanMedium-B5" panose="020F0509000000000000" pitchFamily="49" charset="-120"/>
                <a:ea typeface="DFYuanMedium-B5" panose="020F0509000000000000" pitchFamily="49" charset="-120"/>
                <a:cs typeface="Arial" panose="020B0604020202020204" pitchFamily="34" charset="0"/>
              </a:rPr>
              <a:t>複習</a:t>
            </a:r>
            <a:r>
              <a:rPr lang="zh-CN" altLang="en-US" sz="4800" dirty="0">
                <a:solidFill>
                  <a:srgbClr val="D1FFD1"/>
                </a:solidFill>
                <a:effectLst/>
                <a:latin typeface="DFYuanMedium-B5" panose="020F0509000000000000" pitchFamily="49" charset="-120"/>
                <a:ea typeface="DFYuanMedium-B5" panose="020F0509000000000000" pitchFamily="49" charset="-120"/>
                <a:cs typeface="Arial" panose="020B0604020202020204" pitchFamily="34" charset="0"/>
              </a:rPr>
              <a:t>：</a:t>
            </a:r>
            <a:r>
              <a:rPr lang="zh-TW" sz="4400" dirty="0">
                <a:solidFill>
                  <a:srgbClr val="D1FFD1"/>
                </a:solidFill>
                <a:effectLst/>
                <a:latin typeface="DFYuanMedium-B5" panose="020F0509000000000000" pitchFamily="49" charset="-120"/>
                <a:ea typeface="DFYuanMedium-B5" panose="020F0509000000000000" pitchFamily="49" charset="-120"/>
                <a:cs typeface="Arial" panose="020B0604020202020204" pitchFamily="34" charset="0"/>
              </a:rPr>
              <a:t>啟示錄</a:t>
            </a:r>
            <a:r>
              <a:rPr lang="en-US" altLang="zh-TW" sz="4400" dirty="0">
                <a:solidFill>
                  <a:srgbClr val="D1FFD1"/>
                </a:solidFill>
                <a:effectLst/>
                <a:latin typeface="Candara" panose="020E0502030303020204" pitchFamily="34" charset="0"/>
                <a:ea typeface="DFYuanBold-B5" panose="020F0709000000000000" pitchFamily="49" charset="-120"/>
                <a:cs typeface="Arial" panose="020B0604020202020204" pitchFamily="34" charset="0"/>
              </a:rPr>
              <a:t> </a:t>
            </a:r>
            <a:r>
              <a:rPr lang="en-US" sz="4000" dirty="0">
                <a:solidFill>
                  <a:srgbClr val="D1FFD1"/>
                </a:solidFill>
                <a:effectLst/>
                <a:latin typeface="Candara" panose="020E0502030303020204" pitchFamily="34" charset="0"/>
                <a:ea typeface="DFYuanMedium-B5" panose="020F0509000000000000" pitchFamily="49" charset="-120"/>
                <a:cs typeface="Arial" panose="020B0604020202020204" pitchFamily="34" charset="0"/>
              </a:rPr>
              <a:t>9:1-21 &amp; 11:14-19 </a:t>
            </a:r>
            <a:br>
              <a:rPr lang="en-US" sz="4000" dirty="0">
                <a:effectLst/>
                <a:latin typeface="Candara" panose="020E0502030303020204" pitchFamily="34" charset="0"/>
                <a:ea typeface="DFYuanMedium-B5" panose="020F0509000000000000" pitchFamily="49" charset="-120"/>
                <a:cs typeface="Arial" panose="020B0604020202020204" pitchFamily="34" charset="0"/>
              </a:rPr>
            </a:br>
            <a:r>
              <a:rPr lang="en-US" sz="4400" dirty="0">
                <a:effectLst/>
                <a:latin typeface="Candara" panose="020E0502030303020204" pitchFamily="34" charset="0"/>
                <a:ea typeface="DFYuanMedium-B5" panose="020F0509000000000000" pitchFamily="49" charset="-120"/>
                <a:cs typeface="Arial" panose="020B0604020202020204" pitchFamily="34" charset="0"/>
              </a:rPr>
              <a:t>“</a:t>
            </a:r>
            <a:r>
              <a:rPr lang="zh-TW" sz="4400" dirty="0">
                <a:effectLst/>
                <a:latin typeface="DFWeiBei-B5" panose="03000709000000000000" pitchFamily="65" charset="-120"/>
                <a:ea typeface="DFWeiBei-B5" panose="03000709000000000000" pitchFamily="65" charset="-120"/>
                <a:cs typeface="Arial" panose="020B0604020202020204" pitchFamily="34" charset="0"/>
              </a:rPr>
              <a:t>第五六七號吹響的時候</a:t>
            </a:r>
            <a:r>
              <a:rPr lang="en-US" sz="4400" dirty="0">
                <a:effectLst/>
                <a:latin typeface="Candara" panose="020E0502030303020204" pitchFamily="34" charset="0"/>
                <a:ea typeface="DFYuanMedium-B5" panose="020F0509000000000000" pitchFamily="49" charset="-120"/>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710119" y="3299198"/>
            <a:ext cx="7762672" cy="3101602"/>
          </a:xfrm>
        </p:spPr>
        <p:txBody>
          <a:bodyPr vert="horz" lIns="91440" tIns="45720" rIns="91440" bIns="45720" rtlCol="0" anchor="ctr">
            <a:normAutofit/>
          </a:bodyPr>
          <a:lstStyle/>
          <a:p>
            <a:pPr marL="685800" indent="-685800" defTabSz="914400">
              <a:lnSpc>
                <a:spcPct val="110000"/>
              </a:lnSpc>
              <a:spcBef>
                <a:spcPts val="600"/>
              </a:spcBef>
              <a:spcAft>
                <a:spcPts val="600"/>
              </a:spcAft>
              <a:buNone/>
            </a:pPr>
            <a:r>
              <a:rPr lang="zh-TW" altLang="en-US" sz="4800" dirty="0">
                <a:solidFill>
                  <a:srgbClr val="FFC000"/>
                </a:solidFill>
                <a:latin typeface="DFYuanMedium-B5" panose="020F0509000000000000" pitchFamily="49" charset="-120"/>
                <a:ea typeface="DFYuanMedium-B5" panose="020F0509000000000000" pitchFamily="49" charset="-120"/>
                <a:cs typeface="Arial" panose="020B0604020202020204" pitchFamily="34" charset="0"/>
              </a:rPr>
              <a:t>基本真理：</a:t>
            </a:r>
            <a:r>
              <a:rPr lang="zh-TW" altLang="en-US" sz="4400" dirty="0">
                <a:solidFill>
                  <a:srgbClr val="FFFF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因著祂的公義，末後必有審判；因著祂的慈愛，審判前仍有悔改的機會。</a:t>
            </a:r>
            <a:endParaRPr lang="en-US" sz="4400" dirty="0">
              <a:solidFill>
                <a:srgbClr val="FFFF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Tree>
    <p:extLst>
      <p:ext uri="{BB962C8B-B14F-4D97-AF65-F5344CB8AC3E}">
        <p14:creationId xmlns:p14="http://schemas.microsoft.com/office/powerpoint/2010/main" val="773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CC08B-63E6-B679-EAD3-9231102FFF16}"/>
              </a:ext>
            </a:extLst>
          </p:cNvPr>
          <p:cNvSpPr>
            <a:spLocks noGrp="1"/>
          </p:cNvSpPr>
          <p:nvPr>
            <p:ph type="title"/>
          </p:nvPr>
        </p:nvSpPr>
        <p:spPr>
          <a:xfrm>
            <a:off x="936170" y="1173575"/>
            <a:ext cx="7315201" cy="2255425"/>
          </a:xfrm>
        </p:spPr>
        <p:txBody>
          <a:bodyPr/>
          <a:lstStyle/>
          <a:p>
            <a:pPr>
              <a:lnSpc>
                <a:spcPct val="110000"/>
              </a:lnSpc>
              <a:spcBef>
                <a:spcPts val="600"/>
              </a:spcBef>
              <a:spcAft>
                <a:spcPts val="600"/>
              </a:spcAft>
            </a:pPr>
            <a:r>
              <a:rPr lang="en-US" altLang="zh-CN" dirty="0">
                <a:solidFill>
                  <a:schemeClr val="tx1">
                    <a:lumMod val="75000"/>
                    <a:lumOff val="25000"/>
                  </a:schemeClr>
                </a:solidFill>
                <a:latin typeface="DFYuanMedium-B5" panose="020F0509000000000000" pitchFamily="49" charset="-120"/>
                <a:ea typeface="DFYuanMedium-B5" panose="020F0509000000000000" pitchFamily="49" charset="-120"/>
                <a:cs typeface="Courier New" panose="02070309020205020404" pitchFamily="49" charset="0"/>
              </a:rPr>
              <a:t>『</a:t>
            </a:r>
            <a:r>
              <a:rPr lang="zh-CN" dirty="0">
                <a:solidFill>
                  <a:schemeClr val="tx1">
                    <a:lumMod val="75000"/>
                    <a:lumOff val="25000"/>
                  </a:schemeClr>
                </a:solidFill>
                <a:effectLst/>
                <a:latin typeface="Candara" panose="020E0502030303020204" pitchFamily="34" charset="0"/>
                <a:ea typeface="DFPWeiBei-B5" panose="03000700000000000000" pitchFamily="66" charset="-120"/>
                <a:cs typeface="Times New Roman" panose="02020603050405020304" pitchFamily="18" charset="0"/>
              </a:rPr>
              <a:t>現在你</a:t>
            </a:r>
            <a:r>
              <a:rPr lang="zh-TW" altLang="en-US" dirty="0">
                <a:solidFill>
                  <a:schemeClr val="tx1">
                    <a:lumMod val="75000"/>
                    <a:lumOff val="25000"/>
                  </a:schemeClr>
                </a:solidFill>
                <a:latin typeface="Candara" panose="020E0502030303020204" pitchFamily="34" charset="0"/>
                <a:ea typeface="DFPWeiBei-B5" panose="03000700000000000000" pitchFamily="66" charset="-120"/>
                <a:cs typeface="Courier New" panose="02070309020205020404" pitchFamily="49" charset="0"/>
              </a:rPr>
              <a:t>給他們血喝，這是</a:t>
            </a:r>
            <a:r>
              <a:rPr lang="zh-TW" altLang="en-US" dirty="0">
                <a:solidFill>
                  <a:srgbClr val="C00000"/>
                </a:solidFill>
                <a:latin typeface="Candara" panose="020E0502030303020204" pitchFamily="34" charset="0"/>
                <a:ea typeface="DFPWeiBei-B5" panose="03000700000000000000" pitchFamily="66" charset="-120"/>
                <a:cs typeface="Courier New" panose="02070309020205020404" pitchFamily="49" charset="0"/>
              </a:rPr>
              <a:t>他們所該受的</a:t>
            </a:r>
            <a:r>
              <a:rPr lang="en-US" altLang="zh-CN" dirty="0">
                <a:solidFill>
                  <a:schemeClr val="tx1">
                    <a:lumMod val="75000"/>
                    <a:lumOff val="25000"/>
                  </a:schemeClr>
                </a:solidFill>
                <a:latin typeface="DFYuanMedium-B5" panose="020F0509000000000000" pitchFamily="49" charset="-120"/>
                <a:ea typeface="DFYuanMedium-B5" panose="020F0509000000000000" pitchFamily="49" charset="-120"/>
                <a:cs typeface="Courier New" panose="02070309020205020404" pitchFamily="49" charset="0"/>
              </a:rPr>
              <a:t>』</a:t>
            </a:r>
            <a:endParaRPr lang="en-US"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type="body" idx="1"/>
          </p:nvPr>
        </p:nvSpPr>
        <p:spPr>
          <a:xfrm>
            <a:off x="1382486" y="4332514"/>
            <a:ext cx="6400800" cy="2079172"/>
          </a:xfrm>
        </p:spPr>
        <p:txBody>
          <a:bodyPr anchor="t">
            <a:normAutofit/>
          </a:bodyPr>
          <a:lstStyle/>
          <a:p>
            <a:pPr marL="0" indent="0">
              <a:lnSpc>
                <a:spcPct val="110000"/>
              </a:lnSpc>
              <a:spcBef>
                <a:spcPts val="600"/>
              </a:spcBef>
              <a:spcAft>
                <a:spcPts val="600"/>
              </a:spcAft>
              <a:buNone/>
            </a:pPr>
            <a:r>
              <a:rPr lang="zh-CN" sz="54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他們曾流聖徒與先知的血</a:t>
            </a:r>
            <a:r>
              <a:rPr lang="en-US" altLang="zh-CN" sz="5400" dirty="0">
                <a:solidFill>
                  <a:schemeClr val="tx2"/>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sz="5400" dirty="0">
              <a:solidFill>
                <a:schemeClr val="tx2"/>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33133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CC08B-63E6-B679-EAD3-9231102FFF16}"/>
              </a:ext>
            </a:extLst>
          </p:cNvPr>
          <p:cNvSpPr>
            <a:spLocks noGrp="1"/>
          </p:cNvSpPr>
          <p:nvPr>
            <p:ph type="title"/>
          </p:nvPr>
        </p:nvSpPr>
        <p:spPr>
          <a:xfrm>
            <a:off x="707572" y="729343"/>
            <a:ext cx="7750628" cy="2917371"/>
          </a:xfrm>
        </p:spPr>
        <p:txBody>
          <a:bodyPr/>
          <a:lstStyle/>
          <a:p>
            <a:pPr>
              <a:lnSpc>
                <a:spcPct val="110000"/>
              </a:lnSpc>
              <a:spcBef>
                <a:spcPts val="600"/>
              </a:spcBef>
              <a:spcAft>
                <a:spcPts val="600"/>
              </a:spcAft>
            </a:pP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我又聽見祭壇中有聲音說：「是的，主神，全能者啊，</a:t>
            </a:r>
            <a:r>
              <a:rPr lang="zh-CN" sz="48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你的判斷義哉，誠哉！</a:t>
            </a: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alt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r>
              <a:rPr lang="en-US" sz="4800" dirty="0">
                <a:solidFill>
                  <a:srgbClr val="00008A"/>
                </a:solidFill>
                <a:latin typeface="Candara" panose="020E0502030303020204" pitchFamily="34" charset="0"/>
                <a:ea typeface="DFPWeiBei-B5" panose="03000700000000000000" pitchFamily="66" charset="-120"/>
                <a:cs typeface="Times New Roman" panose="02020603050405020304" pitchFamily="18" charset="0"/>
              </a:rPr>
              <a:t>7)</a:t>
            </a:r>
            <a:r>
              <a:rPr lang="en-US" sz="4800" dirty="0">
                <a:solidFill>
                  <a:srgbClr val="00008A"/>
                </a:solidFill>
                <a:latin typeface="Candara" panose="020E0502030303020204" pitchFamily="34" charset="0"/>
                <a:ea typeface="DFPWeiBei-B5" panose="03000700000000000000" pitchFamily="66" charset="-120"/>
                <a:cs typeface="Arial" panose="020B0604020202020204" pitchFamily="34" charset="0"/>
              </a:rPr>
              <a:t> </a:t>
            </a:r>
            <a:endParaRPr lang="en-US" sz="4800" dirty="0"/>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type="body" idx="1"/>
          </p:nvPr>
        </p:nvSpPr>
        <p:spPr>
          <a:xfrm>
            <a:off x="696686" y="4310743"/>
            <a:ext cx="7750628" cy="2079172"/>
          </a:xfrm>
        </p:spPr>
        <p:txBody>
          <a:bodyPr anchor="t">
            <a:noAutofit/>
          </a:bodyPr>
          <a:lstStyle/>
          <a:p>
            <a:pPr marL="0" indent="0">
              <a:lnSpc>
                <a:spcPct val="110000"/>
              </a:lnSpc>
              <a:spcBef>
                <a:spcPts val="600"/>
              </a:spcBef>
              <a:spcAft>
                <a:spcPts val="600"/>
              </a:spcAft>
              <a:buNone/>
            </a:pPr>
            <a:r>
              <a:rPr lang="en-US" altLang="zh-TW" sz="3600" dirty="0">
                <a:latin typeface="Candara" panose="020E0502030303020204" pitchFamily="34" charset="0"/>
                <a:ea typeface="DFPWeiBei-B5" panose="03000700000000000000" pitchFamily="66" charset="-120"/>
                <a:cs typeface="Times New Roman" panose="02020603050405020304" pitchFamily="18" charset="0"/>
              </a:rPr>
              <a:t>…</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又有話對他們說：</a:t>
            </a:r>
            <a:r>
              <a:rPr lang="zh-TW" sz="36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還要安息片時，等著一同作僕人的，和他們的弟兄，也像他們被殺，滿足了數目</a:t>
            </a:r>
            <a:r>
              <a:rPr lang="zh-TW" sz="3600" dirty="0">
                <a:effectLst/>
                <a:latin typeface="Candara" panose="020E0502030303020204" pitchFamily="34" charset="0"/>
                <a:ea typeface="DFPWeiBei-B5" panose="03000700000000000000" pitchFamily="66" charset="-120"/>
                <a:cs typeface="Times New Roman" panose="02020603050405020304" pitchFamily="18" charset="0"/>
              </a:rPr>
              <a:t>。</a:t>
            </a:r>
            <a:r>
              <a:rPr lang="en-US" altLang="zh-TW" sz="3600" dirty="0">
                <a:solidFill>
                  <a:srgbClr val="000000"/>
                </a:solidFill>
                <a:latin typeface="Candara" panose="020E0502030303020204" pitchFamily="34" charset="0"/>
                <a:ea typeface="DFPWeiBei-B5" panose="03000700000000000000" pitchFamily="66" charset="-120"/>
                <a:cs typeface="CWTEX-F" panose="02020600000000000000" pitchFamily="18" charset="-120"/>
              </a:rPr>
              <a:t>(6:11)</a:t>
            </a:r>
            <a:endParaRPr lang="en-US" sz="3600" dirty="0">
              <a:solidFill>
                <a:srgbClr val="4B4BFF"/>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17637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8086" y="674913"/>
            <a:ext cx="8229600" cy="5725887"/>
          </a:xfrm>
        </p:spPr>
        <p:txBody>
          <a:bodyPr vert="horz" lIns="91440" tIns="45720" rIns="91440" bIns="45720" rtlCol="0" anchor="ctr">
            <a:normAutofit/>
          </a:bodyPr>
          <a:lstStyle/>
          <a:p>
            <a:pPr marL="0" indent="0">
              <a:lnSpc>
                <a:spcPct val="110000"/>
              </a:lnSpc>
              <a:spcBef>
                <a:spcPts val="600"/>
              </a:spcBef>
              <a:spcAft>
                <a:spcPts val="600"/>
              </a:spcAft>
              <a:buNone/>
            </a:pPr>
            <a:r>
              <a:rPr lang="zh-CN" altLang="en-US" sz="4400" dirty="0">
                <a:solidFill>
                  <a:srgbClr val="000000"/>
                </a:solidFill>
                <a:effectLst/>
                <a:latin typeface="DFYuanMedium-B5" panose="020F0509000000000000" pitchFamily="49" charset="-120"/>
                <a:ea typeface="DFYuanMedium-B5" panose="020F0509000000000000" pitchFamily="49" charset="-120"/>
              </a:rPr>
              <a:t>啟示錄 </a:t>
            </a:r>
            <a:r>
              <a:rPr lang="en-GB" sz="4400" dirty="0">
                <a:solidFill>
                  <a:srgbClr val="000000"/>
                </a:solidFill>
                <a:effectLst/>
                <a:latin typeface="Candara" panose="020E0502030303020204" pitchFamily="34" charset="0"/>
                <a:ea typeface="DFPWeiBei-B5" panose="03000700000000000000" pitchFamily="66" charset="-120"/>
              </a:rPr>
              <a:t>6:9 </a:t>
            </a:r>
            <a:r>
              <a:rPr lang="zh-TW" sz="4400" dirty="0">
                <a:solidFill>
                  <a:srgbClr val="000000"/>
                </a:solidFill>
                <a:effectLst/>
                <a:latin typeface="Candara" panose="020E0502030303020204" pitchFamily="34" charset="0"/>
                <a:ea typeface="DFPWeiBei-B5" panose="03000700000000000000" pitchFamily="66" charset="-120"/>
              </a:rPr>
              <a:t>揭開第五印的時候、我看見在</a:t>
            </a:r>
            <a:r>
              <a:rPr lang="zh-TW" sz="4400" dirty="0">
                <a:solidFill>
                  <a:srgbClr val="FF0000"/>
                </a:solidFill>
                <a:effectLst/>
                <a:latin typeface="Candara" panose="020E0502030303020204" pitchFamily="34" charset="0"/>
                <a:ea typeface="DFPWeiBei-B5" panose="03000700000000000000" pitchFamily="66" charset="-120"/>
              </a:rPr>
              <a:t>祭壇底下</a:t>
            </a:r>
            <a:r>
              <a:rPr lang="zh-TW" sz="4400" dirty="0">
                <a:solidFill>
                  <a:srgbClr val="000000"/>
                </a:solidFill>
                <a:effectLst/>
                <a:latin typeface="Candara" panose="020E0502030303020204" pitchFamily="34" charset="0"/>
                <a:ea typeface="DFPWeiBei-B5" panose="03000700000000000000" pitchFamily="66" charset="-120"/>
              </a:rPr>
              <a:t>、有為神的道、並為作見證、被殺之人的靈魂．</a:t>
            </a:r>
            <a:r>
              <a:rPr lang="en-GB" sz="4400" dirty="0">
                <a:solidFill>
                  <a:srgbClr val="000000"/>
                </a:solidFill>
                <a:effectLst/>
                <a:latin typeface="Candara" panose="020E0502030303020204" pitchFamily="34" charset="0"/>
                <a:ea typeface="DFPWeiBei-B5" panose="03000700000000000000" pitchFamily="66" charset="-120"/>
              </a:rPr>
              <a:t>10 </a:t>
            </a:r>
            <a:r>
              <a:rPr lang="zh-TW" sz="4400" dirty="0">
                <a:solidFill>
                  <a:srgbClr val="000000"/>
                </a:solidFill>
                <a:effectLst/>
                <a:latin typeface="Candara" panose="020E0502030303020204" pitchFamily="34" charset="0"/>
                <a:ea typeface="DFPWeiBei-B5" panose="03000700000000000000" pitchFamily="66" charset="-120"/>
              </a:rPr>
              <a:t>大聲喊</a:t>
            </a:r>
            <a:r>
              <a:rPr lang="zh-CN" sz="4400" dirty="0">
                <a:solidFill>
                  <a:srgbClr val="000000"/>
                </a:solidFill>
                <a:effectLst/>
                <a:latin typeface="Candara" panose="020E0502030303020204" pitchFamily="34" charset="0"/>
                <a:ea typeface="DFPWeiBei-B5" panose="03000700000000000000" pitchFamily="66" charset="-120"/>
                <a:cs typeface="SimSun" panose="02010600030101010101" pitchFamily="2" charset="-122"/>
              </a:rPr>
              <a:t>著</a:t>
            </a:r>
            <a:r>
              <a:rPr lang="zh-TW" sz="4400" dirty="0">
                <a:solidFill>
                  <a:srgbClr val="000000"/>
                </a:solidFill>
                <a:effectLst/>
                <a:latin typeface="Candara" panose="020E0502030303020204" pitchFamily="34" charset="0"/>
                <a:ea typeface="DFPWeiBei-B5" panose="03000700000000000000" pitchFamily="66" charset="-120"/>
                <a:cs typeface="CWTEX-F" panose="02020600000000000000" pitchFamily="18" charset="-120"/>
              </a:rPr>
              <a:t>說、聖潔真實的主阿、你不審判住在地上的人給我們伸流血的冤、要等到幾時呢。</a:t>
            </a:r>
            <a:endParaRPr lang="en-US" sz="32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1423253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145E-899F-4021-A03D-8EE3FDF1B958}"/>
              </a:ext>
            </a:extLst>
          </p:cNvPr>
          <p:cNvSpPr>
            <a:spLocks noGrp="1"/>
          </p:cNvSpPr>
          <p:nvPr>
            <p:ph type="title"/>
          </p:nvPr>
        </p:nvSpPr>
        <p:spPr>
          <a:xfrm>
            <a:off x="866441" y="642027"/>
            <a:ext cx="6905959" cy="1342418"/>
          </a:xfrm>
        </p:spPr>
        <p:txBody>
          <a:bodyPr/>
          <a:lstStyle/>
          <a:p>
            <a:pPr algn="ctr"/>
            <a:r>
              <a:rPr lang="zh-CN" altLang="en-US" sz="5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Courier New" panose="02070309020205020404" pitchFamily="49" charset="0"/>
              </a:rPr>
              <a:t>倒第四碗</a:t>
            </a:r>
            <a:endParaRPr 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696686" y="2489200"/>
            <a:ext cx="7663543" cy="4140199"/>
          </a:xfrm>
        </p:spPr>
        <p:txBody>
          <a:bodyPr anchor="t">
            <a:normAutofit/>
          </a:bodyPr>
          <a:lstStyle/>
          <a:p>
            <a:pPr marL="0" indent="0">
              <a:lnSpc>
                <a:spcPct val="110000"/>
              </a:lnSpc>
              <a:spcBef>
                <a:spcPts val="600"/>
              </a:spcBef>
              <a:spcAft>
                <a:spcPts val="600"/>
              </a:spcAft>
              <a:buNone/>
            </a:pPr>
            <a:r>
              <a:rPr 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第四位天使把碗倒在日頭上，叫日頭能用火烤人。 </a:t>
            </a:r>
            <a:endParaRPr lang="en-US" altLang="zh-CN" sz="48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endParaRPr>
          </a:p>
          <a:p>
            <a:pPr marL="0" indent="0">
              <a:lnSpc>
                <a:spcPct val="110000"/>
              </a:lnSpc>
              <a:spcBef>
                <a:spcPts val="600"/>
              </a:spcBef>
              <a:spcAft>
                <a:spcPts val="600"/>
              </a:spcAft>
              <a:buNone/>
            </a:pPr>
            <a:r>
              <a:rPr lang="zh-CN"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人被大熱所烤，就褻瀆那有權掌管這些災的神之名，並不悔改將榮耀歸給神。</a:t>
            </a:r>
            <a:r>
              <a:rPr lang="en-US" sz="44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(8-9)</a:t>
            </a:r>
            <a:endParaRPr lang="en-US" sz="96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90430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145E-899F-4021-A03D-8EE3FDF1B958}"/>
              </a:ext>
            </a:extLst>
          </p:cNvPr>
          <p:cNvSpPr>
            <a:spLocks noGrp="1"/>
          </p:cNvSpPr>
          <p:nvPr>
            <p:ph type="title"/>
          </p:nvPr>
        </p:nvSpPr>
        <p:spPr>
          <a:xfrm>
            <a:off x="866441" y="642027"/>
            <a:ext cx="6905959" cy="1342418"/>
          </a:xfrm>
        </p:spPr>
        <p:txBody>
          <a:bodyPr/>
          <a:lstStyle/>
          <a:p>
            <a:pPr algn="ctr"/>
            <a:r>
              <a:rPr lang="zh-CN" altLang="en-US" sz="5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Courier New" panose="02070309020205020404" pitchFamily="49" charset="0"/>
              </a:rPr>
              <a:t>倒第五碗</a:t>
            </a:r>
            <a:endParaRPr 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5" name="Content Placeholder 4">
            <a:extLst>
              <a:ext uri="{FF2B5EF4-FFF2-40B4-BE49-F238E27FC236}">
                <a16:creationId xmlns:a16="http://schemas.microsoft.com/office/drawing/2014/main" id="{95542EF3-1E92-4974-A4F2-497C84A4AEAC}"/>
              </a:ext>
            </a:extLst>
          </p:cNvPr>
          <p:cNvSpPr>
            <a:spLocks noGrp="1"/>
          </p:cNvSpPr>
          <p:nvPr>
            <p:ph idx="1"/>
          </p:nvPr>
        </p:nvSpPr>
        <p:spPr>
          <a:xfrm>
            <a:off x="696686" y="2489201"/>
            <a:ext cx="7785833" cy="4115880"/>
          </a:xfrm>
        </p:spPr>
        <p:txBody>
          <a:bodyPr anchor="t">
            <a:normAutofit fontScale="92500"/>
          </a:bodyPr>
          <a:lstStyle/>
          <a:p>
            <a:pPr marL="0" indent="0">
              <a:lnSpc>
                <a:spcPct val="110000"/>
              </a:lnSpc>
              <a:spcBef>
                <a:spcPts val="600"/>
              </a:spcBef>
              <a:spcAft>
                <a:spcPts val="600"/>
              </a:spcAft>
              <a:buNone/>
            </a:pPr>
            <a:r>
              <a:rPr lang="zh-CN" sz="52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第五位天使把碗倒在獸的座位上，獸的國就黑暗了。</a:t>
            </a:r>
            <a:endParaRPr lang="en-US" altLang="zh-CN" sz="52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endParaRPr>
          </a:p>
          <a:p>
            <a:pPr marL="0" indent="0">
              <a:lnSpc>
                <a:spcPct val="110000"/>
              </a:lnSpc>
              <a:spcBef>
                <a:spcPts val="600"/>
              </a:spcBef>
              <a:spcAft>
                <a:spcPts val="600"/>
              </a:spcAft>
              <a:buNone/>
            </a:pPr>
            <a:r>
              <a:rPr lang="zh-CN" sz="43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人因疼痛就咬自己的舌頭， 又因所受的疼痛和生的瘡，就褻瀆天上的神，並不悔改所行的。</a:t>
            </a:r>
            <a:r>
              <a:rPr lang="en-US" sz="43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(10-11)</a:t>
            </a:r>
            <a:endParaRPr lang="en-US" sz="950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266107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1143000" y="696687"/>
            <a:ext cx="6868886" cy="2960914"/>
          </a:xfrm>
        </p:spPr>
        <p:txBody>
          <a:bodyPr/>
          <a:lstStyle/>
          <a:p>
            <a:pPr>
              <a:lnSpc>
                <a:spcPct val="110000"/>
              </a:lnSpc>
              <a:spcBef>
                <a:spcPts val="600"/>
              </a:spcBef>
              <a:spcAft>
                <a:spcPts val="600"/>
              </a:spcAft>
            </a:pPr>
            <a:r>
              <a:rPr lang="zh-TW" altLang="en-US"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比較</a:t>
            </a:r>
            <a:r>
              <a:rPr lang="en-GB"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1-5</a:t>
            </a:r>
            <a:r>
              <a:rPr lang="zh-TW" altLang="en-US"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號和</a:t>
            </a:r>
            <a:r>
              <a:rPr lang="en-GB"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1-5</a:t>
            </a:r>
            <a:r>
              <a:rPr lang="zh-TW" altLang="en-US"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碗的相似</a:t>
            </a:r>
            <a:r>
              <a:rPr lang="zh-CN" altLang="en-US"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之</a:t>
            </a:r>
            <a:r>
              <a:rPr lang="zh-TW" altLang="en-US" sz="6000" dirty="0">
                <a:solidFill>
                  <a:srgbClr val="00008A"/>
                </a:solidFill>
                <a:latin typeface="Candara" panose="020E0502030303020204" pitchFamily="34" charset="0"/>
                <a:ea typeface="DFPWeiBei-B5" panose="03000700000000000000" pitchFamily="66" charset="-120"/>
                <a:cs typeface="Arial" panose="020B0604020202020204" pitchFamily="34" charset="0"/>
              </a:rPr>
              <a:t>處：</a:t>
            </a:r>
            <a:endParaRPr lang="en-US" dirty="0">
              <a:solidFill>
                <a:srgbClr val="00008A"/>
              </a:solidFill>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type="body" idx="1"/>
          </p:nvPr>
        </p:nvSpPr>
        <p:spPr>
          <a:xfrm>
            <a:off x="1621971" y="4154519"/>
            <a:ext cx="5921830" cy="2268051"/>
          </a:xfrm>
        </p:spPr>
        <p:txBody>
          <a:bodyPr anchor="ctr">
            <a:noAutofit/>
          </a:bodyPr>
          <a:lstStyle/>
          <a:p>
            <a:pPr>
              <a:lnSpc>
                <a:spcPct val="110000"/>
              </a:lnSpc>
              <a:spcBef>
                <a:spcPts val="600"/>
              </a:spcBef>
            </a:pPr>
            <a:r>
              <a:rPr lang="zh-TW" altLang="en-US"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啟</a:t>
            </a:r>
            <a:r>
              <a:rPr lang="en-GB"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8:7-13</a:t>
            </a:r>
            <a:r>
              <a:rPr lang="zh-TW" altLang="en-US"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a:t>
            </a:r>
            <a:r>
              <a:rPr lang="en-GB"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9:1-11 </a:t>
            </a:r>
          </a:p>
          <a:p>
            <a:pPr>
              <a:lnSpc>
                <a:spcPct val="110000"/>
              </a:lnSpc>
              <a:spcBef>
                <a:spcPts val="600"/>
              </a:spcBef>
            </a:pPr>
            <a:r>
              <a:rPr lang="en-GB"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vs. </a:t>
            </a:r>
            <a:r>
              <a:rPr lang="zh-TW" altLang="en-US"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啟</a:t>
            </a:r>
            <a:r>
              <a:rPr lang="en-GB"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16</a:t>
            </a:r>
            <a:r>
              <a:rPr lang="en-US" altLang="zh-TW"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a:t>
            </a:r>
            <a:r>
              <a:rPr lang="en-GB" sz="4800" dirty="0">
                <a:solidFill>
                  <a:srgbClr val="4B4BFF"/>
                </a:solidFill>
                <a:latin typeface="Candara" panose="020E0502030303020204" pitchFamily="34" charset="0"/>
                <a:ea typeface="DFYuanMedium-B5" panose="020F0509000000000000" pitchFamily="49" charset="-120"/>
                <a:cs typeface="Arial" panose="020B0604020202020204" pitchFamily="34" charset="0"/>
              </a:rPr>
              <a:t>1-11</a:t>
            </a:r>
            <a:endParaRPr lang="en-US" sz="48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7856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D2F2F"/>
        </a:solidFill>
        <a:effectLst/>
      </p:bgPr>
    </p:bg>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6FB7A91-FA55-50C9-6EF3-184F135B6DF6}"/>
              </a:ext>
            </a:extLst>
          </p:cNvPr>
          <p:cNvGraphicFramePr>
            <a:graphicFrameLocks noGrp="1"/>
          </p:cNvGraphicFramePr>
          <p:nvPr>
            <p:ph idx="1"/>
            <p:extLst>
              <p:ext uri="{D42A27DB-BD31-4B8C-83A1-F6EECF244321}">
                <p14:modId xmlns:p14="http://schemas.microsoft.com/office/powerpoint/2010/main" val="2964699295"/>
              </p:ext>
            </p:extLst>
          </p:nvPr>
        </p:nvGraphicFramePr>
        <p:xfrm>
          <a:off x="468086" y="468086"/>
          <a:ext cx="8229600" cy="5943600"/>
        </p:xfrm>
        <a:graphic>
          <a:graphicData uri="http://schemas.openxmlformats.org/drawingml/2006/table">
            <a:tbl>
              <a:tblPr>
                <a:effectLst/>
                <a:tableStyleId>{5C22544A-7EE6-4342-B048-85BDC9FD1C3A}</a:tableStyleId>
              </a:tblPr>
              <a:tblGrid>
                <a:gridCol w="4104487">
                  <a:extLst>
                    <a:ext uri="{9D8B030D-6E8A-4147-A177-3AD203B41FA5}">
                      <a16:colId xmlns:a16="http://schemas.microsoft.com/office/drawing/2014/main" val="4250343578"/>
                    </a:ext>
                  </a:extLst>
                </a:gridCol>
                <a:gridCol w="4125113">
                  <a:extLst>
                    <a:ext uri="{9D8B030D-6E8A-4147-A177-3AD203B41FA5}">
                      <a16:colId xmlns:a16="http://schemas.microsoft.com/office/drawing/2014/main" val="3762579856"/>
                    </a:ext>
                  </a:extLst>
                </a:gridCol>
              </a:tblGrid>
              <a:tr h="5943600">
                <a:tc>
                  <a:txBody>
                    <a:bodyPr/>
                    <a:lstStyle/>
                    <a:p>
                      <a:pPr marL="228600" marR="0" algn="ctr">
                        <a:lnSpc>
                          <a:spcPct val="110000"/>
                        </a:lnSpc>
                        <a:spcBef>
                          <a:spcPts val="1200"/>
                        </a:spcBef>
                        <a:spcAft>
                          <a:spcPts val="1200"/>
                        </a:spcAft>
                      </a:pPr>
                      <a:r>
                        <a:rPr lang="zh-TW" sz="4400" dirty="0">
                          <a:solidFill>
                            <a:srgbClr val="2D051A"/>
                          </a:solidFill>
                          <a:effectLst/>
                          <a:latin typeface="Candara" panose="020E0502030303020204" pitchFamily="34" charset="0"/>
                          <a:ea typeface="DFYuanMedium-B5" panose="020F0509000000000000" pitchFamily="49" charset="-120"/>
                          <a:cs typeface="Arial" panose="020B0604020202020204" pitchFamily="34" charset="0"/>
                        </a:rPr>
                        <a:t>第一號：</a:t>
                      </a:r>
                      <a:endParaRPr lang="en-US" altLang="zh-TW" sz="4400" dirty="0">
                        <a:solidFill>
                          <a:srgbClr val="2D051A"/>
                        </a:solidFill>
                        <a:effectLst/>
                        <a:latin typeface="Candara" panose="020E0502030303020204" pitchFamily="34" charset="0"/>
                        <a:ea typeface="DFYuanMedium-B5" panose="020F0509000000000000" pitchFamily="49" charset="-120"/>
                        <a:cs typeface="Arial" panose="020B0604020202020204" pitchFamily="34" charset="0"/>
                      </a:endParaRPr>
                    </a:p>
                    <a:p>
                      <a:pPr marL="228600" marR="0" algn="ctr">
                        <a:lnSpc>
                          <a:spcPct val="110000"/>
                        </a:lnSpc>
                        <a:spcBef>
                          <a:spcPts val="1200"/>
                        </a:spcBef>
                        <a:spcAft>
                          <a:spcPts val="1200"/>
                        </a:spcAft>
                      </a:pPr>
                      <a:r>
                        <a:rPr lang="zh-TW" sz="4400" b="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a:t>
                      </a:r>
                      <a:r>
                        <a:rPr lang="zh-CN" sz="4400" b="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有雹子與火攙著血丟在地上</a:t>
                      </a:r>
                      <a:r>
                        <a:rPr lang="zh-TW" sz="4400" b="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a:t>
                      </a:r>
                      <a:r>
                        <a:rPr lang="en-US" sz="4400" b="0" dirty="0">
                          <a:solidFill>
                            <a:srgbClr val="2D051A"/>
                          </a:solidFill>
                          <a:effectLst/>
                          <a:latin typeface="Candara" panose="020E0502030303020204" pitchFamily="34" charset="0"/>
                          <a:ea typeface="DFPWeiBei-B5" panose="03000700000000000000" pitchFamily="66" charset="-120"/>
                          <a:cs typeface="Arial" panose="020B0604020202020204" pitchFamily="34" charset="0"/>
                        </a:rPr>
                        <a:t>(8:7a)</a:t>
                      </a:r>
                      <a:endParaRPr lang="en-US" sz="4000" b="0" dirty="0">
                        <a:solidFill>
                          <a:srgbClr val="2D051A"/>
                        </a:solidFill>
                        <a:effectLst/>
                        <a:latin typeface="Candara" panose="020E0502030303020204" pitchFamily="34" charset="0"/>
                        <a:ea typeface="DFPWeiBei-B5" panose="03000700000000000000" pitchFamily="66"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tx1"/>
                    </a:solidFill>
                  </a:tcPr>
                </a:tc>
                <a:tc>
                  <a:txBody>
                    <a:bodyPr/>
                    <a:lstStyle/>
                    <a:p>
                      <a:pPr marL="228600" marR="0" algn="ctr">
                        <a:lnSpc>
                          <a:spcPct val="110000"/>
                        </a:lnSpc>
                        <a:spcBef>
                          <a:spcPts val="1200"/>
                        </a:spcBef>
                        <a:spcAft>
                          <a:spcPts val="1200"/>
                        </a:spcAft>
                      </a:pPr>
                      <a:r>
                        <a:rPr lang="zh-CN"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第一碗：</a:t>
                      </a:r>
                      <a:endParaRPr lang="en-US" altLang="zh-CN"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228600" marR="0" algn="ctr">
                        <a:lnSpc>
                          <a:spcPct val="110000"/>
                        </a:lnSpc>
                        <a:spcBef>
                          <a:spcPts val="1200"/>
                        </a:spcBef>
                        <a:spcAft>
                          <a:spcPts val="1200"/>
                        </a:spcAft>
                      </a:pPr>
                      <a:r>
                        <a:rPr lang="zh-CN"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「第一位天使便去，把</a:t>
                      </a:r>
                      <a:r>
                        <a:rPr lang="zh-CN" sz="4400" b="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碗倒在地上，</a:t>
                      </a:r>
                      <a:r>
                        <a:rPr lang="zh-CN"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 </a:t>
                      </a:r>
                      <a:r>
                        <a:rPr lang="en-US"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(16:2a)</a:t>
                      </a:r>
                      <a:endParaRPr lang="en-US" sz="40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blipFill>
                      <a:blip r:embed="rId2"/>
                      <a:tile tx="0" ty="0" sx="100000" sy="100000" flip="none" algn="tl"/>
                    </a:blipFill>
                  </a:tcPr>
                </a:tc>
                <a:extLst>
                  <a:ext uri="{0D108BD9-81ED-4DB2-BD59-A6C34878D82A}">
                    <a16:rowId xmlns:a16="http://schemas.microsoft.com/office/drawing/2014/main" val="2217163224"/>
                  </a:ext>
                </a:extLst>
              </a:tr>
            </a:tbl>
          </a:graphicData>
        </a:graphic>
      </p:graphicFrame>
    </p:spTree>
    <p:extLst>
      <p:ext uri="{BB962C8B-B14F-4D97-AF65-F5344CB8AC3E}">
        <p14:creationId xmlns:p14="http://schemas.microsoft.com/office/powerpoint/2010/main" val="3280164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D2F2F"/>
        </a:solidFill>
        <a:effectLst/>
      </p:bgPr>
    </p:bg>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6FB7A91-FA55-50C9-6EF3-184F135B6DF6}"/>
              </a:ext>
            </a:extLst>
          </p:cNvPr>
          <p:cNvGraphicFramePr>
            <a:graphicFrameLocks noGrp="1"/>
          </p:cNvGraphicFramePr>
          <p:nvPr>
            <p:ph idx="1"/>
            <p:extLst>
              <p:ext uri="{D42A27DB-BD31-4B8C-83A1-F6EECF244321}">
                <p14:modId xmlns:p14="http://schemas.microsoft.com/office/powerpoint/2010/main" val="3098003953"/>
              </p:ext>
            </p:extLst>
          </p:nvPr>
        </p:nvGraphicFramePr>
        <p:xfrm>
          <a:off x="468086" y="468086"/>
          <a:ext cx="8229600" cy="5943600"/>
        </p:xfrm>
        <a:graphic>
          <a:graphicData uri="http://schemas.openxmlformats.org/drawingml/2006/table">
            <a:tbl>
              <a:tblPr>
                <a:effectLst/>
                <a:tableStyleId>{5C22544A-7EE6-4342-B048-85BDC9FD1C3A}</a:tableStyleId>
              </a:tblPr>
              <a:tblGrid>
                <a:gridCol w="4099350">
                  <a:extLst>
                    <a:ext uri="{9D8B030D-6E8A-4147-A177-3AD203B41FA5}">
                      <a16:colId xmlns:a16="http://schemas.microsoft.com/office/drawing/2014/main" val="4250343578"/>
                    </a:ext>
                  </a:extLst>
                </a:gridCol>
                <a:gridCol w="4130250">
                  <a:extLst>
                    <a:ext uri="{9D8B030D-6E8A-4147-A177-3AD203B41FA5}">
                      <a16:colId xmlns:a16="http://schemas.microsoft.com/office/drawing/2014/main" val="3762579856"/>
                    </a:ext>
                  </a:extLst>
                </a:gridCol>
              </a:tblGrid>
              <a:tr h="5943600">
                <a:tc>
                  <a:txBody>
                    <a:bodyPr/>
                    <a:lstStyle/>
                    <a:p>
                      <a:pPr marL="228600" marR="0" algn="ctr">
                        <a:lnSpc>
                          <a:spcPct val="110000"/>
                        </a:lnSpc>
                        <a:spcBef>
                          <a:spcPts val="1200"/>
                        </a:spcBef>
                        <a:spcAft>
                          <a:spcPts val="600"/>
                        </a:spcAft>
                      </a:pPr>
                      <a:r>
                        <a:rPr lang="zh-TW" sz="4400" dirty="0">
                          <a:effectLst/>
                          <a:latin typeface="Candara" panose="020E0502030303020204" pitchFamily="34" charset="0"/>
                          <a:ea typeface="DFYuanMedium-B5" panose="020F0509000000000000" pitchFamily="49" charset="-120"/>
                          <a:cs typeface="Arial" panose="020B0604020202020204" pitchFamily="34" charset="0"/>
                        </a:rPr>
                        <a:t>第二號：</a:t>
                      </a:r>
                      <a:endParaRPr lang="en-US" altLang="zh-TW" sz="4400" dirty="0">
                        <a:effectLst/>
                        <a:latin typeface="Candara" panose="020E0502030303020204" pitchFamily="34" charset="0"/>
                        <a:ea typeface="DFYuanMedium-B5" panose="020F0509000000000000" pitchFamily="49" charset="-120"/>
                        <a:cs typeface="Arial" panose="020B0604020202020204" pitchFamily="34" charset="0"/>
                      </a:endParaRPr>
                    </a:p>
                    <a:p>
                      <a:pPr marL="53975" marR="0" indent="0" algn="ctr">
                        <a:lnSpc>
                          <a:spcPct val="110000"/>
                        </a:lnSpc>
                        <a:spcBef>
                          <a:spcPts val="1200"/>
                        </a:spcBef>
                        <a:spcAft>
                          <a:spcPts val="600"/>
                        </a:spcAft>
                      </a:pP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zh-CN" sz="4400" b="0" dirty="0">
                          <a:effectLst/>
                          <a:latin typeface="DFPWeiBei-B5" panose="03000700000000000000" pitchFamily="66" charset="-120"/>
                          <a:ea typeface="DFPWeiBei-B5" panose="03000700000000000000" pitchFamily="66" charset="-120"/>
                          <a:cs typeface="Times New Roman" panose="02020603050405020304" pitchFamily="18" charset="0"/>
                        </a:rPr>
                        <a:t>海的三分之一變成血。海中的活物死了三分之一，船隻也壞了三分之一</a:t>
                      </a:r>
                      <a:r>
                        <a:rPr lang="zh-TW" sz="4400" dirty="0">
                          <a:effectLst/>
                          <a:latin typeface="Candara" panose="020E0502030303020204" pitchFamily="34" charset="0"/>
                          <a:ea typeface="DFYuanMedium-B5" panose="020F0509000000000000" pitchFamily="49" charset="-120"/>
                          <a:cs typeface="Arial" panose="020B0604020202020204" pitchFamily="34" charset="0"/>
                        </a:rPr>
                        <a:t>」</a:t>
                      </a:r>
                      <a:r>
                        <a:rPr lang="en-US" sz="4000" dirty="0">
                          <a:effectLst/>
                          <a:latin typeface="Candara" panose="020E0502030303020204" pitchFamily="34" charset="0"/>
                          <a:ea typeface="SimSun" panose="02010600030101010101" pitchFamily="2" charset="-122"/>
                          <a:cs typeface="Arial" panose="020B0604020202020204" pitchFamily="34" charset="0"/>
                        </a:rPr>
                        <a:t>(</a:t>
                      </a:r>
                      <a:r>
                        <a:rPr lang="en-US" sz="4000" dirty="0">
                          <a:effectLst/>
                          <a:latin typeface="Candara" panose="020E0502030303020204" pitchFamily="34" charset="0"/>
                          <a:ea typeface="DFYuanMedium-B5" panose="020F0509000000000000" pitchFamily="49" charset="-120"/>
                          <a:cs typeface="Arial" panose="020B0604020202020204" pitchFamily="34" charset="0"/>
                        </a:rPr>
                        <a:t>8:8b-9a</a:t>
                      </a:r>
                      <a:r>
                        <a:rPr lang="en-US" sz="4000" dirty="0">
                          <a:effectLst/>
                          <a:latin typeface="Candara" panose="020E0502030303020204" pitchFamily="34" charset="0"/>
                          <a:ea typeface="SimSun" panose="02010600030101010101" pitchFamily="2" charset="-122"/>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228600" marR="0" algn="ctr">
                        <a:lnSpc>
                          <a:spcPct val="110000"/>
                        </a:lnSpc>
                        <a:spcBef>
                          <a:spcPts val="1200"/>
                        </a:spcBef>
                        <a:spcAft>
                          <a:spcPts val="600"/>
                        </a:spcAft>
                      </a:pP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第二碗：</a:t>
                      </a:r>
                      <a:endParaRPr lang="en-US" alt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228600" marR="0" algn="ctr">
                        <a:lnSpc>
                          <a:spcPct val="110000"/>
                        </a:lnSpc>
                        <a:spcBef>
                          <a:spcPts val="1200"/>
                        </a:spcBef>
                        <a:spcAft>
                          <a:spcPts val="600"/>
                        </a:spcAft>
                      </a:pPr>
                      <a:r>
                        <a:rPr lang="zh-TW" sz="4400" b="0" dirty="0">
                          <a:solidFill>
                            <a:srgbClr val="00008A"/>
                          </a:solidFill>
                          <a:effectLst/>
                          <a:latin typeface="DFPWeiBei-B5" panose="03000700000000000000" pitchFamily="66" charset="-120"/>
                          <a:ea typeface="DFPWeiBei-B5" panose="03000700000000000000" pitchFamily="66" charset="-120"/>
                          <a:cs typeface="Arial" panose="020B0604020202020204" pitchFamily="34" charset="0"/>
                        </a:rPr>
                        <a:t>「</a:t>
                      </a:r>
                      <a:r>
                        <a:rPr lang="zh-CN" sz="4400" b="0" dirty="0">
                          <a:solidFill>
                            <a:srgbClr val="00008A"/>
                          </a:solidFill>
                          <a:effectLst/>
                          <a:latin typeface="DFPWeiBei-B5" panose="03000700000000000000" pitchFamily="66" charset="-120"/>
                          <a:ea typeface="DFPWeiBei-B5" panose="03000700000000000000" pitchFamily="66" charset="-120"/>
                          <a:cs typeface="Times New Roman" panose="02020603050405020304" pitchFamily="18" charset="0"/>
                        </a:rPr>
                        <a:t>海就變成血，好像死人的血，海中的活物都死了。</a:t>
                      </a:r>
                      <a:r>
                        <a:rPr lang="zh-TW" sz="4400" b="0" dirty="0">
                          <a:solidFill>
                            <a:srgbClr val="00008A"/>
                          </a:solidFill>
                          <a:effectLst/>
                          <a:latin typeface="DFPWeiBei-B5" panose="03000700000000000000" pitchFamily="66" charset="-120"/>
                          <a:ea typeface="DFPWeiBei-B5" panose="03000700000000000000" pitchFamily="66" charset="-120"/>
                          <a:cs typeface="Arial" panose="020B0604020202020204" pitchFamily="34" charset="0"/>
                        </a:rPr>
                        <a:t>」</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r>
                        <a:rPr lang="en-US"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16:3b</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endParaRPr lang="en-US" sz="4000" dirty="0">
                        <a:solidFill>
                          <a:srgbClr val="00008A"/>
                        </a:solidFill>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217163224"/>
                  </a:ext>
                </a:extLst>
              </a:tr>
            </a:tbl>
          </a:graphicData>
        </a:graphic>
      </p:graphicFrame>
    </p:spTree>
    <p:extLst>
      <p:ext uri="{BB962C8B-B14F-4D97-AF65-F5344CB8AC3E}">
        <p14:creationId xmlns:p14="http://schemas.microsoft.com/office/powerpoint/2010/main" val="4171527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D2F2F"/>
        </a:solidFill>
        <a:effectLst/>
      </p:bgPr>
    </p:bg>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6FB7A91-FA55-50C9-6EF3-184F135B6DF6}"/>
              </a:ext>
            </a:extLst>
          </p:cNvPr>
          <p:cNvGraphicFramePr>
            <a:graphicFrameLocks noGrp="1"/>
          </p:cNvGraphicFramePr>
          <p:nvPr>
            <p:ph idx="1"/>
            <p:extLst>
              <p:ext uri="{D42A27DB-BD31-4B8C-83A1-F6EECF244321}">
                <p14:modId xmlns:p14="http://schemas.microsoft.com/office/powerpoint/2010/main" val="2159559974"/>
              </p:ext>
            </p:extLst>
          </p:nvPr>
        </p:nvGraphicFramePr>
        <p:xfrm>
          <a:off x="468086" y="468086"/>
          <a:ext cx="8229600" cy="5943600"/>
        </p:xfrm>
        <a:graphic>
          <a:graphicData uri="http://schemas.openxmlformats.org/drawingml/2006/table">
            <a:tbl>
              <a:tblPr>
                <a:tableStyleId>{5C22544A-7EE6-4342-B048-85BDC9FD1C3A}</a:tableStyleId>
              </a:tblPr>
              <a:tblGrid>
                <a:gridCol w="4099350">
                  <a:extLst>
                    <a:ext uri="{9D8B030D-6E8A-4147-A177-3AD203B41FA5}">
                      <a16:colId xmlns:a16="http://schemas.microsoft.com/office/drawing/2014/main" val="4250343578"/>
                    </a:ext>
                  </a:extLst>
                </a:gridCol>
                <a:gridCol w="4130250">
                  <a:extLst>
                    <a:ext uri="{9D8B030D-6E8A-4147-A177-3AD203B41FA5}">
                      <a16:colId xmlns:a16="http://schemas.microsoft.com/office/drawing/2014/main" val="3762579856"/>
                    </a:ext>
                  </a:extLst>
                </a:gridCol>
              </a:tblGrid>
              <a:tr h="5943600">
                <a:tc>
                  <a:txBody>
                    <a:bodyPr/>
                    <a:lstStyle/>
                    <a:p>
                      <a:pPr marL="228600" marR="0" algn="ctr">
                        <a:lnSpc>
                          <a:spcPct val="110000"/>
                        </a:lnSpc>
                        <a:spcBef>
                          <a:spcPts val="1200"/>
                        </a:spcBef>
                        <a:spcAft>
                          <a:spcPts val="600"/>
                        </a:spcAft>
                      </a:pPr>
                      <a:r>
                        <a:rPr lang="zh-TW" sz="4400" dirty="0">
                          <a:effectLst/>
                          <a:latin typeface="Candara" panose="020E0502030303020204" pitchFamily="34" charset="0"/>
                          <a:ea typeface="DFYuanMedium-B5" panose="020F0509000000000000" pitchFamily="49" charset="-120"/>
                          <a:cs typeface="Arial" panose="020B0604020202020204" pitchFamily="34" charset="0"/>
                        </a:rPr>
                        <a:t>第三號：</a:t>
                      </a:r>
                      <a:endParaRPr lang="en-US" altLang="zh-TW" sz="4400" dirty="0">
                        <a:effectLst/>
                        <a:latin typeface="Candara" panose="020E0502030303020204" pitchFamily="34" charset="0"/>
                        <a:ea typeface="DFYuanMedium-B5" panose="020F0509000000000000" pitchFamily="49" charset="-120"/>
                        <a:cs typeface="Arial" panose="020B0604020202020204" pitchFamily="34" charset="0"/>
                      </a:endParaRPr>
                    </a:p>
                    <a:p>
                      <a:pPr marL="228600" marR="0" algn="ctr">
                        <a:lnSpc>
                          <a:spcPct val="110000"/>
                        </a:lnSpc>
                        <a:spcBef>
                          <a:spcPts val="1200"/>
                        </a:spcBef>
                        <a:spcAft>
                          <a:spcPts val="600"/>
                        </a:spcAft>
                      </a:pP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zh-CN" sz="4400" b="0" dirty="0">
                          <a:effectLst/>
                          <a:latin typeface="DFPWeiBei-B5" panose="03000700000000000000" pitchFamily="66" charset="-120"/>
                          <a:ea typeface="DFPWeiBei-B5" panose="03000700000000000000" pitchFamily="66" charset="-120"/>
                          <a:cs typeface="Times New Roman" panose="02020603050405020304" pitchFamily="18" charset="0"/>
                        </a:rPr>
                        <a:t>落在江河的三分之一，和眾水的泉源上。</a:t>
                      </a: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en-US" sz="4400" dirty="0">
                          <a:effectLst/>
                          <a:latin typeface="Candara" panose="020E0502030303020204" pitchFamily="34" charset="0"/>
                          <a:ea typeface="SimSun" panose="02010600030101010101" pitchFamily="2" charset="-122"/>
                          <a:cs typeface="Arial" panose="020B0604020202020204" pitchFamily="34" charset="0"/>
                        </a:rPr>
                        <a:t>(</a:t>
                      </a:r>
                      <a:r>
                        <a:rPr lang="en-US" sz="4400" dirty="0">
                          <a:effectLst/>
                          <a:latin typeface="Candara" panose="020E0502030303020204" pitchFamily="34" charset="0"/>
                          <a:ea typeface="DFYuanMedium-B5" panose="020F0509000000000000" pitchFamily="49" charset="-120"/>
                          <a:cs typeface="Arial" panose="020B0604020202020204" pitchFamily="34" charset="0"/>
                        </a:rPr>
                        <a:t>8:10b</a:t>
                      </a:r>
                      <a:r>
                        <a:rPr lang="en-US" sz="4400" dirty="0">
                          <a:effectLst/>
                          <a:latin typeface="Candara" panose="020E0502030303020204" pitchFamily="34" charset="0"/>
                          <a:ea typeface="SimSun" panose="02010600030101010101" pitchFamily="2" charset="-122"/>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228600" marR="0" algn="ctr">
                        <a:lnSpc>
                          <a:spcPct val="110000"/>
                        </a:lnSpc>
                        <a:spcBef>
                          <a:spcPts val="1200"/>
                        </a:spcBef>
                        <a:spcAft>
                          <a:spcPts val="600"/>
                        </a:spcAft>
                      </a:pP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第三碗：</a:t>
                      </a:r>
                      <a:endParaRPr lang="en-US" alt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228600" marR="0" algn="ctr">
                        <a:lnSpc>
                          <a:spcPct val="110000"/>
                        </a:lnSpc>
                        <a:spcBef>
                          <a:spcPts val="1200"/>
                        </a:spcBef>
                        <a:spcAft>
                          <a:spcPts val="600"/>
                        </a:spcAft>
                      </a:pPr>
                      <a:r>
                        <a:rPr lang="zh-TW"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「第三位天使把</a:t>
                      </a:r>
                      <a:r>
                        <a:rPr lang="zh-CN" sz="4400" b="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碗倒在江河與眾水的泉源裡，水就變成血了。</a:t>
                      </a:r>
                      <a:r>
                        <a:rPr lang="zh-TW"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r>
                        <a:rPr lang="en-US"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16:4a</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endParaRPr lang="en-US" sz="4000" dirty="0">
                        <a:solidFill>
                          <a:srgbClr val="00008A"/>
                        </a:solidFill>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217163224"/>
                  </a:ext>
                </a:extLst>
              </a:tr>
            </a:tbl>
          </a:graphicData>
        </a:graphic>
      </p:graphicFrame>
    </p:spTree>
    <p:extLst>
      <p:ext uri="{BB962C8B-B14F-4D97-AF65-F5344CB8AC3E}">
        <p14:creationId xmlns:p14="http://schemas.microsoft.com/office/powerpoint/2010/main" val="4283435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D2F2F"/>
        </a:solidFill>
        <a:effectLst/>
      </p:bgPr>
    </p:bg>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6FB7A91-FA55-50C9-6EF3-184F135B6DF6}"/>
              </a:ext>
            </a:extLst>
          </p:cNvPr>
          <p:cNvGraphicFramePr>
            <a:graphicFrameLocks noGrp="1"/>
          </p:cNvGraphicFramePr>
          <p:nvPr>
            <p:ph idx="1"/>
            <p:extLst>
              <p:ext uri="{D42A27DB-BD31-4B8C-83A1-F6EECF244321}">
                <p14:modId xmlns:p14="http://schemas.microsoft.com/office/powerpoint/2010/main" val="3560494298"/>
              </p:ext>
            </p:extLst>
          </p:nvPr>
        </p:nvGraphicFramePr>
        <p:xfrm>
          <a:off x="478970" y="457199"/>
          <a:ext cx="8229600" cy="5943600"/>
        </p:xfrm>
        <a:graphic>
          <a:graphicData uri="http://schemas.openxmlformats.org/drawingml/2006/table">
            <a:tbl>
              <a:tblPr>
                <a:tableStyleId>{5C22544A-7EE6-4342-B048-85BDC9FD1C3A}</a:tableStyleId>
              </a:tblPr>
              <a:tblGrid>
                <a:gridCol w="4099350">
                  <a:extLst>
                    <a:ext uri="{9D8B030D-6E8A-4147-A177-3AD203B41FA5}">
                      <a16:colId xmlns:a16="http://schemas.microsoft.com/office/drawing/2014/main" val="4250343578"/>
                    </a:ext>
                  </a:extLst>
                </a:gridCol>
                <a:gridCol w="4130250">
                  <a:extLst>
                    <a:ext uri="{9D8B030D-6E8A-4147-A177-3AD203B41FA5}">
                      <a16:colId xmlns:a16="http://schemas.microsoft.com/office/drawing/2014/main" val="3762579856"/>
                    </a:ext>
                  </a:extLst>
                </a:gridCol>
              </a:tblGrid>
              <a:tr h="5943600">
                <a:tc>
                  <a:txBody>
                    <a:bodyPr/>
                    <a:lstStyle/>
                    <a:p>
                      <a:pPr marL="228600" marR="0" algn="ctr">
                        <a:lnSpc>
                          <a:spcPct val="110000"/>
                        </a:lnSpc>
                        <a:spcBef>
                          <a:spcPts val="1200"/>
                        </a:spcBef>
                        <a:spcAft>
                          <a:spcPts val="600"/>
                        </a:spcAft>
                      </a:pPr>
                      <a:r>
                        <a:rPr lang="zh-TW" sz="4400" dirty="0">
                          <a:effectLst/>
                          <a:latin typeface="Candara" panose="020E0502030303020204" pitchFamily="34" charset="0"/>
                          <a:ea typeface="DFYuanMedium-B5" panose="020F0509000000000000" pitchFamily="49" charset="-120"/>
                          <a:cs typeface="Arial" panose="020B0604020202020204" pitchFamily="34" charset="0"/>
                        </a:rPr>
                        <a:t>第四號：</a:t>
                      </a:r>
                      <a:endParaRPr lang="en-US" altLang="zh-TW" sz="4400" b="0" dirty="0">
                        <a:effectLst/>
                        <a:latin typeface="DFPWeiBei-B5" panose="03000700000000000000" pitchFamily="66" charset="-120"/>
                        <a:ea typeface="DFPWeiBei-B5" panose="03000700000000000000" pitchFamily="66" charset="-120"/>
                        <a:cs typeface="Arial" panose="020B0604020202020204" pitchFamily="34" charset="0"/>
                      </a:endParaRPr>
                    </a:p>
                    <a:p>
                      <a:pPr marL="228600" marR="0" indent="0" algn="ctr">
                        <a:lnSpc>
                          <a:spcPct val="110000"/>
                        </a:lnSpc>
                        <a:spcBef>
                          <a:spcPts val="1200"/>
                        </a:spcBef>
                        <a:spcAft>
                          <a:spcPts val="600"/>
                        </a:spcAft>
                      </a:pP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zh-CN" sz="4400" b="0" dirty="0">
                          <a:effectLst/>
                          <a:latin typeface="DFPWeiBei-B5" panose="03000700000000000000" pitchFamily="66" charset="-120"/>
                          <a:ea typeface="DFPWeiBei-B5" panose="03000700000000000000" pitchFamily="66" charset="-120"/>
                          <a:cs typeface="Times New Roman" panose="02020603050405020304" pitchFamily="18" charset="0"/>
                        </a:rPr>
                        <a:t>日頭的三分之一，月亮的三分之一，星晨的三分之一，都被擊打，</a:t>
                      </a: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en-US" sz="4400" dirty="0">
                          <a:effectLst/>
                          <a:latin typeface="Candara" panose="020E0502030303020204" pitchFamily="34" charset="0"/>
                          <a:ea typeface="SimSun" panose="02010600030101010101" pitchFamily="2" charset="-122"/>
                          <a:cs typeface="Arial" panose="020B0604020202020204" pitchFamily="34" charset="0"/>
                        </a:rPr>
                        <a:t>(</a:t>
                      </a:r>
                      <a:r>
                        <a:rPr lang="en-US" sz="4400" dirty="0">
                          <a:effectLst/>
                          <a:latin typeface="Candara" panose="020E0502030303020204" pitchFamily="34" charset="0"/>
                          <a:ea typeface="DFYuanMedium-B5" panose="020F0509000000000000" pitchFamily="49" charset="-120"/>
                          <a:cs typeface="Arial" panose="020B0604020202020204" pitchFamily="34" charset="0"/>
                        </a:rPr>
                        <a:t>8:12a</a:t>
                      </a:r>
                      <a:r>
                        <a:rPr lang="en-US" sz="4400" dirty="0">
                          <a:effectLst/>
                          <a:latin typeface="Candara" panose="020E0502030303020204" pitchFamily="34" charset="0"/>
                          <a:ea typeface="SimSun" panose="02010600030101010101" pitchFamily="2" charset="-122"/>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228600" marR="0" algn="ctr">
                        <a:lnSpc>
                          <a:spcPct val="110000"/>
                        </a:lnSpc>
                        <a:spcBef>
                          <a:spcPts val="1200"/>
                        </a:spcBef>
                        <a:spcAft>
                          <a:spcPts val="600"/>
                        </a:spcAft>
                      </a:pP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第四碗：</a:t>
                      </a:r>
                      <a:endParaRPr lang="en-US" altLang="zh-TW" sz="4400" b="0" dirty="0">
                        <a:solidFill>
                          <a:srgbClr val="00008A"/>
                        </a:solidFill>
                        <a:effectLst/>
                        <a:latin typeface="DFPWeiBei-B5" panose="03000700000000000000" pitchFamily="66" charset="-120"/>
                        <a:ea typeface="DFPWeiBei-B5" panose="03000700000000000000" pitchFamily="66" charset="-120"/>
                        <a:cs typeface="Arial" panose="020B0604020202020204" pitchFamily="34" charset="0"/>
                      </a:endParaRPr>
                    </a:p>
                    <a:p>
                      <a:pPr marL="228600" marR="0" algn="ctr">
                        <a:lnSpc>
                          <a:spcPct val="110000"/>
                        </a:lnSpc>
                        <a:spcBef>
                          <a:spcPts val="1200"/>
                        </a:spcBef>
                        <a:spcAft>
                          <a:spcPts val="600"/>
                        </a:spcAft>
                      </a:pPr>
                      <a:r>
                        <a:rPr lang="zh-TW" sz="4400" b="0" dirty="0">
                          <a:solidFill>
                            <a:srgbClr val="00008A"/>
                          </a:solidFill>
                          <a:effectLst/>
                          <a:latin typeface="DFPWeiBei-B5" panose="03000700000000000000" pitchFamily="66" charset="-120"/>
                          <a:ea typeface="DFPWeiBei-B5" panose="03000700000000000000" pitchFamily="66" charset="-120"/>
                          <a:cs typeface="Arial" panose="020B0604020202020204" pitchFamily="34" charset="0"/>
                        </a:rPr>
                        <a:t>「第四位天使把</a:t>
                      </a:r>
                      <a:r>
                        <a:rPr lang="zh-CN" sz="4400" b="0" dirty="0">
                          <a:solidFill>
                            <a:srgbClr val="00008A"/>
                          </a:solidFill>
                          <a:effectLst/>
                          <a:latin typeface="DFPWeiBei-B5" panose="03000700000000000000" pitchFamily="66" charset="-120"/>
                          <a:ea typeface="DFPWeiBei-B5" panose="03000700000000000000" pitchFamily="66" charset="-120"/>
                          <a:cs typeface="Times New Roman" panose="02020603050405020304" pitchFamily="18" charset="0"/>
                        </a:rPr>
                        <a:t>碗倒在日頭上，叫日頭能用火烤人。</a:t>
                      </a:r>
                      <a:r>
                        <a:rPr lang="zh-TW" sz="4400" b="0" dirty="0">
                          <a:solidFill>
                            <a:srgbClr val="00008A"/>
                          </a:solidFill>
                          <a:effectLst/>
                          <a:latin typeface="DFPWeiBei-B5" panose="03000700000000000000" pitchFamily="66" charset="-120"/>
                          <a:ea typeface="DFPWeiBei-B5" panose="03000700000000000000" pitchFamily="66" charset="-120"/>
                          <a:cs typeface="Arial" panose="020B0604020202020204" pitchFamily="34" charset="0"/>
                        </a:rPr>
                        <a:t>」</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r>
                        <a:rPr lang="en-US"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16:8</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endParaRPr lang="en-US" sz="4000" dirty="0">
                        <a:solidFill>
                          <a:srgbClr val="00008A"/>
                        </a:solidFill>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217163224"/>
                  </a:ext>
                </a:extLst>
              </a:tr>
            </a:tbl>
          </a:graphicData>
        </a:graphic>
      </p:graphicFrame>
    </p:spTree>
    <p:extLst>
      <p:ext uri="{BB962C8B-B14F-4D97-AF65-F5344CB8AC3E}">
        <p14:creationId xmlns:p14="http://schemas.microsoft.com/office/powerpoint/2010/main" val="276353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936171" y="437744"/>
            <a:ext cx="7378016" cy="735418"/>
          </a:xfrm>
        </p:spPr>
        <p:txBody>
          <a:bodyPr anchor="ctr">
            <a:normAutofit/>
          </a:bodyPr>
          <a:lstStyle/>
          <a:p>
            <a:r>
              <a:rPr lang="zh-TW" altLang="en-US" sz="4400" dirty="0">
                <a:solidFill>
                  <a:schemeClr val="bg1"/>
                </a:solidFill>
                <a:latin typeface="DFYuanBold-B5" panose="020F0709000000000000" pitchFamily="49" charset="-120"/>
                <a:ea typeface="DFYuanBold-B5" panose="020F0709000000000000" pitchFamily="49" charset="-120"/>
              </a:rPr>
              <a:t>屬靈原則：</a:t>
            </a:r>
            <a:endParaRPr lang="en-US" sz="4400" dirty="0">
              <a:solidFill>
                <a:schemeClr val="bg1"/>
              </a:solidFill>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696685" y="1614792"/>
            <a:ext cx="8044543" cy="4805464"/>
          </a:xfrm>
        </p:spPr>
        <p:txBody>
          <a:bodyPr anchor="ctr">
            <a:noAutofit/>
          </a:bodyPr>
          <a:lstStyle/>
          <a:p>
            <a:pPr marL="457200" lvl="0" indent="-457200">
              <a:lnSpc>
                <a:spcPct val="110000"/>
              </a:lnSpc>
              <a:spcBef>
                <a:spcPts val="1200"/>
              </a:spcBef>
              <a:spcAft>
                <a:spcPts val="600"/>
              </a:spcAft>
              <a:buFont typeface="Symbol" panose="05050102010706020507" pitchFamily="18" charset="2"/>
              <a:buChar char="·"/>
            </a:pPr>
            <a:r>
              <a:rPr lang="zh-TW" altLang="en-US" sz="3600" dirty="0">
                <a:solidFill>
                  <a:srgbClr val="00008A"/>
                </a:solidFill>
                <a:latin typeface="DFWeiBei-B5" panose="03000709000000000000" pitchFamily="65" charset="-120"/>
                <a:ea typeface="DFWeiBei-B5" panose="03000709000000000000" pitchFamily="65" charset="-120"/>
              </a:rPr>
              <a:t>上帝允許鬼魔破壞世界</a:t>
            </a:r>
            <a:r>
              <a:rPr lang="zh-CN" altLang="en-US" sz="3600" dirty="0">
                <a:solidFill>
                  <a:srgbClr val="00008A"/>
                </a:solidFill>
                <a:latin typeface="DFWeiBei-B5" panose="03000709000000000000" pitchFamily="65" charset="-120"/>
                <a:ea typeface="DFWeiBei-B5" panose="03000709000000000000" pitchFamily="65" charset="-120"/>
              </a:rPr>
              <a:t>，</a:t>
            </a:r>
            <a:r>
              <a:rPr lang="zh-TW" altLang="en-US" sz="3600" dirty="0">
                <a:solidFill>
                  <a:srgbClr val="00008A"/>
                </a:solidFill>
                <a:latin typeface="DFWeiBei-B5" panose="03000709000000000000" pitchFamily="65" charset="-120"/>
                <a:ea typeface="DFWeiBei-B5" panose="03000709000000000000" pitchFamily="65" charset="-120"/>
              </a:rPr>
              <a:t>造成毀滅性災害是為了叫人明白罪所帶來的後果</a:t>
            </a:r>
            <a:endParaRPr lang="en-US" sz="3600" dirty="0">
              <a:solidFill>
                <a:srgbClr val="00008A"/>
              </a:solidFill>
              <a:latin typeface="DFWeiBei-B5" panose="03000709000000000000" pitchFamily="65" charset="-120"/>
              <a:ea typeface="DFWeiBei-B5" panose="03000709000000000000" pitchFamily="65" charset="-120"/>
            </a:endParaRPr>
          </a:p>
          <a:p>
            <a:pPr marL="457200" lvl="0" indent="-457200">
              <a:lnSpc>
                <a:spcPct val="110000"/>
              </a:lnSpc>
              <a:spcBef>
                <a:spcPts val="1200"/>
              </a:spcBef>
              <a:spcAft>
                <a:spcPts val="600"/>
              </a:spcAft>
              <a:buFont typeface="Symbol" panose="05050102010706020507" pitchFamily="18" charset="2"/>
              <a:buChar char="·"/>
            </a:pPr>
            <a:r>
              <a:rPr lang="zh-TW" altLang="en-US" sz="3600" dirty="0">
                <a:solidFill>
                  <a:srgbClr val="00008A"/>
                </a:solidFill>
                <a:latin typeface="DFWeiBei-B5" panose="03000709000000000000" pitchFamily="65" charset="-120"/>
                <a:ea typeface="DFWeiBei-B5" panose="03000709000000000000" pitchFamily="65" charset="-120"/>
              </a:rPr>
              <a:t>目睹鬼魔的毀滅性作為，心硬的人仍然不悔改，終致必須面對可怕的審判</a:t>
            </a:r>
            <a:endParaRPr lang="en-US" sz="3600" dirty="0">
              <a:solidFill>
                <a:srgbClr val="00008A"/>
              </a:solidFill>
              <a:latin typeface="DFWeiBei-B5" panose="03000709000000000000" pitchFamily="65" charset="-120"/>
              <a:ea typeface="DFWeiBei-B5" panose="03000709000000000000" pitchFamily="65" charset="-120"/>
            </a:endParaRPr>
          </a:p>
          <a:p>
            <a:pPr marL="457200" lvl="0" indent="-457200">
              <a:lnSpc>
                <a:spcPct val="110000"/>
              </a:lnSpc>
              <a:spcBef>
                <a:spcPts val="1200"/>
              </a:spcBef>
              <a:spcAft>
                <a:spcPts val="600"/>
              </a:spcAft>
              <a:buFont typeface="Symbol" panose="05050102010706020507" pitchFamily="18" charset="2"/>
              <a:buChar char="·"/>
            </a:pPr>
            <a:r>
              <a:rPr lang="zh-TW" altLang="en-US" sz="3600" dirty="0">
                <a:solidFill>
                  <a:srgbClr val="00008A"/>
                </a:solidFill>
                <a:latin typeface="DFWeiBei-B5" panose="03000709000000000000" pitchFamily="65" charset="-120"/>
                <a:ea typeface="DFWeiBei-B5" panose="03000709000000000000" pitchFamily="65" charset="-120"/>
              </a:rPr>
              <a:t>神的國度必然降臨，屆時人將按照自己行為受審判：或得賞賜；或遭毀滅</a:t>
            </a:r>
            <a:endParaRPr lang="en-US" sz="3600" dirty="0">
              <a:solidFill>
                <a:srgbClr val="00008A"/>
              </a:solidFill>
              <a:latin typeface="DFWeiBei-B5" panose="03000709000000000000" pitchFamily="65" charset="-120"/>
              <a:ea typeface="DFWeiBei-B5" panose="03000709000000000000" pitchFamily="65" charset="-120"/>
            </a:endParaRPr>
          </a:p>
        </p:txBody>
      </p:sp>
    </p:spTree>
    <p:extLst>
      <p:ext uri="{BB962C8B-B14F-4D97-AF65-F5344CB8AC3E}">
        <p14:creationId xmlns:p14="http://schemas.microsoft.com/office/powerpoint/2010/main" val="386874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D2F2F"/>
        </a:solidFill>
        <a:effectLst/>
      </p:bgPr>
    </p:bg>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6FB7A91-FA55-50C9-6EF3-184F135B6DF6}"/>
              </a:ext>
            </a:extLst>
          </p:cNvPr>
          <p:cNvGraphicFramePr>
            <a:graphicFrameLocks noGrp="1"/>
          </p:cNvGraphicFramePr>
          <p:nvPr>
            <p:ph idx="1"/>
            <p:extLst>
              <p:ext uri="{D42A27DB-BD31-4B8C-83A1-F6EECF244321}">
                <p14:modId xmlns:p14="http://schemas.microsoft.com/office/powerpoint/2010/main" val="477011127"/>
              </p:ext>
            </p:extLst>
          </p:nvPr>
        </p:nvGraphicFramePr>
        <p:xfrm>
          <a:off x="468086" y="468086"/>
          <a:ext cx="8229600" cy="5943600"/>
        </p:xfrm>
        <a:graphic>
          <a:graphicData uri="http://schemas.openxmlformats.org/drawingml/2006/table">
            <a:tbl>
              <a:tblPr>
                <a:tableStyleId>{5C22544A-7EE6-4342-B048-85BDC9FD1C3A}</a:tableStyleId>
              </a:tblPr>
              <a:tblGrid>
                <a:gridCol w="4099350">
                  <a:extLst>
                    <a:ext uri="{9D8B030D-6E8A-4147-A177-3AD203B41FA5}">
                      <a16:colId xmlns:a16="http://schemas.microsoft.com/office/drawing/2014/main" val="4250343578"/>
                    </a:ext>
                  </a:extLst>
                </a:gridCol>
                <a:gridCol w="4130250">
                  <a:extLst>
                    <a:ext uri="{9D8B030D-6E8A-4147-A177-3AD203B41FA5}">
                      <a16:colId xmlns:a16="http://schemas.microsoft.com/office/drawing/2014/main" val="3762579856"/>
                    </a:ext>
                  </a:extLst>
                </a:gridCol>
              </a:tblGrid>
              <a:tr h="5943600">
                <a:tc>
                  <a:txBody>
                    <a:bodyPr/>
                    <a:lstStyle/>
                    <a:p>
                      <a:pPr marL="228600" marR="0" algn="ctr">
                        <a:lnSpc>
                          <a:spcPct val="110000"/>
                        </a:lnSpc>
                        <a:spcBef>
                          <a:spcPts val="1200"/>
                        </a:spcBef>
                        <a:spcAft>
                          <a:spcPts val="600"/>
                        </a:spcAft>
                      </a:pPr>
                      <a:r>
                        <a:rPr lang="zh-TW" sz="4400" dirty="0">
                          <a:effectLst/>
                          <a:latin typeface="Candara" panose="020E0502030303020204" pitchFamily="34" charset="0"/>
                          <a:ea typeface="DFYuanMedium-B5" panose="020F0509000000000000" pitchFamily="49" charset="-120"/>
                          <a:cs typeface="Arial" panose="020B0604020202020204" pitchFamily="34" charset="0"/>
                        </a:rPr>
                        <a:t>第五號：</a:t>
                      </a:r>
                      <a:endParaRPr lang="en-US" altLang="zh-TW" sz="4400" dirty="0">
                        <a:effectLst/>
                        <a:latin typeface="Candara" panose="020E0502030303020204" pitchFamily="34" charset="0"/>
                        <a:ea typeface="DFYuanMedium-B5" panose="020F0509000000000000" pitchFamily="49" charset="-120"/>
                        <a:cs typeface="Arial" panose="020B0604020202020204" pitchFamily="34" charset="0"/>
                      </a:endParaRPr>
                    </a:p>
                    <a:p>
                      <a:pPr marL="119063" marR="0" indent="0" algn="ctr">
                        <a:lnSpc>
                          <a:spcPct val="110000"/>
                        </a:lnSpc>
                        <a:spcBef>
                          <a:spcPts val="1200"/>
                        </a:spcBef>
                        <a:spcAft>
                          <a:spcPts val="600"/>
                        </a:spcAft>
                      </a:pP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zh-CN" sz="4400" b="0" dirty="0">
                          <a:effectLst/>
                          <a:latin typeface="DFPWeiBei-B5" panose="03000700000000000000" pitchFamily="66" charset="-120"/>
                          <a:ea typeface="DFPWeiBei-B5" panose="03000700000000000000" pitchFamily="66" charset="-120"/>
                          <a:cs typeface="Times New Roman" panose="02020603050405020304" pitchFamily="18" charset="0"/>
                        </a:rPr>
                        <a:t>只叫他們受痛苦五個月，這痛苦就像蠍子螫人的痛苦一樣。</a:t>
                      </a:r>
                      <a:r>
                        <a:rPr lang="zh-TW" sz="4400" b="0" dirty="0">
                          <a:effectLst/>
                          <a:latin typeface="DFPWeiBei-B5" panose="03000700000000000000" pitchFamily="66" charset="-120"/>
                          <a:ea typeface="DFPWeiBei-B5" panose="03000700000000000000" pitchFamily="66" charset="-120"/>
                          <a:cs typeface="Arial" panose="020B0604020202020204" pitchFamily="34" charset="0"/>
                        </a:rPr>
                        <a:t>」</a:t>
                      </a:r>
                      <a:r>
                        <a:rPr lang="en-US" sz="4400" dirty="0">
                          <a:effectLst/>
                          <a:latin typeface="Candara" panose="020E0502030303020204" pitchFamily="34" charset="0"/>
                          <a:ea typeface="SimSun" panose="02010600030101010101" pitchFamily="2" charset="-122"/>
                          <a:cs typeface="Arial" panose="020B0604020202020204" pitchFamily="34" charset="0"/>
                        </a:rPr>
                        <a:t>(</a:t>
                      </a:r>
                      <a:r>
                        <a:rPr lang="en-US" sz="4400" dirty="0">
                          <a:effectLst/>
                          <a:latin typeface="Candara" panose="020E0502030303020204" pitchFamily="34" charset="0"/>
                          <a:ea typeface="DFYuanMedium-B5" panose="020F0509000000000000" pitchFamily="49" charset="-120"/>
                          <a:cs typeface="Arial" panose="020B0604020202020204" pitchFamily="34" charset="0"/>
                        </a:rPr>
                        <a:t>9:5b</a:t>
                      </a:r>
                      <a:r>
                        <a:rPr lang="en-US" sz="4400" dirty="0">
                          <a:effectLst/>
                          <a:latin typeface="Candara" panose="020E0502030303020204" pitchFamily="34" charset="0"/>
                          <a:ea typeface="SimSun" panose="02010600030101010101" pitchFamily="2" charset="-122"/>
                          <a:cs typeface="Arial" panose="020B0604020202020204" pitchFamily="34" charset="0"/>
                        </a:rPr>
                        <a:t>)</a:t>
                      </a:r>
                      <a:endParaRPr lang="en-US" sz="4000" dirty="0">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228600" marR="0" algn="ctr">
                        <a:lnSpc>
                          <a:spcPct val="110000"/>
                        </a:lnSpc>
                        <a:spcBef>
                          <a:spcPts val="1200"/>
                        </a:spcBef>
                        <a:spcAft>
                          <a:spcPts val="600"/>
                        </a:spcAft>
                      </a:pP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第五碗：</a:t>
                      </a:r>
                      <a:endParaRPr lang="en-US" alt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174625" marR="0" indent="0" algn="ctr">
                        <a:lnSpc>
                          <a:spcPct val="110000"/>
                        </a:lnSpc>
                        <a:spcBef>
                          <a:spcPts val="1200"/>
                        </a:spcBef>
                        <a:spcAft>
                          <a:spcPts val="600"/>
                        </a:spcAft>
                      </a:pPr>
                      <a:r>
                        <a:rPr lang="zh-TW"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a:t>
                      </a:r>
                      <a:r>
                        <a:rPr lang="zh-CN" sz="4400" b="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人因疼痛就咬自己的舌頭。</a:t>
                      </a:r>
                      <a:r>
                        <a:rPr lang="zh-TW" sz="4400" b="0" dirty="0">
                          <a:solidFill>
                            <a:srgbClr val="00008A"/>
                          </a:solidFill>
                          <a:effectLst/>
                          <a:latin typeface="Candara" panose="020E0502030303020204" pitchFamily="34" charset="0"/>
                          <a:ea typeface="DFPWeiBei-B5" panose="03000700000000000000" pitchFamily="66" charset="-120"/>
                          <a:cs typeface="Arial" panose="020B0604020202020204" pitchFamily="34" charset="0"/>
                        </a:rPr>
                        <a:t>」</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r>
                        <a:rPr lang="en-US"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16:10b</a:t>
                      </a:r>
                      <a:r>
                        <a:rPr lang="en-US" sz="4400" dirty="0">
                          <a:solidFill>
                            <a:srgbClr val="00008A"/>
                          </a:solidFill>
                          <a:effectLst/>
                          <a:latin typeface="Candara" panose="020E0502030303020204" pitchFamily="34" charset="0"/>
                          <a:ea typeface="SimSun" panose="02010600030101010101" pitchFamily="2" charset="-122"/>
                          <a:cs typeface="Arial" panose="020B0604020202020204" pitchFamily="34" charset="0"/>
                        </a:rPr>
                        <a:t>)</a:t>
                      </a:r>
                      <a:endParaRPr lang="en-US" sz="4000" dirty="0">
                        <a:solidFill>
                          <a:srgbClr val="00008A"/>
                        </a:solidFill>
                        <a:effectLst/>
                        <a:latin typeface="DFPYuanBold-B5" panose="020F0700000000000000" pitchFamily="34" charset="-120"/>
                        <a:ea typeface="DFPYuanBold-B5" panose="020F0700000000000000"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217163224"/>
                  </a:ext>
                </a:extLst>
              </a:tr>
            </a:tbl>
          </a:graphicData>
        </a:graphic>
      </p:graphicFrame>
    </p:spTree>
    <p:extLst>
      <p:ext uri="{BB962C8B-B14F-4D97-AF65-F5344CB8AC3E}">
        <p14:creationId xmlns:p14="http://schemas.microsoft.com/office/powerpoint/2010/main" val="3563692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046E8-CD2F-422A-B91D-9C33A1029043}"/>
              </a:ext>
            </a:extLst>
          </p:cNvPr>
          <p:cNvSpPr>
            <a:spLocks noGrp="1"/>
          </p:cNvSpPr>
          <p:nvPr>
            <p:ph idx="4294967295"/>
          </p:nvPr>
        </p:nvSpPr>
        <p:spPr>
          <a:xfrm>
            <a:off x="947058" y="903514"/>
            <a:ext cx="7304314" cy="5050972"/>
          </a:xfrm>
        </p:spPr>
        <p:txBody>
          <a:bodyPr anchor="ctr">
            <a:noAutofit/>
          </a:bodyPr>
          <a:lstStyle/>
          <a:p>
            <a:pPr marL="0" indent="0">
              <a:lnSpc>
                <a:spcPct val="110000"/>
              </a:lnSpc>
              <a:spcBef>
                <a:spcPts val="600"/>
              </a:spcBef>
              <a:spcAft>
                <a:spcPts val="600"/>
              </a:spcAft>
              <a:buNone/>
            </a:pPr>
            <a:r>
              <a:rPr lang="zh-TW" sz="48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雖然</a:t>
            </a:r>
            <a:r>
              <a:rPr lang="en-US" sz="48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1-5</a:t>
            </a:r>
            <a:r>
              <a:rPr lang="zh-TW" sz="48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號和</a:t>
            </a:r>
            <a:r>
              <a:rPr lang="en-US" sz="48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1-5</a:t>
            </a:r>
            <a:r>
              <a:rPr lang="zh-TW" sz="4800" dirty="0">
                <a:solidFill>
                  <a:srgbClr val="2D051A"/>
                </a:solidFill>
                <a:effectLst/>
                <a:latin typeface="Candara" panose="020E0502030303020204" pitchFamily="34" charset="0"/>
                <a:ea typeface="DFPWeiBei-B5" panose="03000700000000000000" pitchFamily="66" charset="-120"/>
                <a:cs typeface="Times New Roman" panose="02020603050405020304" pitchFamily="18" charset="0"/>
              </a:rPr>
              <a:t>碗在災難的形式上有很多相似處，但兩者在受災的對象和災難的程度上有很大的不同。</a:t>
            </a:r>
            <a:endParaRPr lang="en-US" sz="4800" dirty="0">
              <a:solidFill>
                <a:srgbClr val="2D051A"/>
              </a:solidFill>
              <a:effectLst/>
              <a:latin typeface="Candara" panose="020E0502030303020204" pitchFamily="34" charset="0"/>
              <a:ea typeface="DFPWeiBei-B5" panose="03000700000000000000" pitchFamily="66" charset="-120"/>
              <a:cs typeface="Arial" panose="020B0604020202020204" pitchFamily="34" charset="0"/>
            </a:endParaRPr>
          </a:p>
        </p:txBody>
      </p:sp>
    </p:spTree>
    <p:extLst>
      <p:ext uri="{BB962C8B-B14F-4D97-AF65-F5344CB8AC3E}">
        <p14:creationId xmlns:p14="http://schemas.microsoft.com/office/powerpoint/2010/main" val="2697925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5618-8723-4EBE-84FF-372634691EF0}"/>
              </a:ext>
            </a:extLst>
          </p:cNvPr>
          <p:cNvSpPr>
            <a:spLocks noGrp="1"/>
          </p:cNvSpPr>
          <p:nvPr>
            <p:ph type="title"/>
          </p:nvPr>
        </p:nvSpPr>
        <p:spPr>
          <a:xfrm>
            <a:off x="1153886" y="1173575"/>
            <a:ext cx="6705382" cy="2701739"/>
          </a:xfrm>
        </p:spPr>
        <p:txBody>
          <a:bodyPr vert="horz" lIns="68580" tIns="34290" rIns="68580" bIns="34290" rtlCol="0" anchor="b" anchorCtr="0">
            <a:normAutofit/>
          </a:bodyPr>
          <a:lstStyle/>
          <a:p>
            <a:pPr algn="r"/>
            <a:r>
              <a:rPr lang="zh-CN" altLang="en-US" sz="7200" dirty="0">
                <a:latin typeface="DFPWeiBei-B5" panose="03000700000000000000" pitchFamily="66" charset="-120"/>
                <a:ea typeface="DFPWeiBei-B5" panose="03000700000000000000" pitchFamily="66" charset="-120"/>
              </a:rPr>
              <a:t>結語</a:t>
            </a:r>
            <a:endParaRPr lang="en-US" sz="7200" dirty="0">
              <a:latin typeface="DFPWeiBei-B5" panose="03000700000000000000" pitchFamily="66" charset="-120"/>
              <a:ea typeface="DFPWeiBei-B5" panose="03000700000000000000" pitchFamily="66" charset="-120"/>
            </a:endParaRPr>
          </a:p>
        </p:txBody>
      </p:sp>
      <p:sp>
        <p:nvSpPr>
          <p:cNvPr id="3" name="Text Placeholder 2">
            <a:extLst>
              <a:ext uri="{FF2B5EF4-FFF2-40B4-BE49-F238E27FC236}">
                <a16:creationId xmlns:a16="http://schemas.microsoft.com/office/drawing/2014/main" id="{46A9F629-4EE8-0A23-57C4-1F24FB97402F}"/>
              </a:ext>
            </a:extLst>
          </p:cNvPr>
          <p:cNvSpPr>
            <a:spLocks noGrp="1"/>
          </p:cNvSpPr>
          <p:nvPr>
            <p:ph type="body" idx="1"/>
          </p:nvPr>
        </p:nvSpPr>
        <p:spPr>
          <a:xfrm>
            <a:off x="1382486" y="4349452"/>
            <a:ext cx="6389914" cy="1811861"/>
          </a:xfrm>
        </p:spPr>
        <p:txBody>
          <a:bodyPr anchor="ctr">
            <a:normAutofit/>
          </a:bodyPr>
          <a:lstStyle/>
          <a:p>
            <a:pPr>
              <a:lnSpc>
                <a:spcPct val="110000"/>
              </a:lnSpc>
              <a:spcBef>
                <a:spcPts val="600"/>
              </a:spcBef>
              <a:spcAft>
                <a:spcPts val="600"/>
              </a:spcAft>
            </a:pPr>
            <a:r>
              <a:rPr lang="zh-TW" altLang="en-US" sz="4000" dirty="0">
                <a:solidFill>
                  <a:schemeClr val="tx2"/>
                </a:solidFill>
                <a:latin typeface="DFWeiBei-B5" panose="03000709000000000000" pitchFamily="65" charset="-120"/>
                <a:ea typeface="DFWeiBei-B5" panose="03000709000000000000" pitchFamily="65" charset="-120"/>
              </a:rPr>
              <a:t>主</a:t>
            </a:r>
            <a:r>
              <a:rPr lang="zh-CN" altLang="en-US" sz="4000" dirty="0">
                <a:solidFill>
                  <a:schemeClr val="tx2"/>
                </a:solidFill>
                <a:latin typeface="DFWeiBei-B5" panose="03000709000000000000" pitchFamily="65" charset="-120"/>
                <a:ea typeface="DFWeiBei-B5" panose="03000709000000000000" pitchFamily="65" charset="-120"/>
              </a:rPr>
              <a:t>，</a:t>
            </a:r>
            <a:r>
              <a:rPr lang="zh-TW" altLang="en-US" sz="4000" dirty="0">
                <a:solidFill>
                  <a:schemeClr val="tx2"/>
                </a:solidFill>
                <a:latin typeface="DFWeiBei-B5" panose="03000709000000000000" pitchFamily="65" charset="-120"/>
                <a:ea typeface="DFWeiBei-B5" panose="03000709000000000000" pitchFamily="65" charset="-120"/>
              </a:rPr>
              <a:t>神</a:t>
            </a:r>
            <a:r>
              <a:rPr lang="zh-CN" altLang="en-US" sz="4000" dirty="0">
                <a:solidFill>
                  <a:schemeClr val="tx2"/>
                </a:solidFill>
                <a:latin typeface="DFWeiBei-B5" panose="03000709000000000000" pitchFamily="65" charset="-120"/>
                <a:ea typeface="DFWeiBei-B5" panose="03000709000000000000" pitchFamily="65" charset="-120"/>
              </a:rPr>
              <a:t>，</a:t>
            </a:r>
            <a:r>
              <a:rPr lang="zh-TW" altLang="en-US" sz="4000" dirty="0">
                <a:solidFill>
                  <a:schemeClr val="tx2"/>
                </a:solidFill>
                <a:latin typeface="DFWeiBei-B5" panose="03000709000000000000" pitchFamily="65" charset="-120"/>
                <a:ea typeface="DFWeiBei-B5" panose="03000709000000000000" pitchFamily="65" charset="-120"/>
              </a:rPr>
              <a:t>全能上帝最後的審判必然是全然公義真實的。</a:t>
            </a:r>
            <a:endParaRPr lang="en-US" sz="3600" dirty="0">
              <a:solidFill>
                <a:schemeClr val="tx2"/>
              </a:solidFill>
              <a:latin typeface="DFWeiBei-B5" panose="03000709000000000000" pitchFamily="65" charset="-120"/>
              <a:ea typeface="DFWeiBei-B5" panose="03000709000000000000" pitchFamily="65" charset="-120"/>
            </a:endParaRPr>
          </a:p>
        </p:txBody>
      </p:sp>
    </p:spTree>
    <p:extLst>
      <p:ext uri="{BB962C8B-B14F-4D97-AF65-F5344CB8AC3E}">
        <p14:creationId xmlns:p14="http://schemas.microsoft.com/office/powerpoint/2010/main" val="6574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228600"/>
            <a:ext cx="8219872" cy="6391275"/>
          </a:xfrm>
        </p:spPr>
        <p:txBody>
          <a:bodyPr anchor="ctr">
            <a:noAutofit/>
          </a:bodyPr>
          <a:lstStyle/>
          <a:p>
            <a:pPr marL="0" marR="0" indent="0">
              <a:spcBef>
                <a:spcPts val="600"/>
              </a:spcBef>
              <a:spcAft>
                <a:spcPts val="1800"/>
              </a:spcAft>
              <a:buNone/>
            </a:pPr>
            <a:r>
              <a:rPr lang="zh-TW" sz="3600" u="dbl"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第二系列異象查經課程進度</a:t>
            </a:r>
            <a:r>
              <a:rPr lang="en-US" altLang="zh-TW" sz="36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 </a:t>
            </a:r>
            <a:r>
              <a:rPr lang="en-US" altLang="zh-TW" sz="3600" b="1" dirty="0">
                <a:solidFill>
                  <a:srgbClr val="FF0000"/>
                </a:solidFill>
                <a:latin typeface="Candara" panose="020E0502030303020204" pitchFamily="34" charset="0"/>
                <a:ea typeface="DFYuanMedium-B5" panose="020F0509000000000000" pitchFamily="49" charset="-120"/>
                <a:cs typeface="Arial" panose="020B0604020202020204" pitchFamily="34" charset="0"/>
              </a:rPr>
              <a:t>(</a:t>
            </a:r>
            <a:r>
              <a:rPr lang="en-US" sz="3600" b="1" dirty="0">
                <a:solidFill>
                  <a:srgbClr val="FF0000"/>
                </a:solidFill>
                <a:latin typeface="Candara" panose="020E0502030303020204" pitchFamily="34" charset="0"/>
                <a:ea typeface="DFYuanMedium-B5" panose="020F0509000000000000" pitchFamily="49" charset="-120"/>
                <a:cs typeface="Arial" panose="020B0604020202020204" pitchFamily="34" charset="0"/>
              </a:rPr>
              <a:t>4:1 – 16:21)</a:t>
            </a:r>
            <a:r>
              <a:rPr lang="zh-TW" altLang="en-US" sz="3600" b="1" dirty="0">
                <a:solidFill>
                  <a:srgbClr val="FF0000"/>
                </a:solidFill>
                <a:latin typeface="Candara" panose="020E0502030303020204" pitchFamily="34" charset="0"/>
                <a:ea typeface="DFYuanMedium-B5" panose="020F0509000000000000" pitchFamily="49" charset="-120"/>
                <a:cs typeface="Arial" panose="020B0604020202020204" pitchFamily="34" charset="0"/>
              </a:rPr>
              <a:t> </a:t>
            </a:r>
            <a:endParaRPr lang="en-US" sz="3600" u="dbl"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251465" marR="0" indent="0">
              <a:spcBef>
                <a:spcPts val="600"/>
              </a:spcBef>
              <a:spcAft>
                <a:spcPts val="600"/>
              </a:spcAft>
              <a:buNone/>
            </a:pP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O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神寶座前的敬拜</a:t>
            </a:r>
            <a:r>
              <a:rPr lang="en-US" altLang="zh-TW" sz="3200" dirty="0">
                <a:solidFill>
                  <a:schemeClr val="tx1">
                    <a:lumMod val="75000"/>
                    <a:lumOff val="25000"/>
                  </a:schemeClr>
                </a:solidFill>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4:1-11) </a:t>
            </a:r>
            <a:r>
              <a:rPr lang="en-US" altLang="zh-CN"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第</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6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課</a:t>
            </a:r>
            <a:endPar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endParaRPr>
          </a:p>
          <a:p>
            <a:pPr marL="685800" marR="0" indent="-434975">
              <a:spcBef>
                <a:spcPts val="600"/>
              </a:spcBef>
              <a:spcAft>
                <a:spcPts val="600"/>
              </a:spcAft>
              <a:buNone/>
            </a:pP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O </a:t>
            </a:r>
            <a:r>
              <a:rPr lang="zh-TW" sz="3200" dirty="0">
                <a:effectLst/>
                <a:latin typeface="DFYuanBold-B5" panose="020F0709000000000000" pitchFamily="49" charset="-120"/>
                <a:ea typeface="DFYuanBold-B5" panose="020F0709000000000000" pitchFamily="49" charset="-120"/>
                <a:cs typeface="Arial" panose="020B0604020202020204" pitchFamily="34" charset="0"/>
              </a:rPr>
              <a:t>七印</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的序曲</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altLang="zh-CN"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羔羊前的敬拜</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5:1-14</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第</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7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課</a:t>
            </a:r>
            <a:endPar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endParaRPr>
          </a:p>
          <a:p>
            <a:pPr marL="251465" marR="0" indent="0">
              <a:spcBef>
                <a:spcPts val="600"/>
              </a:spcBef>
              <a:spcAft>
                <a:spcPts val="600"/>
              </a:spcAft>
              <a:buNone/>
            </a:pP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O </a:t>
            </a:r>
            <a:r>
              <a:rPr lang="zh-TW" sz="3200" dirty="0">
                <a:effectLst/>
                <a:latin typeface="DFYuanBold-B5" panose="020F0709000000000000" pitchFamily="49" charset="-120"/>
                <a:ea typeface="DFYuanBold-B5" panose="020F0709000000000000" pitchFamily="49" charset="-120"/>
                <a:cs typeface="Arial" panose="020B0604020202020204" pitchFamily="34" charset="0"/>
              </a:rPr>
              <a:t>七印</a:t>
            </a:r>
            <a:r>
              <a:rPr lang="en-US" altLang="zh-TW" sz="3200" dirty="0">
                <a:effectLst/>
                <a:latin typeface="Candara" panose="020E0502030303020204" pitchFamily="34" charset="0"/>
                <a:ea typeface="DFYuanMedium-B5" panose="020F0509000000000000" pitchFamily="49" charset="-120"/>
                <a:cs typeface="Arial" panose="020B0604020202020204" pitchFamily="34" charset="0"/>
              </a:rPr>
              <a:t> </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6:1-17 &amp; 8:1</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第</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8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課</a:t>
            </a:r>
            <a:endPar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endParaRPr>
          </a:p>
          <a:p>
            <a:pPr marL="251465" marR="0" indent="0">
              <a:spcBef>
                <a:spcPts val="600"/>
              </a:spcBef>
              <a:spcAft>
                <a:spcPts val="600"/>
              </a:spcAft>
              <a:buNone/>
            </a:pP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O </a:t>
            </a:r>
            <a:r>
              <a:rPr lang="zh-TW" sz="3200" dirty="0">
                <a:effectLst/>
                <a:latin typeface="DFYuanBold-B5" panose="020F0709000000000000" pitchFamily="49" charset="-120"/>
                <a:ea typeface="DFYuanBold-B5" panose="020F0709000000000000" pitchFamily="49" charset="-120"/>
                <a:cs typeface="Arial" panose="020B0604020202020204" pitchFamily="34" charset="0"/>
              </a:rPr>
              <a:t>七號</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的序曲</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8:2-6)</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第</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9a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課</a:t>
            </a:r>
            <a:endPar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endParaRPr>
          </a:p>
          <a:p>
            <a:pPr marL="251465" marR="0" indent="0">
              <a:spcBef>
                <a:spcPts val="600"/>
              </a:spcBef>
              <a:spcAft>
                <a:spcPts val="600"/>
              </a:spcAft>
              <a:buNone/>
            </a:pP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O </a:t>
            </a:r>
            <a:r>
              <a:rPr lang="zh-TW" sz="3200" dirty="0">
                <a:effectLst/>
                <a:latin typeface="DFYuanBold-B5" panose="020F0709000000000000" pitchFamily="49" charset="-120"/>
                <a:ea typeface="DFYuanBold-B5" panose="020F0709000000000000" pitchFamily="49" charset="-120"/>
                <a:cs typeface="Arial" panose="020B0604020202020204" pitchFamily="34" charset="0"/>
              </a:rPr>
              <a:t>七號</a:t>
            </a:r>
            <a:r>
              <a:rPr lang="en-US" altLang="zh-TW" sz="3200" dirty="0">
                <a:effectLst/>
                <a:latin typeface="Candara" panose="020E0502030303020204" pitchFamily="34" charset="0"/>
                <a:ea typeface="HanWangYenLight" panose="02020300000000000000" pitchFamily="18" charset="-120"/>
                <a:cs typeface="Arial" panose="020B0604020202020204" pitchFamily="34" charset="0"/>
              </a:rPr>
              <a:t> </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8:7-9:20 &amp; 11:15-19</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第</a:t>
            </a:r>
            <a:r>
              <a:rPr lang="en-US" alt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 </a:t>
            </a:r>
            <a:r>
              <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9b &amp; 10 </a:t>
            </a:r>
            <a:r>
              <a:rPr lang="zh-TW"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rPr>
              <a:t>課</a:t>
            </a:r>
            <a:endParaRPr lang="en-US" sz="3200" dirty="0">
              <a:solidFill>
                <a:schemeClr val="tx1">
                  <a:lumMod val="75000"/>
                  <a:lumOff val="25000"/>
                </a:schemeClr>
              </a:solidFill>
              <a:effectLst/>
              <a:latin typeface="Candara" panose="020E0502030303020204" pitchFamily="34" charset="0"/>
              <a:ea typeface="HanWangYenLight" panose="02020300000000000000" pitchFamily="18" charset="-120"/>
              <a:cs typeface="Arial" panose="020B0604020202020204" pitchFamily="34" charset="0"/>
            </a:endParaRPr>
          </a:p>
          <a:p>
            <a:pPr marL="251465" marR="0" indent="0">
              <a:spcBef>
                <a:spcPts val="600"/>
              </a:spcBef>
              <a:spcAft>
                <a:spcPts val="600"/>
              </a:spcAft>
              <a:buNone/>
            </a:pPr>
            <a:r>
              <a:rPr lang="en-US" sz="28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O </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七碗的序曲</a:t>
            </a:r>
            <a:r>
              <a:rPr lang="en-US" alt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15:1-8</a:t>
            </a:r>
            <a:r>
              <a:rPr lang="en-US" alt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 </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11a </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28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endParaRPr>
          </a:p>
          <a:p>
            <a:pPr marL="251465" marR="0" indent="0">
              <a:spcBef>
                <a:spcPts val="600"/>
              </a:spcBef>
              <a:spcAft>
                <a:spcPts val="600"/>
              </a:spcAft>
              <a:buNone/>
            </a:pPr>
            <a:r>
              <a:rPr lang="en-US" sz="28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O </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七碗</a:t>
            </a:r>
            <a:r>
              <a:rPr lang="en-US" alt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16:1-21)</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11b &amp; 12 </a:t>
            </a:r>
            <a:r>
              <a:rPr lang="zh-TW" sz="36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2800" dirty="0">
              <a:solidFill>
                <a:srgbClr val="C00000"/>
              </a:solidFill>
              <a:effectLst/>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424885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217715"/>
            <a:ext cx="8316687" cy="6241452"/>
          </a:xfrm>
        </p:spPr>
        <p:txBody>
          <a:bodyPr anchor="ctr">
            <a:normAutofit/>
          </a:bodyPr>
          <a:lstStyle/>
          <a:p>
            <a:pPr marL="0" marR="0" indent="0" hangingPunct="0">
              <a:lnSpc>
                <a:spcPct val="110000"/>
              </a:lnSpc>
              <a:spcBef>
                <a:spcPts val="600"/>
              </a:spcBef>
              <a:spcAft>
                <a:spcPts val="600"/>
              </a:spcAft>
              <a:buNone/>
            </a:pPr>
            <a:r>
              <a:rPr lang="en-GB" sz="66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15:1</a:t>
            </a:r>
            <a:r>
              <a:rPr lang="en-GB" sz="6600" dirty="0">
                <a:solidFill>
                  <a:srgbClr val="00008A"/>
                </a:solidFill>
                <a:effectLst/>
                <a:latin typeface="Candara" panose="020E0502030303020204" pitchFamily="34" charset="0"/>
                <a:ea typeface="DFPWeiBei-B5" panose="03000700000000000000" pitchFamily="66" charset="-120"/>
              </a:rPr>
              <a:t> </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我又看見</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在天上有異象，</a:t>
            </a:r>
            <a:r>
              <a:rPr lang="zh-TW" sz="4000" dirty="0">
                <a:solidFill>
                  <a:srgbClr val="4B4BFF"/>
                </a:solidFill>
                <a:effectLst/>
                <a:latin typeface="Candara" panose="020E0502030303020204" pitchFamily="34" charset="0"/>
                <a:ea typeface="DFPWeiBei-B5" panose="03000700000000000000" pitchFamily="66" charset="-120"/>
                <a:cs typeface="Times New Roman" panose="02020603050405020304" pitchFamily="18" charset="0"/>
              </a:rPr>
              <a:t>大而且奇，就是七位天使掌管末了的七災</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，因為神的大怒在這七災中發盡了。</a:t>
            </a:r>
            <a:endParaRPr lang="en-US" alt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endParaRPr>
          </a:p>
          <a:p>
            <a:pPr marL="0" marR="0" indent="0" hangingPunct="0">
              <a:lnSpc>
                <a:spcPct val="110000"/>
              </a:lnSpc>
              <a:spcBef>
                <a:spcPts val="600"/>
              </a:spcBef>
              <a:spcAft>
                <a:spcPts val="600"/>
              </a:spcAft>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2</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我看見</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彷彿有玻璃海，其中有火摻雜，</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又看見</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那些勝了獸和獸的像並牠名字數目的人，都站在玻璃海上，拿著神的琴，</a:t>
            </a:r>
            <a:endParaRPr lang="en-US" sz="4400" dirty="0">
              <a:solidFill>
                <a:srgbClr val="00008A"/>
              </a:solidFill>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399784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8971" y="486383"/>
            <a:ext cx="8218715" cy="5914418"/>
          </a:xfrm>
        </p:spPr>
        <p:txBody>
          <a:bodyPr>
            <a:normAutofit/>
          </a:bodyPr>
          <a:lstStyle/>
          <a:p>
            <a:pPr marL="0" marR="0" indent="0" hangingPunct="0">
              <a:lnSpc>
                <a:spcPct val="110000"/>
              </a:lnSpc>
              <a:spcBef>
                <a:spcPts val="600"/>
              </a:spcBef>
              <a:spcAft>
                <a:spcPts val="600"/>
              </a:spcAft>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3</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唱神僕人摩西的歌和羔羊的歌，說：「主神，全能者啊，你的作為大哉，奇哉！萬世之王啊，你的道途義哉，誠哉！ </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4</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主啊，誰敢不敬畏你，不將榮耀歸於你的名呢？因為獨有你是聖的。萬民都要來在你面前敬拜，因你公義的作為已經顯出來了。」</a:t>
            </a:r>
            <a:endParaRPr lang="en-US" sz="4000" dirty="0">
              <a:solidFill>
                <a:srgbClr val="00008A"/>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26070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8086" y="486382"/>
            <a:ext cx="8284028" cy="6132132"/>
          </a:xfrm>
        </p:spPr>
        <p:txBody>
          <a:bodyPr>
            <a:normAutofit/>
          </a:bodyPr>
          <a:lstStyle/>
          <a:p>
            <a:pPr marL="0" indent="0" hangingPunct="0">
              <a:lnSpc>
                <a:spcPct val="110000"/>
              </a:lnSpc>
              <a:spcBef>
                <a:spcPts val="600"/>
              </a:spcBef>
              <a:spcAft>
                <a:spcPts val="600"/>
              </a:spcAft>
              <a:buNone/>
            </a:pP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5</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此後</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r>
              <a:rPr lang="zh-TW" sz="4000" dirty="0">
                <a:solidFill>
                  <a:srgbClr val="C00000"/>
                </a:solidFill>
                <a:effectLst/>
                <a:latin typeface="Candara" panose="020E0502030303020204" pitchFamily="34" charset="0"/>
                <a:ea typeface="DFPWeiBei-B5" panose="03000700000000000000" pitchFamily="66" charset="-120"/>
                <a:cs typeface="Times New Roman" panose="02020603050405020304" pitchFamily="18" charset="0"/>
              </a:rPr>
              <a:t>我看見</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在天上那存法櫃的殿開了。 </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6</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那掌管七災的七位天使從殿中出來，穿著潔白光明的細麻衣，胸間束著金帶。 </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7</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四活物中有一個把盛滿了活到永永遠遠之神大怒的七個金碗給了那七位天使。</a:t>
            </a:r>
            <a:r>
              <a:rPr lang="en-GB"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8</a:t>
            </a:r>
            <a:r>
              <a:rPr lang="en-GB" sz="4000" dirty="0">
                <a:solidFill>
                  <a:srgbClr val="00008A"/>
                </a:solidFill>
                <a:effectLst/>
                <a:latin typeface="Candara" panose="020E0502030303020204" pitchFamily="34" charset="0"/>
                <a:ea typeface="DFPWeiBei-B5" panose="03000700000000000000" pitchFamily="66" charset="-120"/>
              </a:rPr>
              <a:t> </a:t>
            </a:r>
            <a:r>
              <a:rPr lang="zh-TW"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因神的榮耀和能力，殿中充滿了煙，於是沒有人能以進殿，直等到那七位天使所降的七災完畢了</a:t>
            </a:r>
            <a:r>
              <a:rPr lang="zh-CN" altLang="en-US"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rPr>
              <a:t>。</a:t>
            </a:r>
            <a:endParaRPr lang="en-US" altLang="zh-CN" sz="4000" dirty="0">
              <a:solidFill>
                <a:srgbClr val="00008A"/>
              </a:solidFill>
              <a:effectLst/>
              <a:latin typeface="Candara" panose="020E0502030303020204" pitchFamily="34" charset="0"/>
              <a:ea typeface="DFPWeiBei-B5" panose="03000700000000000000" pitchFamily="66" charset="-120"/>
              <a:cs typeface="Times New Roman" panose="02020603050405020304" pitchFamily="18" charset="0"/>
            </a:endParaRPr>
          </a:p>
        </p:txBody>
      </p:sp>
    </p:spTree>
    <p:extLst>
      <p:ext uri="{BB962C8B-B14F-4D97-AF65-F5344CB8AC3E}">
        <p14:creationId xmlns:p14="http://schemas.microsoft.com/office/powerpoint/2010/main" val="96760157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orn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Text Theme">
  <a:themeElements>
    <a:clrScheme name="Custom 2">
      <a:dk1>
        <a:srgbClr val="000000"/>
      </a:dk1>
      <a:lt1>
        <a:srgbClr val="4E4D27"/>
      </a:lt1>
      <a:dk2>
        <a:srgbClr val="000000"/>
      </a:dk2>
      <a:lt2>
        <a:srgbClr val="FFFFF3"/>
      </a:lt2>
      <a:accent1>
        <a:srgbClr val="000000"/>
      </a:accent1>
      <a:accent2>
        <a:srgbClr val="7C7C00"/>
      </a:accent2>
      <a:accent3>
        <a:srgbClr val="525A6A"/>
      </a:accent3>
      <a:accent4>
        <a:srgbClr val="827266"/>
      </a:accent4>
      <a:accent5>
        <a:srgbClr val="6E5D46"/>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xt Theme" id="{2D69C54A-2180-4E10-AA4D-141C96F09457}" vid="{78ECE106-2099-4E09-AD14-E2FE9F80213D}"/>
    </a:ext>
  </a:ext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Deep Blue">
  <a:themeElements>
    <a:clrScheme name="AnalogousFromRegularSeedRightStep">
      <a:dk1>
        <a:srgbClr val="000000"/>
      </a:dk1>
      <a:lt1>
        <a:srgbClr val="FFFFFF"/>
      </a:lt1>
      <a:dk2>
        <a:srgbClr val="1B1D38"/>
      </a:dk2>
      <a:lt2>
        <a:srgbClr val="E8E5E2"/>
      </a:lt2>
      <a:accent1>
        <a:srgbClr val="4D86C3"/>
      </a:accent1>
      <a:accent2>
        <a:srgbClr val="3B43B1"/>
      </a:accent2>
      <a:accent3>
        <a:srgbClr val="764DC3"/>
      </a:accent3>
      <a:accent4>
        <a:srgbClr val="963BB1"/>
      </a:accent4>
      <a:accent5>
        <a:srgbClr val="C34DAD"/>
      </a:accent5>
      <a:accent6>
        <a:srgbClr val="B13B6A"/>
      </a:accent6>
      <a:hlink>
        <a:srgbClr val="B0773A"/>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p Blue" id="{63CDF1E8-BE24-4A62-A6C4-016F28A3EF60}" vid="{448D26E8-072C-4AA3-B2BA-13FC76F9CBCE}"/>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3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7.xml><?xml version="1.0" encoding="utf-8"?>
<a:theme xmlns:a="http://schemas.openxmlformats.org/drawingml/2006/main" name="1_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8.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Custom 6">
    <a:dk1>
      <a:srgbClr val="313100"/>
    </a:dk1>
    <a:lt1>
      <a:srgbClr val="FFFFFF"/>
    </a:lt1>
    <a:dk2>
      <a:srgbClr val="000000"/>
    </a:dk2>
    <a:lt2>
      <a:srgbClr val="FFFFF3"/>
    </a:lt2>
    <a:accent1>
      <a:srgbClr val="514843"/>
    </a:accent1>
    <a:accent2>
      <a:srgbClr val="6D7D66"/>
    </a:accent2>
    <a:accent3>
      <a:srgbClr val="2E0000"/>
    </a:accent3>
    <a:accent4>
      <a:srgbClr val="827266"/>
    </a:accent4>
    <a:accent5>
      <a:srgbClr val="AE9A7E"/>
    </a:accent5>
    <a:accent6>
      <a:srgbClr val="A8A39E"/>
    </a:accent6>
    <a:hlink>
      <a:srgbClr val="59704F"/>
    </a:hlink>
    <a:folHlink>
      <a:srgbClr val="A8A39E"/>
    </a:folHlink>
  </a:clrScheme>
</a:themeOverride>
</file>

<file path=ppt/theme/themeOverride2.xml><?xml version="1.0" encoding="utf-8"?>
<a:themeOverride xmlns:a="http://schemas.openxmlformats.org/drawingml/2006/main">
  <a:clrScheme name="Custom 6">
    <a:dk1>
      <a:srgbClr val="313100"/>
    </a:dk1>
    <a:lt1>
      <a:srgbClr val="FFFFFF"/>
    </a:lt1>
    <a:dk2>
      <a:srgbClr val="000000"/>
    </a:dk2>
    <a:lt2>
      <a:srgbClr val="FFFFF3"/>
    </a:lt2>
    <a:accent1>
      <a:srgbClr val="514843"/>
    </a:accent1>
    <a:accent2>
      <a:srgbClr val="6D7D66"/>
    </a:accent2>
    <a:accent3>
      <a:srgbClr val="2E0000"/>
    </a:accent3>
    <a:accent4>
      <a:srgbClr val="827266"/>
    </a:accent4>
    <a:accent5>
      <a:srgbClr val="AE9A7E"/>
    </a:accent5>
    <a:accent6>
      <a:srgbClr val="A8A39E"/>
    </a:accent6>
    <a:hlink>
      <a:srgbClr val="59704F"/>
    </a:hlink>
    <a:folHlink>
      <a:srgbClr val="A8A39E"/>
    </a:folHlink>
  </a:clrScheme>
</a:themeOverride>
</file>

<file path=docProps/app.xml><?xml version="1.0" encoding="utf-8"?>
<Properties xmlns="http://schemas.openxmlformats.org/officeDocument/2006/extended-properties" xmlns:vt="http://schemas.openxmlformats.org/officeDocument/2006/docPropsVTypes">
  <Template>Organic</Template>
  <TotalTime>9287</TotalTime>
  <Words>3429</Words>
  <Application>Microsoft Office PowerPoint</Application>
  <PresentationFormat>On-screen Show (4:3)</PresentationFormat>
  <Paragraphs>107</Paragraphs>
  <Slides>52</Slides>
  <Notes>0</Notes>
  <HiddenSlides>0</HiddenSlides>
  <MMClips>0</MMClips>
  <ScaleCrop>false</ScaleCrop>
  <HeadingPairs>
    <vt:vector size="6" baseType="variant">
      <vt:variant>
        <vt:lpstr>Fonts Used</vt:lpstr>
      </vt:variant>
      <vt:variant>
        <vt:i4>22</vt:i4>
      </vt:variant>
      <vt:variant>
        <vt:lpstr>Theme</vt:lpstr>
      </vt:variant>
      <vt:variant>
        <vt:i4>8</vt:i4>
      </vt:variant>
      <vt:variant>
        <vt:lpstr>Slide Titles</vt:lpstr>
      </vt:variant>
      <vt:variant>
        <vt:i4>52</vt:i4>
      </vt:variant>
    </vt:vector>
  </HeadingPairs>
  <TitlesOfParts>
    <vt:vector size="82" baseType="lpstr">
      <vt:lpstr>DFPWeiBei-B5</vt:lpstr>
      <vt:lpstr>DFPYuanBold-B5</vt:lpstr>
      <vt:lpstr>DFWeiBei-B5</vt:lpstr>
      <vt:lpstr>DFYuanBold-B5</vt:lpstr>
      <vt:lpstr>DFYuanMedium-B5</vt:lpstr>
      <vt:lpstr>HanWangYenLight</vt:lpstr>
      <vt:lpstr>Arial</vt:lpstr>
      <vt:lpstr>Arial Nova Cond</vt:lpstr>
      <vt:lpstr>Candara</vt:lpstr>
      <vt:lpstr>Century Gothic</vt:lpstr>
      <vt:lpstr>Corbel</vt:lpstr>
      <vt:lpstr>Courier New</vt:lpstr>
      <vt:lpstr>Euphemia</vt:lpstr>
      <vt:lpstr>Franklin Gothic Book</vt:lpstr>
      <vt:lpstr>Garamond</vt:lpstr>
      <vt:lpstr>Impact</vt:lpstr>
      <vt:lpstr>Perpetua</vt:lpstr>
      <vt:lpstr>Plantagenet Cherokee</vt:lpstr>
      <vt:lpstr>Symbol</vt:lpstr>
      <vt:lpstr>Wingdings</vt:lpstr>
      <vt:lpstr>Wingdings 2</vt:lpstr>
      <vt:lpstr>Wingdings 3</vt:lpstr>
      <vt:lpstr>TornVTI</vt:lpstr>
      <vt:lpstr>Text Theme</vt:lpstr>
      <vt:lpstr>Equity</vt:lpstr>
      <vt:lpstr>Deep Blue</vt:lpstr>
      <vt:lpstr>Ion Boardroom</vt:lpstr>
      <vt:lpstr>3_Ion Boardroom</vt:lpstr>
      <vt:lpstr>1_Basis</vt:lpstr>
      <vt:lpstr>Organic</vt:lpstr>
      <vt:lpstr>PowerPoint Presentation</vt:lpstr>
      <vt:lpstr>啟示錄 15:1-8 &amp; 16:1-11 “七碗的序曲和末了的七災”</vt:lpstr>
      <vt:lpstr>「主，神，全能者啊，你的作為大哉，奇哉！萬世之王啊，你的道途義哉，誠哉！ 」 啟示錄 15:3</vt:lpstr>
      <vt:lpstr>複習：啟示錄 9:1-21 &amp; 11:14-19  “第五六七號吹響的時候”</vt:lpstr>
      <vt:lpstr>屬靈原則：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玻璃海中有“火攙雜” (v.2) 有什麼涵義? </vt:lpstr>
      <vt:lpstr>PowerPoint Presentation</vt:lpstr>
      <vt:lpstr>何謂“勝了獸和獸的像、並牠名字數目”?</vt:lpstr>
      <vt:lpstr>PowerPoint Presentation</vt:lpstr>
      <vt:lpstr>“摩西的歌”和“羔羊的歌” (參考：出埃及記 15:1-18)</vt:lpstr>
      <vt:lpstr>PowerPoint Presentation</vt:lpstr>
      <vt:lpstr>PowerPoint Presentation</vt:lpstr>
      <vt:lpstr>頌讚神的屬性</vt:lpstr>
      <vt:lpstr>頌讚神的作為</vt:lpstr>
      <vt:lpstr>存法櫃的殿開了</vt:lpstr>
      <vt:lpstr>PowerPoint Presentation</vt:lpstr>
      <vt:lpstr>PowerPoint Presentation</vt:lpstr>
      <vt:lpstr>掌管七災的七位天使</vt:lpstr>
      <vt:lpstr>PowerPoint Presentation</vt:lpstr>
      <vt:lpstr>PowerPoint Presentation</vt:lpstr>
      <vt:lpstr>神和祂的的怒氣?</vt:lpstr>
      <vt:lpstr>殿中充滿了煙</vt:lpstr>
      <vt:lpstr>PowerPoint Presentation</vt:lpstr>
      <vt:lpstr>PowerPoint Presentation</vt:lpstr>
      <vt:lpstr>七碗之災</vt:lpstr>
      <vt:lpstr>倒第一碗</vt:lpstr>
      <vt:lpstr>倒第二碗</vt:lpstr>
      <vt:lpstr>倒第三碗</vt:lpstr>
      <vt:lpstr>上帝“血”的審判</vt:lpstr>
      <vt:lpstr>PowerPoint Presentation</vt:lpstr>
      <vt:lpstr>『現在你給他們血喝，這是他們所該受的』</vt:lpstr>
      <vt:lpstr>我又聽見祭壇中有聲音說：「是的，主神，全能者啊，你的判斷義哉，誠哉！」(7) </vt:lpstr>
      <vt:lpstr>PowerPoint Presentation</vt:lpstr>
      <vt:lpstr>倒第四碗</vt:lpstr>
      <vt:lpstr>倒第五碗</vt:lpstr>
      <vt:lpstr>比較1-5號和1-5碗的相似之處：</vt:lpstr>
      <vt:lpstr>PowerPoint Presentation</vt:lpstr>
      <vt:lpstr>PowerPoint Presentation</vt:lpstr>
      <vt:lpstr>PowerPoint Presentation</vt:lpstr>
      <vt:lpstr>PowerPoint Presentation</vt:lpstr>
      <vt:lpstr>PowerPoint Presentation</vt:lpstr>
      <vt:lpstr>PowerPoint Presentation</vt:lpstr>
      <vt:lpstr>結語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啟示錄簡介與釋經要點</dc:title>
  <dc:creator>rjames Ho</dc:creator>
  <cp:lastModifiedBy>rjames Ho</cp:lastModifiedBy>
  <cp:revision>83</cp:revision>
  <cp:lastPrinted>2022-04-07T14:54:09Z</cp:lastPrinted>
  <dcterms:created xsi:type="dcterms:W3CDTF">2021-08-10T05:01:00Z</dcterms:created>
  <dcterms:modified xsi:type="dcterms:W3CDTF">2023-03-24T01:03:49Z</dcterms:modified>
</cp:coreProperties>
</file>