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89" r:id="rId2"/>
    <p:sldMasterId id="2147483802" r:id="rId3"/>
    <p:sldMasterId id="2147483843" r:id="rId4"/>
    <p:sldMasterId id="2147483855" r:id="rId5"/>
    <p:sldMasterId id="2147483977" r:id="rId6"/>
    <p:sldMasterId id="2147483995" r:id="rId7"/>
    <p:sldMasterId id="2147484007" r:id="rId8"/>
    <p:sldMasterId id="2147484019" r:id="rId9"/>
  </p:sldMasterIdLst>
  <p:sldIdLst>
    <p:sldId id="556" r:id="rId10"/>
    <p:sldId id="268" r:id="rId11"/>
    <p:sldId id="526" r:id="rId12"/>
    <p:sldId id="637" r:id="rId13"/>
    <p:sldId id="638" r:id="rId14"/>
    <p:sldId id="639" r:id="rId15"/>
    <p:sldId id="259" r:id="rId16"/>
    <p:sldId id="604" r:id="rId17"/>
    <p:sldId id="605" r:id="rId18"/>
    <p:sldId id="606" r:id="rId19"/>
    <p:sldId id="609" r:id="rId20"/>
    <p:sldId id="439" r:id="rId21"/>
    <p:sldId id="610" r:id="rId22"/>
    <p:sldId id="611" r:id="rId23"/>
    <p:sldId id="567" r:id="rId24"/>
    <p:sldId id="560" r:id="rId25"/>
    <p:sldId id="643" r:id="rId26"/>
    <p:sldId id="644" r:id="rId27"/>
    <p:sldId id="641" r:id="rId28"/>
    <p:sldId id="640" r:id="rId29"/>
    <p:sldId id="613" r:id="rId30"/>
    <p:sldId id="482" r:id="rId31"/>
    <p:sldId id="572" r:id="rId32"/>
    <p:sldId id="568" r:id="rId33"/>
    <p:sldId id="615" r:id="rId34"/>
    <p:sldId id="573" r:id="rId35"/>
    <p:sldId id="292" r:id="rId36"/>
    <p:sldId id="616" r:id="rId37"/>
    <p:sldId id="617" r:id="rId38"/>
    <p:sldId id="618" r:id="rId39"/>
    <p:sldId id="569" r:id="rId40"/>
    <p:sldId id="441" r:id="rId41"/>
    <p:sldId id="561" r:id="rId42"/>
    <p:sldId id="570" r:id="rId43"/>
    <p:sldId id="424" r:id="rId44"/>
    <p:sldId id="293" r:id="rId45"/>
    <p:sldId id="481" r:id="rId46"/>
    <p:sldId id="446" r:id="rId47"/>
    <p:sldId id="487" r:id="rId48"/>
    <p:sldId id="580" r:id="rId49"/>
    <p:sldId id="447" r:id="rId50"/>
    <p:sldId id="578" r:id="rId51"/>
    <p:sldId id="619" r:id="rId52"/>
    <p:sldId id="620" r:id="rId53"/>
    <p:sldId id="621" r:id="rId54"/>
    <p:sldId id="622" r:id="rId55"/>
    <p:sldId id="642" r:id="rId56"/>
    <p:sldId id="565" r:id="rId57"/>
    <p:sldId id="449" r:id="rId58"/>
    <p:sldId id="584" r:id="rId59"/>
    <p:sldId id="496" r:id="rId60"/>
    <p:sldId id="541" r:id="rId61"/>
    <p:sldId id="450" r:id="rId62"/>
    <p:sldId id="628" r:id="rId63"/>
    <p:sldId id="629" r:id="rId64"/>
    <p:sldId id="630" r:id="rId65"/>
    <p:sldId id="631" r:id="rId66"/>
    <p:sldId id="564" r:id="rId67"/>
    <p:sldId id="595" r:id="rId68"/>
    <p:sldId id="596" r:id="rId69"/>
    <p:sldId id="598" r:id="rId70"/>
    <p:sldId id="600" r:id="rId71"/>
    <p:sldId id="633" r:id="rId72"/>
    <p:sldId id="597" r:id="rId73"/>
    <p:sldId id="599" r:id="rId74"/>
    <p:sldId id="594" r:id="rId75"/>
    <p:sldId id="602" r:id="rId76"/>
    <p:sldId id="319" r:id="rId7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FD1"/>
    <a:srgbClr val="4B4BFF"/>
    <a:srgbClr val="00008A"/>
    <a:srgbClr val="0000FF"/>
    <a:srgbClr val="000082"/>
    <a:srgbClr val="FFCC29"/>
    <a:srgbClr val="00002A"/>
    <a:srgbClr val="4E76F8"/>
    <a:srgbClr val="F1FBB3"/>
    <a:srgbClr val="2D0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723126-9846-44CF-99D9-B2AC8DADD66F}" v="36" dt="2023-03-16T04:07:51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42" autoAdjust="0"/>
    <p:restoredTop sz="95581" autoAdjust="0"/>
  </p:normalViewPr>
  <p:slideViewPr>
    <p:cSldViewPr snapToGrid="0">
      <p:cViewPr varScale="1">
        <p:scale>
          <a:sx n="70" d="100"/>
          <a:sy n="70" d="100"/>
        </p:scale>
        <p:origin x="1483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2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microsoft.com/office/2015/10/relationships/revisionInfo" Target="revisionInfo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5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88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115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008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4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7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4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34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0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5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90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48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2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084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3819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36744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73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5744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2877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41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53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64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30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1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8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62938" y="1449306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62938" y="1396725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2938" y="2976653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4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638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4447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3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48"/>
            <a:ext cx="7772400" cy="1338263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69421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69159" y="234148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68319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316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8257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1329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3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9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24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8063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8522" y="465048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68523" y="477323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22" y="66678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7283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130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889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09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4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4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2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126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38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5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6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4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8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1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8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9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57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8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91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860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874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189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5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61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022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4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8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0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0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5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41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9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642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518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128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271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2933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71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0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2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1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78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3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3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4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1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9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5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798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6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033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614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908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511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989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201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46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135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92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29" r:id="rId4"/>
    <p:sldLayoutId id="2147483730" r:id="rId5"/>
    <p:sldLayoutId id="2147483731" r:id="rId6"/>
    <p:sldLayoutId id="2147483736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61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6191251"/>
            <a:ext cx="24765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9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5" indent="-205735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indent="-171446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04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40" indent="-171446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71446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09" indent="-171446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44" indent="-171446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79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14" indent="-171446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3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1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89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tx1"/>
        </a:buClr>
        <a:buSzPct val="80000"/>
        <a:buFont typeface="Corbe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74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D57BDD-E64A-4D27-8978-82FFCA18A12C}" type="datetimeFigureOut">
              <a:rPr lang="en-US" smtClean="0"/>
              <a:pPr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8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  <p:sldLayoutId id="2147484032" r:id="rId13"/>
    <p:sldLayoutId id="2147484033" r:id="rId14"/>
    <p:sldLayoutId id="2147484034" r:id="rId15"/>
    <p:sldLayoutId id="2147484035" r:id="rId16"/>
    <p:sldLayoutId id="2147484036" r:id="rId17"/>
    <p:sldLayoutId id="214748403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B05F1281-29B6-639C-602E-3765E629D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3" r="-2" b="8543"/>
          <a:stretch/>
        </p:blipFill>
        <p:spPr>
          <a:xfrm>
            <a:off x="185056" y="268154"/>
            <a:ext cx="8773887" cy="6361245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331793-04BE-9F28-6E3F-2CC929671273}"/>
              </a:ext>
            </a:extLst>
          </p:cNvPr>
          <p:cNvSpPr txBox="1"/>
          <p:nvPr/>
        </p:nvSpPr>
        <p:spPr>
          <a:xfrm>
            <a:off x="446314" y="4659114"/>
            <a:ext cx="5050972" cy="175432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A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  <a:t>啟示錄查經</a:t>
            </a:r>
            <a:b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002A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</a:br>
            <a:r>
              <a:rPr kumimoji="0" lang="en-US" altLang="zh-CN" sz="4800" i="0" u="none" strike="noStrike" kern="1200" cap="none" spc="0" normalizeH="0" baseline="0" noProof="0" dirty="0">
                <a:ln>
                  <a:noFill/>
                </a:ln>
                <a:solidFill>
                  <a:srgbClr val="002A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  <a:t>9:1-21 &amp; 11:14-19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2A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5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5982511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胸前有甲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好像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鐵甲，牠們翅膀的聲音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好像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許多車馬奔跑上陣的聲音，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10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有尾巴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像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蠍子，尾巴上的毒鉤能傷人五個月。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有無底坑的使者做牠們的王，按著希伯來話名叫亞巴頓，希臘話名叫亞玻倫。</a:t>
            </a:r>
            <a:endParaRPr lang="en-US" sz="4000" dirty="0">
              <a:solidFill>
                <a:srgbClr val="00002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550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655782"/>
            <a:ext cx="7210352" cy="1403927"/>
          </a:xfrm>
        </p:spPr>
        <p:txBody>
          <a:bodyPr/>
          <a:lstStyle/>
          <a:p>
            <a:pPr algn="ctr"/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一個</a:t>
            </a:r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“</a:t>
            </a: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星</a:t>
            </a:r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”</a:t>
            </a: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可能指什麼</a:t>
            </a:r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  <a:endParaRPr lang="en-US" sz="48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6" y="2732313"/>
            <a:ext cx="7772400" cy="3469905"/>
          </a:xfrm>
        </p:spPr>
        <p:txBody>
          <a:bodyPr anchor="ctr"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9:1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第五位天使吹號，我就看見</a:t>
            </a:r>
            <a:r>
              <a:rPr lang="zh-TW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一個星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從天落到地上</a:t>
            </a:r>
            <a:r>
              <a:rPr lang="en-US" alt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endParaRPr lang="en-US" sz="4800" dirty="0">
              <a:solidFill>
                <a:srgbClr val="2D051A"/>
              </a:solidFill>
              <a:effectLst/>
              <a:latin typeface="Candara" panose="020E0502030303020204" pitchFamily="34" charset="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3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57200"/>
            <a:ext cx="8218714" cy="595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賽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14:1 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明亮之星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早晨之子阿、你何竟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從天墜落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．你這攻敗列國的、何竟被砍倒在地上。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12:9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大龍就是那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古蛇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、名叫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魔鬼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、又叫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撒但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、是迷惑普天下的．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牠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被摔在地上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牠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的使者也一同被摔下去。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69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655781"/>
            <a:ext cx="7210352" cy="1403927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“</a:t>
            </a: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無底坑</a:t>
            </a:r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”</a:t>
            </a: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是什麼地方</a:t>
            </a:r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  <a:endParaRPr lang="en-US" sz="4800" b="1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2276272"/>
            <a:ext cx="7765219" cy="4342242"/>
          </a:xfrm>
        </p:spPr>
        <p:txBody>
          <a:bodyPr anchor="ctr">
            <a:normAutofit/>
          </a:bodyPr>
          <a:lstStyle/>
          <a:p>
            <a:pPr marL="0" marR="0" indent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路加福音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8:31 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鬼就央求耶穌、不要吩咐他們到</a:t>
            </a:r>
            <a:r>
              <a:rPr lang="zh-CN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無底坑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裡去。</a:t>
            </a:r>
            <a:endParaRPr lang="en-US" altLang="zh-CN" sz="4400" dirty="0">
              <a:solidFill>
                <a:srgbClr val="0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 err="1">
                <a:solidFill>
                  <a:srgbClr val="0000FF"/>
                </a:solidFill>
                <a:effectLst/>
                <a:latin typeface="Bwgrkn" panose="02020603050405020304" pitchFamily="18" charset="0"/>
                <a:ea typeface="SimSun" panose="02010600030101010101" pitchFamily="2" charset="-122"/>
                <a:cs typeface="Bwgrkl"/>
              </a:rPr>
              <a:t>a;bussoj</a:t>
            </a:r>
            <a:r>
              <a:rPr lang="en-US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sz="3600" i="1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abyss; the home of demons and evil spirits; the world of the dead</a:t>
            </a:r>
            <a:r>
              <a:rPr lang="en-US" sz="4000" i="1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羅馬書</a:t>
            </a:r>
            <a:r>
              <a:rPr lang="en-US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10.7 </a:t>
            </a:r>
            <a:r>
              <a:rPr lang="zh-CN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翻成『陰間』</a:t>
            </a:r>
            <a:r>
              <a:rPr lang="en-US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   </a:t>
            </a:r>
            <a:endParaRPr lang="en-US" sz="4000" dirty="0">
              <a:solidFill>
                <a:srgbClr val="4B4B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14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1" y="655782"/>
            <a:ext cx="7464235" cy="1403927"/>
          </a:xfrm>
        </p:spPr>
        <p:txBody>
          <a:bodyPr/>
          <a:lstStyle/>
          <a:p>
            <a:pPr algn="ctr"/>
            <a:r>
              <a:rPr lang="zh-TW" altLang="en-US" sz="4800" dirty="0">
                <a:solidFill>
                  <a:srgbClr val="D1FFD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有些什麼從無底坑中出來</a:t>
            </a:r>
            <a:r>
              <a:rPr lang="en-US" sz="4800" dirty="0">
                <a:solidFill>
                  <a:srgbClr val="D1FFD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?</a:t>
            </a:r>
            <a:endParaRPr lang="en-US" sz="4800" b="1" dirty="0">
              <a:solidFill>
                <a:srgbClr val="D1FFD1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83" y="2503714"/>
            <a:ext cx="8000103" cy="3897086"/>
          </a:xfrm>
        </p:spPr>
        <p:txBody>
          <a:bodyPr anchor="ctr"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</a:t>
            </a:r>
            <a:r>
              <a:rPr lang="en-GB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它開了無底坑，便有煙從坑裡往上冒，好像大火爐的煙，日頭和天空都因這煙昏暗了。</a:t>
            </a:r>
            <a:r>
              <a:rPr lang="en-GB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</a:t>
            </a:r>
            <a:r>
              <a:rPr lang="en-GB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蝗蟲</a:t>
            </a:r>
            <a:r>
              <a:rPr lang="zh-TW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從煙中出來，飛到地上，有能力賜給牠們，好像地上蠍子的能力一樣。</a:t>
            </a:r>
            <a:endParaRPr lang="en-US" sz="2800" dirty="0">
              <a:solidFill>
                <a:schemeClr val="tx1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742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149B3-0CAD-2449-3FFB-DD73F37E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707572"/>
            <a:ext cx="7124144" cy="1219200"/>
          </a:xfrm>
        </p:spPr>
        <p:txBody>
          <a:bodyPr/>
          <a:lstStyle/>
          <a:p>
            <a:pPr algn="ctr"/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蝗蟲</a:t>
            </a:r>
            <a:r>
              <a:rPr lang="zh-CN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的災害</a:t>
            </a:r>
            <a:endParaRPr lang="en-US" sz="48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70" y="2489200"/>
            <a:ext cx="7592230" cy="3922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但不許蝗蟲害死他們，只叫他們受痛苦五個月，</a:t>
            </a:r>
            <a:r>
              <a:rPr lang="zh-CN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這痛苦就像蠍子螫人的痛苦一樣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altLang="zh-CN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CN" altLang="en-US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顯然是回應約珥書所描述的</a:t>
            </a:r>
            <a:r>
              <a:rPr lang="en-US" altLang="zh-CN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endParaRPr lang="en-US" sz="4000" dirty="0">
              <a:solidFill>
                <a:srgbClr val="C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71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96686" y="685800"/>
            <a:ext cx="7576457" cy="54972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在舊約先知</a:t>
            </a:r>
            <a:r>
              <a:rPr lang="zh-CN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約珥</a:t>
            </a: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書中，</a:t>
            </a:r>
            <a:r>
              <a:rPr lang="en-US" altLang="zh-TW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成群的蝗蟲</a:t>
            </a:r>
            <a:r>
              <a:rPr lang="en-US" altLang="zh-TW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是比喻強大，殘酷，令人聞之喪膽的軍隊</a:t>
            </a:r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(</a:t>
            </a:r>
            <a:r>
              <a:rPr lang="zh-CN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敵軍</a:t>
            </a:r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)</a:t>
            </a:r>
            <a:r>
              <a:rPr lang="zh-CN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；他們來是要施行上帝的審判</a:t>
            </a: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。</a:t>
            </a:r>
            <a:endParaRPr lang="en-US" sz="48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8821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BAB257-7BDE-E0BB-91AA-EC7B34364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9229"/>
            <a:ext cx="8240485" cy="6161314"/>
          </a:xfrm>
        </p:spPr>
        <p:txBody>
          <a:bodyPr anchor="ctr">
            <a:normAutofit lnSpcReduction="10000"/>
          </a:bodyPr>
          <a:lstStyle/>
          <a:p>
            <a:pPr marL="0" marR="0" indent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約珥書 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2:1 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你們要在錫安吹角，在我聖山吹出大聲，國中的居民，都要發顫，因為耶和華的日子將到，已經臨近。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 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那日是黑暗，幽冥，密雲，烏黑的日子，好像晨光鋪滿山嶺，有一隊蝗蟲</a:t>
            </a:r>
            <a:r>
              <a:rPr lang="zh-TW" sz="3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〔原文是民〕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又大又強，從來沒有這樣的，以後直到萬代也必沒有。</a:t>
            </a:r>
            <a:endParaRPr lang="en-US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28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BAB257-7BDE-E0BB-91AA-EC7B34364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6313"/>
            <a:ext cx="8240485" cy="5954487"/>
          </a:xfrm>
        </p:spPr>
        <p:txBody>
          <a:bodyPr anchor="t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先知約珥的預言：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2:31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日頭要變為黑暗，月亮要變為血，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這都在耶和華大而可畏的日子</a:t>
            </a:r>
            <a:r>
              <a:rPr lang="zh-TW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未到以前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32 </a:t>
            </a:r>
            <a:r>
              <a:rPr lang="zh-TW" sz="4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到那時候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，凡求告耶和華名的就必得救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，因為照耶和華所說的，在錫安山耶路撒冷必有逃脫的人，在剩下的人中必有耶和華所召的。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0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956EB-51D1-17B7-2EFC-FA674957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886" y="696686"/>
            <a:ext cx="6161314" cy="2057400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無底坑中出來的蝗蟲有什麼</a:t>
            </a:r>
            <a:r>
              <a:rPr lang="zh-CN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特別</a:t>
            </a:r>
            <a:r>
              <a:rPr lang="en-GB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  <a:endParaRPr lang="en-US" sz="48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D1F4A-3B76-A8AC-917C-3CDE889C8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7057" y="3488023"/>
            <a:ext cx="7304314" cy="3032520"/>
          </a:xfrm>
        </p:spPr>
        <p:txBody>
          <a:bodyPr>
            <a:normAutofit/>
          </a:bodyPr>
          <a:lstStyle/>
          <a:p>
            <a:pPr marL="0" marR="0" lvl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400" dirty="0">
                <a:solidFill>
                  <a:srgbClr val="00008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4…</a:t>
            </a:r>
            <a:r>
              <a:rPr lang="zh-CN" sz="4400" dirty="0">
                <a:solidFill>
                  <a:srgbClr val="00008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唯獨要傷害額上沒有神</a:t>
            </a:r>
            <a:r>
              <a:rPr lang="zh-CN" sz="4400" u="sng" dirty="0">
                <a:solidFill>
                  <a:srgbClr val="00008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印記</a:t>
            </a:r>
            <a:r>
              <a:rPr lang="en-US" altLang="zh-TW" sz="3600" i="1" dirty="0">
                <a:solidFill>
                  <a:srgbClr val="00008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(seal, mark)</a:t>
            </a:r>
            <a:r>
              <a:rPr lang="zh-CN" sz="4400" dirty="0">
                <a:solidFill>
                  <a:srgbClr val="00008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的人</a:t>
            </a:r>
            <a:r>
              <a:rPr lang="en-US" sz="4400" dirty="0">
                <a:solidFill>
                  <a:srgbClr val="00008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…10</a:t>
            </a:r>
            <a:r>
              <a:rPr lang="en-US" sz="4400" dirty="0">
                <a:solidFill>
                  <a:srgbClr val="00008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400" dirty="0">
                <a:solidFill>
                  <a:srgbClr val="00008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有尾巴像蠍子，尾巴上的毒鉤能傷人五個月</a:t>
            </a:r>
            <a:r>
              <a:rPr lang="en-US" altLang="zh-CN" sz="4400" dirty="0">
                <a:solidFill>
                  <a:srgbClr val="000082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endParaRPr lang="en-US" sz="4400" dirty="0">
              <a:solidFill>
                <a:srgbClr val="000082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443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6368213" y="4185117"/>
            <a:ext cx="2474555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341709" y="4241801"/>
            <a:ext cx="84582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10" y="1143000"/>
            <a:ext cx="7782790" cy="27383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tabLst>
                <a:tab pos="2286000" algn="l"/>
                <a:tab pos="5486400" algn="l"/>
              </a:tabLst>
            </a:pPr>
            <a:r>
              <a:rPr lang="zh-TW" sz="5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啟示錄</a:t>
            </a:r>
            <a:r>
              <a:rPr lang="en-US" altLang="zh-TW" sz="5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9:1-21 &amp; 11:14-19</a:t>
            </a:r>
            <a:br>
              <a:rPr lang="en-US" sz="54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“</a:t>
            </a:r>
            <a:r>
              <a:rPr lang="zh-TW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第五</a:t>
            </a:r>
            <a:r>
              <a:rPr lang="en-US" altLang="zh-TW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六</a:t>
            </a:r>
            <a:r>
              <a:rPr lang="en-US" altLang="zh-TW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 </a:t>
            </a:r>
            <a:r>
              <a:rPr lang="zh-TW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七號吹響的時候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”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A0D86A-2809-4957-AD30-180D568CA29E}"/>
              </a:ext>
            </a:extLst>
          </p:cNvPr>
          <p:cNvSpPr txBox="1"/>
          <p:nvPr/>
        </p:nvSpPr>
        <p:spPr>
          <a:xfrm>
            <a:off x="2280805" y="522304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andara" panose="020E0502030303020204" pitchFamily="34" charset="0"/>
                <a:ea typeface="DFYuanBold-B5" panose="020F0709000000000000" pitchFamily="49" charset="-120"/>
                <a:cs typeface="Calibri" panose="020F0502020204030204" pitchFamily="34" charset="0"/>
              </a:rPr>
              <a:t>202</a:t>
            </a:r>
            <a:r>
              <a:rPr lang="en-US" altLang="zh-CN" sz="5400" b="1" dirty="0">
                <a:latin typeface="Candara" panose="020E0502030303020204" pitchFamily="34" charset="0"/>
                <a:ea typeface="DFYuanBold-B5" panose="020F0709000000000000" pitchFamily="49" charset="-120"/>
                <a:cs typeface="Calibri" panose="020F0502020204030204" pitchFamily="34" charset="0"/>
              </a:rPr>
              <a:t>3</a:t>
            </a:r>
            <a:r>
              <a:rPr lang="en-US" sz="5400" b="1" dirty="0">
                <a:latin typeface="Candara" panose="020E0502030303020204" pitchFamily="34" charset="0"/>
                <a:ea typeface="DFYuanBold-B5" panose="020F0709000000000000" pitchFamily="49" charset="-120"/>
                <a:cs typeface="Calibri" panose="020F0502020204030204" pitchFamily="34" charset="0"/>
              </a:rPr>
              <a:t>.0</a:t>
            </a:r>
            <a:r>
              <a:rPr lang="en-US" altLang="zh-CN" sz="5400" b="1" dirty="0">
                <a:latin typeface="Candara" panose="020E0502030303020204" pitchFamily="34" charset="0"/>
                <a:ea typeface="DFYuanBold-B5" panose="020F0709000000000000" pitchFamily="49" charset="-120"/>
                <a:cs typeface="Calibri" panose="020F0502020204030204" pitchFamily="34" charset="0"/>
              </a:rPr>
              <a:t>3</a:t>
            </a:r>
            <a:r>
              <a:rPr lang="en-US" sz="5400" b="1" dirty="0">
                <a:latin typeface="Candara" panose="020E0502030303020204" pitchFamily="34" charset="0"/>
                <a:ea typeface="DFYuanBold-B5" panose="020F0709000000000000" pitchFamily="49" charset="-120"/>
                <a:cs typeface="Calibri" panose="020F0502020204030204" pitchFamily="34" charset="0"/>
              </a:rPr>
              <a:t>.</a:t>
            </a:r>
            <a:r>
              <a:rPr lang="en-US" altLang="zh-CN" sz="5400" b="1" dirty="0">
                <a:latin typeface="Candara" panose="020E0502030303020204" pitchFamily="34" charset="0"/>
                <a:ea typeface="DFYuanBold-B5" panose="020F0709000000000000" pitchFamily="49" charset="-120"/>
                <a:cs typeface="Calibri" panose="020F0502020204030204" pitchFamily="34" charset="0"/>
              </a:rPr>
              <a:t>17</a:t>
            </a:r>
            <a:endParaRPr lang="en-US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91B7BB-CF0C-52AE-7839-2EA1E226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69" y="664030"/>
            <a:ext cx="6775801" cy="1164770"/>
          </a:xfrm>
        </p:spPr>
        <p:txBody>
          <a:bodyPr/>
          <a:lstStyle/>
          <a:p>
            <a:pPr algn="ctr"/>
            <a:r>
              <a:rPr lang="zh-CN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神的印記 </a:t>
            </a:r>
            <a:r>
              <a:rPr lang="en-US" altLang="zh-CN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(God’s seal)</a:t>
            </a:r>
            <a:endParaRPr lang="en-US" sz="48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E6C3AB-F82C-8389-01C0-B64F3FED2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81" y="2489199"/>
            <a:ext cx="7386989" cy="393337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加拉太書 </a:t>
            </a:r>
            <a:r>
              <a:rPr lang="en-GB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6:17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從今以後、人都不要攪擾我．因為我身上帶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著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耶穌的印記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917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086" y="359229"/>
            <a:ext cx="8218714" cy="6161314"/>
          </a:xfrm>
        </p:spPr>
        <p:txBody>
          <a:bodyPr anchor="ctr">
            <a:no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以弗所書 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4:30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不要叫神的聖靈擔憂．你們原是受了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的印記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、等候得贖的日子來到。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啟示錄 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7:3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地與海並樹木、你們不可傷害、等我們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印了我們神眾僕人的額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4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我聽見以色列人、各支派中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受印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的數目、有十四萬四千。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712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655782"/>
            <a:ext cx="7210352" cy="1403927"/>
          </a:xfrm>
        </p:spPr>
        <p:txBody>
          <a:bodyPr/>
          <a:lstStyle/>
          <a:p>
            <a:pPr algn="ctr"/>
            <a:r>
              <a:rPr lang="en-US" altLang="zh-TW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無底坑的使者</a:t>
            </a:r>
            <a:r>
              <a:rPr lang="en-US" altLang="zh-TW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endParaRPr lang="en-US" sz="48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396" y="2515436"/>
            <a:ext cx="7661690" cy="3896250"/>
          </a:xfrm>
        </p:spPr>
        <p:txBody>
          <a:bodyPr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啟示錄 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11:7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他們</a:t>
            </a:r>
            <a:r>
              <a:rPr lang="en-US" altLang="zh-TW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兩個見證人</a:t>
            </a:r>
            <a:r>
              <a:rPr lang="en-US" altLang="zh-TW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作完見證的時候、那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從無底坑裡上來的獸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、必與他們交戰、並且得勝、把他們殺了。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085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68087"/>
            <a:ext cx="8292053" cy="5921828"/>
          </a:xfrm>
        </p:spPr>
        <p:txBody>
          <a:bodyPr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啟示錄 </a:t>
            </a:r>
            <a:r>
              <a:rPr lang="en-GB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17:8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你所看見的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獸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、先前有、如今沒有．將要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從無底坑裡上來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、又要歸於沉淪。凡住在地上名字從創世以來沒有記在生命冊上的、見</a:t>
            </a:r>
            <a:r>
              <a:rPr lang="zh-TW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先前有、如今沒有、以後再有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的獸、就必希奇。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6010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1500" y="335605"/>
            <a:ext cx="8126186" cy="58474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『亞巴頓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…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亞玻倫』兩個名字的原文意思都是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『毀滅者</a:t>
            </a:r>
            <a:r>
              <a:rPr lang="zh-TW" sz="4400" dirty="0">
                <a:solidFill>
                  <a:srgbClr val="4B4BFF"/>
                </a:solidFill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；</a:t>
            </a:r>
            <a:r>
              <a:rPr lang="en-GB" sz="4400" i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destroyer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r>
              <a:rPr lang="zh-CN" altLang="en-US" sz="4400" dirty="0">
                <a:solidFill>
                  <a:srgbClr val="000082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</a:rPr>
              <a:t>參考</a:t>
            </a:r>
            <a:r>
              <a:rPr lang="zh-CN" altLang="en-US" sz="4400" dirty="0">
                <a:solidFill>
                  <a:srgbClr val="000082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約伯記 </a:t>
            </a:r>
            <a:r>
              <a:rPr lang="en-GB" sz="4400" dirty="0">
                <a:solidFill>
                  <a:srgbClr val="000082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26:6 </a:t>
            </a:r>
            <a:endParaRPr lang="en-US" sz="4400" dirty="0">
              <a:solidFill>
                <a:srgbClr val="000082"/>
              </a:solidFill>
              <a:effectLst/>
              <a:latin typeface="Candara" panose="020E0502030303020204" pitchFamily="34" charset="0"/>
              <a:ea typeface="HanWangYenLight" panose="02020300000000000000" pitchFamily="18" charset="-120"/>
            </a:endParaRPr>
          </a:p>
          <a:p>
            <a:pPr marL="0" marR="0" lvl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800" dirty="0">
                <a:effectLst/>
                <a:latin typeface="HanWangYenLight" panose="02020300000000000000" pitchFamily="18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在神面前</a:t>
            </a:r>
            <a:r>
              <a:rPr lang="zh-CN" sz="4800" dirty="0">
                <a:solidFill>
                  <a:srgbClr val="0000AC"/>
                </a:solidFill>
                <a:effectLst/>
                <a:latin typeface="HanWangYenLight" panose="02020300000000000000" pitchFamily="18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zh-TW" sz="48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陰間</a:t>
            </a:r>
            <a:r>
              <a:rPr lang="zh-TW" sz="4800" dirty="0">
                <a:solidFill>
                  <a:srgbClr val="0000AC"/>
                </a:solidFill>
                <a:effectLst/>
                <a:latin typeface="HanWangYenLight" panose="02020300000000000000" pitchFamily="18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en-GB" sz="44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GB" sz="6600" dirty="0" err="1">
                <a:solidFill>
                  <a:srgbClr val="0000AC"/>
                </a:solidFill>
                <a:effectLst/>
                <a:latin typeface="Bwhebb" panose="02020603050405020304" pitchFamily="18" charset="0"/>
                <a:ea typeface="SimSun" panose="02010600030101010101" pitchFamily="2" charset="-122"/>
                <a:cs typeface="Bwhebb" panose="02020603050405020304" pitchFamily="18" charset="0"/>
              </a:rPr>
              <a:t>lAav</a:t>
            </a:r>
            <a:r>
              <a:rPr lang="en-GB" sz="44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lang="en-GB" sz="4000" i="1" dirty="0" err="1">
                <a:solidFill>
                  <a:srgbClr val="0000AC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Sheol</a:t>
            </a:r>
            <a:r>
              <a:rPr lang="en-GB" sz="4400" dirty="0">
                <a:solidFill>
                  <a:srgbClr val="0000AC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顯露，</a:t>
            </a:r>
            <a:r>
              <a:rPr lang="zh-TW" sz="4800" dirty="0">
                <a:solidFill>
                  <a:srgbClr val="FF0000"/>
                </a:solidFill>
                <a:effectLst/>
                <a:latin typeface="HanWangYenLight" panose="02020300000000000000" pitchFamily="18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zh-TW" sz="48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滅亡</a:t>
            </a:r>
            <a:r>
              <a:rPr lang="zh-TW" sz="4800" dirty="0">
                <a:solidFill>
                  <a:srgbClr val="FF0000"/>
                </a:solidFill>
                <a:effectLst/>
                <a:latin typeface="HanWangYenLight" panose="02020300000000000000" pitchFamily="18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en-GB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GB" sz="4000" i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Abaddon</a:t>
            </a:r>
            <a:r>
              <a:rPr lang="en-GB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 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也不得遮掩。</a:t>
            </a:r>
            <a:r>
              <a:rPr lang="en-US" altLang="zh-CN" sz="4800" dirty="0">
                <a:effectLst/>
                <a:latin typeface="HanWangYenLight" panose="02020300000000000000" pitchFamily="18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endParaRPr lang="zh-TW" altLang="en-US" sz="4800" dirty="0">
              <a:effectLst/>
              <a:latin typeface="HanWangYenLight" panose="02020300000000000000" pitchFamily="18" charset="-120"/>
              <a:ea typeface="HanWangYenLight" panose="020203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7518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6382" y="457201"/>
            <a:ext cx="8200417" cy="617219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457200" marR="0" lvl="0" indent="-45720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伯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28:22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『滅沒』</a:t>
            </a:r>
            <a:r>
              <a:rPr lang="en-GB" sz="2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GB" sz="2800" i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Abaddon</a:t>
            </a:r>
            <a:r>
              <a:rPr lang="en-GB" sz="2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和死亡說：我們風聞其名。</a:t>
            </a:r>
            <a:endParaRPr lang="en-US" sz="40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457200" marR="0" lvl="0" indent="-45720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詩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88:11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豈能在墳墓裡述說你的慈愛麼，豈能在</a:t>
            </a:r>
            <a:r>
              <a:rPr lang="zh-TW" sz="4000" dirty="0">
                <a:solidFill>
                  <a:srgbClr val="FF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滅亡</a:t>
            </a:r>
            <a:r>
              <a:rPr lang="zh-TW" sz="4000" dirty="0">
                <a:solidFill>
                  <a:srgbClr val="FF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GB" sz="2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GB" sz="2800" i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Abaddon</a:t>
            </a:r>
            <a:r>
              <a:rPr lang="en-GB" sz="2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中述說你的信實麼。</a:t>
            </a:r>
            <a:endParaRPr lang="en-US" sz="40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457200" marR="0" lvl="0" indent="-45720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箴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15:11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陰間和</a:t>
            </a:r>
            <a:r>
              <a:rPr lang="zh-TW" sz="4000" dirty="0">
                <a:solidFill>
                  <a:srgbClr val="FF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滅亡</a:t>
            </a:r>
            <a:r>
              <a:rPr lang="zh-TW" sz="4000" dirty="0">
                <a:solidFill>
                  <a:srgbClr val="FF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GB" sz="2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GB" sz="2800" i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Abaddon</a:t>
            </a:r>
            <a:r>
              <a:rPr lang="en-GB" sz="2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，尚在耶和華眼前，何況世人的心呢。</a:t>
            </a:r>
            <a:endParaRPr lang="zh-TW" alt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4546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54692"/>
            <a:ext cx="8292053" cy="5955836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出埃及記 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12:23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因為耶和華要巡行擊殺埃及人、他看見血在門楣上、和左右的門框上、就必越過那門、不容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滅命的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進你們的房屋、擊殺你們。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9095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674256"/>
            <a:ext cx="7210352" cy="1366980"/>
          </a:xfrm>
        </p:spPr>
        <p:txBody>
          <a:bodyPr/>
          <a:lstStyle/>
          <a:p>
            <a:pPr algn="ctr"/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第六號吹響時</a:t>
            </a:r>
            <a:r>
              <a:rPr lang="en-US" altLang="zh-TW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…</a:t>
            </a:r>
            <a:r>
              <a:rPr lang="en-US" altLang="zh-CN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(12-21)</a:t>
            </a:r>
            <a:endParaRPr lang="en-US" sz="48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0" y="2507531"/>
            <a:ext cx="7532916" cy="389326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008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</a:t>
            </a:r>
            <a:r>
              <a:rPr lang="en-GB" sz="4400" dirty="0">
                <a:solidFill>
                  <a:srgbClr val="00008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第一樣災禍過去了，還有兩樣災禍要來。</a:t>
            </a:r>
            <a:r>
              <a:rPr lang="en-GB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13</a:t>
            </a:r>
            <a:r>
              <a:rPr lang="en-GB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第六位天使吹號，我就聽見有聲音從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神面前金壇的四角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出來，</a:t>
            </a:r>
            <a:r>
              <a:rPr lang="en-GB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0082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8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5936189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</a:t>
            </a:r>
            <a:r>
              <a:rPr lang="en-GB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吩咐那吹號的第六位天使說：「把那捆綁在幼發拉底大河的四個使者釋放了！」</a:t>
            </a:r>
            <a:r>
              <a:rPr lang="en-GB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15</a:t>
            </a:r>
            <a:r>
              <a:rPr lang="en-GB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那四個使者就被釋放；他們原是預備好了，到某年某月某日某時，要殺人的三分之一。</a:t>
            </a:r>
            <a:r>
              <a:rPr lang="en-GB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馬軍有二萬萬，他們的數目我聽見了。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2D051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8844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37745"/>
            <a:ext cx="8287967" cy="5963055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我在異象中看見那些馬和騎馬的，騎馬的胸前有甲如火，與紫瑪瑙並硫磺，馬的頭好像獅子頭，有火、有煙、有硫磺從馬的口中出來。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18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口中所出來的火與煙並硫磺，這三樣災殺了人的三分之一。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19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這馬的能力是在口裡和尾巴上，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889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Freeform: Shape 6">
            <a:extLst>
              <a:ext uri="{FF2B5EF4-FFF2-40B4-BE49-F238E27FC236}">
                <a16:creationId xmlns:a16="http://schemas.microsoft.com/office/drawing/2014/main" id="{C5486FEF-95C5-433A-8B8C-9C07A3C3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099082"/>
          </a:xfrm>
          <a:custGeom>
            <a:avLst/>
            <a:gdLst>
              <a:gd name="connsiteX0" fmla="*/ 7230262 w 12192000"/>
              <a:gd name="connsiteY0" fmla="*/ 5906862 h 6099082"/>
              <a:gd name="connsiteX1" fmla="*/ 7197115 w 12192000"/>
              <a:gd name="connsiteY1" fmla="*/ 5913338 h 6099082"/>
              <a:gd name="connsiteX2" fmla="*/ 7214545 w 12192000"/>
              <a:gd name="connsiteY2" fmla="*/ 5911744 h 6099082"/>
              <a:gd name="connsiteX3" fmla="*/ 7230262 w 12192000"/>
              <a:gd name="connsiteY3" fmla="*/ 5906862 h 6099082"/>
              <a:gd name="connsiteX4" fmla="*/ 7009120 w 12192000"/>
              <a:gd name="connsiteY4" fmla="*/ 5850263 h 6099082"/>
              <a:gd name="connsiteX5" fmla="*/ 7021563 w 12192000"/>
              <a:gd name="connsiteY5" fmla="*/ 5861355 h 6099082"/>
              <a:gd name="connsiteX6" fmla="*/ 7021563 w 12192000"/>
              <a:gd name="connsiteY6" fmla="*/ 5861354 h 6099082"/>
              <a:gd name="connsiteX7" fmla="*/ 7768443 w 12192000"/>
              <a:gd name="connsiteY7" fmla="*/ 5742074 h 6099082"/>
              <a:gd name="connsiteX8" fmla="*/ 7768443 w 12192000"/>
              <a:gd name="connsiteY8" fmla="*/ 5742075 h 6099082"/>
              <a:gd name="connsiteX9" fmla="*/ 7792447 w 12192000"/>
              <a:gd name="connsiteY9" fmla="*/ 5764553 h 6099082"/>
              <a:gd name="connsiteX10" fmla="*/ 7768443 w 12192000"/>
              <a:gd name="connsiteY10" fmla="*/ 5742074 h 6099082"/>
              <a:gd name="connsiteX11" fmla="*/ 4038748 w 12192000"/>
              <a:gd name="connsiteY11" fmla="*/ 5739955 h 6099082"/>
              <a:gd name="connsiteX12" fmla="*/ 4030517 w 12192000"/>
              <a:gd name="connsiteY12" fmla="*/ 5751599 h 6099082"/>
              <a:gd name="connsiteX13" fmla="*/ 4015609 w 12192000"/>
              <a:gd name="connsiteY13" fmla="*/ 5770450 h 6099082"/>
              <a:gd name="connsiteX14" fmla="*/ 3996845 w 12192000"/>
              <a:gd name="connsiteY14" fmla="*/ 5780104 h 6099082"/>
              <a:gd name="connsiteX15" fmla="*/ 4030518 w 12192000"/>
              <a:gd name="connsiteY15" fmla="*/ 5751599 h 6099082"/>
              <a:gd name="connsiteX16" fmla="*/ 6245343 w 12192000"/>
              <a:gd name="connsiteY16" fmla="*/ 5736549 h 6099082"/>
              <a:gd name="connsiteX17" fmla="*/ 6274406 w 12192000"/>
              <a:gd name="connsiteY17" fmla="*/ 5743345 h 6099082"/>
              <a:gd name="connsiteX18" fmla="*/ 6291246 w 12192000"/>
              <a:gd name="connsiteY18" fmla="*/ 5749662 h 6099082"/>
              <a:gd name="connsiteX19" fmla="*/ 6291385 w 12192000"/>
              <a:gd name="connsiteY19" fmla="*/ 5749714 h 6099082"/>
              <a:gd name="connsiteX20" fmla="*/ 6306284 w 12192000"/>
              <a:gd name="connsiteY20" fmla="*/ 5755552 h 6099082"/>
              <a:gd name="connsiteX21" fmla="*/ 6308075 w 12192000"/>
              <a:gd name="connsiteY21" fmla="*/ 5755968 h 6099082"/>
              <a:gd name="connsiteX22" fmla="*/ 6313854 w 12192000"/>
              <a:gd name="connsiteY22" fmla="*/ 5758133 h 6099082"/>
              <a:gd name="connsiteX23" fmla="*/ 6337047 w 12192000"/>
              <a:gd name="connsiteY23" fmla="*/ 5762696 h 6099082"/>
              <a:gd name="connsiteX24" fmla="*/ 6308075 w 12192000"/>
              <a:gd name="connsiteY24" fmla="*/ 5755968 h 6099082"/>
              <a:gd name="connsiteX25" fmla="*/ 6291385 w 12192000"/>
              <a:gd name="connsiteY25" fmla="*/ 5749714 h 6099082"/>
              <a:gd name="connsiteX26" fmla="*/ 6276197 w 12192000"/>
              <a:gd name="connsiteY26" fmla="*/ 5743764 h 6099082"/>
              <a:gd name="connsiteX27" fmla="*/ 6274406 w 12192000"/>
              <a:gd name="connsiteY27" fmla="*/ 5743345 h 6099082"/>
              <a:gd name="connsiteX28" fmla="*/ 6268612 w 12192000"/>
              <a:gd name="connsiteY28" fmla="*/ 5741171 h 6099082"/>
              <a:gd name="connsiteX29" fmla="*/ 6245343 w 12192000"/>
              <a:gd name="connsiteY29" fmla="*/ 5736549 h 6099082"/>
              <a:gd name="connsiteX30" fmla="*/ 3871824 w 12192000"/>
              <a:gd name="connsiteY30" fmla="*/ 5726642 h 6099082"/>
              <a:gd name="connsiteX31" fmla="*/ 3908498 w 12192000"/>
              <a:gd name="connsiteY31" fmla="*/ 5756123 h 6099082"/>
              <a:gd name="connsiteX32" fmla="*/ 3908984 w 12192000"/>
              <a:gd name="connsiteY32" fmla="*/ 5756350 h 6099082"/>
              <a:gd name="connsiteX33" fmla="*/ 3908498 w 12192000"/>
              <a:gd name="connsiteY33" fmla="*/ 5756123 h 6099082"/>
              <a:gd name="connsiteX34" fmla="*/ 3871824 w 12192000"/>
              <a:gd name="connsiteY34" fmla="*/ 5726642 h 6099082"/>
              <a:gd name="connsiteX35" fmla="*/ 6558837 w 12192000"/>
              <a:gd name="connsiteY35" fmla="*/ 5706717 h 6099082"/>
              <a:gd name="connsiteX36" fmla="*/ 6529984 w 12192000"/>
              <a:gd name="connsiteY36" fmla="*/ 5708163 h 6099082"/>
              <a:gd name="connsiteX37" fmla="*/ 6589207 w 12192000"/>
              <a:gd name="connsiteY37" fmla="*/ 5711593 h 6099082"/>
              <a:gd name="connsiteX38" fmla="*/ 6558837 w 12192000"/>
              <a:gd name="connsiteY38" fmla="*/ 5706717 h 6099082"/>
              <a:gd name="connsiteX39" fmla="*/ 4834454 w 12192000"/>
              <a:gd name="connsiteY39" fmla="*/ 5646059 h 6099082"/>
              <a:gd name="connsiteX40" fmla="*/ 4883985 w 12192000"/>
              <a:gd name="connsiteY40" fmla="*/ 5670301 h 6099082"/>
              <a:gd name="connsiteX41" fmla="*/ 4858238 w 12192000"/>
              <a:gd name="connsiteY41" fmla="*/ 5663787 h 6099082"/>
              <a:gd name="connsiteX42" fmla="*/ 4834454 w 12192000"/>
              <a:gd name="connsiteY42" fmla="*/ 5646059 h 6099082"/>
              <a:gd name="connsiteX43" fmla="*/ 5056443 w 12192000"/>
              <a:gd name="connsiteY43" fmla="*/ 5643725 h 6099082"/>
              <a:gd name="connsiteX44" fmla="*/ 5072588 w 12192000"/>
              <a:gd name="connsiteY44" fmla="*/ 5644505 h 6099082"/>
              <a:gd name="connsiteX45" fmla="*/ 5089161 w 12192000"/>
              <a:gd name="connsiteY45" fmla="*/ 5653107 h 6099082"/>
              <a:gd name="connsiteX46" fmla="*/ 5056443 w 12192000"/>
              <a:gd name="connsiteY46" fmla="*/ 5643725 h 6099082"/>
              <a:gd name="connsiteX47" fmla="*/ 739852 w 12192000"/>
              <a:gd name="connsiteY47" fmla="*/ 5343843 h 6099082"/>
              <a:gd name="connsiteX48" fmla="*/ 724278 w 12192000"/>
              <a:gd name="connsiteY48" fmla="*/ 5365062 h 6099082"/>
              <a:gd name="connsiteX49" fmla="*/ 708621 w 12192000"/>
              <a:gd name="connsiteY49" fmla="*/ 5381222 h 6099082"/>
              <a:gd name="connsiteX50" fmla="*/ 691439 w 12192000"/>
              <a:gd name="connsiteY50" fmla="*/ 5386697 h 6099082"/>
              <a:gd name="connsiteX51" fmla="*/ 708622 w 12192000"/>
              <a:gd name="connsiteY51" fmla="*/ 5381222 h 6099082"/>
              <a:gd name="connsiteX52" fmla="*/ 724279 w 12192000"/>
              <a:gd name="connsiteY52" fmla="*/ 5365062 h 6099082"/>
              <a:gd name="connsiteX53" fmla="*/ 739852 w 12192000"/>
              <a:gd name="connsiteY53" fmla="*/ 5343843 h 6099082"/>
              <a:gd name="connsiteX54" fmla="*/ 8934151 w 12192000"/>
              <a:gd name="connsiteY54" fmla="*/ 5275333 h 6099082"/>
              <a:gd name="connsiteX55" fmla="*/ 8954249 w 12192000"/>
              <a:gd name="connsiteY55" fmla="*/ 5290264 h 6099082"/>
              <a:gd name="connsiteX56" fmla="*/ 8962389 w 12192000"/>
              <a:gd name="connsiteY56" fmla="*/ 5293563 h 6099082"/>
              <a:gd name="connsiteX57" fmla="*/ 8954250 w 12192000"/>
              <a:gd name="connsiteY57" fmla="*/ 5290264 h 6099082"/>
              <a:gd name="connsiteX58" fmla="*/ 8934151 w 12192000"/>
              <a:gd name="connsiteY58" fmla="*/ 5275333 h 6099082"/>
              <a:gd name="connsiteX59" fmla="*/ 2314816 w 12192000"/>
              <a:gd name="connsiteY59" fmla="*/ 5273737 h 6099082"/>
              <a:gd name="connsiteX60" fmla="*/ 2300909 w 12192000"/>
              <a:gd name="connsiteY60" fmla="*/ 5279143 h 6099082"/>
              <a:gd name="connsiteX61" fmla="*/ 2216515 w 12192000"/>
              <a:gd name="connsiteY61" fmla="*/ 5314887 h 6099082"/>
              <a:gd name="connsiteX62" fmla="*/ 2300910 w 12192000"/>
              <a:gd name="connsiteY62" fmla="*/ 5279143 h 6099082"/>
              <a:gd name="connsiteX63" fmla="*/ 1916629 w 12192000"/>
              <a:gd name="connsiteY63" fmla="*/ 5252000 h 6099082"/>
              <a:gd name="connsiteX64" fmla="*/ 1907132 w 12192000"/>
              <a:gd name="connsiteY64" fmla="*/ 5255330 h 6099082"/>
              <a:gd name="connsiteX65" fmla="*/ 1866619 w 12192000"/>
              <a:gd name="connsiteY65" fmla="*/ 5265015 h 6099082"/>
              <a:gd name="connsiteX66" fmla="*/ 1907133 w 12192000"/>
              <a:gd name="connsiteY66" fmla="*/ 5255330 h 6099082"/>
              <a:gd name="connsiteX67" fmla="*/ 2058204 w 12192000"/>
              <a:gd name="connsiteY67" fmla="*/ 5241232 h 6099082"/>
              <a:gd name="connsiteX68" fmla="*/ 2108194 w 12192000"/>
              <a:gd name="connsiteY68" fmla="*/ 5255939 h 6099082"/>
              <a:gd name="connsiteX69" fmla="*/ 2058204 w 12192000"/>
              <a:gd name="connsiteY69" fmla="*/ 5241232 h 6099082"/>
              <a:gd name="connsiteX70" fmla="*/ 0 w 12192000"/>
              <a:gd name="connsiteY70" fmla="*/ 0 h 6099082"/>
              <a:gd name="connsiteX71" fmla="*/ 12191456 w 12192000"/>
              <a:gd name="connsiteY71" fmla="*/ 0 h 6099082"/>
              <a:gd name="connsiteX72" fmla="*/ 12191456 w 12192000"/>
              <a:gd name="connsiteY72" fmla="*/ 873938 h 6099082"/>
              <a:gd name="connsiteX73" fmla="*/ 12192000 w 12192000"/>
              <a:gd name="connsiteY73" fmla="*/ 873938 h 6099082"/>
              <a:gd name="connsiteX74" fmla="*/ 12192000 w 12192000"/>
              <a:gd name="connsiteY74" fmla="*/ 3249107 h 6099082"/>
              <a:gd name="connsiteX75" fmla="*/ 12192000 w 12192000"/>
              <a:gd name="connsiteY75" fmla="*/ 3283970 h 6099082"/>
              <a:gd name="connsiteX76" fmla="*/ 12192000 w 12192000"/>
              <a:gd name="connsiteY76" fmla="*/ 3681702 h 6099082"/>
              <a:gd name="connsiteX77" fmla="*/ 12160947 w 12192000"/>
              <a:gd name="connsiteY77" fmla="*/ 3710323 h 6099082"/>
              <a:gd name="connsiteX78" fmla="*/ 12026448 w 12192000"/>
              <a:gd name="connsiteY78" fmla="*/ 3770523 h 6099082"/>
              <a:gd name="connsiteX79" fmla="*/ 11986443 w 12192000"/>
              <a:gd name="connsiteY79" fmla="*/ 3786526 h 6099082"/>
              <a:gd name="connsiteX80" fmla="*/ 11821656 w 12192000"/>
              <a:gd name="connsiteY80" fmla="*/ 3889591 h 6099082"/>
              <a:gd name="connsiteX81" fmla="*/ 11672489 w 12192000"/>
              <a:gd name="connsiteY81" fmla="*/ 4017039 h 6099082"/>
              <a:gd name="connsiteX82" fmla="*/ 11562947 w 12192000"/>
              <a:gd name="connsiteY82" fmla="*/ 4168300 h 6099082"/>
              <a:gd name="connsiteX83" fmla="*/ 11532275 w 12192000"/>
              <a:gd name="connsiteY83" fmla="*/ 4204307 h 6099082"/>
              <a:gd name="connsiteX84" fmla="*/ 11448453 w 12192000"/>
              <a:gd name="connsiteY84" fmla="*/ 4249457 h 6099082"/>
              <a:gd name="connsiteX85" fmla="*/ 11374346 w 12192000"/>
              <a:gd name="connsiteY85" fmla="*/ 4283366 h 6099082"/>
              <a:gd name="connsiteX86" fmla="*/ 11320623 w 12192000"/>
              <a:gd name="connsiteY86" fmla="*/ 4320897 h 6099082"/>
              <a:gd name="connsiteX87" fmla="*/ 11275283 w 12192000"/>
              <a:gd name="connsiteY87" fmla="*/ 4355378 h 6099082"/>
              <a:gd name="connsiteX88" fmla="*/ 11172600 w 12192000"/>
              <a:gd name="connsiteY88" fmla="*/ 4444536 h 6099082"/>
              <a:gd name="connsiteX89" fmla="*/ 11058869 w 12192000"/>
              <a:gd name="connsiteY89" fmla="*/ 4519786 h 6099082"/>
              <a:gd name="connsiteX90" fmla="*/ 10967423 w 12192000"/>
              <a:gd name="connsiteY90" fmla="*/ 4611991 h 6099082"/>
              <a:gd name="connsiteX91" fmla="*/ 10929704 w 12192000"/>
              <a:gd name="connsiteY91" fmla="*/ 4661903 h 6099082"/>
              <a:gd name="connsiteX92" fmla="*/ 10850453 w 12192000"/>
              <a:gd name="connsiteY92" fmla="*/ 4696003 h 6099082"/>
              <a:gd name="connsiteX93" fmla="*/ 10764534 w 12192000"/>
              <a:gd name="connsiteY93" fmla="*/ 4749345 h 6099082"/>
              <a:gd name="connsiteX94" fmla="*/ 10703573 w 12192000"/>
              <a:gd name="connsiteY94" fmla="*/ 4802305 h 6099082"/>
              <a:gd name="connsiteX95" fmla="*/ 10656519 w 12192000"/>
              <a:gd name="connsiteY95" fmla="*/ 4837740 h 6099082"/>
              <a:gd name="connsiteX96" fmla="*/ 10590031 w 12192000"/>
              <a:gd name="connsiteY96" fmla="*/ 4873366 h 6099082"/>
              <a:gd name="connsiteX97" fmla="*/ 10523354 w 12192000"/>
              <a:gd name="connsiteY97" fmla="*/ 4920039 h 6099082"/>
              <a:gd name="connsiteX98" fmla="*/ 10490969 w 12192000"/>
              <a:gd name="connsiteY98" fmla="*/ 4948806 h 6099082"/>
              <a:gd name="connsiteX99" fmla="*/ 10428291 w 12192000"/>
              <a:gd name="connsiteY99" fmla="*/ 4996622 h 6099082"/>
              <a:gd name="connsiteX100" fmla="*/ 10363709 w 12192000"/>
              <a:gd name="connsiteY100" fmla="*/ 5041201 h 6099082"/>
              <a:gd name="connsiteX101" fmla="*/ 10242357 w 12192000"/>
              <a:gd name="connsiteY101" fmla="*/ 5092257 h 6099082"/>
              <a:gd name="connsiteX102" fmla="*/ 10131863 w 12192000"/>
              <a:gd name="connsiteY102" fmla="*/ 5167315 h 6099082"/>
              <a:gd name="connsiteX103" fmla="*/ 10044230 w 12192000"/>
              <a:gd name="connsiteY103" fmla="*/ 5222182 h 6099082"/>
              <a:gd name="connsiteX104" fmla="*/ 9993175 w 12192000"/>
              <a:gd name="connsiteY104" fmla="*/ 5258189 h 6099082"/>
              <a:gd name="connsiteX105" fmla="*/ 9899446 w 12192000"/>
              <a:gd name="connsiteY105" fmla="*/ 5338582 h 6099082"/>
              <a:gd name="connsiteX106" fmla="*/ 9754088 w 12192000"/>
              <a:gd name="connsiteY106" fmla="*/ 5423166 h 6099082"/>
              <a:gd name="connsiteX107" fmla="*/ 9666265 w 12192000"/>
              <a:gd name="connsiteY107" fmla="*/ 5468888 h 6099082"/>
              <a:gd name="connsiteX108" fmla="*/ 9477283 w 12192000"/>
              <a:gd name="connsiteY108" fmla="*/ 5537851 h 6099082"/>
              <a:gd name="connsiteX109" fmla="*/ 9416321 w 12192000"/>
              <a:gd name="connsiteY109" fmla="*/ 5562426 h 6099082"/>
              <a:gd name="connsiteX110" fmla="*/ 9346597 w 12192000"/>
              <a:gd name="connsiteY110" fmla="*/ 5578619 h 6099082"/>
              <a:gd name="connsiteX111" fmla="*/ 9234579 w 12192000"/>
              <a:gd name="connsiteY111" fmla="*/ 5616911 h 6099082"/>
              <a:gd name="connsiteX112" fmla="*/ 9015878 w 12192000"/>
              <a:gd name="connsiteY112" fmla="*/ 5682826 h 6099082"/>
              <a:gd name="connsiteX113" fmla="*/ 8967871 w 12192000"/>
              <a:gd name="connsiteY113" fmla="*/ 5692923 h 6099082"/>
              <a:gd name="connsiteX114" fmla="*/ 8845565 w 12192000"/>
              <a:gd name="connsiteY114" fmla="*/ 5735407 h 6099082"/>
              <a:gd name="connsiteX115" fmla="*/ 8772219 w 12192000"/>
              <a:gd name="connsiteY115" fmla="*/ 5763982 h 6099082"/>
              <a:gd name="connsiteX116" fmla="*/ 8711448 w 12192000"/>
              <a:gd name="connsiteY116" fmla="*/ 5780366 h 6099082"/>
              <a:gd name="connsiteX117" fmla="*/ 8657726 w 12192000"/>
              <a:gd name="connsiteY117" fmla="*/ 5787986 h 6099082"/>
              <a:gd name="connsiteX118" fmla="*/ 8516369 w 12192000"/>
              <a:gd name="connsiteY118" fmla="*/ 5825705 h 6099082"/>
              <a:gd name="connsiteX119" fmla="*/ 8459979 w 12192000"/>
              <a:gd name="connsiteY119" fmla="*/ 5840566 h 6099082"/>
              <a:gd name="connsiteX120" fmla="*/ 8313671 w 12192000"/>
              <a:gd name="connsiteY120" fmla="*/ 5891622 h 6099082"/>
              <a:gd name="connsiteX121" fmla="*/ 8189651 w 12192000"/>
              <a:gd name="connsiteY121" fmla="*/ 5925341 h 6099082"/>
              <a:gd name="connsiteX122" fmla="*/ 8137835 w 12192000"/>
              <a:gd name="connsiteY122" fmla="*/ 5941534 h 6099082"/>
              <a:gd name="connsiteX123" fmla="*/ 8019339 w 12192000"/>
              <a:gd name="connsiteY123" fmla="*/ 5968586 h 6099082"/>
              <a:gd name="connsiteX124" fmla="*/ 7952280 w 12192000"/>
              <a:gd name="connsiteY124" fmla="*/ 5987637 h 6099082"/>
              <a:gd name="connsiteX125" fmla="*/ 7788636 w 12192000"/>
              <a:gd name="connsiteY125" fmla="*/ 6009163 h 6099082"/>
              <a:gd name="connsiteX126" fmla="*/ 7619655 w 12192000"/>
              <a:gd name="connsiteY126" fmla="*/ 6029928 h 6099082"/>
              <a:gd name="connsiteX127" fmla="*/ 7526880 w 12192000"/>
              <a:gd name="connsiteY127" fmla="*/ 6036786 h 6099082"/>
              <a:gd name="connsiteX128" fmla="*/ 7445916 w 12192000"/>
              <a:gd name="connsiteY128" fmla="*/ 6047647 h 6099082"/>
              <a:gd name="connsiteX129" fmla="*/ 7375428 w 12192000"/>
              <a:gd name="connsiteY129" fmla="*/ 6054505 h 6099082"/>
              <a:gd name="connsiteX130" fmla="*/ 7263220 w 12192000"/>
              <a:gd name="connsiteY130" fmla="*/ 6068411 h 6099082"/>
              <a:gd name="connsiteX131" fmla="*/ 7216547 w 12192000"/>
              <a:gd name="connsiteY131" fmla="*/ 6072032 h 6099082"/>
              <a:gd name="connsiteX132" fmla="*/ 7106432 w 12192000"/>
              <a:gd name="connsiteY132" fmla="*/ 6071840 h 6099082"/>
              <a:gd name="connsiteX133" fmla="*/ 7068141 w 12192000"/>
              <a:gd name="connsiteY133" fmla="*/ 6069936 h 6099082"/>
              <a:gd name="connsiteX134" fmla="*/ 6994415 w 12192000"/>
              <a:gd name="connsiteY134" fmla="*/ 6046313 h 6099082"/>
              <a:gd name="connsiteX135" fmla="*/ 6985653 w 12192000"/>
              <a:gd name="connsiteY135" fmla="*/ 6044599 h 6099082"/>
              <a:gd name="connsiteX136" fmla="*/ 6937263 w 12192000"/>
              <a:gd name="connsiteY136" fmla="*/ 6035263 h 6099082"/>
              <a:gd name="connsiteX137" fmla="*/ 6910782 w 12192000"/>
              <a:gd name="connsiteY137" fmla="*/ 6032214 h 6099082"/>
              <a:gd name="connsiteX138" fmla="*/ 6810195 w 12192000"/>
              <a:gd name="connsiteY138" fmla="*/ 6012784 h 6099082"/>
              <a:gd name="connsiteX139" fmla="*/ 6752283 w 12192000"/>
              <a:gd name="connsiteY139" fmla="*/ 6003639 h 6099082"/>
              <a:gd name="connsiteX140" fmla="*/ 6705417 w 12192000"/>
              <a:gd name="connsiteY140" fmla="*/ 6004974 h 6099082"/>
              <a:gd name="connsiteX141" fmla="*/ 6623118 w 12192000"/>
              <a:gd name="connsiteY141" fmla="*/ 6006687 h 6099082"/>
              <a:gd name="connsiteX142" fmla="*/ 6596828 w 12192000"/>
              <a:gd name="connsiteY142" fmla="*/ 6011070 h 6099082"/>
              <a:gd name="connsiteX143" fmla="*/ 6477951 w 12192000"/>
              <a:gd name="connsiteY143" fmla="*/ 5998495 h 6099082"/>
              <a:gd name="connsiteX144" fmla="*/ 6410131 w 12192000"/>
              <a:gd name="connsiteY144" fmla="*/ 5997543 h 6099082"/>
              <a:gd name="connsiteX145" fmla="*/ 6333739 w 12192000"/>
              <a:gd name="connsiteY145" fmla="*/ 5981920 h 6099082"/>
              <a:gd name="connsiteX146" fmla="*/ 6311449 w 12192000"/>
              <a:gd name="connsiteY146" fmla="*/ 5982682 h 6099082"/>
              <a:gd name="connsiteX147" fmla="*/ 6286493 w 12192000"/>
              <a:gd name="connsiteY147" fmla="*/ 5984017 h 6099082"/>
              <a:gd name="connsiteX148" fmla="*/ 6209909 w 12192000"/>
              <a:gd name="connsiteY148" fmla="*/ 5985161 h 6099082"/>
              <a:gd name="connsiteX149" fmla="*/ 6163424 w 12192000"/>
              <a:gd name="connsiteY149" fmla="*/ 5990874 h 6099082"/>
              <a:gd name="connsiteX150" fmla="*/ 6074841 w 12192000"/>
              <a:gd name="connsiteY150" fmla="*/ 5987447 h 6099082"/>
              <a:gd name="connsiteX151" fmla="*/ 6042072 w 12192000"/>
              <a:gd name="connsiteY151" fmla="*/ 5992399 h 6099082"/>
              <a:gd name="connsiteX152" fmla="*/ 5959204 w 12192000"/>
              <a:gd name="connsiteY152" fmla="*/ 5992971 h 6099082"/>
              <a:gd name="connsiteX153" fmla="*/ 5884905 w 12192000"/>
              <a:gd name="connsiteY153" fmla="*/ 5990113 h 6099082"/>
              <a:gd name="connsiteX154" fmla="*/ 5813275 w 12192000"/>
              <a:gd name="connsiteY154" fmla="*/ 5991637 h 6099082"/>
              <a:gd name="connsiteX155" fmla="*/ 5762029 w 12192000"/>
              <a:gd name="connsiteY155" fmla="*/ 5997923 h 6099082"/>
              <a:gd name="connsiteX156" fmla="*/ 5706401 w 12192000"/>
              <a:gd name="connsiteY156" fmla="*/ 6001734 h 6099082"/>
              <a:gd name="connsiteX157" fmla="*/ 5553045 w 12192000"/>
              <a:gd name="connsiteY157" fmla="*/ 6024403 h 6099082"/>
              <a:gd name="connsiteX158" fmla="*/ 5524660 w 12192000"/>
              <a:gd name="connsiteY158" fmla="*/ 6018880 h 6099082"/>
              <a:gd name="connsiteX159" fmla="*/ 5363491 w 12192000"/>
              <a:gd name="connsiteY159" fmla="*/ 6013736 h 6099082"/>
              <a:gd name="connsiteX160" fmla="*/ 5328437 w 12192000"/>
              <a:gd name="connsiteY160" fmla="*/ 6014118 h 6099082"/>
              <a:gd name="connsiteX161" fmla="*/ 5234326 w 12192000"/>
              <a:gd name="connsiteY161" fmla="*/ 5991637 h 6099082"/>
              <a:gd name="connsiteX162" fmla="*/ 5089161 w 12192000"/>
              <a:gd name="connsiteY162" fmla="*/ 6027262 h 6099082"/>
              <a:gd name="connsiteX163" fmla="*/ 4953328 w 12192000"/>
              <a:gd name="connsiteY163" fmla="*/ 6071840 h 6099082"/>
              <a:gd name="connsiteX164" fmla="*/ 4936184 w 12192000"/>
              <a:gd name="connsiteY164" fmla="*/ 6077555 h 6099082"/>
              <a:gd name="connsiteX165" fmla="*/ 4887414 w 12192000"/>
              <a:gd name="connsiteY165" fmla="*/ 6087272 h 6099082"/>
              <a:gd name="connsiteX166" fmla="*/ 4827024 w 12192000"/>
              <a:gd name="connsiteY166" fmla="*/ 6090701 h 6099082"/>
              <a:gd name="connsiteX167" fmla="*/ 4750439 w 12192000"/>
              <a:gd name="connsiteY167" fmla="*/ 6099082 h 6099082"/>
              <a:gd name="connsiteX168" fmla="*/ 4689097 w 12192000"/>
              <a:gd name="connsiteY168" fmla="*/ 6088605 h 6099082"/>
              <a:gd name="connsiteX169" fmla="*/ 4603368 w 12192000"/>
              <a:gd name="connsiteY169" fmla="*/ 6072984 h 6099082"/>
              <a:gd name="connsiteX170" fmla="*/ 4522595 w 12192000"/>
              <a:gd name="connsiteY170" fmla="*/ 6058123 h 6099082"/>
              <a:gd name="connsiteX171" fmla="*/ 4497067 w 12192000"/>
              <a:gd name="connsiteY171" fmla="*/ 6075649 h 6099082"/>
              <a:gd name="connsiteX172" fmla="*/ 4457632 w 12192000"/>
              <a:gd name="connsiteY172" fmla="*/ 6090890 h 6099082"/>
              <a:gd name="connsiteX173" fmla="*/ 4413816 w 12192000"/>
              <a:gd name="connsiteY173" fmla="*/ 6072601 h 6099082"/>
              <a:gd name="connsiteX174" fmla="*/ 4311323 w 12192000"/>
              <a:gd name="connsiteY174" fmla="*/ 6034693 h 6099082"/>
              <a:gd name="connsiteX175" fmla="*/ 4246551 w 12192000"/>
              <a:gd name="connsiteY175" fmla="*/ 6032976 h 6099082"/>
              <a:gd name="connsiteX176" fmla="*/ 4105766 w 12192000"/>
              <a:gd name="connsiteY176" fmla="*/ 6016784 h 6099082"/>
              <a:gd name="connsiteX177" fmla="*/ 4013753 w 12192000"/>
              <a:gd name="connsiteY177" fmla="*/ 5993733 h 6099082"/>
              <a:gd name="connsiteX178" fmla="*/ 3947648 w 12192000"/>
              <a:gd name="connsiteY178" fmla="*/ 5967634 h 6099082"/>
              <a:gd name="connsiteX179" fmla="*/ 3852966 w 12192000"/>
              <a:gd name="connsiteY179" fmla="*/ 5933533 h 6099082"/>
              <a:gd name="connsiteX180" fmla="*/ 3757902 w 12192000"/>
              <a:gd name="connsiteY180" fmla="*/ 5915816 h 6099082"/>
              <a:gd name="connsiteX181" fmla="*/ 3689131 w 12192000"/>
              <a:gd name="connsiteY181" fmla="*/ 5893526 h 6099082"/>
              <a:gd name="connsiteX182" fmla="*/ 3605116 w 12192000"/>
              <a:gd name="connsiteY182" fmla="*/ 5878285 h 6099082"/>
              <a:gd name="connsiteX183" fmla="*/ 3534629 w 12192000"/>
              <a:gd name="connsiteY183" fmla="*/ 5877715 h 6099082"/>
              <a:gd name="connsiteX184" fmla="*/ 3424135 w 12192000"/>
              <a:gd name="connsiteY184" fmla="*/ 5880382 h 6099082"/>
              <a:gd name="connsiteX185" fmla="*/ 3288877 w 12192000"/>
              <a:gd name="connsiteY185" fmla="*/ 5834280 h 6099082"/>
              <a:gd name="connsiteX186" fmla="*/ 3234202 w 12192000"/>
              <a:gd name="connsiteY186" fmla="*/ 5823991 h 6099082"/>
              <a:gd name="connsiteX187" fmla="*/ 3182763 w 12192000"/>
              <a:gd name="connsiteY187" fmla="*/ 5819229 h 6099082"/>
              <a:gd name="connsiteX188" fmla="*/ 3073604 w 12192000"/>
              <a:gd name="connsiteY188" fmla="*/ 5788558 h 6099082"/>
              <a:gd name="connsiteX189" fmla="*/ 3029216 w 12192000"/>
              <a:gd name="connsiteY189" fmla="*/ 5778459 h 6099082"/>
              <a:gd name="connsiteX190" fmla="*/ 2967110 w 12192000"/>
              <a:gd name="connsiteY190" fmla="*/ 5778651 h 6099082"/>
              <a:gd name="connsiteX191" fmla="*/ 2854140 w 12192000"/>
              <a:gd name="connsiteY191" fmla="*/ 5764553 h 6099082"/>
              <a:gd name="connsiteX192" fmla="*/ 2741360 w 12192000"/>
              <a:gd name="connsiteY192" fmla="*/ 5723403 h 6099082"/>
              <a:gd name="connsiteX193" fmla="*/ 2693543 w 12192000"/>
              <a:gd name="connsiteY193" fmla="*/ 5727405 h 6099082"/>
              <a:gd name="connsiteX194" fmla="*/ 2676398 w 12192000"/>
              <a:gd name="connsiteY194" fmla="*/ 5726453 h 6099082"/>
              <a:gd name="connsiteX195" fmla="*/ 2522279 w 12192000"/>
              <a:gd name="connsiteY195" fmla="*/ 5703782 h 6099082"/>
              <a:gd name="connsiteX196" fmla="*/ 2506847 w 12192000"/>
              <a:gd name="connsiteY196" fmla="*/ 5701305 h 6099082"/>
              <a:gd name="connsiteX197" fmla="*/ 2434456 w 12192000"/>
              <a:gd name="connsiteY197" fmla="*/ 5681112 h 6099082"/>
              <a:gd name="connsiteX198" fmla="*/ 2251948 w 12192000"/>
              <a:gd name="connsiteY198" fmla="*/ 5668538 h 6099082"/>
              <a:gd name="connsiteX199" fmla="*/ 2240710 w 12192000"/>
              <a:gd name="connsiteY199" fmla="*/ 5667014 h 6099082"/>
              <a:gd name="connsiteX200" fmla="*/ 2179556 w 12192000"/>
              <a:gd name="connsiteY200" fmla="*/ 5677111 h 6099082"/>
              <a:gd name="connsiteX201" fmla="*/ 2149267 w 12192000"/>
              <a:gd name="connsiteY201" fmla="*/ 5691399 h 6099082"/>
              <a:gd name="connsiteX202" fmla="*/ 2102021 w 12192000"/>
              <a:gd name="connsiteY202" fmla="*/ 5706259 h 6099082"/>
              <a:gd name="connsiteX203" fmla="*/ 2054013 w 12192000"/>
              <a:gd name="connsiteY203" fmla="*/ 5711784 h 6099082"/>
              <a:gd name="connsiteX204" fmla="*/ 1973429 w 12192000"/>
              <a:gd name="connsiteY204" fmla="*/ 5689303 h 6099082"/>
              <a:gd name="connsiteX205" fmla="*/ 1944092 w 12192000"/>
              <a:gd name="connsiteY205" fmla="*/ 5687017 h 6099082"/>
              <a:gd name="connsiteX206" fmla="*/ 1878748 w 12192000"/>
              <a:gd name="connsiteY206" fmla="*/ 5676159 h 6099082"/>
              <a:gd name="connsiteX207" fmla="*/ 1821596 w 12192000"/>
              <a:gd name="connsiteY207" fmla="*/ 5676920 h 6099082"/>
              <a:gd name="connsiteX208" fmla="*/ 1775684 w 12192000"/>
              <a:gd name="connsiteY208" fmla="*/ 5694257 h 6099082"/>
              <a:gd name="connsiteX209" fmla="*/ 1709006 w 12192000"/>
              <a:gd name="connsiteY209" fmla="*/ 5697685 h 6099082"/>
              <a:gd name="connsiteX210" fmla="*/ 1665950 w 12192000"/>
              <a:gd name="connsiteY210" fmla="*/ 5685113 h 6099082"/>
              <a:gd name="connsiteX211" fmla="*/ 1657188 w 12192000"/>
              <a:gd name="connsiteY211" fmla="*/ 5683399 h 6099082"/>
              <a:gd name="connsiteX212" fmla="*/ 1544598 w 12192000"/>
              <a:gd name="connsiteY212" fmla="*/ 5682634 h 6099082"/>
              <a:gd name="connsiteX213" fmla="*/ 1404006 w 12192000"/>
              <a:gd name="connsiteY213" fmla="*/ 5720546 h 6099082"/>
              <a:gd name="connsiteX214" fmla="*/ 1380762 w 12192000"/>
              <a:gd name="connsiteY214" fmla="*/ 5728549 h 6099082"/>
              <a:gd name="connsiteX215" fmla="*/ 1267411 w 12192000"/>
              <a:gd name="connsiteY215" fmla="*/ 5742455 h 6099082"/>
              <a:gd name="connsiteX216" fmla="*/ 1206641 w 12192000"/>
              <a:gd name="connsiteY216" fmla="*/ 5756553 h 6099082"/>
              <a:gd name="connsiteX217" fmla="*/ 1162823 w 12192000"/>
              <a:gd name="connsiteY217" fmla="*/ 5757315 h 6099082"/>
              <a:gd name="connsiteX218" fmla="*/ 1109865 w 12192000"/>
              <a:gd name="connsiteY218" fmla="*/ 5782270 h 6099082"/>
              <a:gd name="connsiteX219" fmla="*/ 1092527 w 12192000"/>
              <a:gd name="connsiteY219" fmla="*/ 5793130 h 6099082"/>
              <a:gd name="connsiteX220" fmla="*/ 1071762 w 12192000"/>
              <a:gd name="connsiteY220" fmla="*/ 5799607 h 6099082"/>
              <a:gd name="connsiteX221" fmla="*/ 977653 w 12192000"/>
              <a:gd name="connsiteY221" fmla="*/ 5820182 h 6099082"/>
              <a:gd name="connsiteX222" fmla="*/ 960887 w 12192000"/>
              <a:gd name="connsiteY222" fmla="*/ 5831801 h 6099082"/>
              <a:gd name="connsiteX223" fmla="*/ 949646 w 12192000"/>
              <a:gd name="connsiteY223" fmla="*/ 5839042 h 6099082"/>
              <a:gd name="connsiteX224" fmla="*/ 858205 w 12192000"/>
              <a:gd name="connsiteY224" fmla="*/ 5851234 h 6099082"/>
              <a:gd name="connsiteX225" fmla="*/ 801053 w 12192000"/>
              <a:gd name="connsiteY225" fmla="*/ 5885715 h 6099082"/>
              <a:gd name="connsiteX226" fmla="*/ 785432 w 12192000"/>
              <a:gd name="connsiteY226" fmla="*/ 5900384 h 6099082"/>
              <a:gd name="connsiteX227" fmla="*/ 730754 w 12192000"/>
              <a:gd name="connsiteY227" fmla="*/ 5922482 h 6099082"/>
              <a:gd name="connsiteX228" fmla="*/ 546917 w 12192000"/>
              <a:gd name="connsiteY228" fmla="*/ 5964966 h 6099082"/>
              <a:gd name="connsiteX229" fmla="*/ 494337 w 12192000"/>
              <a:gd name="connsiteY229" fmla="*/ 5949915 h 6099082"/>
              <a:gd name="connsiteX230" fmla="*/ 394511 w 12192000"/>
              <a:gd name="connsiteY230" fmla="*/ 5990303 h 6099082"/>
              <a:gd name="connsiteX231" fmla="*/ 307259 w 12192000"/>
              <a:gd name="connsiteY231" fmla="*/ 6013163 h 6099082"/>
              <a:gd name="connsiteX232" fmla="*/ 274873 w 12192000"/>
              <a:gd name="connsiteY232" fmla="*/ 6018690 h 6099082"/>
              <a:gd name="connsiteX233" fmla="*/ 172384 w 12192000"/>
              <a:gd name="connsiteY233" fmla="*/ 6028786 h 6099082"/>
              <a:gd name="connsiteX234" fmla="*/ 119613 w 12192000"/>
              <a:gd name="connsiteY234" fmla="*/ 6051647 h 6099082"/>
              <a:gd name="connsiteX235" fmla="*/ 61197 w 12192000"/>
              <a:gd name="connsiteY235" fmla="*/ 6069150 h 6099082"/>
              <a:gd name="connsiteX236" fmla="*/ 544 w 12192000"/>
              <a:gd name="connsiteY236" fmla="*/ 6073921 h 6099082"/>
              <a:gd name="connsiteX237" fmla="*/ 544 w 12192000"/>
              <a:gd name="connsiteY237" fmla="*/ 5946682 h 6099082"/>
              <a:gd name="connsiteX238" fmla="*/ 0 w 12192000"/>
              <a:gd name="connsiteY238" fmla="*/ 5946682 h 6099082"/>
              <a:gd name="connsiteX239" fmla="*/ 0 w 12192000"/>
              <a:gd name="connsiteY239" fmla="*/ 1335314 h 6099082"/>
              <a:gd name="connsiteX240" fmla="*/ 0 w 12192000"/>
              <a:gd name="connsiteY240" fmla="*/ 873938 h 60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6099082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6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4" y="5758133"/>
                </a:lnTo>
                <a:cubicBezTo>
                  <a:pt x="6321454" y="5760521"/>
                  <a:pt x="6329151" y="5762258"/>
                  <a:pt x="6337047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2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3871824" y="5726642"/>
                </a:moveTo>
                <a:cubicBezTo>
                  <a:pt x="3883350" y="5738834"/>
                  <a:pt x="3895591" y="5748360"/>
                  <a:pt x="3908498" y="5756123"/>
                </a:cubicBezTo>
                <a:lnTo>
                  <a:pt x="3908984" y="5756350"/>
                </a:lnTo>
                <a:lnTo>
                  <a:pt x="3908498" y="5756123"/>
                </a:lnTo>
                <a:cubicBezTo>
                  <a:pt x="3895591" y="5748360"/>
                  <a:pt x="3883351" y="5738834"/>
                  <a:pt x="3871824" y="5726642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5" y="5670301"/>
                </a:cubicBezTo>
                <a:lnTo>
                  <a:pt x="4858238" y="5663787"/>
                </a:lnTo>
                <a:cubicBezTo>
                  <a:pt x="4849944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89" y="5648726"/>
                  <a:pt x="5089161" y="5653107"/>
                </a:cubicBezTo>
                <a:cubicBezTo>
                  <a:pt x="5078018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4" y="5990874"/>
                </a:cubicBezTo>
                <a:cubicBezTo>
                  <a:pt x="6133897" y="5985351"/>
                  <a:pt x="6104368" y="5997733"/>
                  <a:pt x="6074841" y="5987447"/>
                </a:cubicBezTo>
                <a:cubicBezTo>
                  <a:pt x="6065695" y="5984399"/>
                  <a:pt x="6053123" y="5992019"/>
                  <a:pt x="6042072" y="5992399"/>
                </a:cubicBezTo>
                <a:cubicBezTo>
                  <a:pt x="6014449" y="5993351"/>
                  <a:pt x="5986827" y="5993161"/>
                  <a:pt x="5959204" y="5992971"/>
                </a:cubicBezTo>
                <a:cubicBezTo>
                  <a:pt x="5934437" y="5992781"/>
                  <a:pt x="5908718" y="5995447"/>
                  <a:pt x="5884905" y="5990113"/>
                </a:cubicBezTo>
                <a:cubicBezTo>
                  <a:pt x="5859949" y="5984399"/>
                  <a:pt x="5837470" y="5985161"/>
                  <a:pt x="5813275" y="5991637"/>
                </a:cubicBezTo>
                <a:cubicBezTo>
                  <a:pt x="5796701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3" y="6024403"/>
                  <a:pt x="5553045" y="6024403"/>
                </a:cubicBezTo>
                <a:cubicBezTo>
                  <a:pt x="5543518" y="6024403"/>
                  <a:pt x="5533801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49" y="6016022"/>
                  <a:pt x="5339677" y="6016403"/>
                  <a:pt x="5328437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1" y="6027262"/>
                </a:cubicBezTo>
                <a:cubicBezTo>
                  <a:pt x="5044391" y="6043455"/>
                  <a:pt x="5006291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4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01305" y="6092986"/>
                  <a:pt x="4775968" y="6099082"/>
                  <a:pt x="4750439" y="6099082"/>
                </a:cubicBezTo>
                <a:cubicBezTo>
                  <a:pt x="4729865" y="6099082"/>
                  <a:pt x="4709480" y="6092034"/>
                  <a:pt x="4689097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5" y="6058123"/>
                </a:cubicBezTo>
                <a:cubicBezTo>
                  <a:pt x="4513260" y="6059457"/>
                  <a:pt x="4501257" y="6067459"/>
                  <a:pt x="4497067" y="6075649"/>
                </a:cubicBezTo>
                <a:cubicBezTo>
                  <a:pt x="4487731" y="6093938"/>
                  <a:pt x="4474968" y="6097178"/>
                  <a:pt x="4457632" y="6090890"/>
                </a:cubicBezTo>
                <a:cubicBezTo>
                  <a:pt x="4442581" y="6085555"/>
                  <a:pt x="4424103" y="6082890"/>
                  <a:pt x="4413816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5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8">
            <a:extLst>
              <a:ext uri="{FF2B5EF4-FFF2-40B4-BE49-F238E27FC236}">
                <a16:creationId xmlns:a16="http://schemas.microsoft.com/office/drawing/2014/main" id="{1E12D6AD-7096-45BB-9C02-468B2704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953252-97DE-4766-B2F6-E4FDA2FDA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0391" y="437744"/>
            <a:ext cx="7938986" cy="4834647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2286000" algn="l"/>
                <a:tab pos="5943600" algn="l"/>
              </a:tabLst>
            </a:pPr>
            <a:r>
              <a:rPr lang="zh-TW" sz="4800" dirty="0">
                <a:solidFill>
                  <a:srgbClr val="FFFF00"/>
                </a:solidFill>
                <a:effectLst/>
                <a:ea typeface="DFPWeiBei-B5" panose="03000700000000000000" pitchFamily="66" charset="-120"/>
                <a:cs typeface="Times New Roman" panose="02020603050405020304" pitchFamily="18" charset="0"/>
              </a:rPr>
              <a:t>第七位天使吹號，天上就有大聲音說：「世上的國成了我主和主基督的國，他要做王，直到永永遠遠。」。</a:t>
            </a:r>
            <a:r>
              <a:rPr lang="en-US" sz="48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br>
              <a:rPr lang="en-US" sz="4800" dirty="0">
                <a:solidFill>
                  <a:srgbClr val="F1FBB3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rgbClr val="F1FBB3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啟示錄</a:t>
            </a:r>
            <a:r>
              <a:rPr lang="en-US" altLang="zh-TW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11:15</a:t>
            </a:r>
            <a:endParaRPr lang="en-US" sz="4800" dirty="0">
              <a:solidFill>
                <a:srgbClr val="D1FFD1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5602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3" y="437745"/>
            <a:ext cx="8221033" cy="5973941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因這尾巴像蛇，並且有頭用以害人。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20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其餘未曾被這些災所殺的人仍舊不悔改自己手所做的，還是去拜鬼魔和那些不能看、不能聽、不能走，金、銀、銅、木、石的偶像，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21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又不悔改他們那些凶殺、邪術、姦淫、偷竊的事。</a:t>
            </a:r>
            <a:endParaRPr lang="en-US" sz="4400" dirty="0">
              <a:solidFill>
                <a:srgbClr val="00002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9808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4356" y="582612"/>
            <a:ext cx="8015288" cy="56927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『金壇的四角』有何特殊意義</a:t>
            </a:r>
            <a:r>
              <a:rPr lang="en-GB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? </a:t>
            </a:r>
          </a:p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參：啟八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3~4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，利十六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18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，『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他出來，要到耶和華面前的壇那裡，在壇上行贖罪之禮，又要取些公牛的血，和公山羊的血，抹在壇上四角的周圍。』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endParaRPr lang="en-US" sz="48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2002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086" y="468086"/>
            <a:ext cx="8213951" cy="594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00009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『四』總是表示『</a:t>
            </a:r>
            <a:r>
              <a:rPr lang="zh-TW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完全；全部；所有</a:t>
            </a:r>
            <a:r>
              <a:rPr lang="zh-TW" sz="4000" dirty="0">
                <a:solidFill>
                  <a:srgbClr val="00009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』的意思；而『角』不是指角落；而是『</a:t>
            </a:r>
            <a:r>
              <a:rPr lang="zh-TW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號角的角</a:t>
            </a:r>
            <a:r>
              <a:rPr lang="zh-TW" sz="4000" dirty="0">
                <a:solidFill>
                  <a:srgbClr val="00009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en-GB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en-GB" sz="3600" b="1" i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horn</a:t>
            </a:r>
            <a:r>
              <a:rPr lang="en-GB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TW" sz="4000" dirty="0">
                <a:solidFill>
                  <a:srgbClr val="00009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，是代表『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能力。</a:t>
            </a:r>
            <a:r>
              <a:rPr lang="zh-TW" sz="4000" dirty="0">
                <a:solidFill>
                  <a:srgbClr val="00009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endParaRPr lang="en-US" altLang="zh-TW" sz="4000" dirty="0">
              <a:solidFill>
                <a:srgbClr val="00009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2D051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所以</a:t>
            </a:r>
            <a:r>
              <a:rPr lang="zh-TW" sz="44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sz="4400" dirty="0">
                <a:solidFill>
                  <a:srgbClr val="2D051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四角</a:t>
            </a:r>
            <a:r>
              <a:rPr lang="zh-TW" sz="44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TW" sz="4400" dirty="0">
                <a:solidFill>
                  <a:srgbClr val="2D051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是表示</a:t>
            </a:r>
            <a:r>
              <a:rPr lang="zh-TW" sz="44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sz="4400" dirty="0">
                <a:solidFill>
                  <a:srgbClr val="2D051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全備的能力</a:t>
            </a:r>
            <a:r>
              <a:rPr lang="zh-TW" sz="4400" dirty="0">
                <a:solidFill>
                  <a:srgbClr val="2D051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TW" sz="4400" dirty="0">
                <a:solidFill>
                  <a:srgbClr val="2D051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；也就是</a:t>
            </a:r>
            <a:r>
              <a:rPr lang="zh-TW" sz="44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sz="44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全能者</a:t>
            </a:r>
            <a:r>
              <a:rPr lang="zh-CN" altLang="en-US" sz="4400" dirty="0">
                <a:solidFill>
                  <a:srgbClr val="C00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的能力</a:t>
            </a:r>
            <a:r>
              <a:rPr lang="zh-TW" sz="4400" dirty="0">
                <a:solidFill>
                  <a:srgbClr val="C0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。</a:t>
            </a:r>
            <a:r>
              <a:rPr lang="zh-TW" sz="44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endParaRPr lang="en-US" sz="4000" dirty="0">
              <a:solidFill>
                <a:srgbClr val="C00000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327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54692"/>
            <a:ext cx="8229599" cy="5965563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回顧啟示錄</a:t>
            </a:r>
            <a:r>
              <a:rPr lang="zh-TW" sz="4000" dirty="0">
                <a:effectLst/>
                <a:latin typeface="Courier New" panose="02070309020205020404" pitchFamily="49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8:</a:t>
            </a:r>
            <a:r>
              <a:rPr lang="en-GB" sz="4000" dirty="0">
                <a:effectLst/>
                <a:latin typeface="Candara" panose="020E0502030303020204" pitchFamily="34" charset="0"/>
                <a:ea typeface="CWTEX-F" panose="02020600000000000000" pitchFamily="18" charset="-120"/>
                <a:cs typeface="Times New Roman" panose="02020603050405020304" pitchFamily="18" charset="0"/>
              </a:rPr>
              <a:t>3</a:t>
            </a:r>
            <a:r>
              <a:rPr lang="zh-TW" sz="4000" dirty="0">
                <a:effectLst/>
                <a:latin typeface="Courier New" panose="02070309020205020404" pitchFamily="49" charset="0"/>
                <a:ea typeface="SimSu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TW" sz="4000" dirty="0">
                <a:effectLst/>
                <a:latin typeface="Courier New" panose="02070309020205020404" pitchFamily="49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en-GB" sz="4000" dirty="0">
                <a:effectLst/>
                <a:latin typeface="Arial" panose="020B0604020202020204" pitchFamily="34" charset="0"/>
                <a:ea typeface="CWTEX-F" panose="02020600000000000000" pitchFamily="18" charset="-120"/>
              </a:rPr>
              <a:t> 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另有一位天使拿著金香爐來，站在祭壇旁邊，有許多香賜給他，要和眾聖徒的祈禱一同獻在寶座前的金壇上。</a:t>
            </a:r>
            <a:r>
              <a:rPr lang="en-GB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</a:t>
            </a:r>
            <a:r>
              <a:rPr lang="en-GB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那香的煙和眾聖徒的祈禱從天使的手中一同升到神面前。</a:t>
            </a:r>
            <a:r>
              <a:rPr lang="zh-TW" sz="4000" b="1" dirty="0">
                <a:effectLst/>
                <a:latin typeface="Courier New" panose="02070309020205020404" pitchFamily="49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zh-TW" sz="4000" dirty="0">
                <a:solidFill>
                  <a:srgbClr val="00002A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我們可以理解到這裡是</a:t>
            </a:r>
            <a:r>
              <a:rPr lang="zh-TW" sz="4000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上帝一步步顯明審判的可怕，</a:t>
            </a:r>
            <a:r>
              <a:rPr lang="zh-TW" sz="4000" dirty="0">
                <a:solidFill>
                  <a:srgbClr val="00002A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並且期盼罪人能悔改歸主。</a:t>
            </a:r>
            <a:endParaRPr lang="en-US" sz="4000" dirty="0">
              <a:solidFill>
                <a:srgbClr val="00002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7394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6686" y="685800"/>
            <a:ext cx="7783286" cy="54972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4800" dirty="0">
                <a:solidFill>
                  <a:srgbClr val="D1FFD1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altLang="en-US" sz="4800" dirty="0">
                <a:solidFill>
                  <a:srgbClr val="D1FFD1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有聲音從神面前金壇的四角出來，吩咐</a:t>
            </a:r>
            <a:r>
              <a:rPr lang="en-US" sz="4800" dirty="0">
                <a:solidFill>
                  <a:srgbClr val="D1FFD1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...</a:t>
            </a:r>
            <a:r>
              <a:rPr lang="zh-TW" altLang="en-US" sz="4800" dirty="0">
                <a:solidFill>
                  <a:srgbClr val="D1FFD1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天使</a:t>
            </a:r>
            <a:r>
              <a:rPr lang="en-US" altLang="zh-CN" sz="4800" dirty="0">
                <a:solidFill>
                  <a:srgbClr val="D1FFD1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TW" altLang="en-US" sz="4800" dirty="0">
                <a:solidFill>
                  <a:srgbClr val="D1FFD1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，這有何表徵</a:t>
            </a:r>
            <a:r>
              <a:rPr lang="en-US" sz="4800" dirty="0">
                <a:solidFill>
                  <a:srgbClr val="D1FFD1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?  </a:t>
            </a:r>
          </a:p>
          <a:p>
            <a:pPr marL="1371600" indent="-1371600" defTabSz="9144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ð"/>
            </a:pPr>
            <a:r>
              <a:rPr lang="zh-CN" altLang="en-US" sz="4800" dirty="0">
                <a:solidFill>
                  <a:srgbClr val="FFFF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顯明是</a:t>
            </a:r>
            <a:r>
              <a:rPr lang="zh-CN" altLang="en-US" sz="4800" dirty="0">
                <a:solidFill>
                  <a:srgbClr val="FFFF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來自於</a:t>
            </a:r>
            <a:r>
              <a:rPr lang="zh-CN" altLang="en-US" sz="4800" dirty="0">
                <a:solidFill>
                  <a:srgbClr val="FFFF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上帝或基督的指示。</a:t>
            </a:r>
            <a:endParaRPr lang="en-US" sz="4800" dirty="0">
              <a:solidFill>
                <a:srgbClr val="FFFF00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8971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7" y="500084"/>
            <a:ext cx="6836229" cy="1622630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zh-TW" altLang="en-US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捆綁在</a:t>
            </a:r>
            <a:r>
              <a:rPr lang="en-US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“</a:t>
            </a:r>
            <a:r>
              <a:rPr lang="zh-TW" altLang="en-US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伯拉大河的四個使者</a:t>
            </a:r>
            <a:r>
              <a:rPr lang="en-US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”</a:t>
            </a:r>
            <a:endParaRPr lang="en-US" sz="44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2507531"/>
            <a:ext cx="7772399" cy="367621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15</a:t>
            </a:r>
            <a:r>
              <a:rPr lang="en-US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那四個使者就被釋放；他們原是預備好了，到某年某月某日某時，要殺人的三分之一。</a:t>
            </a:r>
            <a:endParaRPr lang="en-US" sz="4800" dirty="0">
              <a:solidFill>
                <a:schemeClr val="tx1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3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683492"/>
            <a:ext cx="7210352" cy="1385453"/>
          </a:xfrm>
        </p:spPr>
        <p:txBody>
          <a:bodyPr/>
          <a:lstStyle/>
          <a:p>
            <a:pPr algn="ctr"/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馬的能力</a:t>
            </a:r>
            <a:endParaRPr lang="en-US" sz="54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84" y="2498103"/>
            <a:ext cx="7872484" cy="3912425"/>
          </a:xfrm>
        </p:spPr>
        <p:txBody>
          <a:bodyPr anchor="ctr">
            <a:normAutofit/>
          </a:bodyPr>
          <a:lstStyle/>
          <a:p>
            <a:pPr marL="0" marR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</a:t>
            </a:r>
            <a:r>
              <a:rPr lang="en-US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我在異象中看見那些馬和騎馬的，騎馬的胸前有甲如火，與紫瑪瑙並硫磺，馬的頭好像獅子頭，有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火</a:t>
            </a:r>
            <a:r>
              <a:rPr lang="zh-CN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、有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煙</a:t>
            </a:r>
            <a:r>
              <a:rPr lang="zh-CN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、有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硫磺</a:t>
            </a:r>
            <a:r>
              <a:rPr lang="zh-CN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從馬的口中出來。</a:t>
            </a:r>
            <a:endParaRPr lang="en-US" sz="4400" dirty="0">
              <a:solidFill>
                <a:schemeClr val="tx1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1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6686" y="674913"/>
            <a:ext cx="7761514" cy="550817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18</a:t>
            </a: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口中所出來的</a:t>
            </a:r>
            <a:r>
              <a:rPr 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火</a:t>
            </a: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與</a:t>
            </a:r>
            <a:r>
              <a:rPr 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煙</a:t>
            </a: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並</a:t>
            </a:r>
            <a:r>
              <a:rPr 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硫磺</a:t>
            </a: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，這三樣災殺了人的三分之一。</a:t>
            </a: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19</a:t>
            </a: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這馬的能力是在口裡和尾巴上</a:t>
            </a: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，因這尾巴像蛇，並且有頭用以害人。</a:t>
            </a:r>
            <a:endParaRPr lang="en-US" sz="4800" dirty="0">
              <a:solidFill>
                <a:schemeClr val="accent6">
                  <a:lumMod val="50000"/>
                </a:schemeClr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0864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683492"/>
            <a:ext cx="7210352" cy="1385453"/>
          </a:xfrm>
        </p:spPr>
        <p:txBody>
          <a:bodyPr/>
          <a:lstStyle/>
          <a:p>
            <a:pPr algn="ctr"/>
            <a:r>
              <a:rPr lang="zh-TW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未曾被這些災所殺的人</a:t>
            </a:r>
            <a:endParaRPr lang="en-US" sz="48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391" y="2286000"/>
            <a:ext cx="7986409" cy="4134255"/>
          </a:xfrm>
        </p:spPr>
        <p:txBody>
          <a:bodyPr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solidFill>
                  <a:schemeClr val="tx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20</a:t>
            </a:r>
            <a:r>
              <a:rPr lang="en-GB" sz="4000" dirty="0">
                <a:solidFill>
                  <a:schemeClr val="tx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solidFill>
                  <a:schemeClr val="tx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其餘未曾被這些災所殺的人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仍舊不悔改</a:t>
            </a:r>
            <a:r>
              <a:rPr lang="zh-TW" sz="4000" dirty="0">
                <a:solidFill>
                  <a:schemeClr val="tx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自己手所做的，還是去拜鬼魔和那些不能看、不能聽、不能走，金、銀、銅、木、石的偶像， </a:t>
            </a:r>
            <a:r>
              <a:rPr lang="en-GB" sz="4000" dirty="0">
                <a:solidFill>
                  <a:schemeClr val="tx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21</a:t>
            </a:r>
            <a:r>
              <a:rPr lang="en-GB" sz="4000" dirty="0">
                <a:solidFill>
                  <a:schemeClr val="tx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solidFill>
                  <a:schemeClr val="tx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不悔改</a:t>
            </a:r>
            <a:r>
              <a:rPr lang="zh-TW" sz="4000" dirty="0">
                <a:solidFill>
                  <a:schemeClr val="tx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他們那些凶殺、邪術、姦淫、偷竊的事。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161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4344" y="473869"/>
            <a:ext cx="8215312" cy="59102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2" indent="0"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他們的反應和法老面對十災的反應有何相似點</a:t>
            </a:r>
            <a:r>
              <a:rPr lang="en-US" sz="4800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  </a:t>
            </a:r>
          </a:p>
          <a:p>
            <a:pPr marL="0" lvl="2" indent="0"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sz="4800" dirty="0">
                <a:solidFill>
                  <a:srgbClr val="FF0000"/>
                </a:solidFill>
                <a:effectLst/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『硬著心』</a:t>
            </a:r>
            <a:endParaRPr lang="en-US" altLang="zh-CN" sz="4800" dirty="0">
              <a:solidFill>
                <a:srgbClr val="FF0000"/>
              </a:solidFill>
              <a:effectLst/>
              <a:latin typeface="DFPYuanBold-B5" panose="020F0700000000000000" pitchFamily="34" charset="-12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0" lvl="2" indent="0"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“</a:t>
            </a:r>
            <a:r>
              <a:rPr lang="en-US" sz="4000" b="1" i="1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Hardness of the heart” </a:t>
            </a:r>
            <a:r>
              <a:rPr lang="en-US" sz="4000" b="1" i="1" dirty="0">
                <a:solidFill>
                  <a:srgbClr val="00009A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is a precise description of current state of mind.</a:t>
            </a:r>
            <a:endParaRPr lang="en-US" sz="40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4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233464"/>
            <a:ext cx="8000999" cy="2024694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複習：</a:t>
            </a:r>
            <a:r>
              <a:rPr lang="zh-TW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啟示錄</a:t>
            </a:r>
            <a:r>
              <a:rPr lang="en-US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8:1-13 </a:t>
            </a:r>
            <a:br>
              <a:rPr lang="en-US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“</a:t>
            </a:r>
            <a:r>
              <a:rPr lang="zh-TW" sz="4800" dirty="0">
                <a:solidFill>
                  <a:srgbClr val="FFFF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神的號筒吹響的時候</a:t>
            </a:r>
            <a:r>
              <a:rPr lang="en-US" sz="48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”</a:t>
            </a:r>
            <a:endParaRPr lang="en-US" sz="11500" dirty="0">
              <a:solidFill>
                <a:srgbClr val="FFFF00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0CBF0E-1AF1-4F17-84A3-89E3F964A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4676D8-D37A-4610-BBFB-A1DC26D5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 Cond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19" y="3299198"/>
            <a:ext cx="7762672" cy="3101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基本真理：</a:t>
            </a:r>
            <a:r>
              <a:rPr lang="zh-TW" altLang="en-US" sz="4800" dirty="0">
                <a:solidFill>
                  <a:srgbClr val="F1F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上帝的心是寧可萬人得救，不願一人沉淪</a:t>
            </a:r>
            <a:endParaRPr lang="en-US" sz="4800" dirty="0">
              <a:solidFill>
                <a:srgbClr val="F1FB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82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5935D-3DA5-8BDB-37D2-4EC982ED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63" y="455237"/>
            <a:ext cx="7466274" cy="1557948"/>
          </a:xfrm>
        </p:spPr>
        <p:txBody>
          <a:bodyPr anchor="ctr">
            <a:normAutofit/>
          </a:bodyPr>
          <a:lstStyle/>
          <a:p>
            <a:r>
              <a:rPr lang="zh-CN" altLang="en-US" sz="4800" dirty="0">
                <a:solidFill>
                  <a:srgbClr val="FFC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人很難意識到自己心硬</a:t>
            </a:r>
            <a:r>
              <a:rPr lang="en-US" altLang="zh-CN" sz="4800" dirty="0">
                <a:solidFill>
                  <a:srgbClr val="FFCC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…</a:t>
            </a:r>
            <a:endParaRPr lang="en-US" sz="4800" dirty="0">
              <a:solidFill>
                <a:srgbClr val="FFCC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141" y="2971800"/>
            <a:ext cx="7511996" cy="3646714"/>
          </a:xfrm>
        </p:spPr>
        <p:txBody>
          <a:bodyPr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4000" dirty="0">
                <a:solidFill>
                  <a:srgbClr val="FFFF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問題在於：</a:t>
            </a:r>
            <a:r>
              <a:rPr lang="zh-CN" altLang="en-US" sz="3600" dirty="0">
                <a:solidFill>
                  <a:srgbClr val="D1FFD1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當我們心硬的時候，</a:t>
            </a:r>
            <a:endParaRPr lang="en-US" altLang="zh-CN" sz="3600" dirty="0">
              <a:solidFill>
                <a:srgbClr val="D1FFD1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3600" dirty="0">
                <a:solidFill>
                  <a:srgbClr val="D1FFD1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我們不會認為自己是錯的。</a:t>
            </a:r>
            <a:r>
              <a:rPr lang="zh-CN" altLang="en-US" sz="3600" dirty="0">
                <a:solidFill>
                  <a:srgbClr val="D1FFD1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就像那些高舉著</a:t>
            </a:r>
            <a:r>
              <a:rPr lang="en-US" altLang="zh-CN" sz="3600" dirty="0">
                <a:solidFill>
                  <a:srgbClr val="D1FFD1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『</a:t>
            </a:r>
            <a:r>
              <a:rPr lang="zh-CN" altLang="en-US" sz="3600" dirty="0">
                <a:solidFill>
                  <a:srgbClr val="D1FFD1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替天行道</a:t>
            </a:r>
            <a:r>
              <a:rPr lang="en-US" altLang="zh-CN" sz="3600" dirty="0">
                <a:solidFill>
                  <a:srgbClr val="D1FFD1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』</a:t>
            </a:r>
            <a:r>
              <a:rPr lang="zh-CN" altLang="en-US" sz="3600" dirty="0">
                <a:solidFill>
                  <a:srgbClr val="D1FFD1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的旗子，進行燒殺擄掠的人。我們若不警醒，都極可能像他們一樣。</a:t>
            </a:r>
            <a:endParaRPr lang="en-US" sz="3600" dirty="0">
              <a:solidFill>
                <a:srgbClr val="D1FFD1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6904AF-CB04-4074-8038-1E84BC092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408" y="2244769"/>
            <a:ext cx="9143592" cy="2651760"/>
            <a:chOff x="476" y="-3923156"/>
            <a:chExt cx="10667524" cy="249372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474A189-041A-4CCA-8049-673528200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88DA012-BD02-4870-86EF-931F6EF42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18469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18" y="685801"/>
            <a:ext cx="7475220" cy="2982686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6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比較</a:t>
            </a:r>
            <a:br>
              <a:rPr lang="en-US" altLang="zh-TW" sz="6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</a:br>
            <a:r>
              <a:rPr lang="zh-TW" altLang="en-US" sz="6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第</a:t>
            </a:r>
            <a:r>
              <a:rPr lang="en-GB" sz="6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5</a:t>
            </a:r>
            <a:r>
              <a:rPr lang="zh-TW" altLang="en-US" sz="6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號的蝗蟲和第</a:t>
            </a:r>
            <a:r>
              <a:rPr lang="en-GB" sz="6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6</a:t>
            </a:r>
            <a:r>
              <a:rPr lang="zh-TW" altLang="en-US" sz="6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號的馬軍的相似處：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172" y="4546406"/>
            <a:ext cx="7368866" cy="162579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54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1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6FB7A91-FA55-50C9-6EF3-184F135B6DF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88793417"/>
              </p:ext>
            </p:extLst>
          </p:nvPr>
        </p:nvGraphicFramePr>
        <p:xfrm>
          <a:off x="457200" y="651290"/>
          <a:ext cx="8229600" cy="5729592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201886">
                  <a:extLst>
                    <a:ext uri="{9D8B030D-6E8A-4147-A177-3AD203B41FA5}">
                      <a16:colId xmlns:a16="http://schemas.microsoft.com/office/drawing/2014/main" val="4250343578"/>
                    </a:ext>
                  </a:extLst>
                </a:gridCol>
                <a:gridCol w="4027714">
                  <a:extLst>
                    <a:ext uri="{9D8B030D-6E8A-4147-A177-3AD203B41FA5}">
                      <a16:colId xmlns:a16="http://schemas.microsoft.com/office/drawing/2014/main" val="3762579856"/>
                    </a:ext>
                  </a:extLst>
                </a:gridCol>
              </a:tblGrid>
              <a:tr h="5729592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4800" u="sng" dirty="0"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第五號的蝗蟲</a:t>
                      </a:r>
                      <a:endParaRPr lang="en-US" altLang="zh-TW" sz="4800" u="sng" dirty="0">
                        <a:effectLst/>
                        <a:latin typeface="DFPWeiBei-B5" panose="03000700000000000000" pitchFamily="66" charset="-120"/>
                        <a:ea typeface="DFPWeiBei-B5" panose="03000700000000000000" pitchFamily="66" charset="-120"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4400" dirty="0"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形狀好像</a:t>
                      </a:r>
                      <a:r>
                        <a:rPr lang="zh-CN" altLang="en-US" sz="4400" u="sng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預備出戰的馬</a:t>
                      </a:r>
                      <a:r>
                        <a:rPr lang="zh-TW" sz="4400" dirty="0"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一樣，他們翅膀的聲音、好像</a:t>
                      </a:r>
                      <a:r>
                        <a:rPr lang="zh-CN" altLang="en-US" sz="4400" u="sng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車馬</a:t>
                      </a:r>
                      <a:r>
                        <a:rPr lang="zh-TW" sz="4400" dirty="0"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奔跑上陣的聲音。</a:t>
                      </a:r>
                      <a:endParaRPr lang="en-US" sz="4000" dirty="0">
                        <a:effectLst/>
                        <a:latin typeface="DFPWeiBei-B5" panose="03000700000000000000" pitchFamily="66" charset="-120"/>
                        <a:ea typeface="DFPWeiBei-B5" panose="03000700000000000000" pitchFamily="66" charset="-12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2860" marR="0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4800" u="sng" dirty="0"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第六號的</a:t>
                      </a:r>
                      <a:r>
                        <a:rPr lang="zh-TW" sz="4800" u="sng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馬軍</a:t>
                      </a:r>
                      <a:endParaRPr lang="en-US" altLang="zh-TW" sz="4800" dirty="0">
                        <a:effectLst/>
                        <a:latin typeface="DFPWeiBei-B5" panose="03000700000000000000" pitchFamily="66" charset="-120"/>
                        <a:ea typeface="DFPWeiBei-B5" panose="03000700000000000000" pitchFamily="66" charset="-120"/>
                      </a:endParaRPr>
                    </a:p>
                    <a:p>
                      <a:pPr marL="22860" marR="0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4400" dirty="0"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有二萬萬</a:t>
                      </a:r>
                      <a:endParaRPr lang="en-US" sz="4000" dirty="0">
                        <a:effectLst/>
                        <a:latin typeface="DFPWeiBei-B5" panose="03000700000000000000" pitchFamily="66" charset="-120"/>
                        <a:ea typeface="DFPWeiBei-B5" panose="03000700000000000000" pitchFamily="66" charset="-12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17163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1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6FB7A91-FA55-50C9-6EF3-184F135B6DF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95743000"/>
              </p:ext>
            </p:extLst>
          </p:nvPr>
        </p:nvGraphicFramePr>
        <p:xfrm>
          <a:off x="468087" y="674914"/>
          <a:ext cx="8229600" cy="5661531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099350">
                  <a:extLst>
                    <a:ext uri="{9D8B030D-6E8A-4147-A177-3AD203B41FA5}">
                      <a16:colId xmlns:a16="http://schemas.microsoft.com/office/drawing/2014/main" val="4250343578"/>
                    </a:ext>
                  </a:extLst>
                </a:gridCol>
                <a:gridCol w="4130250">
                  <a:extLst>
                    <a:ext uri="{9D8B030D-6E8A-4147-A177-3AD203B41FA5}">
                      <a16:colId xmlns:a16="http://schemas.microsoft.com/office/drawing/2014/main" val="3762579856"/>
                    </a:ext>
                  </a:extLst>
                </a:gridCol>
              </a:tblGrid>
              <a:tr h="566153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u="sng" dirty="0"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第五號的蝗蟲</a:t>
                      </a:r>
                      <a:endParaRPr lang="en-US" altLang="zh-TW" sz="4800" u="sng" dirty="0">
                        <a:effectLst/>
                        <a:latin typeface="DFPWeiBei-B5" panose="03000700000000000000" pitchFamily="66" charset="-120"/>
                        <a:ea typeface="DFPWeiBei-B5" panose="03000700000000000000" pitchFamily="66" charset="-120"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蝗蟲的牙齒像</a:t>
                      </a:r>
                      <a:r>
                        <a:rPr lang="zh-CN" altLang="en-US" sz="4400" b="0" u="sng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獅子</a:t>
                      </a:r>
                      <a:r>
                        <a:rPr lang="zh-TW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的牙齒 </a:t>
                      </a:r>
                      <a:r>
                        <a:rPr lang="en-US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(8)</a:t>
                      </a:r>
                      <a:endParaRPr lang="en-US" sz="4000" b="0" dirty="0">
                        <a:effectLst/>
                        <a:latin typeface="Candara" panose="020E0502030303020204" pitchFamily="34" charset="0"/>
                        <a:ea typeface="DFPWeiBei-B5" panose="03000700000000000000" pitchFamily="66" charset="-12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2860" marR="0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4800" u="sng" dirty="0"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第六號的</a:t>
                      </a:r>
                      <a:r>
                        <a:rPr lang="zh-TW" altLang="en-US" sz="4800" u="sng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馬軍</a:t>
                      </a:r>
                      <a:endParaRPr lang="en-US" altLang="zh-TW" sz="4800" u="sng" dirty="0">
                        <a:solidFill>
                          <a:srgbClr val="FF0000"/>
                        </a:solidFill>
                        <a:effectLst/>
                        <a:latin typeface="DFPWeiBei-B5" panose="03000700000000000000" pitchFamily="66" charset="-120"/>
                        <a:ea typeface="DFPWeiBei-B5" panose="03000700000000000000" pitchFamily="66" charset="-120"/>
                      </a:endParaRPr>
                    </a:p>
                    <a:p>
                      <a:pPr marL="22860" marR="0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馬的頭好像</a:t>
                      </a:r>
                      <a:r>
                        <a:rPr lang="zh-CN" altLang="en-US" sz="4400" b="0" u="sng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獅子</a:t>
                      </a:r>
                      <a:r>
                        <a:rPr lang="zh-TW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頭 </a:t>
                      </a:r>
                      <a:r>
                        <a:rPr lang="en-US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(17)</a:t>
                      </a:r>
                      <a:endParaRPr lang="en-US" sz="4000" b="0" dirty="0">
                        <a:effectLst/>
                        <a:latin typeface="Candara" panose="020E0502030303020204" pitchFamily="34" charset="0"/>
                        <a:ea typeface="DFPWeiBei-B5" panose="03000700000000000000" pitchFamily="66" charset="-12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17163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52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6FB7A91-FA55-50C9-6EF3-184F135B6DF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04296049"/>
              </p:ext>
            </p:extLst>
          </p:nvPr>
        </p:nvGraphicFramePr>
        <p:xfrm>
          <a:off x="462642" y="685800"/>
          <a:ext cx="8218715" cy="5715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3928">
                  <a:extLst>
                    <a:ext uri="{9D8B030D-6E8A-4147-A177-3AD203B41FA5}">
                      <a16:colId xmlns:a16="http://schemas.microsoft.com/office/drawing/2014/main" val="4250343578"/>
                    </a:ext>
                  </a:extLst>
                </a:gridCol>
                <a:gridCol w="4124787">
                  <a:extLst>
                    <a:ext uri="{9D8B030D-6E8A-4147-A177-3AD203B41FA5}">
                      <a16:colId xmlns:a16="http://schemas.microsoft.com/office/drawing/2014/main" val="3762579856"/>
                    </a:ext>
                  </a:extLst>
                </a:gridCol>
              </a:tblGrid>
              <a:tr h="571595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u="sng" dirty="0"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第五號的蝗蟲</a:t>
                      </a:r>
                      <a:endParaRPr lang="en-US" altLang="zh-TW" sz="4800" u="sng" dirty="0">
                        <a:effectLst/>
                        <a:latin typeface="DFPWeiBei-B5" panose="03000700000000000000" pitchFamily="66" charset="-120"/>
                        <a:ea typeface="DFPWeiBei-B5" panose="03000700000000000000" pitchFamily="66" charset="-120"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有蝗蟲</a:t>
                      </a:r>
                      <a:r>
                        <a:rPr lang="zh-CN" altLang="en-US" sz="4400" b="0" u="sng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從煙中</a:t>
                      </a:r>
                      <a:r>
                        <a:rPr lang="zh-CN" altLang="en-US" sz="4400" b="0" u="none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飛</a:t>
                      </a:r>
                      <a:r>
                        <a:rPr lang="zh-TW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出來 </a:t>
                      </a:r>
                      <a:r>
                        <a:rPr lang="en-US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(3)</a:t>
                      </a:r>
                      <a:endParaRPr lang="en-US" sz="4400" b="0" dirty="0">
                        <a:effectLst/>
                        <a:latin typeface="Candara" panose="020E0502030303020204" pitchFamily="34" charset="0"/>
                        <a:ea typeface="DFPWeiBei-B5" panose="03000700000000000000" pitchFamily="66" charset="-12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2860" marR="0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4800" u="sng" dirty="0"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第六號的</a:t>
                      </a:r>
                      <a:r>
                        <a:rPr lang="zh-TW" altLang="en-US" sz="4800" u="sng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馬軍</a:t>
                      </a:r>
                      <a:endParaRPr lang="en-US" altLang="zh-TW" sz="4800" u="sng" dirty="0">
                        <a:solidFill>
                          <a:srgbClr val="FF0000"/>
                        </a:solidFill>
                        <a:effectLst/>
                        <a:latin typeface="DFPWeiBei-B5" panose="03000700000000000000" pitchFamily="66" charset="-120"/>
                        <a:ea typeface="DFPWeiBei-B5" panose="03000700000000000000" pitchFamily="66" charset="-120"/>
                      </a:endParaRPr>
                    </a:p>
                    <a:p>
                      <a:pPr marL="22860" marR="0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有</a:t>
                      </a:r>
                      <a:r>
                        <a:rPr lang="zh-CN" altLang="en-US" sz="4400" b="0" u="sng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火</a:t>
                      </a:r>
                      <a:r>
                        <a:rPr lang="zh-TW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、有</a:t>
                      </a:r>
                      <a:r>
                        <a:rPr lang="zh-CN" altLang="en-US" sz="4400" b="0" u="sng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煙</a:t>
                      </a:r>
                      <a:r>
                        <a:rPr lang="zh-TW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、有</a:t>
                      </a:r>
                      <a:r>
                        <a:rPr lang="zh-CN" altLang="en-US" sz="4400" b="0" u="sng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硫磺</a:t>
                      </a:r>
                      <a:r>
                        <a:rPr lang="zh-TW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從馬的口中出來 </a:t>
                      </a:r>
                      <a:r>
                        <a:rPr lang="en-US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(17)</a:t>
                      </a:r>
                      <a:endParaRPr lang="en-US" sz="4400" b="0" dirty="0">
                        <a:effectLst/>
                        <a:latin typeface="Candara" panose="020E0502030303020204" pitchFamily="34" charset="0"/>
                        <a:ea typeface="DFPWeiBei-B5" panose="03000700000000000000" pitchFamily="66" charset="-12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17163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43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6FB7A91-FA55-50C9-6EF3-184F135B6DF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31289258"/>
              </p:ext>
            </p:extLst>
          </p:nvPr>
        </p:nvGraphicFramePr>
        <p:xfrm>
          <a:off x="468087" y="696686"/>
          <a:ext cx="8229600" cy="5639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9350">
                  <a:extLst>
                    <a:ext uri="{9D8B030D-6E8A-4147-A177-3AD203B41FA5}">
                      <a16:colId xmlns:a16="http://schemas.microsoft.com/office/drawing/2014/main" val="4250343578"/>
                    </a:ext>
                  </a:extLst>
                </a:gridCol>
                <a:gridCol w="4130250">
                  <a:extLst>
                    <a:ext uri="{9D8B030D-6E8A-4147-A177-3AD203B41FA5}">
                      <a16:colId xmlns:a16="http://schemas.microsoft.com/office/drawing/2014/main" val="3762579856"/>
                    </a:ext>
                  </a:extLst>
                </a:gridCol>
              </a:tblGrid>
              <a:tr h="563975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u="sng" dirty="0"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第五號的蝗蟲</a:t>
                      </a:r>
                      <a:endParaRPr lang="en-US" altLang="zh-TW" sz="4800" u="sng" dirty="0">
                        <a:effectLst/>
                        <a:latin typeface="DFPWeiBei-B5" panose="03000700000000000000" pitchFamily="66" charset="-120"/>
                        <a:ea typeface="DFPWeiBei-B5" panose="03000700000000000000" pitchFamily="66" charset="-120"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蝗蟲的胸前</a:t>
                      </a:r>
                      <a:r>
                        <a:rPr lang="zh-CN" altLang="en-US" sz="4400" b="0" u="sng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有甲，好像鐵甲</a:t>
                      </a:r>
                      <a:r>
                        <a:rPr lang="en-US" sz="4400" b="0" u="sng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(9)</a:t>
                      </a:r>
                      <a:endParaRPr lang="en-US" sz="4400" b="0" dirty="0">
                        <a:effectLst/>
                        <a:latin typeface="Candara" panose="020E0502030303020204" pitchFamily="34" charset="0"/>
                        <a:ea typeface="DFPWeiBei-B5" panose="03000700000000000000" pitchFamily="66" charset="-12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2860" marR="0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4800" u="sng" dirty="0"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第六號的</a:t>
                      </a:r>
                      <a:r>
                        <a:rPr lang="zh-TW" altLang="en-US" sz="4800" u="sng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馬軍</a:t>
                      </a:r>
                      <a:endParaRPr lang="en-US" altLang="zh-TW" sz="4800" u="sng" dirty="0">
                        <a:solidFill>
                          <a:srgbClr val="FF0000"/>
                        </a:solidFill>
                        <a:effectLst/>
                        <a:latin typeface="DFPWeiBei-B5" panose="03000700000000000000" pitchFamily="66" charset="-120"/>
                        <a:ea typeface="DFPWeiBei-B5" panose="03000700000000000000" pitchFamily="66" charset="-120"/>
                      </a:endParaRPr>
                    </a:p>
                    <a:p>
                      <a:pPr marL="22860" marR="0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騎馬的胸前</a:t>
                      </a:r>
                      <a:r>
                        <a:rPr lang="en-US" sz="4400" b="0" u="sng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zh-TW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與</a:t>
                      </a:r>
                      <a:r>
                        <a:rPr lang="zh-CN" altLang="en-US" sz="4400" b="0" u="sng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有</a:t>
                      </a:r>
                      <a:r>
                        <a:rPr lang="zh-CN" altLang="en-US" sz="4400" b="0" u="sng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甲如火，與紫瑪瑙</a:t>
                      </a:r>
                      <a:r>
                        <a:rPr lang="zh-TW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、並</a:t>
                      </a:r>
                      <a:r>
                        <a:rPr lang="zh-CN" altLang="en-US" sz="4400" b="0" u="sng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硫磺</a:t>
                      </a:r>
                      <a:r>
                        <a:rPr lang="zh-TW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．</a:t>
                      </a:r>
                      <a:r>
                        <a:rPr lang="en-US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(17)</a:t>
                      </a:r>
                      <a:endParaRPr lang="en-US" sz="4400" b="0" dirty="0">
                        <a:effectLst/>
                        <a:latin typeface="Candara" panose="020E0502030303020204" pitchFamily="34" charset="0"/>
                        <a:ea typeface="DFPWeiBei-B5" panose="03000700000000000000" pitchFamily="66" charset="-12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17163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5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6FB7A91-FA55-50C9-6EF3-184F135B6DF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23383896"/>
              </p:ext>
            </p:extLst>
          </p:nvPr>
        </p:nvGraphicFramePr>
        <p:xfrm>
          <a:off x="468086" y="696686"/>
          <a:ext cx="8218714" cy="5639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3928">
                  <a:extLst>
                    <a:ext uri="{9D8B030D-6E8A-4147-A177-3AD203B41FA5}">
                      <a16:colId xmlns:a16="http://schemas.microsoft.com/office/drawing/2014/main" val="4250343578"/>
                    </a:ext>
                  </a:extLst>
                </a:gridCol>
                <a:gridCol w="4124786">
                  <a:extLst>
                    <a:ext uri="{9D8B030D-6E8A-4147-A177-3AD203B41FA5}">
                      <a16:colId xmlns:a16="http://schemas.microsoft.com/office/drawing/2014/main" val="3762579856"/>
                    </a:ext>
                  </a:extLst>
                </a:gridCol>
              </a:tblGrid>
              <a:tr h="563975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800" u="sng" dirty="0"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第五號的蝗蟲</a:t>
                      </a:r>
                      <a:endParaRPr lang="en-US" altLang="zh-TW" sz="4800" u="sng" dirty="0">
                        <a:effectLst/>
                        <a:latin typeface="DFPWeiBei-B5" panose="03000700000000000000" pitchFamily="66" charset="-120"/>
                        <a:ea typeface="DFPWeiBei-B5" panose="03000700000000000000" pitchFamily="66" charset="-120"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蝗蟲的尾巴像</a:t>
                      </a:r>
                      <a:r>
                        <a:rPr lang="zh-CN" altLang="en-US" sz="4400" b="0" u="sng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蠍子</a:t>
                      </a:r>
                      <a:r>
                        <a:rPr lang="zh-TW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，有毒鉤能</a:t>
                      </a:r>
                      <a:r>
                        <a:rPr lang="zh-CN" altLang="en-US" sz="4400" b="0" u="sng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傷人五個月</a:t>
                      </a:r>
                      <a:r>
                        <a:rPr lang="zh-TW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。</a:t>
                      </a:r>
                      <a:r>
                        <a:rPr lang="en-US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(10)</a:t>
                      </a:r>
                      <a:endParaRPr lang="en-US" sz="4400" b="0" dirty="0">
                        <a:effectLst/>
                        <a:latin typeface="Candara" panose="020E0502030303020204" pitchFamily="34" charset="0"/>
                        <a:ea typeface="DFPWeiBei-B5" panose="03000700000000000000" pitchFamily="66" charset="-12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4800" u="sng" dirty="0"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第六號的</a:t>
                      </a:r>
                      <a:r>
                        <a:rPr lang="zh-TW" altLang="en-US" sz="4800" u="sng" dirty="0">
                          <a:solidFill>
                            <a:srgbClr val="FF0000"/>
                          </a:solidFill>
                          <a:effectLst/>
                          <a:latin typeface="DFPWeiBei-B5" panose="03000700000000000000" pitchFamily="66" charset="-120"/>
                          <a:ea typeface="DFPWeiBei-B5" panose="03000700000000000000" pitchFamily="66" charset="-120"/>
                        </a:rPr>
                        <a:t>馬軍</a:t>
                      </a:r>
                      <a:endParaRPr lang="en-US" altLang="zh-TW" sz="4800" u="sng" dirty="0">
                        <a:solidFill>
                          <a:srgbClr val="FF0000"/>
                        </a:solidFill>
                        <a:effectLst/>
                        <a:latin typeface="DFPWeiBei-B5" panose="03000700000000000000" pitchFamily="66" charset="-120"/>
                        <a:ea typeface="DFPWeiBei-B5" panose="03000700000000000000" pitchFamily="66" charset="-120"/>
                      </a:endParaRPr>
                    </a:p>
                    <a:p>
                      <a:pPr marL="0" marR="0">
                        <a:lnSpc>
                          <a:spcPct val="11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馬的尾巴像</a:t>
                      </a:r>
                      <a:r>
                        <a:rPr lang="zh-CN" altLang="en-US" sz="4400" b="0" u="sng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蛇</a:t>
                      </a:r>
                      <a:r>
                        <a:rPr lang="zh-TW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，有頭用以</a:t>
                      </a:r>
                      <a:r>
                        <a:rPr lang="zh-CN" altLang="en-US" sz="4400" b="0" u="sng" dirty="0">
                          <a:solidFill>
                            <a:srgbClr val="FF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害人</a:t>
                      </a:r>
                      <a:r>
                        <a:rPr lang="zh-TW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。 </a:t>
                      </a:r>
                      <a:r>
                        <a:rPr lang="en-US" sz="4400" b="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DFPWeiBei-B5" panose="03000700000000000000" pitchFamily="66" charset="-120"/>
                          <a:cs typeface="Arial" panose="020B0604020202020204" pitchFamily="34" charset="0"/>
                        </a:rPr>
                        <a:t>(19)</a:t>
                      </a:r>
                      <a:endParaRPr lang="en-US" sz="4400" b="0" dirty="0">
                        <a:effectLst/>
                        <a:latin typeface="Candara" panose="020E0502030303020204" pitchFamily="34" charset="0"/>
                        <a:ea typeface="DFPWeiBei-B5" panose="03000700000000000000" pitchFamily="66" charset="-12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217163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6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ADA1B-DB6B-53E8-BD75-DF367494F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468085"/>
            <a:ext cx="8207828" cy="5910943"/>
          </a:xfrm>
        </p:spPr>
        <p:txBody>
          <a:bodyPr anchor="ctr">
            <a:normAutofit/>
          </a:bodyPr>
          <a:lstStyle/>
          <a:p>
            <a:pPr marL="0" marR="0" lv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zh-TW" sz="4000" dirty="0">
                <a:solidFill>
                  <a:srgbClr val="00008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第</a:t>
            </a:r>
            <a:r>
              <a:rPr lang="en-US" sz="4000" dirty="0">
                <a:solidFill>
                  <a:srgbClr val="00008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5</a:t>
            </a:r>
            <a:r>
              <a:rPr lang="zh-TW" sz="4000" dirty="0">
                <a:solidFill>
                  <a:srgbClr val="00008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號中的蝗蟲的描述</a:t>
            </a:r>
            <a:r>
              <a:rPr lang="zh-CN" altLang="en-US" sz="4000" dirty="0">
                <a:solidFill>
                  <a:srgbClr val="00008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有什麼特質</a:t>
            </a:r>
            <a:r>
              <a:rPr lang="en-US" altLang="zh-CN" sz="4000" dirty="0">
                <a:solidFill>
                  <a:srgbClr val="00008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?</a:t>
            </a:r>
            <a:endParaRPr lang="en-US" altLang="zh-TW" sz="4000" dirty="0">
              <a:solidFill>
                <a:srgbClr val="000082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Courier New" panose="02070309020205020404" pitchFamily="49" charset="0"/>
            </a:endParaRPr>
          </a:p>
          <a:p>
            <a:pPr marL="457200" marR="0" lvl="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zh-TW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好像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預備出戰的馬一樣：</a:t>
            </a:r>
            <a:r>
              <a:rPr lang="en-GB" sz="36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			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。</a:t>
            </a:r>
            <a:endParaRPr lang="en-US" sz="36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頭上戴的</a:t>
            </a:r>
            <a:r>
              <a:rPr lang="zh-TW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好像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金冠冕：</a:t>
            </a:r>
            <a:r>
              <a:rPr lang="en-GB" sz="36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 				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。</a:t>
            </a:r>
            <a:endParaRPr lang="en-US" sz="36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臉面</a:t>
            </a:r>
            <a:r>
              <a:rPr lang="zh-TW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好像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男人的臉面：</a:t>
            </a:r>
            <a:r>
              <a:rPr lang="en-GB" sz="36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    				  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。</a:t>
            </a:r>
            <a:endParaRPr lang="en-US" sz="36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頭髮</a:t>
            </a:r>
            <a:r>
              <a:rPr lang="zh-TW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像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女人的頭髮：</a:t>
            </a:r>
            <a:r>
              <a:rPr lang="en-GB" sz="36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			   		  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。</a:t>
            </a:r>
            <a:endParaRPr lang="en-US" sz="36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牙齒</a:t>
            </a:r>
            <a:r>
              <a:rPr lang="zh-TW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像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獅子的牙齒： </a:t>
            </a:r>
            <a:r>
              <a:rPr lang="en-GB" sz="36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	 				  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。</a:t>
            </a:r>
            <a:endParaRPr lang="en-US" sz="36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有尾巴</a:t>
            </a:r>
            <a:r>
              <a:rPr lang="zh-TW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像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蠍子可以傷人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： </a:t>
            </a:r>
            <a:r>
              <a:rPr lang="en-US" sz="36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		 	</a:t>
            </a:r>
            <a:r>
              <a:rPr lang="zh-TW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。</a:t>
            </a:r>
            <a:endParaRPr lang="en-US" sz="36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50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5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1618" cy="6856215"/>
            <a:chOff x="0" y="0"/>
            <a:chExt cx="12188825" cy="685621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FE37E1E6-9532-4C77-8D0A-FE020348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894419"/>
            <a:ext cx="7200897" cy="1391580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000" dirty="0">
                <a:latin typeface="Candara" panose="020E0502030303020204" pitchFamily="34" charset="0"/>
                <a:ea typeface="DFYuanMedium-B5" panose="020F0509000000000000" pitchFamily="49" charset="-120"/>
              </a:rPr>
              <a:t>這特殊的</a:t>
            </a:r>
            <a:r>
              <a:rPr lang="en-US" sz="4000" dirty="0">
                <a:latin typeface="Candara" panose="020E0502030303020204" pitchFamily="34" charset="0"/>
                <a:ea typeface="DFYuanMedium-B5" panose="020F0509000000000000" pitchFamily="49" charset="-120"/>
              </a:rPr>
              <a:t>“</a:t>
            </a:r>
            <a:r>
              <a:rPr lang="zh-TW" altLang="en-US" sz="4000" dirty="0">
                <a:latin typeface="Candara" panose="020E0502030303020204" pitchFamily="34" charset="0"/>
                <a:ea typeface="DFYuanMedium-B5" panose="020F0509000000000000" pitchFamily="49" charset="-120"/>
              </a:rPr>
              <a:t>蝗蟲</a:t>
            </a:r>
            <a:r>
              <a:rPr lang="en-US" sz="4000" dirty="0">
                <a:latin typeface="Candara" panose="020E0502030303020204" pitchFamily="34" charset="0"/>
                <a:ea typeface="DFYuanMedium-B5" panose="020F0509000000000000" pitchFamily="49" charset="-120"/>
              </a:rPr>
              <a:t>”</a:t>
            </a:r>
            <a:r>
              <a:rPr lang="zh-TW" altLang="en-US" sz="4000" dirty="0">
                <a:latin typeface="Candara" panose="020E0502030303020204" pitchFamily="34" charset="0"/>
                <a:ea typeface="DFYuanMedium-B5" panose="020F0509000000000000" pitchFamily="49" charset="-120"/>
              </a:rPr>
              <a:t>可能是指什麼</a:t>
            </a:r>
            <a:r>
              <a:rPr lang="en-US" altLang="zh-CN" sz="4000" dirty="0">
                <a:latin typeface="Candara" panose="020E0502030303020204" pitchFamily="34" charset="0"/>
                <a:ea typeface="DFYuanMedium-B5" panose="020F0509000000000000" pitchFamily="49" charset="-120"/>
              </a:rPr>
              <a:t>?</a:t>
            </a:r>
            <a:endParaRPr lang="en-US" sz="4000" dirty="0"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400639"/>
            <a:ext cx="6955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728537-34BD-D712-AE33-44C179420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7058" y="2743200"/>
            <a:ext cx="7304314" cy="31326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HanWangYenLight" panose="02020300000000000000" pitchFamily="18" charset="-120"/>
              </a:rPr>
              <a:t>在舊約先知書中，</a:t>
            </a:r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HanWangYenLight" panose="02020300000000000000" pitchFamily="18" charset="-120"/>
              </a:rPr>
              <a:t>『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HanWangYenLight" panose="02020300000000000000" pitchFamily="18" charset="-120"/>
              </a:rPr>
              <a:t>成群的蝗蟲</a:t>
            </a:r>
            <a:r>
              <a:rPr lang="en-US" altLang="zh-TW" sz="4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HanWangYenLight" panose="02020300000000000000" pitchFamily="18" charset="-120"/>
              </a:rPr>
              <a:t>』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HanWangYenLight" panose="02020300000000000000" pitchFamily="18" charset="-120"/>
              </a:rPr>
              <a:t>往往是比喻強大，殘酷，令人聞之喪膽的軍隊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HanWangYenLight" panose="02020300000000000000" pitchFamily="18" charset="-120"/>
              </a:rPr>
              <a:t>(</a:t>
            </a:r>
            <a:r>
              <a:rPr lang="zh-CN" altLang="en-US" sz="4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HanWangYenLight" panose="02020300000000000000" pitchFamily="18" charset="-120"/>
              </a:rPr>
              <a:t>敵軍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HanWangYenLight" panose="02020300000000000000" pitchFamily="18" charset="-120"/>
              </a:rPr>
              <a:t>)</a:t>
            </a:r>
            <a:r>
              <a:rPr lang="zh-CN" altLang="en-US" sz="4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HanWangYenLight" panose="02020300000000000000" pitchFamily="18" charset="-120"/>
              </a:rPr>
              <a:t>；他們來是要成就上帝的審判</a:t>
            </a:r>
            <a:r>
              <a:rPr lang="zh-TW" altLang="en-US" sz="40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HanWangYenLight" panose="02020300000000000000" pitchFamily="18" charset="-120"/>
              </a:rPr>
              <a:t>。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4284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683492"/>
            <a:ext cx="7210352" cy="1385453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“</a:t>
            </a: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馬軍</a:t>
            </a:r>
            <a:r>
              <a:rPr 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”</a:t>
            </a: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可能是</a:t>
            </a: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指</a:t>
            </a: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什麼</a:t>
            </a:r>
            <a:endParaRPr lang="en-US" sz="48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4" y="2498103"/>
            <a:ext cx="7293428" cy="3922152"/>
          </a:xfrm>
        </p:spPr>
        <p:txBody>
          <a:bodyPr anchor="ctr">
            <a:normAutofit/>
          </a:bodyPr>
          <a:lstStyle/>
          <a:p>
            <a:pPr marL="0" marR="0" lvl="0" indent="0" hangingPunct="1"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n-GB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</a:t>
            </a:r>
            <a:r>
              <a:rPr lang="en-GB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馬軍有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二萬萬</a:t>
            </a:r>
            <a:r>
              <a:rPr lang="zh-TW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，他們的數目我</a:t>
            </a:r>
            <a:r>
              <a:rPr lang="zh-TW" sz="48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聽見</a:t>
            </a:r>
            <a:r>
              <a:rPr lang="zh-TW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了。</a:t>
            </a:r>
            <a:endParaRPr lang="en-US" altLang="zh-TW" sz="4800" dirty="0">
              <a:solidFill>
                <a:schemeClr val="tx1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914400" marR="0" lvl="0" indent="-914400" algn="r" hangingPunct="1"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ð"/>
            </a:pPr>
            <a:r>
              <a:rPr lang="zh-CN" alt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表示數目極多</a:t>
            </a:r>
            <a:r>
              <a:rPr lang="en-US" altLang="zh-CN" sz="4800" dirty="0">
                <a:solidFill>
                  <a:schemeClr val="accent1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endParaRPr lang="en-US" sz="4800" dirty="0">
              <a:solidFill>
                <a:schemeClr val="accent1">
                  <a:lumMod val="50000"/>
                </a:schemeClr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4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屬靈原則：</a:t>
            </a:r>
            <a:endParaRPr lang="en-US" sz="4400" dirty="0">
              <a:solidFill>
                <a:schemeClr val="bg1"/>
              </a:solidFill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664" y="1360714"/>
            <a:ext cx="8007022" cy="5257800"/>
          </a:xfrm>
        </p:spPr>
        <p:txBody>
          <a:bodyPr anchor="ctr">
            <a:noAutofit/>
          </a:bodyPr>
          <a:lstStyle/>
          <a:p>
            <a:pPr marL="685800" lvl="0" indent="-6858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zh-TW" altLang="en-US" sz="40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上帝已經應允殉道聖徒的呼求，最終必然為他們所留的血申冤。</a:t>
            </a:r>
            <a:endParaRPr lang="en-US" sz="40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685800" lvl="0" indent="-6858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zh-TW" altLang="en-US" sz="40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當人的罪惡滿盈時候，上帝的審判必然驟然降臨。</a:t>
            </a:r>
            <a:endParaRPr lang="en-US" sz="40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685800" lvl="0" indent="-6858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·"/>
            </a:pPr>
            <a:r>
              <a:rPr lang="zh-TW" altLang="en-US" sz="40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末日的號角已經逐一吹響，審判之前的諸多災難乃是促人悔改的警鐘。</a:t>
            </a:r>
            <a:endParaRPr lang="en-US" sz="4000" dirty="0"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549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7987" y="345281"/>
            <a:ext cx="8328025" cy="61674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000">
                <a:effectLst/>
                <a:latin typeface="HanWangYenLight" panose="02020300000000000000" pitchFamily="18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en-US" sz="400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</a:t>
            </a:r>
            <a:r>
              <a:rPr lang="en-US" sz="400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CN" sz="400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馬軍有</a:t>
            </a:r>
            <a:r>
              <a:rPr lang="zh-CN" sz="400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二萬萬</a:t>
            </a:r>
            <a:r>
              <a:rPr lang="zh-CN" sz="400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，他們的數目我聽見了。</a:t>
            </a:r>
            <a:r>
              <a:rPr lang="zh-CN" sz="4000">
                <a:effectLst/>
                <a:latin typeface="HanWangYenLight" panose="02020300000000000000" pitchFamily="18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zh-CN" sz="400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：</a:t>
            </a:r>
            <a:r>
              <a:rPr lang="en-US" sz="3200" b="1" i="1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twice myriads of myriads</a:t>
            </a:r>
            <a:r>
              <a:rPr lang="zh-CN" sz="320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。</a:t>
            </a:r>
            <a:r>
              <a:rPr lang="en-US" sz="400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cf. </a:t>
            </a:r>
            <a:r>
              <a:rPr lang="zh-CN" sz="4000">
                <a:effectLst/>
                <a:latin typeface="HanWangYenLight" panose="02020300000000000000" pitchFamily="18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zh-CN" sz="400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猶大書 </a:t>
            </a:r>
            <a:r>
              <a:rPr lang="en-US" sz="400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1:14 </a:t>
            </a:r>
            <a:r>
              <a:rPr lang="zh-CN" sz="400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亞當的七世孫以諾，曾豫言這些人說：看哪，主帶著</a:t>
            </a:r>
            <a:r>
              <a:rPr lang="zh-CN" altLang="en-US" sz="400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CN" sz="400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</a:t>
            </a:r>
            <a:r>
              <a:rPr lang="zh-CN" sz="400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千萬</a:t>
            </a:r>
            <a:r>
              <a:rPr lang="zh-CN" sz="400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聖者降臨</a:t>
            </a:r>
            <a:r>
              <a:rPr lang="en-US" sz="400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zh-CN" sz="4000">
                <a:effectLst/>
                <a:latin typeface="HanWangYenLight" panose="02020300000000000000" pitchFamily="18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zh-CN" altLang="en-US" sz="400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</a:t>
            </a:r>
            <a:r>
              <a:rPr lang="zh-CN" sz="4000">
                <a:effectLst/>
                <a:latin typeface="HanWangYenLight" panose="02020300000000000000" pitchFamily="18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zh-CN" sz="400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但以理書</a:t>
            </a:r>
            <a:r>
              <a:rPr lang="en-US" sz="400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7:10 </a:t>
            </a:r>
            <a:r>
              <a:rPr lang="zh-CN" sz="400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</a:t>
            </a:r>
            <a:r>
              <a:rPr lang="zh-CN" altLang="en-US" sz="400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CN" sz="400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面前有火像河發出，</a:t>
            </a:r>
            <a:r>
              <a:rPr lang="zh-CN" sz="400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事奉</a:t>
            </a:r>
            <a:r>
              <a:rPr lang="zh-CN" altLang="en-US" sz="400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CN" sz="400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的有</a:t>
            </a:r>
            <a:r>
              <a:rPr lang="zh-CN" sz="400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千千</a:t>
            </a:r>
            <a:r>
              <a:rPr lang="zh-CN" sz="400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，在</a:t>
            </a:r>
            <a:r>
              <a:rPr lang="zh-CN" altLang="en-US" sz="400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CN" sz="400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面前</a:t>
            </a:r>
            <a:r>
              <a:rPr lang="zh-CN" sz="400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侍立的有</a:t>
            </a:r>
            <a:r>
              <a:rPr lang="zh-CN" sz="400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萬萬</a:t>
            </a:r>
            <a:r>
              <a:rPr lang="zh-CN" sz="400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altLang="en-US" sz="400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CN" sz="400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坐著要行審判，案卷都展開了。</a:t>
            </a:r>
            <a:r>
              <a:rPr lang="zh-CN" sz="4000">
                <a:effectLst/>
                <a:latin typeface="HanWangYenLight" panose="02020300000000000000" pitchFamily="18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endParaRPr lang="en-US" sz="8000" dirty="0">
              <a:solidFill>
                <a:srgbClr val="C00000"/>
              </a:solidFill>
              <a:effectLst/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3021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457199"/>
            <a:ext cx="8219872" cy="616131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我在異象中看見那些馬和騎馬的，騎馬的胸前有甲如火，與紫瑪瑙並硫磺，馬的頭好像獅子頭，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有火、有煙、有硫磺從馬的口中出來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18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口中所出來的火與煙並硫磺，這三樣災殺了人的三分之一。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19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這馬的能力是在口裡和尾巴上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，因這尾巴像蛇，並且有頭用以害人。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23793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6685" y="674914"/>
            <a:ext cx="7783285" cy="54972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rgbClr val="00002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他們聽從四個使者的指揮；很顯然是強大羅馬軍隊的形象。因此，</a:t>
            </a:r>
            <a:r>
              <a:rPr lang="zh-CN" altLang="en-US" sz="4800" dirty="0">
                <a:solidFill>
                  <a:srgbClr val="00002A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這些馬軍無疑是象徵</a:t>
            </a:r>
            <a:r>
              <a:rPr lang="zh-CN" altLang="en-US" sz="48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一股極大的毀滅勢力</a:t>
            </a:r>
            <a:r>
              <a:rPr lang="zh-CN" altLang="en-US" sz="4800" dirty="0">
                <a:solidFill>
                  <a:srgbClr val="00002A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。</a:t>
            </a:r>
            <a:endParaRPr lang="en-US" sz="4800" dirty="0">
              <a:solidFill>
                <a:srgbClr val="00002A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544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683492"/>
            <a:ext cx="7210352" cy="1385453"/>
          </a:xfrm>
        </p:spPr>
        <p:txBody>
          <a:bodyPr/>
          <a:lstStyle/>
          <a:p>
            <a:pPr algn="ctr"/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第七號吹響時</a:t>
            </a:r>
            <a:r>
              <a:rPr lang="en-US" altLang="zh-TW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…(11:14-19)</a:t>
            </a:r>
            <a:endParaRPr lang="en-US" sz="48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1" y="2527287"/>
            <a:ext cx="7326086" cy="3647222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8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11:14 </a:t>
            </a:r>
            <a:r>
              <a:rPr lang="zh-TW" sz="5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第二樣災禍過去，第三樣災禍快到了。</a:t>
            </a:r>
            <a:endParaRPr lang="en-US" sz="5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1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37745"/>
            <a:ext cx="8200417" cy="5963055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15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第七位天使吹號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，天上就有大聲音說：</a:t>
            </a:r>
            <a:r>
              <a:rPr lang="zh-TW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「世上的國成了我主和主基督的國，</a:t>
            </a:r>
            <a:r>
              <a:rPr lang="zh-CN" altLang="en-US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要做王，直到永永遠遠。」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16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在神面前、坐在自己位上的二十四位長老就面伏於地，敬拜神，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82840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37745"/>
            <a:ext cx="8210146" cy="5973941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說：「昔在、今在的主神，全能者啊！我們感謝你，因你執掌大權做王了。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18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外邦發怒，你的憤怒也臨到了！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審判死人的時候也到了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！你的僕人眾先知和眾聖徒，凡敬畏你名的人，</a:t>
            </a:r>
            <a:endParaRPr lang="en-US" sz="4800" dirty="0">
              <a:solidFill>
                <a:srgbClr val="00002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46784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37745"/>
            <a:ext cx="8346333" cy="6186791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連大帶小得賞賜的時候也到了！你敗壞那些敗壞世界之人的時候也就到了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！」 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19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當時，神天上的殿開了，</a:t>
            </a:r>
            <a:r>
              <a:rPr lang="zh-TW" sz="4800" dirty="0">
                <a:solidFill>
                  <a:srgbClr val="0082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</a:t>
            </a:r>
            <a:r>
              <a:rPr lang="zh-CN" altLang="en-US" sz="4800" dirty="0">
                <a:solidFill>
                  <a:srgbClr val="0082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800" dirty="0">
                <a:solidFill>
                  <a:srgbClr val="0082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殿中現出</a:t>
            </a:r>
            <a:r>
              <a:rPr lang="zh-CN" altLang="en-US" sz="4800" dirty="0">
                <a:solidFill>
                  <a:srgbClr val="0082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800" dirty="0">
                <a:solidFill>
                  <a:srgbClr val="0082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的約櫃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，隨後有閃電、聲音、雷轟、地震、大雹。</a:t>
            </a:r>
            <a:endParaRPr lang="en-US" sz="4800" dirty="0">
              <a:solidFill>
                <a:srgbClr val="00002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34919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693636"/>
            <a:ext cx="6925415" cy="2049564"/>
          </a:xfrm>
        </p:spPr>
        <p:txBody>
          <a:bodyPr/>
          <a:lstStyle/>
          <a:p>
            <a:pPr algn="ctr"/>
            <a:r>
              <a:rPr lang="zh-TW" sz="5400" dirty="0"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二十四位長老</a:t>
            </a:r>
            <a:r>
              <a:rPr lang="zh-CN" altLang="en-US" sz="5400" dirty="0"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的</a:t>
            </a:r>
            <a:r>
              <a:rPr lang="zh-TW" sz="5400" dirty="0"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回應</a:t>
            </a:r>
            <a:r>
              <a:rPr lang="en-US" sz="5400" dirty="0"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</a:t>
            </a:r>
            <a:endParaRPr lang="en-US" sz="6000" dirty="0"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7363160" cy="2932232"/>
          </a:xfrm>
        </p:spPr>
        <p:txBody>
          <a:bodyPr anchor="ctr">
            <a:no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</a:t>
            </a:r>
            <a:r>
              <a:rPr 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在神面前、坐在自己位上的二十四位長老就面伏於地，敬拜神，</a:t>
            </a:r>
            <a:endParaRPr lang="en-US" sz="4800" dirty="0">
              <a:solidFill>
                <a:srgbClr val="2D051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22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10146" cy="5953328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說：「昔在、今在的主神，全能者啊！</a:t>
            </a:r>
            <a:r>
              <a:rPr lang="zh-CN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我們感謝你，因你執掌大權做王了。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18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外邦發怒，你的憤怒也臨到了！</a:t>
            </a:r>
            <a:r>
              <a:rPr lang="zh-CN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審判死人的時候也到了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！你的僕人眾先知和眾聖徒，凡敬畏你名的人，連大帶小</a:t>
            </a:r>
            <a:r>
              <a:rPr lang="zh-CN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得賞賜的時候也到了！你敗壞那些敗壞世界之人的時候也就到了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！」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85062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683492"/>
            <a:ext cx="7210352" cy="1385453"/>
          </a:xfrm>
        </p:spPr>
        <p:txBody>
          <a:bodyPr/>
          <a:lstStyle/>
          <a:p>
            <a:pPr algn="ctr"/>
            <a:r>
              <a:rPr lang="en-US" altLang="zh-CN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時候也到了</a:t>
            </a:r>
            <a:r>
              <a:rPr lang="en-US" altLang="zh-CN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endParaRPr lang="en-US" sz="48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70" y="2286001"/>
            <a:ext cx="7750629" cy="4343400"/>
          </a:xfrm>
        </p:spPr>
        <p:txBody>
          <a:bodyPr anchor="ctr">
            <a:noAutofit/>
          </a:bodyPr>
          <a:lstStyle/>
          <a:p>
            <a:pPr marL="685800" marR="17145" indent="-68580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zh-CN" altLang="en-US" sz="4000" dirty="0">
                <a:solidFill>
                  <a:srgbClr val="00008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審判死人的時候到了！</a:t>
            </a:r>
            <a:endParaRPr lang="en-US" altLang="zh-CN" sz="4000" dirty="0">
              <a:solidFill>
                <a:srgbClr val="000082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685800" marR="17145" indent="-68580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zh-CN" altLang="en-US" sz="4000" dirty="0">
                <a:solidFill>
                  <a:srgbClr val="00008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你的僕人得賞賜的時候到了！</a:t>
            </a:r>
            <a:endParaRPr lang="en-US" altLang="zh-CN" sz="4000" dirty="0">
              <a:solidFill>
                <a:srgbClr val="000082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685800" marR="17145" indent="-68580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zh-CN" altLang="en-US" sz="4000" dirty="0">
                <a:solidFill>
                  <a:srgbClr val="00008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你敗壞</a:t>
            </a:r>
            <a:r>
              <a:rPr lang="en-US" altLang="zh-CN" sz="3200" dirty="0">
                <a:solidFill>
                  <a:srgbClr val="00008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200" dirty="0">
                <a:solidFill>
                  <a:srgbClr val="00008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毀壞；摧毀</a:t>
            </a:r>
            <a:r>
              <a:rPr lang="en-US" altLang="zh-CN" sz="3200" dirty="0">
                <a:solidFill>
                  <a:srgbClr val="00008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CN" altLang="en-US" sz="4000" dirty="0">
                <a:solidFill>
                  <a:srgbClr val="00008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那些敗壞世界之人的時候也到了！</a:t>
            </a:r>
            <a:endParaRPr lang="en-US" sz="4000" dirty="0">
              <a:solidFill>
                <a:srgbClr val="000082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792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228600"/>
            <a:ext cx="8219872" cy="6391275"/>
          </a:xfrm>
        </p:spPr>
        <p:txBody>
          <a:bodyPr>
            <a:noAutofit/>
          </a:bodyPr>
          <a:lstStyle/>
          <a:p>
            <a:pPr marL="0" marR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第二系列異象</a:t>
            </a:r>
            <a:r>
              <a:rPr lang="en-US" altLang="zh-TW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</a:t>
            </a:r>
            <a:r>
              <a:rPr lang="en-US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4:1 – 16:21)</a:t>
            </a:r>
            <a:r>
              <a:rPr 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查經課程進度</a:t>
            </a:r>
            <a:endParaRPr lang="en-US" sz="3600" dirty="0">
              <a:solidFill>
                <a:srgbClr val="00008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914400" marR="0" indent="-685800">
              <a:spcBef>
                <a:spcPts val="1200"/>
              </a:spcBef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"/>
            </a:pPr>
            <a:r>
              <a:rPr lang="zh-TW" sz="36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七號的序曲</a:t>
            </a:r>
            <a:r>
              <a:rPr lang="en-US" altLang="zh-TW" sz="36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36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8:2-6</a:t>
            </a:r>
            <a:r>
              <a:rPr lang="en-US" sz="36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</a:t>
            </a:r>
            <a:r>
              <a:rPr lang="en-US" altLang="zh-TW" sz="36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– </a:t>
            </a:r>
            <a:r>
              <a:rPr lang="zh-TW" sz="36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36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9a </a:t>
            </a:r>
            <a:r>
              <a:rPr lang="zh-TW" sz="36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3600" dirty="0">
              <a:solidFill>
                <a:srgbClr val="3A001D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914400" marR="0" indent="-685800">
              <a:spcBef>
                <a:spcPts val="1200"/>
              </a:spcBef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"/>
            </a:pPr>
            <a:r>
              <a:rPr lang="zh-TW" sz="36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七號</a:t>
            </a:r>
            <a:r>
              <a:rPr lang="en-US" altLang="zh-TW" sz="36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3200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8:7-13;</a:t>
            </a:r>
            <a:r>
              <a:rPr lang="en-US" sz="32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9:1-20 &amp; 11:15-19</a:t>
            </a:r>
            <a:r>
              <a:rPr lang="en-US" altLang="zh-TW" sz="36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 – </a:t>
            </a:r>
            <a:r>
              <a:rPr lang="zh-TW" sz="36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36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9b &amp; 10 </a:t>
            </a:r>
            <a:r>
              <a:rPr lang="zh-TW" sz="36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3600" dirty="0">
              <a:solidFill>
                <a:srgbClr val="3A001D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914400" marR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3200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§插曲二</a:t>
            </a:r>
            <a:r>
              <a:rPr lang="en-US" altLang="zh-TW" sz="3200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3200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10:1-11:14)</a:t>
            </a:r>
            <a:r>
              <a:rPr lang="zh-TW" sz="3200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</a:t>
            </a:r>
            <a:r>
              <a:rPr lang="zh-TW" sz="3200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3200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14 &amp; 15 </a:t>
            </a:r>
            <a:r>
              <a:rPr lang="zh-TW" sz="3200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3200" dirty="0">
              <a:solidFill>
                <a:srgbClr val="4E76F8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914400" marR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3200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§插曲三</a:t>
            </a:r>
            <a:r>
              <a:rPr lang="en-US" altLang="zh-TW" sz="3200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3200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12:1-14:20)</a:t>
            </a:r>
            <a:r>
              <a:rPr lang="zh-TW" sz="3200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 </a:t>
            </a:r>
            <a:r>
              <a:rPr lang="zh-TW" sz="3200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3200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16-18 </a:t>
            </a:r>
            <a:r>
              <a:rPr lang="zh-TW" sz="3200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3200" dirty="0">
              <a:solidFill>
                <a:srgbClr val="4E76F8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914400" indent="-685800">
              <a:spcBef>
                <a:spcPts val="1200"/>
              </a:spcBef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¡"/>
            </a:pPr>
            <a:r>
              <a:rPr 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七碗的序曲</a:t>
            </a:r>
            <a:r>
              <a:rPr lang="en-US" alt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15:1-8</a:t>
            </a:r>
            <a:r>
              <a:rPr lang="en-US" alt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 – </a:t>
            </a:r>
            <a:r>
              <a:rPr 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11a </a:t>
            </a:r>
            <a:r>
              <a:rPr 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3600" dirty="0">
              <a:solidFill>
                <a:srgbClr val="00008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914400" indent="-685800">
              <a:spcBef>
                <a:spcPts val="1200"/>
              </a:spcBef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¡"/>
            </a:pPr>
            <a:r>
              <a:rPr 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七碗</a:t>
            </a:r>
            <a:r>
              <a:rPr lang="en-US" alt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16:1-21)</a:t>
            </a:r>
            <a:r>
              <a:rPr 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</a:t>
            </a:r>
            <a:r>
              <a:rPr 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11b &amp; 12 </a:t>
            </a:r>
            <a:r>
              <a:rPr 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3600" dirty="0">
              <a:solidFill>
                <a:srgbClr val="00008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926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90" y="707573"/>
            <a:ext cx="7475220" cy="2960914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約翰看見神天上的殿開了，在殿中有什麼顯現出來</a:t>
            </a:r>
            <a:r>
              <a:rPr lang="en-US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? </a:t>
            </a:r>
            <a:endParaRPr lang="en-US" sz="4400" dirty="0">
              <a:solidFill>
                <a:srgbClr val="0000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980" y="4198063"/>
            <a:ext cx="7326630" cy="2246280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solidFill>
                  <a:srgbClr val="00007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19</a:t>
            </a:r>
            <a:r>
              <a:rPr lang="en-GB" sz="4000" dirty="0">
                <a:solidFill>
                  <a:srgbClr val="00007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solidFill>
                  <a:srgbClr val="00007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當時，神天上的殿開了，在</a:t>
            </a:r>
            <a:r>
              <a:rPr lang="zh-CN" sz="4000" dirty="0">
                <a:solidFill>
                  <a:srgbClr val="00007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000" dirty="0">
                <a:solidFill>
                  <a:srgbClr val="00007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殿中現出祂的約櫃，隨後有閃電、聲音、雷轟、地震、大雹。</a:t>
            </a:r>
            <a:endParaRPr lang="en-US" sz="40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79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10146" cy="5933872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來</a:t>
            </a:r>
            <a:r>
              <a:rPr lang="en-GB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10:19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弟兄們、我們既因耶穌的血、得以坦然進入至聖所、</a:t>
            </a:r>
            <a:r>
              <a:rPr lang="en-GB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20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是藉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著</a:t>
            </a:r>
            <a:r>
              <a:rPr lang="zh-CN" alt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祂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給我們開了一條又新又活的路從幔子經過、這幔子就是</a:t>
            </a:r>
            <a:r>
              <a:rPr lang="zh-CN" alt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祂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的身體．</a:t>
            </a:r>
            <a:endParaRPr lang="en-US" sz="48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03100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10146" cy="5963055"/>
          </a:xfrm>
        </p:spPr>
        <p:txBody>
          <a:bodyPr>
            <a:normAutofit/>
          </a:bodyPr>
          <a:lstStyle/>
          <a:p>
            <a:pPr marL="0" marR="0" indent="0" hangingPunct="0"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出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26:33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要使幔子垂在鉤子下、把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法櫃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抬進幔子內、這幔子要將聖所和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至聖所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隔開。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34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又要把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施恩座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安在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至聖所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內的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法櫃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上。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	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0"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王上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8:21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我也在其中為約櫃預備一處．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約櫃內有耶和華的約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、就是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領我們列祖出埃及地的時候、與他們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所立的約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51454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16ED7D-B579-A8D4-D779-C3E7797EA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709386"/>
            <a:ext cx="6905959" cy="2044699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閃電、聲音、雷轟、地震、大雹</a:t>
            </a:r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en-US" altLang="zh-TW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3488022"/>
            <a:ext cx="7772400" cy="2912777"/>
          </a:xfrm>
        </p:spPr>
        <p:txBody>
          <a:bodyPr anchor="ctr">
            <a:noAutofit/>
          </a:bodyPr>
          <a:lstStyle/>
          <a:p>
            <a:pPr marL="914400" marR="0" lvl="1" indent="-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914900" algn="l"/>
                <a:tab pos="5257800" algn="l"/>
              </a:tabLst>
            </a:pPr>
            <a:r>
              <a:rPr lang="en-US" sz="54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en-US" sz="54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 	</a:t>
            </a:r>
            <a:r>
              <a:rPr lang="zh-CN" altLang="en-US" sz="54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總是象徵</a:t>
            </a:r>
            <a:r>
              <a:rPr lang="en-US" altLang="zh-CN" sz="5400" dirty="0">
                <a:solidFill>
                  <a:srgbClr val="00008A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『</a:t>
            </a:r>
            <a:r>
              <a:rPr lang="zh-TW" sz="54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上帝可畏的臨到。</a:t>
            </a:r>
            <a:r>
              <a:rPr lang="en-US" altLang="zh-CN" sz="5400" dirty="0">
                <a:solidFill>
                  <a:srgbClr val="00008A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』</a:t>
            </a:r>
            <a:r>
              <a:rPr lang="en-US" altLang="zh-CN" sz="4400" i="1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His Awesome presence</a:t>
            </a:r>
            <a:endParaRPr lang="en-US" sz="5400" i="1" dirty="0">
              <a:solidFill>
                <a:srgbClr val="4B4BFF"/>
              </a:solidFill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8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64" y="704604"/>
            <a:ext cx="7210352" cy="1385453"/>
          </a:xfrm>
        </p:spPr>
        <p:txBody>
          <a:bodyPr/>
          <a:lstStyle/>
          <a:p>
            <a:pPr algn="ctr"/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約珥書提到的</a:t>
            </a:r>
            <a:r>
              <a:rPr lang="en-GB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蝗蟲</a:t>
            </a:r>
            <a:r>
              <a:rPr lang="en-GB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”</a:t>
            </a:r>
            <a:endParaRPr lang="en-US" sz="48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846" y="2503715"/>
            <a:ext cx="7743218" cy="3649682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耶和華指引百姓當如何行，或可免災</a:t>
            </a:r>
            <a:r>
              <a:rPr lang="en-GB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  <a:r>
              <a:rPr lang="en-GB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(</a:t>
            </a:r>
            <a:r>
              <a:rPr lang="zh-TW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珥二</a:t>
            </a:r>
            <a:r>
              <a:rPr lang="en-GB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12-14)</a:t>
            </a:r>
            <a:endParaRPr lang="en-US" sz="4800" dirty="0">
              <a:solidFill>
                <a:srgbClr val="00002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4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6928" y="457200"/>
            <a:ext cx="8229600" cy="61673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indent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約珥書 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2:12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耶和華說、雖然如此、你們應當禁食、哭泣、悲哀、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一心歸向我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13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你們要撕裂心腸、不撕裂衣服．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歸向耶和華你們的神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r>
              <a:rPr lang="zh-TW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因為</a:t>
            </a:r>
            <a:r>
              <a:rPr lang="zh-CN" altLang="en-US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有恩典、有憐憫、不輕易發怒、有豐盛的慈愛、並且後悔不降所說的災。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14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或者</a:t>
            </a:r>
            <a:r>
              <a:rPr lang="zh-CN" altLang="en-US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轉意後悔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、留下餘福、就是留下獻給耶和華你們神的素祭、和奠祭、也未可知。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6895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683492"/>
            <a:ext cx="7210352" cy="1385453"/>
          </a:xfrm>
        </p:spPr>
        <p:txBody>
          <a:bodyPr/>
          <a:lstStyle/>
          <a:p>
            <a:pPr algn="ctr"/>
            <a:r>
              <a:rPr lang="zh-TW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第七號吹響時</a:t>
            </a:r>
            <a:endParaRPr lang="en-US" sz="48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846" y="2527287"/>
            <a:ext cx="7529209" cy="3647222"/>
          </a:xfrm>
        </p:spPr>
        <p:txBody>
          <a:bodyPr anchor="ctr">
            <a:no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  <a:tabLst>
                <a:tab pos="685800" algn="l"/>
              </a:tabLst>
            </a:pPr>
            <a:r>
              <a:rPr lang="en-GB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11:15 </a:t>
            </a:r>
            <a:r>
              <a:rPr lang="zh-TW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節</a:t>
            </a:r>
            <a:r>
              <a:rPr lang="zh-TW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GB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</a:t>
            </a:r>
            <a:r>
              <a:rPr lang="zh-TW" sz="5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世上的國成了我主和主基督的國</a:t>
            </a:r>
            <a:r>
              <a:rPr lang="zh-CN" altLang="en-US" sz="4800" dirty="0">
                <a:solidFill>
                  <a:schemeClr val="tx1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的</a:t>
            </a:r>
            <a:r>
              <a:rPr lang="zh-TW" sz="4800" dirty="0">
                <a:solidFill>
                  <a:schemeClr val="tx1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日子</a:t>
            </a:r>
            <a:r>
              <a:rPr lang="zh-TW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；</a:t>
            </a:r>
            <a:r>
              <a:rPr lang="zh-TW" sz="48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  </a:t>
            </a:r>
            <a:endParaRPr lang="en-US" sz="4800" dirty="0">
              <a:solidFill>
                <a:schemeClr val="tx1"/>
              </a:solidFill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19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10146" cy="5700409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  <a:tabLst>
                <a:tab pos="685800" algn="l"/>
              </a:tabLst>
            </a:pP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11:18 </a:t>
            </a:r>
            <a:r>
              <a:rPr 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節</a:t>
            </a:r>
            <a:r>
              <a:rPr lang="zh-CN" sz="4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</a:t>
            </a:r>
            <a:r>
              <a:rPr lang="zh-CN" sz="48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審判死人的</a:t>
            </a:r>
            <a:r>
              <a:rPr lang="zh-CN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日子；和</a:t>
            </a:r>
            <a:r>
              <a:rPr lang="zh-CN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zh-CN" sz="48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得賞賜的</a:t>
            </a:r>
            <a:r>
              <a:rPr lang="zh-CN" sz="48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；</a:t>
            </a:r>
            <a:r>
              <a:rPr lang="zh-CN" sz="48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zh-CN" sz="48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敗壞那些敗壞世界之人的</a:t>
            </a:r>
            <a:r>
              <a:rPr 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日子；</a:t>
            </a:r>
            <a:endParaRPr lang="en-US" sz="4400" dirty="0">
              <a:effectLst/>
              <a:latin typeface="Candara" panose="020E0502030303020204" pitchFamily="34" charset="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  <a:tabLst>
                <a:tab pos="685800" algn="l"/>
              </a:tabLst>
            </a:pPr>
            <a:r>
              <a:rPr lang="en-GB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11:19 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節</a:t>
            </a:r>
            <a:r>
              <a:rPr lang="zh-TW" sz="4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GB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</a:t>
            </a:r>
            <a:r>
              <a:rPr lang="zh-TW" sz="48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神天上的殿開了</a:t>
            </a:r>
            <a:r>
              <a:rPr lang="zh-TW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日子；</a:t>
            </a:r>
            <a:r>
              <a:rPr lang="zh-TW" sz="4400" dirty="0">
                <a:effectLst/>
                <a:latin typeface="Candara" panose="020E0502030303020204" pitchFamily="34" charset="0"/>
                <a:ea typeface="Candara" panose="020E0502030303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38677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6EBC50B6-8839-4766-8FD7-C7EBD59F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C5618-8723-4EBE-84FF-37263469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087567"/>
            <a:ext cx="8001000" cy="1321091"/>
          </a:xfrm>
        </p:spPr>
        <p:txBody>
          <a:bodyPr vert="horz" lIns="68580" tIns="34290" rIns="68580" bIns="34290" rtlCol="0" anchor="b" anchorCtr="0">
            <a:normAutofit/>
          </a:bodyPr>
          <a:lstStyle/>
          <a:p>
            <a:pPr algn="r"/>
            <a:r>
              <a:rPr lang="zh-CN" altLang="en-US" sz="72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結語</a:t>
            </a:r>
            <a:endParaRPr lang="en-US" sz="7200" dirty="0">
              <a:solidFill>
                <a:srgbClr val="FFC000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94C7B-DDB8-4EE4-A54F-2B2208CA1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663" y="449342"/>
            <a:ext cx="8015591" cy="3182705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TW" sz="44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你們要</a:t>
            </a:r>
            <a:r>
              <a:rPr lang="en-US" altLang="zh-TW" sz="44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zh-TW" sz="4400" dirty="0">
                <a:solidFill>
                  <a:srgbClr val="FFFF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歸向耶和華你們的神．</a:t>
            </a:r>
            <a:r>
              <a:rPr lang="zh-TW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因為</a:t>
            </a:r>
            <a:r>
              <a:rPr lang="zh-CN" altLang="en-US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有恩典、有憐憫、不輕易發怒、有豐盛的慈愛、並且後悔不降所說的災。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sp>
        <p:nvSpPr>
          <p:cNvPr id="29" name="Freeform: Shape 19">
            <a:extLst>
              <a:ext uri="{FF2B5EF4-FFF2-40B4-BE49-F238E27FC236}">
                <a16:creationId xmlns:a16="http://schemas.microsoft.com/office/drawing/2014/main" id="{7115DC02-2F1A-42B8-AED2-831CAF26C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039955"/>
            <a:ext cx="9144000" cy="75438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0" name="Freeform: Shape 21">
            <a:extLst>
              <a:ext uri="{FF2B5EF4-FFF2-40B4-BE49-F238E27FC236}">
                <a16:creationId xmlns:a16="http://schemas.microsoft.com/office/drawing/2014/main" id="{1D22E552-66C7-44E9-B796-23474BB45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039955"/>
            <a:ext cx="9144000" cy="75438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5747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665018"/>
            <a:ext cx="7210352" cy="1394691"/>
          </a:xfrm>
        </p:spPr>
        <p:txBody>
          <a:bodyPr/>
          <a:lstStyle/>
          <a:p>
            <a:pPr algn="ctr"/>
            <a:r>
              <a:rPr lang="zh-CN" altLang="en-US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第五號吹響時</a:t>
            </a:r>
            <a:r>
              <a:rPr lang="en-US" altLang="zh-CN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…(1-11)</a:t>
            </a:r>
            <a:endParaRPr lang="en-US" sz="48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286000"/>
            <a:ext cx="7792720" cy="43434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9:1</a:t>
            </a:r>
            <a:r>
              <a:rPr lang="en-GB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第五位天使吹號</a:t>
            </a:r>
            <a:r>
              <a:rPr lang="zh-TW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，我就看見一個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星</a:t>
            </a:r>
            <a:r>
              <a:rPr lang="zh-TW" sz="4000" u="sng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從天落到地上</a:t>
            </a:r>
            <a:r>
              <a:rPr lang="zh-TW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，有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無底坑</a:t>
            </a:r>
            <a:r>
              <a:rPr lang="zh-TW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的鑰匙賜給它。</a:t>
            </a:r>
            <a:r>
              <a:rPr lang="en-GB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</a:t>
            </a:r>
            <a:r>
              <a:rPr lang="en-GB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它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指那星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開了無底坑，便有煙從坑裡往上冒，好像大火爐的煙，日頭和天空都因這煙昏暗了。</a:t>
            </a:r>
            <a:endParaRPr lang="en-US" sz="4000" dirty="0">
              <a:solidFill>
                <a:schemeClr val="tx1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2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41742" y="338036"/>
            <a:ext cx="8460516" cy="6181928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有蝗蟲從煙中出來，飛到地上，有能力賜給牠們，好像地上蠍子的能力一樣。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4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並且吩咐牠們說，不可傷害地上的草和各樣青物並一切樹木，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唯獨要傷害額上沒有神印記的人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5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但不許蝗蟲害死他們，只叫他們受痛苦五個月，這痛苦就像蠍子螫人的痛苦一樣。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2472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359923"/>
            <a:ext cx="8229600" cy="6138153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在那些日子，人要求死，決不得死</a:t>
            </a:r>
            <a:r>
              <a:rPr lang="en-US" sz="3200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sz="3200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他們會尋死卻尋不著</a:t>
            </a:r>
            <a:r>
              <a:rPr lang="en-US" sz="3200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；願意死，死卻遠避他們</a:t>
            </a:r>
            <a:r>
              <a:rPr lang="en-US" sz="3200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sz="3200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他們會很想死，死卻遠離他們</a:t>
            </a:r>
            <a:r>
              <a:rPr lang="en-US" sz="3200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en-US" sz="3200" b="1" dirty="0">
                <a:solidFill>
                  <a:srgbClr val="4E76F8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7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蝗蟲的形狀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好像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預備出戰的馬一樣，頭上戴的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好像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金冠冕，臉面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好像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男人的臉面，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頭髮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像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女人的頭髮，牙齒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像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獅子的牙齒，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008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845358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or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Text Theme">
  <a:themeElements>
    <a:clrScheme name="Custom 2">
      <a:dk1>
        <a:srgbClr val="000000"/>
      </a:dk1>
      <a:lt1>
        <a:srgbClr val="4E4D27"/>
      </a:lt1>
      <a:dk2>
        <a:srgbClr val="000000"/>
      </a:dk2>
      <a:lt2>
        <a:srgbClr val="FFFFF3"/>
      </a:lt2>
      <a:accent1>
        <a:srgbClr val="000000"/>
      </a:accent1>
      <a:accent2>
        <a:srgbClr val="7C7C00"/>
      </a:accent2>
      <a:accent3>
        <a:srgbClr val="525A6A"/>
      </a:accent3>
      <a:accent4>
        <a:srgbClr val="827266"/>
      </a:accent4>
      <a:accent5>
        <a:srgbClr val="6E5D46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xt Theme" id="{2D69C54A-2180-4E10-AA4D-141C96F09457}" vid="{78ECE106-2099-4E09-AD14-E2FE9F80213D}"/>
    </a:ext>
  </a:extLst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ep Blue">
  <a:themeElements>
    <a:clrScheme name="AnalogousFromRegularSeedRightStep">
      <a:dk1>
        <a:srgbClr val="000000"/>
      </a:dk1>
      <a:lt1>
        <a:srgbClr val="FFFFFF"/>
      </a:lt1>
      <a:dk2>
        <a:srgbClr val="1B1D38"/>
      </a:dk2>
      <a:lt2>
        <a:srgbClr val="E8E5E2"/>
      </a:lt2>
      <a:accent1>
        <a:srgbClr val="4D86C3"/>
      </a:accent1>
      <a:accent2>
        <a:srgbClr val="3B43B1"/>
      </a:accent2>
      <a:accent3>
        <a:srgbClr val="764DC3"/>
      </a:accent3>
      <a:accent4>
        <a:srgbClr val="963BB1"/>
      </a:accent4>
      <a:accent5>
        <a:srgbClr val="C34DAD"/>
      </a:accent5>
      <a:accent6>
        <a:srgbClr val="B13B6A"/>
      </a:accent6>
      <a:hlink>
        <a:srgbClr val="B0773A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ep Blue" id="{63CDF1E8-BE24-4A62-A6C4-016F28A3EF60}" vid="{448D26E8-072C-4AA3-B2BA-13FC76F9CBCE}"/>
    </a:ext>
  </a:extLst>
</a:theme>
</file>

<file path=ppt/theme/theme5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7.xml><?xml version="1.0" encoding="utf-8"?>
<a:theme xmlns:a="http://schemas.openxmlformats.org/drawingml/2006/main" name="1_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8.xml><?xml version="1.0" encoding="utf-8"?>
<a:theme xmlns:a="http://schemas.openxmlformats.org/drawingml/2006/main" name="1_Tor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9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7812</TotalTime>
  <Words>4658</Words>
  <Application>Microsoft Office PowerPoint</Application>
  <PresentationFormat>On-screen Show (4:3)</PresentationFormat>
  <Paragraphs>141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68</vt:i4>
      </vt:variant>
    </vt:vector>
  </HeadingPairs>
  <TitlesOfParts>
    <vt:vector size="102" baseType="lpstr">
      <vt:lpstr>DFPWeiBei-B5</vt:lpstr>
      <vt:lpstr>DFPYuanBold-B5</vt:lpstr>
      <vt:lpstr>DFWeiBei-B5</vt:lpstr>
      <vt:lpstr>DFYuanBold-B5</vt:lpstr>
      <vt:lpstr>DFYuanMedium-B5</vt:lpstr>
      <vt:lpstr>HanWangYenLight</vt:lpstr>
      <vt:lpstr>Arial</vt:lpstr>
      <vt:lpstr>Arial Nova Cond</vt:lpstr>
      <vt:lpstr>Bwgrkn</vt:lpstr>
      <vt:lpstr>Bwhebb</vt:lpstr>
      <vt:lpstr>Candara</vt:lpstr>
      <vt:lpstr>Century Gothic</vt:lpstr>
      <vt:lpstr>Corbel</vt:lpstr>
      <vt:lpstr>Courier New</vt:lpstr>
      <vt:lpstr>Euphemia</vt:lpstr>
      <vt:lpstr>Franklin Gothic Book</vt:lpstr>
      <vt:lpstr>Garamond</vt:lpstr>
      <vt:lpstr>Impact</vt:lpstr>
      <vt:lpstr>Perpetua</vt:lpstr>
      <vt:lpstr>Plantagenet Cherokee</vt:lpstr>
      <vt:lpstr>Symbol</vt:lpstr>
      <vt:lpstr>Times New Roman</vt:lpstr>
      <vt:lpstr>Wingdings</vt:lpstr>
      <vt:lpstr>Wingdings 2</vt:lpstr>
      <vt:lpstr>Wingdings 3</vt:lpstr>
      <vt:lpstr>TornVTI</vt:lpstr>
      <vt:lpstr>Text Theme</vt:lpstr>
      <vt:lpstr>Equity</vt:lpstr>
      <vt:lpstr>Deep Blue</vt:lpstr>
      <vt:lpstr>Ion Boardroom</vt:lpstr>
      <vt:lpstr>1_Ion Boardroom</vt:lpstr>
      <vt:lpstr>1_Basis</vt:lpstr>
      <vt:lpstr>1_TornVTI</vt:lpstr>
      <vt:lpstr>Organic</vt:lpstr>
      <vt:lpstr>PowerPoint Presentation</vt:lpstr>
      <vt:lpstr>啟示錄 9:1-21 &amp; 11:14-19 “第五 六 七號吹響的時候”</vt:lpstr>
      <vt:lpstr>第七位天使吹號，天上就有大聲音說：「世上的國成了我主和主基督的國，他要做王，直到永永遠遠。」。   啟示錄 11:15</vt:lpstr>
      <vt:lpstr>複習：啟示錄8:1-13  “神的號筒吹響的時候”</vt:lpstr>
      <vt:lpstr>屬靈原則：</vt:lpstr>
      <vt:lpstr>PowerPoint Presentation</vt:lpstr>
      <vt:lpstr>第五號吹響時…(1-11)</vt:lpstr>
      <vt:lpstr>PowerPoint Presentation</vt:lpstr>
      <vt:lpstr>PowerPoint Presentation</vt:lpstr>
      <vt:lpstr>PowerPoint Presentation</vt:lpstr>
      <vt:lpstr>一個“星”可能指什麼?</vt:lpstr>
      <vt:lpstr>PowerPoint Presentation</vt:lpstr>
      <vt:lpstr>“無底坑”是什麼地方?</vt:lpstr>
      <vt:lpstr>有些什麼從無底坑中出來?</vt:lpstr>
      <vt:lpstr>蝗蟲的災害</vt:lpstr>
      <vt:lpstr>PowerPoint Presentation</vt:lpstr>
      <vt:lpstr>PowerPoint Presentation</vt:lpstr>
      <vt:lpstr>PowerPoint Presentation</vt:lpstr>
      <vt:lpstr>無底坑中出來的蝗蟲有什麼特別?</vt:lpstr>
      <vt:lpstr>神的印記 (God’s seal)</vt:lpstr>
      <vt:lpstr>PowerPoint Presentation</vt:lpstr>
      <vt:lpstr>『無底坑的使者』</vt:lpstr>
      <vt:lpstr>PowerPoint Presentation</vt:lpstr>
      <vt:lpstr>PowerPoint Presentation</vt:lpstr>
      <vt:lpstr>PowerPoint Presentation</vt:lpstr>
      <vt:lpstr>PowerPoint Presentation</vt:lpstr>
      <vt:lpstr>第六號吹響時…(12-21)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捆綁在“伯拉大河的四個使者”</vt:lpstr>
      <vt:lpstr>馬的能力</vt:lpstr>
      <vt:lpstr>PowerPoint Presentation</vt:lpstr>
      <vt:lpstr>未曾被這些災所殺的人</vt:lpstr>
      <vt:lpstr>PowerPoint Presentation</vt:lpstr>
      <vt:lpstr>人很難意識到自己心硬…</vt:lpstr>
      <vt:lpstr>比較 第5號的蝗蟲和第6號的馬軍的相似處：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這特殊的“蝗蟲”可能是指什麼?</vt:lpstr>
      <vt:lpstr>“馬軍”可能是指什麼</vt:lpstr>
      <vt:lpstr>PowerPoint Presentation</vt:lpstr>
      <vt:lpstr>PowerPoint Presentation</vt:lpstr>
      <vt:lpstr>PowerPoint Presentation</vt:lpstr>
      <vt:lpstr>第七號吹響時…(11:14-19)</vt:lpstr>
      <vt:lpstr>PowerPoint Presentation</vt:lpstr>
      <vt:lpstr>PowerPoint Presentation</vt:lpstr>
      <vt:lpstr>PowerPoint Presentation</vt:lpstr>
      <vt:lpstr>二十四位長老的回應?</vt:lpstr>
      <vt:lpstr>PowerPoint Presentation</vt:lpstr>
      <vt:lpstr>『時候也到了』</vt:lpstr>
      <vt:lpstr>約翰看見神天上的殿開了，在殿中有什麼顯現出來? </vt:lpstr>
      <vt:lpstr>PowerPoint Presentation</vt:lpstr>
      <vt:lpstr>PowerPoint Presentation</vt:lpstr>
      <vt:lpstr>『閃電、聲音、雷轟、地震、大雹』 </vt:lpstr>
      <vt:lpstr>約珥書提到的“蝗蟲”</vt:lpstr>
      <vt:lpstr>PowerPoint Presentation</vt:lpstr>
      <vt:lpstr>第七號吹響時</vt:lpstr>
      <vt:lpstr>PowerPoint Presentation</vt:lpstr>
      <vt:lpstr>結語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啟示錄簡介與釋經要點</dc:title>
  <dc:creator>rjames Ho</dc:creator>
  <cp:lastModifiedBy>rjames Ho</cp:lastModifiedBy>
  <cp:revision>78</cp:revision>
  <cp:lastPrinted>2022-04-07T14:54:09Z</cp:lastPrinted>
  <dcterms:created xsi:type="dcterms:W3CDTF">2021-08-10T05:01:00Z</dcterms:created>
  <dcterms:modified xsi:type="dcterms:W3CDTF">2023-03-16T23:29:02Z</dcterms:modified>
</cp:coreProperties>
</file>