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1" r:id="rId3"/>
    <p:sldId id="273" r:id="rId4"/>
    <p:sldId id="287" r:id="rId5"/>
    <p:sldId id="288" r:id="rId6"/>
    <p:sldId id="257" r:id="rId7"/>
    <p:sldId id="258" r:id="rId8"/>
    <p:sldId id="289" r:id="rId9"/>
    <p:sldId id="290" r:id="rId10"/>
    <p:sldId id="291" r:id="rId11"/>
    <p:sldId id="292" r:id="rId12"/>
    <p:sldId id="276" r:id="rId13"/>
    <p:sldId id="293" r:id="rId14"/>
    <p:sldId id="259" r:id="rId15"/>
    <p:sldId id="272" r:id="rId16"/>
    <p:sldId id="277" r:id="rId17"/>
    <p:sldId id="278" r:id="rId18"/>
    <p:sldId id="262" r:id="rId19"/>
    <p:sldId id="280" r:id="rId20"/>
    <p:sldId id="279" r:id="rId21"/>
    <p:sldId id="294" r:id="rId22"/>
    <p:sldId id="281" r:id="rId23"/>
    <p:sldId id="285" r:id="rId24"/>
  </p:sldIdLst>
  <p:sldSz cx="9144000" cy="5143500" type="screen16x9"/>
  <p:notesSz cx="6858000" cy="9144000"/>
  <p:embeddedFontLst>
    <p:embeddedFont>
      <p:font typeface="FZJLiShu-S01" panose="03000509000000000000" pitchFamily="66" charset="-12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ZLiShu-S01" panose="02000500000000000000" pitchFamily="2" charset="-122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Slab" pitchFamily="2" charset="0"/>
      <p:regular r:id="rId36"/>
      <p:bold r:id="rId37"/>
    </p:embeddedFont>
    <p:embeddedFont>
      <p:font typeface="TW-Kai" panose="02010604000101010101" pitchFamily="2" charset="-128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872">
          <p15:clr>
            <a:srgbClr val="A4A3A4"/>
          </p15:clr>
        </p15:guide>
        <p15:guide id="2" pos="3816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38E324-2276-40C6-B5A2-DCE621C672EA}">
  <a:tblStyle styleId="{A638E324-2276-40C6-B5A2-DCE621C672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6"/>
    <p:restoredTop sz="94689"/>
  </p:normalViewPr>
  <p:slideViewPr>
    <p:cSldViewPr snapToGrid="0">
      <p:cViewPr varScale="1">
        <p:scale>
          <a:sx n="157" d="100"/>
          <a:sy n="157" d="100"/>
        </p:scale>
        <p:origin x="184" y="712"/>
      </p:cViewPr>
      <p:guideLst>
        <p:guide pos="1872"/>
        <p:guide pos="381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65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914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679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266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7df4c42b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c7df4c42b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df4c42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df4c42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05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df4c42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df4c42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3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df4c42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df4c42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77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7df4c42b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7df4c42b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7df4c42b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7df4c42b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23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df4c42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df4c42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805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7df4c42b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7df4c42b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879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7df4c42b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7df4c42b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20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7df4c42b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7df4c42b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312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7df4c42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c7df4c42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79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df4c42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df4c42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36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7df4c42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c7df4c42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33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7df4c42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c7df4c42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510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7df4c42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c7df4c42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030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24047cc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24047cc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45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ing Grapevines – How To Grow And Harvest Grapes In The Garden">
            <a:extLst>
              <a:ext uri="{FF2B5EF4-FFF2-40B4-BE49-F238E27FC236}">
                <a16:creationId xmlns:a16="http://schemas.microsoft.com/office/drawing/2014/main" id="{4E00896F-4F30-1667-0AF0-872968A45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/>
        </p:blipFill>
        <p:spPr bwMode="auto">
          <a:xfrm>
            <a:off x="-8400" y="-1"/>
            <a:ext cx="91524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396495" y="858656"/>
            <a:ext cx="5657715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>
                <a:effectLst>
                  <a:glow rad="101600">
                    <a:schemeClr val="tx2">
                      <a:lumMod val="1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</a:rPr>
              <a:t>指望和失望</a:t>
            </a:r>
            <a:endParaRPr sz="6000">
              <a:effectLst>
                <a:glow rad="101600">
                  <a:schemeClr val="tx2">
                    <a:lumMod val="1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2754630" y="2067035"/>
            <a:ext cx="223524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800">
                <a:solidFill>
                  <a:schemeClr val="dk1"/>
                </a:solidFill>
                <a:effectLst>
                  <a:glow rad="76200">
                    <a:schemeClr val="tx2">
                      <a:lumMod val="1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  <a:cs typeface="Arial"/>
                <a:sym typeface="Arial"/>
              </a:rPr>
              <a:t>賽</a:t>
            </a:r>
            <a:r>
              <a:rPr lang="en-US" altLang="zh-TW" sz="2800">
                <a:solidFill>
                  <a:schemeClr val="dk1"/>
                </a:solidFill>
                <a:effectLst>
                  <a:glow rad="76200">
                    <a:schemeClr val="tx2">
                      <a:lumMod val="10000"/>
                    </a:schemeClr>
                  </a:glow>
                </a:effectLst>
                <a:latin typeface="FZLiShu-S01" panose="02000500000000000000" pitchFamily="2" charset="-122"/>
                <a:ea typeface="FZLiShu-S01" panose="02000500000000000000" pitchFamily="2" charset="-122"/>
                <a:cs typeface="Arial"/>
                <a:sym typeface="Arial"/>
              </a:rPr>
              <a:t>5:1-7</a:t>
            </a:r>
            <a:endParaRPr sz="4000">
              <a:solidFill>
                <a:schemeClr val="dk1"/>
              </a:solidFill>
              <a:effectLst>
                <a:glow rad="76200">
                  <a:schemeClr val="tx2">
                    <a:lumMod val="10000"/>
                  </a:schemeClr>
                </a:glow>
              </a:effectLst>
              <a:latin typeface="FZLiShu-S01" panose="02000500000000000000" pitchFamily="2" charset="-122"/>
              <a:ea typeface="FZLiShu-S01" panose="02000500000000000000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88751D-5E78-FAAE-65B3-5D62BD56D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476213"/>
              </p:ext>
            </p:extLst>
          </p:nvPr>
        </p:nvGraphicFramePr>
        <p:xfrm>
          <a:off x="0" y="0"/>
          <a:ext cx="9144000" cy="3524250"/>
        </p:xfrm>
        <a:graphic>
          <a:graphicData uri="http://schemas.openxmlformats.org/drawingml/2006/table">
            <a:tbl>
              <a:tblPr firstRow="1" bandRow="1">
                <a:tableStyleId>{A638E324-2276-40C6-B5A2-DCE621C672EA}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2400993832"/>
                    </a:ext>
                  </a:extLst>
                </a:gridCol>
                <a:gridCol w="7509510">
                  <a:extLst>
                    <a:ext uri="{9D8B030D-6E8A-4147-A177-3AD203B41FA5}">
                      <a16:colId xmlns:a16="http://schemas.microsoft.com/office/drawing/2014/main" val="109933836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神的作為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申命記32章</a:t>
                      </a:r>
                      <a:endParaRPr lang="en-US" sz="2400" b="1">
                        <a:latin typeface="TW-Kai" panose="02010604000101010101" pitchFamily="2" charset="-128"/>
                        <a:ea typeface="TW-Kai" panose="02010604000101010101" pitchFamily="2" charset="-128"/>
                        <a:cs typeface="TW-Kai" panose="02010604000101010101" pitchFamily="2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93217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創造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愚昧無知的民哪，你們這樣報答耶和華嗎？他豈不是你的父，將你買來的嗎？他是製造你、建立你的。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12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看顧保護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耶和華遇見他在曠野、荒涼野獸吼叫之地，就環繞他、看顧他、保護他，如同保護眼中的瞳人，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6978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訓練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11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又如鷹攪動巢窩，在雛鷹以上兩翅搧展，接取雛鷹，背在兩翼之上。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738768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引導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這樣，耶和華獨自引導他，並無外邦神與他同在。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554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31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88751D-5E78-FAAE-65B3-5D62BD56D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76478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{A638E324-2276-40C6-B5A2-DCE621C672EA}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2400993832"/>
                    </a:ext>
                  </a:extLst>
                </a:gridCol>
                <a:gridCol w="7509510">
                  <a:extLst>
                    <a:ext uri="{9D8B030D-6E8A-4147-A177-3AD203B41FA5}">
                      <a16:colId xmlns:a16="http://schemas.microsoft.com/office/drawing/2014/main" val="109933836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神的作為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申命記32章</a:t>
                      </a:r>
                      <a:endParaRPr lang="en-US" sz="2400" b="1">
                        <a:latin typeface="TW-Kai" panose="02010604000101010101" pitchFamily="2" charset="-128"/>
                        <a:ea typeface="TW-Kai" panose="02010604000101010101" pitchFamily="2" charset="-128"/>
                        <a:cs typeface="TW-Kai" panose="02010604000101010101" pitchFamily="2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93217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創造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愚昧無知的民哪，你們這樣報答耶和華嗎？他豈不是你的父，將你買來的嗎？他是製造你、建立你的。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12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看顧保護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耶和華遇見他在曠野、荒涼野獸吼叫之地，就環繞他、看顧他、保護他，如同保護眼中的瞳人，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6978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訓練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11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又如鷹攪動巢窩，在雛鷹以上兩翅搧展，接取雛鷹，背在兩翼之上。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738768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引導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這樣，耶和華獨自引導他，並無外邦神與他同在。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554257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供應生活的需要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13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耶和華使他乘駕地的高處，得吃田間的土產；又使他從磐石中咂蜜，從堅石中吸油； </a:t>
                      </a:r>
                    </a:p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14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也吃牛的奶油、羊的奶、羊羔的脂油、巴珊所出的公綿羊和山羊，與上好的麥子，也喝葡萄汁釀的酒。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033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5FFACA-C11E-8E2E-A7CD-DCB6FCCD96ED}"/>
              </a:ext>
            </a:extLst>
          </p:cNvPr>
          <p:cNvSpPr txBox="1"/>
          <p:nvPr/>
        </p:nvSpPr>
        <p:spPr>
          <a:xfrm>
            <a:off x="2548890" y="-32534"/>
            <a:ext cx="441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以色列百姓的悖逆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4DFC4-3C62-22FB-63AC-24DB49CF88E9}"/>
              </a:ext>
            </a:extLst>
          </p:cNvPr>
          <p:cNvSpPr txBox="1"/>
          <p:nvPr/>
        </p:nvSpPr>
        <p:spPr>
          <a:xfrm>
            <a:off x="102870" y="490686"/>
            <a:ext cx="8983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申命記32章</a:t>
            </a:r>
          </a:p>
          <a:p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15 </a:t>
            </a:r>
            <a:r>
              <a:rPr lang="en-US" sz="24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但耶書崙漸漸肥胖、粗壯、光潤，踢跳奔跑，便離棄造他的神，輕看救他的磐石， </a:t>
            </a:r>
          </a:p>
          <a:p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16 </a:t>
            </a:r>
            <a:r>
              <a:rPr lang="en-US" sz="24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敬拜別神，觸動神的憤恨，行可憎惡的事，惹了他的怒氣。</a:t>
            </a:r>
          </a:p>
          <a:p>
            <a:endParaRPr lang="en-US" sz="2400">
              <a:solidFill>
                <a:schemeClr val="tx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674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5FFACA-C11E-8E2E-A7CD-DCB6FCCD96ED}"/>
              </a:ext>
            </a:extLst>
          </p:cNvPr>
          <p:cNvSpPr txBox="1"/>
          <p:nvPr/>
        </p:nvSpPr>
        <p:spPr>
          <a:xfrm>
            <a:off x="2548890" y="-32534"/>
            <a:ext cx="441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以色列百姓的悖逆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4DFC4-3C62-22FB-63AC-24DB49CF88E9}"/>
              </a:ext>
            </a:extLst>
          </p:cNvPr>
          <p:cNvSpPr txBox="1"/>
          <p:nvPr/>
        </p:nvSpPr>
        <p:spPr>
          <a:xfrm>
            <a:off x="102870" y="490686"/>
            <a:ext cx="8983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申命記32章</a:t>
            </a:r>
          </a:p>
          <a:p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15 </a:t>
            </a:r>
            <a:r>
              <a:rPr lang="en-US" sz="24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但耶書崙漸漸肥胖、粗壯、光潤，踢跳奔跑，便離棄造他的神，輕看救他的磐石， </a:t>
            </a:r>
          </a:p>
          <a:p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16 </a:t>
            </a:r>
            <a:r>
              <a:rPr lang="en-US" sz="2400">
                <a:solidFill>
                  <a:schemeClr val="tx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敬拜別神，觸動神的憤恨，行可憎惡的事，惹了他的怒氣。</a:t>
            </a:r>
          </a:p>
          <a:p>
            <a:endParaRPr lang="en-US" sz="2400">
              <a:solidFill>
                <a:schemeClr val="tx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以賽亞書</a:t>
            </a:r>
            <a:r>
              <a:rPr lang="en-US" altLang="zh-CN" sz="24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1:2-4</a:t>
            </a:r>
            <a:endParaRPr lang="zh-CN" altLang="en-US" sz="2400" b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2 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天哪，要聽！地啊，側耳而聽！因為耶和華說：我養育兒女，將他們養大，他們竟悖逆我。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3 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牛認識主人，驢認識主人的槽；以色列卻不認識，我的民卻不留意。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4 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嗐！犯罪的國民，擔著罪孽的百姓；行惡的種類，敗壞的兒女！他們離棄耶和華，藐視以色列的聖者，與他生疏，往後退步。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38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彰化縣溪湖鎮是全國最大巨峰葡萄產地，約有480公頃，其中中山里就有170公頃。（吳建輝攝）">
            <a:extLst>
              <a:ext uri="{FF2B5EF4-FFF2-40B4-BE49-F238E27FC236}">
                <a16:creationId xmlns:a16="http://schemas.microsoft.com/office/drawing/2014/main" id="{9862019B-AD6C-F9B9-E7A9-DF25581A2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" b="16108"/>
          <a:stretch/>
        </p:blipFill>
        <p:spPr bwMode="auto">
          <a:xfrm>
            <a:off x="0" y="-1986"/>
            <a:ext cx="9144000" cy="51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C2B68E-8BD3-4252-18A8-B94A8368DD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51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2F7AB-9A88-2DE6-9E5A-FA7775B7B8E2}"/>
              </a:ext>
            </a:extLst>
          </p:cNvPr>
          <p:cNvSpPr txBox="1"/>
          <p:nvPr/>
        </p:nvSpPr>
        <p:spPr>
          <a:xfrm>
            <a:off x="1474470" y="1940808"/>
            <a:ext cx="65951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u="none" strike="noStrike">
                <a:solidFill>
                  <a:schemeClr val="tx1"/>
                </a:solidFill>
                <a:effectLst>
                  <a:glow rad="63500">
                    <a:schemeClr val="tx2">
                      <a:lumMod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Viticulture and Enology</a:t>
            </a:r>
            <a:endParaRPr lang="en-US" altLang="zh-CN" sz="8000" b="0" i="0" u="none" strike="noStrike">
              <a:solidFill>
                <a:schemeClr val="tx1"/>
              </a:solidFill>
              <a:effectLst>
                <a:glow rad="63500">
                  <a:schemeClr val="tx2">
                    <a:lumMod val="10000"/>
                  </a:schemeClr>
                </a:glow>
              </a:effectLst>
              <a:latin typeface="Times New Roman" panose="02020603050405020304" pitchFamily="18" charset="0"/>
              <a:ea typeface="TW-Kai" panose="02010604000101010101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zh-CN" altLang="en-US" sz="4400" b="0" i="0" u="none" strike="noStrike">
                <a:solidFill>
                  <a:schemeClr val="tx1"/>
                </a:solidFill>
                <a:effectLst>
                  <a:glow rad="63500"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葡萄栽培学和酿酒学</a:t>
            </a:r>
            <a:endParaRPr lang="en-US" sz="3600">
              <a:solidFill>
                <a:schemeClr val="tx1"/>
              </a:solidFill>
              <a:effectLst>
                <a:glow rad="63500">
                  <a:schemeClr val="tx2">
                    <a:lumMod val="10000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6D9D1E7E-3597-26B5-868A-FA93A4C15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1674A-685A-5D7A-1D3A-5FF4DE5EB554}"/>
              </a:ext>
            </a:extLst>
          </p:cNvPr>
          <p:cNvSpPr txBox="1"/>
          <p:nvPr/>
        </p:nvSpPr>
        <p:spPr>
          <a:xfrm>
            <a:off x="7043351" y="1912606"/>
            <a:ext cx="2100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0" i="0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環境與養份</a:t>
            </a:r>
            <a:endParaRPr lang="en-US" sz="5400">
              <a:solidFill>
                <a:schemeClr val="tx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47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2B60C-3303-E761-132A-09B0A56EC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7" r="97" b="8709"/>
          <a:stretch/>
        </p:blipFill>
        <p:spPr>
          <a:xfrm rot="5400000">
            <a:off x="4289140" y="282861"/>
            <a:ext cx="5137720" cy="4571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CAB5C-8007-9C41-386E-4671DDBBEDB2}"/>
              </a:ext>
            </a:extLst>
          </p:cNvPr>
          <p:cNvSpPr txBox="1"/>
          <p:nvPr/>
        </p:nvSpPr>
        <p:spPr>
          <a:xfrm>
            <a:off x="160639" y="539801"/>
            <a:ext cx="4275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tx1"/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修剪枝子</a:t>
            </a:r>
            <a:endParaRPr lang="en-US" altLang="zh-CN" sz="4000" b="0" i="0" u="none" strike="noStrike">
              <a:solidFill>
                <a:schemeClr val="tx1"/>
              </a:solidFill>
              <a:effectLst>
                <a:glow>
                  <a:schemeClr val="tx2">
                    <a:lumMod val="10000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704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2B60C-3303-E761-132A-09B0A56EC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7" r="97" b="8709"/>
          <a:stretch/>
        </p:blipFill>
        <p:spPr>
          <a:xfrm rot="5400000">
            <a:off x="4289140" y="282861"/>
            <a:ext cx="5137720" cy="4571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CAB5C-8007-9C41-386E-4671DDBBEDB2}"/>
              </a:ext>
            </a:extLst>
          </p:cNvPr>
          <p:cNvSpPr txBox="1"/>
          <p:nvPr/>
        </p:nvSpPr>
        <p:spPr>
          <a:xfrm>
            <a:off x="160639" y="539801"/>
            <a:ext cx="427543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tx1"/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修剪枝子</a:t>
            </a:r>
            <a:endParaRPr lang="en-US" altLang="zh-CN" sz="4000" b="0" i="0" u="none" strike="noStrike">
              <a:solidFill>
                <a:schemeClr val="tx1"/>
              </a:solidFill>
              <a:effectLst>
                <a:glow>
                  <a:schemeClr val="tx2">
                    <a:lumMod val="10000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endParaRPr lang="en-US" altLang="zh-CN" sz="2800" b="0" i="0" u="none" strike="noStrike">
              <a:solidFill>
                <a:schemeClr val="tx1"/>
              </a:solidFill>
              <a:effectLst>
                <a:glow>
                  <a:schemeClr val="tx2">
                    <a:lumMod val="10000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r>
              <a:rPr lang="zh-CN" altLang="en-US" sz="28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約翰福音</a:t>
            </a:r>
            <a:r>
              <a:rPr lang="en-US" altLang="zh-CN" sz="28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</a:rPr>
              <a:t>15:2</a:t>
            </a:r>
            <a:r>
              <a:rPr lang="zh-TW" altLang="en-US" sz="28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「</a:t>
            </a:r>
            <a:r>
              <a:rPr lang="zh-CN" altLang="en-US" sz="28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>
                    <a:schemeClr val="tx2">
                      <a:lumMod val="10000"/>
                    </a:schemeClr>
                  </a:glow>
                </a:effectLst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凡屬我不結果子的枝子，他就剪去；凡結果子的，他就修理乾淨，使枝子結果子更多。」</a:t>
            </a:r>
            <a:endParaRPr lang="en-US" sz="2800">
              <a:solidFill>
                <a:schemeClr val="accent2">
                  <a:lumMod val="60000"/>
                  <a:lumOff val="40000"/>
                </a:schemeClr>
              </a:solidFill>
              <a:effectLst>
                <a:glow>
                  <a:schemeClr val="tx2">
                    <a:lumMod val="10000"/>
                  </a:schemeClr>
                </a:glow>
              </a:effectLst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0177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3003F3-8E6C-B3C8-5BC1-EAAA05A653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Google Shape;104;p19"/>
          <p:cNvSpPr txBox="1"/>
          <p:nvPr/>
        </p:nvSpPr>
        <p:spPr>
          <a:xfrm>
            <a:off x="264510" y="110419"/>
            <a:ext cx="5153310" cy="100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CN" altLang="en-US" sz="36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ZJLiShu-S01" panose="03000509000000000000" pitchFamily="66" charset="-120"/>
                <a:ea typeface="FZJLiShu-S01" panose="03000509000000000000" pitchFamily="66" charset="-120"/>
              </a:rPr>
              <a:t>神的修剪，人的回應</a:t>
            </a:r>
            <a:endParaRPr sz="6000">
              <a:solidFill>
                <a:schemeClr val="accent2">
                  <a:lumMod val="60000"/>
                  <a:lumOff val="40000"/>
                </a:schemeClr>
              </a:solidFill>
              <a:latin typeface="FZJLiShu-S01" panose="03000509000000000000" pitchFamily="66" charset="-120"/>
              <a:ea typeface="FZJLiShu-S01" panose="03000509000000000000" pitchFamily="66" charset="-120"/>
              <a:cs typeface="TW-Kai" panose="02010604000101010101" pitchFamily="2" charset="-128"/>
              <a:sym typeface="Times New Roman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64510" y="1115792"/>
            <a:ext cx="5905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一、相信神的亞伯拉罕</a:t>
            </a:r>
            <a:endParaRPr lang="en-US" altLang="zh-CN" sz="32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4098" name="Picture 2" descr="a person sitting on a rock looking at the stars in the sky">
            <a:extLst>
              <a:ext uri="{FF2B5EF4-FFF2-40B4-BE49-F238E27FC236}">
                <a16:creationId xmlns:a16="http://schemas.microsoft.com/office/drawing/2014/main" id="{335AF603-3EC9-4A19-40F6-1237CDB21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5221834" y="255234"/>
            <a:ext cx="3657656" cy="46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B9BEE-B5C3-3A1E-2CFA-217BBE988563}"/>
              </a:ext>
            </a:extLst>
          </p:cNvPr>
          <p:cNvSpPr txBox="1"/>
          <p:nvPr/>
        </p:nvSpPr>
        <p:spPr>
          <a:xfrm>
            <a:off x="7011495" y="4554217"/>
            <a:ext cx="2000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tx2">
                    <a:lumMod val="50000"/>
                  </a:schemeClr>
                </a:solidFill>
              </a:rPr>
              <a:t>https://unsplash.com/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3003F3-8E6C-B3C8-5BC1-EAAA05A653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Google Shape;104;p19"/>
          <p:cNvSpPr txBox="1"/>
          <p:nvPr/>
        </p:nvSpPr>
        <p:spPr>
          <a:xfrm>
            <a:off x="264510" y="110419"/>
            <a:ext cx="5153310" cy="100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CN" altLang="en-US" sz="36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ZJLiShu-S01" panose="03000509000000000000" pitchFamily="66" charset="-120"/>
                <a:ea typeface="FZJLiShu-S01" panose="03000509000000000000" pitchFamily="66" charset="-120"/>
              </a:rPr>
              <a:t>神的修剪，人的回應</a:t>
            </a:r>
            <a:endParaRPr sz="6000">
              <a:solidFill>
                <a:schemeClr val="accent2">
                  <a:lumMod val="60000"/>
                  <a:lumOff val="40000"/>
                </a:schemeClr>
              </a:solidFill>
              <a:latin typeface="FZJLiShu-S01" panose="03000509000000000000" pitchFamily="66" charset="-120"/>
              <a:ea typeface="FZJLiShu-S01" panose="03000509000000000000" pitchFamily="66" charset="-120"/>
              <a:cs typeface="TW-Kai" panose="02010604000101010101" pitchFamily="2" charset="-128"/>
              <a:sym typeface="Times New Roman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64510" y="1115792"/>
            <a:ext cx="59058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一、相信神的亞伯拉罕</a:t>
            </a:r>
            <a:endParaRPr lang="en-US" altLang="zh-CN" sz="32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二、緊緊抓住神的雅各</a:t>
            </a:r>
            <a:endParaRPr lang="zh-CN" altLang="en-US" sz="3200" b="1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4098" name="Picture 2" descr="a person sitting on a rock looking at the stars in the sky">
            <a:extLst>
              <a:ext uri="{FF2B5EF4-FFF2-40B4-BE49-F238E27FC236}">
                <a16:creationId xmlns:a16="http://schemas.microsoft.com/office/drawing/2014/main" id="{335AF603-3EC9-4A19-40F6-1237CDB21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5221834" y="255234"/>
            <a:ext cx="3657656" cy="46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0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3168330" y="0"/>
            <a:ext cx="8882700" cy="52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i="0" u="none" strike="noStrike">
                <a:solidFill>
                  <a:schemeClr val="tx1"/>
                </a:solidFill>
                <a:effectLst/>
                <a:latin typeface="+mn-lt"/>
                <a:ea typeface="TW-Kai" panose="02010604000101010101" pitchFamily="2" charset="-128"/>
                <a:cs typeface="TW-Kai" panose="02010604000101010101" pitchFamily="2" charset="-128"/>
              </a:rPr>
              <a:t>1</a:t>
            </a: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我要為我所親愛的唱歌，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是我所愛者的歌，論他葡萄園的事：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我所親愛的有葡萄園在肥美的山岡上。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2</a:t>
            </a: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他刨挖園子，撿去石頭，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栽種上等的葡萄樹，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在園中蓋了一座樓，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又鑿出壓酒池；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指望結好葡萄，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反倒結了野葡萄。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3</a:t>
            </a: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耶路撒冷的居民和猶大人哪，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請你們現今在我與我的葡萄園中，斷定是非。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4</a:t>
            </a: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我為我葡萄園所做之外，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還有甚麼可做的呢？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我指望結好葡萄，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怎麼倒結了野葡萄呢？</a:t>
            </a:r>
            <a:endParaRPr lang="zh-CN" altLang="en-US" sz="22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83FAA-0F35-8A2A-E5C9-B60EC88F952A}"/>
              </a:ext>
            </a:extLst>
          </p:cNvPr>
          <p:cNvSpPr txBox="1"/>
          <p:nvPr/>
        </p:nvSpPr>
        <p:spPr>
          <a:xfrm>
            <a:off x="228600" y="1577340"/>
            <a:ext cx="25031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賽 </a:t>
            </a:r>
            <a:r>
              <a:rPr lang="en-US" altLang="zh-CN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5:1-7</a:t>
            </a:r>
            <a:endParaRPr lang="zh-CN" altLang="en-US" sz="3200" b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葡萄園之歌</a:t>
            </a:r>
            <a:endParaRPr lang="zh-CN" altLang="en-US" sz="3200" b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3003F3-8E6C-B3C8-5BC1-EAAA05A653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Google Shape;104;p19"/>
          <p:cNvSpPr txBox="1"/>
          <p:nvPr/>
        </p:nvSpPr>
        <p:spPr>
          <a:xfrm>
            <a:off x="264510" y="110419"/>
            <a:ext cx="5153310" cy="100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CN" altLang="en-US" sz="3600" b="0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ZJLiShu-S01" panose="03000509000000000000" pitchFamily="66" charset="-120"/>
                <a:ea typeface="FZJLiShu-S01" panose="03000509000000000000" pitchFamily="66" charset="-120"/>
              </a:rPr>
              <a:t>神的修剪，人的回應</a:t>
            </a:r>
            <a:endParaRPr sz="6000">
              <a:solidFill>
                <a:schemeClr val="accent2">
                  <a:lumMod val="60000"/>
                  <a:lumOff val="40000"/>
                </a:schemeClr>
              </a:solidFill>
              <a:latin typeface="FZJLiShu-S01" panose="03000509000000000000" pitchFamily="66" charset="-120"/>
              <a:ea typeface="FZJLiShu-S01" panose="03000509000000000000" pitchFamily="66" charset="-120"/>
              <a:cs typeface="TW-Kai" panose="02010604000101010101" pitchFamily="2" charset="-128"/>
              <a:sym typeface="Times New Roman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64510" y="1115792"/>
            <a:ext cx="59058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一、相信神的亞伯拉罕</a:t>
            </a:r>
            <a:endParaRPr lang="en-US" altLang="zh-CN" sz="32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二、緊緊抓住神的雅各</a:t>
            </a:r>
            <a:endParaRPr lang="zh-CN" altLang="en-US" sz="3200" b="1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三、敬畏神的約瑟</a:t>
            </a:r>
            <a:endParaRPr lang="zh-CN" altLang="en-US" sz="3200" b="1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4098" name="Picture 2" descr="a person sitting on a rock looking at the stars in the sky">
            <a:extLst>
              <a:ext uri="{FF2B5EF4-FFF2-40B4-BE49-F238E27FC236}">
                <a16:creationId xmlns:a16="http://schemas.microsoft.com/office/drawing/2014/main" id="{335AF603-3EC9-4A19-40F6-1237CDB21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5221834" y="255234"/>
            <a:ext cx="3657656" cy="46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0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216140" y="523771"/>
            <a:ext cx="849352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0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在失望中發現希望</a:t>
            </a:r>
            <a:br>
              <a:rPr lang="zh-CN" altLang="en-US" sz="5400" b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</a:br>
            <a:endParaRPr lang="zh-CN" altLang="en-US" sz="36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7172" name="Picture 4" descr="接近的葡萄树修剪库存照片. 图片包括有移居, 特写镜头, 切割工, 修剪, 季节, 葡萄, 工作, 修整- 21268014">
            <a:extLst>
              <a:ext uri="{FF2B5EF4-FFF2-40B4-BE49-F238E27FC236}">
                <a16:creationId xmlns:a16="http://schemas.microsoft.com/office/drawing/2014/main" id="{6AA14AE6-3464-AC73-5CB1-7D5CE3C7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10327" b="25186"/>
          <a:stretch/>
        </p:blipFill>
        <p:spPr bwMode="auto">
          <a:xfrm>
            <a:off x="5210981" y="182880"/>
            <a:ext cx="3796889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1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216140" y="523771"/>
            <a:ext cx="8493520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0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在失望中發現希望</a:t>
            </a:r>
            <a:br>
              <a:rPr lang="zh-CN" altLang="en-US" sz="5400" b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</a:br>
            <a:endParaRPr lang="en-US" altLang="zh-CN" sz="5400" b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marL="35401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沒有一塊精金是不經過火煉的。</a:t>
            </a:r>
            <a:endParaRPr lang="en-US" altLang="zh-CN" sz="24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marL="354013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沒有一個鑽石是不經過打磨的；</a:t>
            </a:r>
          </a:p>
          <a:p>
            <a:pPr marL="354013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沒有一個珍珠是不經過痛苦的；</a:t>
            </a:r>
          </a:p>
          <a:p>
            <a:pPr marL="354013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沒有一個在神手中有用的人，是不經過神的親手做工的。</a:t>
            </a:r>
            <a:endParaRPr lang="zh-CN" altLang="en-US" sz="2800" b="0" i="0" u="none" strike="noStrike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7172" name="Picture 4" descr="接近的葡萄树修剪库存照片. 图片包括有移居, 特写镜头, 切割工, 修剪, 季节, 葡萄, 工作, 修整- 21268014">
            <a:extLst>
              <a:ext uri="{FF2B5EF4-FFF2-40B4-BE49-F238E27FC236}">
                <a16:creationId xmlns:a16="http://schemas.microsoft.com/office/drawing/2014/main" id="{6AA14AE6-3464-AC73-5CB1-7D5CE3C7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10327" b="25186"/>
          <a:stretch/>
        </p:blipFill>
        <p:spPr bwMode="auto">
          <a:xfrm>
            <a:off x="5210981" y="182880"/>
            <a:ext cx="3796889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2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RE FLORIDA: Tame Grapes, Wild Grapes, NonGrapes">
            <a:extLst>
              <a:ext uri="{FF2B5EF4-FFF2-40B4-BE49-F238E27FC236}">
                <a16:creationId xmlns:a16="http://schemas.microsoft.com/office/drawing/2014/main" id="{EB13C178-CC9B-AF8C-DC05-B08B31BD7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8"/>
          <a:stretch/>
        </p:blipFill>
        <p:spPr bwMode="auto">
          <a:xfrm>
            <a:off x="4570675" y="0"/>
            <a:ext cx="457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72;p14"/>
          <p:cNvSpPr txBox="1"/>
          <p:nvPr/>
        </p:nvSpPr>
        <p:spPr>
          <a:xfrm>
            <a:off x="7847550" y="4762075"/>
            <a:ext cx="119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cnet.com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CC02A17-CA10-8B0F-6A60-2F0B2DC71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1"/>
          <a:stretch/>
        </p:blipFill>
        <p:spPr bwMode="auto">
          <a:xfrm>
            <a:off x="0" y="0"/>
            <a:ext cx="4570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A2D171-770B-3248-9E5F-2ED23932DD98}"/>
              </a:ext>
            </a:extLst>
          </p:cNvPr>
          <p:cNvCxnSpPr>
            <a:cxnSpLocks/>
          </p:cNvCxnSpPr>
          <p:nvPr/>
        </p:nvCxnSpPr>
        <p:spPr>
          <a:xfrm>
            <a:off x="4570674" y="0"/>
            <a:ext cx="0" cy="5143500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63F1E8-DEC6-70A4-BA14-21D21DF11061}"/>
              </a:ext>
            </a:extLst>
          </p:cNvPr>
          <p:cNvSpPr txBox="1"/>
          <p:nvPr/>
        </p:nvSpPr>
        <p:spPr>
          <a:xfrm>
            <a:off x="1017270" y="445770"/>
            <a:ext cx="244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effectLst>
                  <a:glow rad="88900">
                    <a:schemeClr val="tx2">
                      <a:lumMod val="10000"/>
                    </a:schemeClr>
                  </a:glow>
                </a:effectLst>
                <a:latin typeface="FZJLiShu-S01" panose="03000509000000000000" pitchFamily="66" charset="-120"/>
                <a:ea typeface="FZJLiShu-S01" panose="03000509000000000000" pitchFamily="66" charset="-120"/>
              </a:rPr>
              <a:t>好葡萄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A76E4-FED4-88D6-924C-FCE3D6A4021E}"/>
              </a:ext>
            </a:extLst>
          </p:cNvPr>
          <p:cNvSpPr txBox="1"/>
          <p:nvPr/>
        </p:nvSpPr>
        <p:spPr>
          <a:xfrm>
            <a:off x="5680710" y="445770"/>
            <a:ext cx="244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effectLst>
                  <a:glow rad="88900">
                    <a:schemeClr val="tx2">
                      <a:lumMod val="10000"/>
                    </a:schemeClr>
                  </a:glow>
                </a:effectLst>
                <a:latin typeface="FZJLiShu-S01" panose="03000509000000000000" pitchFamily="66" charset="-120"/>
                <a:ea typeface="FZJLiShu-S01" panose="03000509000000000000" pitchFamily="66" charset="-120"/>
              </a:rPr>
              <a:t>野葡萄</a:t>
            </a:r>
          </a:p>
        </p:txBody>
      </p:sp>
    </p:spTree>
    <p:extLst>
      <p:ext uri="{BB962C8B-B14F-4D97-AF65-F5344CB8AC3E}">
        <p14:creationId xmlns:p14="http://schemas.microsoft.com/office/powerpoint/2010/main" val="90704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3211830" y="129660"/>
            <a:ext cx="5913120" cy="49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5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現在我告訴你們，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我要向我葡萄園怎樣行：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我必撤去籬笆，使它被吞滅，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拆毀牆垣，使它被踐踏。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6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我必使它荒廢，不再修理，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不再鋤刨，荊棘蒺藜倒要生長。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我也必命雲不降雨在其上。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ea typeface="TW-Kai" panose="02010604000101010101" pitchFamily="2" charset="-128"/>
                <a:cs typeface="Calibri" panose="020F0502020204030204" pitchFamily="34" charset="0"/>
              </a:rPr>
              <a:t>7</a:t>
            </a: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萬軍之耶和華的葡萄園就是以色列家；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他所喜愛的樹就是猶大人。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他指望的是公平，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誰知倒有暴虐；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指望的是公義，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誰知倒有冤聲。</a:t>
            </a:r>
            <a:endParaRPr lang="zh-CN" altLang="en-US" sz="2400" b="0">
              <a:solidFill>
                <a:schemeClr val="tx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0CFF6-5D65-A437-6079-183A00CACD57}"/>
              </a:ext>
            </a:extLst>
          </p:cNvPr>
          <p:cNvSpPr txBox="1"/>
          <p:nvPr/>
        </p:nvSpPr>
        <p:spPr>
          <a:xfrm>
            <a:off x="228600" y="1577340"/>
            <a:ext cx="25031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賽 </a:t>
            </a:r>
            <a:r>
              <a:rPr lang="en-US" altLang="zh-CN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5:1-7</a:t>
            </a:r>
            <a:endParaRPr lang="zh-CN" altLang="en-US" sz="3200" b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ZLiShu-S01" panose="02000500000000000000" pitchFamily="2" charset="-122"/>
                <a:ea typeface="FZLiShu-S01" panose="02000500000000000000" pitchFamily="2" charset="-122"/>
              </a:rPr>
              <a:t>葡萄園之歌</a:t>
            </a:r>
            <a:endParaRPr lang="zh-CN" altLang="en-US" sz="3200" b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ZLiShu-S01" panose="02000500000000000000" pitchFamily="2" charset="-122"/>
              <a:ea typeface="FZLiShu-S01" panose="02000500000000000000" pitchFamily="2" charset="-122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7847550" y="4762075"/>
            <a:ext cx="119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cnet.com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CC02A17-CA10-8B0F-6A60-2F0B2DC71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1"/>
          <a:stretch/>
        </p:blipFill>
        <p:spPr bwMode="auto">
          <a:xfrm>
            <a:off x="0" y="0"/>
            <a:ext cx="4570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A2D171-770B-3248-9E5F-2ED23932DD98}"/>
              </a:ext>
            </a:extLst>
          </p:cNvPr>
          <p:cNvCxnSpPr>
            <a:cxnSpLocks/>
          </p:cNvCxnSpPr>
          <p:nvPr/>
        </p:nvCxnSpPr>
        <p:spPr>
          <a:xfrm>
            <a:off x="4570674" y="0"/>
            <a:ext cx="0" cy="5143500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63F1E8-DEC6-70A4-BA14-21D21DF11061}"/>
              </a:ext>
            </a:extLst>
          </p:cNvPr>
          <p:cNvSpPr txBox="1"/>
          <p:nvPr/>
        </p:nvSpPr>
        <p:spPr>
          <a:xfrm>
            <a:off x="1017270" y="445770"/>
            <a:ext cx="2446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  <a:effectLst>
                  <a:glow rad="88900">
                    <a:schemeClr val="tx2">
                      <a:lumMod val="10000"/>
                    </a:schemeClr>
                  </a:glow>
                </a:effectLst>
                <a:latin typeface="FZJLiShu-S01" panose="03000509000000000000" pitchFamily="66" charset="-120"/>
                <a:ea typeface="FZJLiShu-S01" panose="03000509000000000000" pitchFamily="66" charset="-120"/>
              </a:rPr>
              <a:t>指望</a:t>
            </a:r>
          </a:p>
        </p:txBody>
      </p:sp>
    </p:spTree>
    <p:extLst>
      <p:ext uri="{BB962C8B-B14F-4D97-AF65-F5344CB8AC3E}">
        <p14:creationId xmlns:p14="http://schemas.microsoft.com/office/powerpoint/2010/main" val="101533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URE FLORIDA: Tame Grapes, Wild Grapes, NonGrapes">
            <a:extLst>
              <a:ext uri="{FF2B5EF4-FFF2-40B4-BE49-F238E27FC236}">
                <a16:creationId xmlns:a16="http://schemas.microsoft.com/office/drawing/2014/main" id="{D73C5D86-E88B-F9B5-78A0-BA163F1B9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8"/>
          <a:stretch/>
        </p:blipFill>
        <p:spPr bwMode="auto">
          <a:xfrm>
            <a:off x="4570675" y="0"/>
            <a:ext cx="457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72;p14"/>
          <p:cNvSpPr txBox="1"/>
          <p:nvPr/>
        </p:nvSpPr>
        <p:spPr>
          <a:xfrm>
            <a:off x="7847550" y="4762075"/>
            <a:ext cx="119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cnet.com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CC02A17-CA10-8B0F-6A60-2F0B2DC71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1"/>
          <a:stretch/>
        </p:blipFill>
        <p:spPr bwMode="auto">
          <a:xfrm>
            <a:off x="0" y="0"/>
            <a:ext cx="4570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A2D171-770B-3248-9E5F-2ED23932DD98}"/>
              </a:ext>
            </a:extLst>
          </p:cNvPr>
          <p:cNvCxnSpPr>
            <a:cxnSpLocks/>
          </p:cNvCxnSpPr>
          <p:nvPr/>
        </p:nvCxnSpPr>
        <p:spPr>
          <a:xfrm>
            <a:off x="4570674" y="0"/>
            <a:ext cx="0" cy="5143500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63F1E8-DEC6-70A4-BA14-21D21DF11061}"/>
              </a:ext>
            </a:extLst>
          </p:cNvPr>
          <p:cNvSpPr txBox="1"/>
          <p:nvPr/>
        </p:nvSpPr>
        <p:spPr>
          <a:xfrm>
            <a:off x="1017270" y="445770"/>
            <a:ext cx="2446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  <a:effectLst>
                  <a:glow rad="88900">
                    <a:schemeClr val="tx2">
                      <a:lumMod val="10000"/>
                    </a:schemeClr>
                  </a:glow>
                </a:effectLst>
                <a:latin typeface="FZJLiShu-S01" panose="03000509000000000000" pitchFamily="66" charset="-120"/>
                <a:ea typeface="FZJLiShu-S01" panose="03000509000000000000" pitchFamily="66" charset="-120"/>
              </a:rPr>
              <a:t>指望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A76E4-FED4-88D6-924C-FCE3D6A4021E}"/>
              </a:ext>
            </a:extLst>
          </p:cNvPr>
          <p:cNvSpPr txBox="1"/>
          <p:nvPr/>
        </p:nvSpPr>
        <p:spPr>
          <a:xfrm>
            <a:off x="5680710" y="445770"/>
            <a:ext cx="2446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  <a:effectLst>
                  <a:glow rad="88900">
                    <a:schemeClr val="tx2">
                      <a:lumMod val="10000"/>
                    </a:schemeClr>
                  </a:glow>
                </a:effectLst>
                <a:latin typeface="FZJLiShu-S01" panose="03000509000000000000" pitchFamily="66" charset="-120"/>
                <a:ea typeface="FZJLiShu-S01" panose="03000509000000000000" pitchFamily="66" charset="-120"/>
              </a:rPr>
              <a:t>失望</a:t>
            </a:r>
            <a:endParaRPr lang="en-US" sz="4800">
              <a:solidFill>
                <a:srgbClr val="FFFF00"/>
              </a:solidFill>
              <a:effectLst>
                <a:glow rad="88900">
                  <a:schemeClr val="tx2">
                    <a:lumMod val="10000"/>
                  </a:schemeClr>
                </a:glow>
              </a:effectLst>
              <a:latin typeface="FZJLiShu-S01" panose="03000509000000000000" pitchFamily="66" charset="-120"/>
              <a:ea typeface="FZJLiShu-S01" panose="03000509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690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7847550" y="4762075"/>
            <a:ext cx="119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cnet.com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F0A70-EFD1-8EEB-E5A5-EEB3D135AC01}"/>
              </a:ext>
            </a:extLst>
          </p:cNvPr>
          <p:cNvSpPr txBox="1"/>
          <p:nvPr/>
        </p:nvSpPr>
        <p:spPr>
          <a:xfrm>
            <a:off x="157860" y="463480"/>
            <a:ext cx="882828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</a:rPr>
              <a:t>5:2</a:t>
            </a:r>
            <a:r>
              <a:rPr lang="zh-TW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 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指望結</a:t>
            </a:r>
            <a:r>
              <a:rPr lang="zh-CN" altLang="en-US" sz="4000" b="1" i="0" u="sng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好葡萄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，反倒結了</a:t>
            </a:r>
            <a:r>
              <a:rPr lang="zh-CN" altLang="en-US" sz="4000" b="1" i="0" u="sng" strike="noStrike">
                <a:solidFill>
                  <a:schemeClr val="accent6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野葡萄</a:t>
            </a:r>
            <a:endParaRPr lang="zh-CN" altLang="en-US" sz="4000" b="0" u="sng">
              <a:solidFill>
                <a:schemeClr val="accent6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</a:rPr>
              <a:t>5:4</a:t>
            </a: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 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指望結</a:t>
            </a:r>
            <a:r>
              <a:rPr lang="zh-CN" altLang="en-US" sz="4000" b="1" i="0" u="sng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好葡萄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，怎麼倒結了</a:t>
            </a:r>
            <a:r>
              <a:rPr lang="zh-CN" altLang="en-US" sz="4000" b="1" i="0" u="sng" strike="noStrike">
                <a:solidFill>
                  <a:schemeClr val="accent6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野葡萄</a:t>
            </a:r>
            <a:endParaRPr lang="zh-CN" altLang="en-US" sz="4000" b="0">
              <a:solidFill>
                <a:schemeClr val="accent6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</a:rPr>
              <a:t>5:7</a:t>
            </a: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 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指望的是</a:t>
            </a:r>
            <a:r>
              <a:rPr lang="zh-CN" altLang="en-US" sz="4000" b="1" i="0" u="sng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公平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，誰知倒有</a:t>
            </a:r>
            <a:r>
              <a:rPr lang="zh-CN" altLang="en-US" sz="4000" b="1" i="0" u="sng" strike="noStrike">
                <a:solidFill>
                  <a:schemeClr val="accent6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暴虐</a:t>
            </a:r>
            <a:endParaRPr lang="zh-CN" altLang="en-US" sz="4000" b="0" u="sng">
              <a:solidFill>
                <a:schemeClr val="accent6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W-Kai" panose="02010604000101010101" pitchFamily="2" charset="-128"/>
                <a:cs typeface="Times New Roman" panose="02020603050405020304" pitchFamily="18" charset="0"/>
              </a:rPr>
              <a:t>5:7</a:t>
            </a:r>
            <a:r>
              <a:rPr lang="en-US" altLang="zh-CN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 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指望的是</a:t>
            </a:r>
            <a:r>
              <a:rPr lang="zh-CN" altLang="en-US" sz="4000" b="1" i="0" u="sng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公義</a:t>
            </a:r>
            <a:r>
              <a:rPr lang="zh-CN" altLang="en-US" sz="4000" b="1" i="0" u="none" strike="noStrike">
                <a:solidFill>
                  <a:schemeClr val="tx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，誰知倒有</a:t>
            </a:r>
            <a:r>
              <a:rPr lang="zh-CN" altLang="en-US" sz="4000" b="1" i="0" u="sng" strike="noStrike">
                <a:solidFill>
                  <a:schemeClr val="accent6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寃聲</a:t>
            </a:r>
            <a:endParaRPr lang="zh-CN" altLang="en-US" sz="4000" b="0" u="sng">
              <a:solidFill>
                <a:schemeClr val="accent6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br>
              <a:rPr lang="zh-CN" altLang="en-US"/>
            </a:b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88751D-5E78-FAAE-65B3-5D62BD56D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57951"/>
              </p:ext>
            </p:extLst>
          </p:nvPr>
        </p:nvGraphicFramePr>
        <p:xfrm>
          <a:off x="0" y="0"/>
          <a:ext cx="9144000" cy="1333500"/>
        </p:xfrm>
        <a:graphic>
          <a:graphicData uri="http://schemas.openxmlformats.org/drawingml/2006/table">
            <a:tbl>
              <a:tblPr firstRow="1" bandRow="1">
                <a:tableStyleId>{A638E324-2276-40C6-B5A2-DCE621C672EA}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2400993832"/>
                    </a:ext>
                  </a:extLst>
                </a:gridCol>
                <a:gridCol w="7509510">
                  <a:extLst>
                    <a:ext uri="{9D8B030D-6E8A-4147-A177-3AD203B41FA5}">
                      <a16:colId xmlns:a16="http://schemas.microsoft.com/office/drawing/2014/main" val="109933836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神的作為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申命記32章</a:t>
                      </a:r>
                      <a:endParaRPr lang="en-US" sz="2400" b="1">
                        <a:latin typeface="TW-Kai" panose="02010604000101010101" pitchFamily="2" charset="-128"/>
                        <a:ea typeface="TW-Kai" panose="02010604000101010101" pitchFamily="2" charset="-128"/>
                        <a:cs typeface="TW-Kai" panose="02010604000101010101" pitchFamily="2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93217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創造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愚昧無知的民哪，你們這樣報答耶和華嗎？他豈不是你的父，將你買來的嗎？他是製造你、建立你的。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12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88751D-5E78-FAAE-65B3-5D62BD56D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809932"/>
              </p:ext>
            </p:extLst>
          </p:nvPr>
        </p:nvGraphicFramePr>
        <p:xfrm>
          <a:off x="0" y="0"/>
          <a:ext cx="9144000" cy="2190750"/>
        </p:xfrm>
        <a:graphic>
          <a:graphicData uri="http://schemas.openxmlformats.org/drawingml/2006/table">
            <a:tbl>
              <a:tblPr firstRow="1" bandRow="1">
                <a:tableStyleId>{A638E324-2276-40C6-B5A2-DCE621C672EA}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2400993832"/>
                    </a:ext>
                  </a:extLst>
                </a:gridCol>
                <a:gridCol w="7509510">
                  <a:extLst>
                    <a:ext uri="{9D8B030D-6E8A-4147-A177-3AD203B41FA5}">
                      <a16:colId xmlns:a16="http://schemas.microsoft.com/office/drawing/2014/main" val="109933836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神的作為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申命記32章</a:t>
                      </a:r>
                      <a:endParaRPr lang="en-US" sz="2400" b="1">
                        <a:latin typeface="TW-Kai" panose="02010604000101010101" pitchFamily="2" charset="-128"/>
                        <a:ea typeface="TW-Kai" panose="02010604000101010101" pitchFamily="2" charset="-128"/>
                        <a:cs typeface="TW-Kai" panose="02010604000101010101" pitchFamily="2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93217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創造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愚昧無知的民哪，你們這樣報答耶和華嗎？他豈不是你的父，將你買來的嗎？他是製造你、建立你的。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12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看顧保護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耶和華遇見他在曠野、荒涼野獸吼叫之地，就環繞他、看顧他、保護他，如同保護眼中的瞳人，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69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96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88751D-5E78-FAAE-65B3-5D62BD56D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68385"/>
              </p:ext>
            </p:extLst>
          </p:nvPr>
        </p:nvGraphicFramePr>
        <p:xfrm>
          <a:off x="0" y="0"/>
          <a:ext cx="9144000" cy="3048000"/>
        </p:xfrm>
        <a:graphic>
          <a:graphicData uri="http://schemas.openxmlformats.org/drawingml/2006/table">
            <a:tbl>
              <a:tblPr firstRow="1" bandRow="1">
                <a:tableStyleId>{A638E324-2276-40C6-B5A2-DCE621C672EA}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2400993832"/>
                    </a:ext>
                  </a:extLst>
                </a:gridCol>
                <a:gridCol w="7509510">
                  <a:extLst>
                    <a:ext uri="{9D8B030D-6E8A-4147-A177-3AD203B41FA5}">
                      <a16:colId xmlns:a16="http://schemas.microsoft.com/office/drawing/2014/main" val="109933836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神的作為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申命記32章</a:t>
                      </a:r>
                      <a:endParaRPr lang="en-US" sz="2400" b="1">
                        <a:latin typeface="TW-Kai" panose="02010604000101010101" pitchFamily="2" charset="-128"/>
                        <a:ea typeface="TW-Kai" panose="02010604000101010101" pitchFamily="2" charset="-128"/>
                        <a:cs typeface="TW-Kai" panose="02010604000101010101" pitchFamily="2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93217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創造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愚昧無知的民哪，你們這樣報答耶和華嗎？他豈不是你的父，將你買來的嗎？他是製造你、建立你的。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12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看顧保護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耶和華遇見他在曠野、荒涼野獸吼叫之地，就環繞他、看顧他、保護他，如同保護眼中的瞳人，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6978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訓練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W-Kai" panose="02010604000101010101" pitchFamily="2" charset="-128"/>
                          <a:cs typeface="Calibri" panose="020F0502020204030204" pitchFamily="34" charset="0"/>
                        </a:rPr>
                        <a:t>11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TW-Kai" panose="02010604000101010101" pitchFamily="2" charset="-128"/>
                          <a:ea typeface="TW-Kai" panose="02010604000101010101" pitchFamily="2" charset="-128"/>
                          <a:cs typeface="TW-Kai" panose="02010604000101010101" pitchFamily="2" charset="-128"/>
                        </a:rPr>
                        <a:t>又如鷹攪動巢窩，在雛鷹以上兩翅搧展，接取雛鷹，背在兩翼之上。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73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775389"/>
      </p:ext>
    </p:extLst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867</Words>
  <Application>Microsoft Macintosh PowerPoint</Application>
  <PresentationFormat>On-screen Show (16:9)</PresentationFormat>
  <Paragraphs>125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Arial</vt:lpstr>
      <vt:lpstr>Wingdings</vt:lpstr>
      <vt:lpstr>FZJLiShu-S01</vt:lpstr>
      <vt:lpstr>TW-Kai</vt:lpstr>
      <vt:lpstr>Roboto Slab</vt:lpstr>
      <vt:lpstr>FZLiShu-S01</vt:lpstr>
      <vt:lpstr>Roboto</vt:lpstr>
      <vt:lpstr>Times New Roman</vt:lpstr>
      <vt:lpstr>Marina</vt:lpstr>
      <vt:lpstr>指望和失望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一條沒有走過的新路</dc:title>
  <cp:lastModifiedBy>Michael X</cp:lastModifiedBy>
  <cp:revision>38</cp:revision>
  <dcterms:modified xsi:type="dcterms:W3CDTF">2023-02-04T23:32:39Z</dcterms:modified>
</cp:coreProperties>
</file>