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89" r:id="rId2"/>
    <p:sldMasterId id="2147483802" r:id="rId3"/>
    <p:sldMasterId id="2147483843" r:id="rId4"/>
    <p:sldMasterId id="2147483855" r:id="rId5"/>
    <p:sldMasterId id="2147483885" r:id="rId6"/>
    <p:sldMasterId id="2147483897" r:id="rId7"/>
  </p:sldMasterIdLst>
  <p:sldIdLst>
    <p:sldId id="526" r:id="rId8"/>
    <p:sldId id="268" r:id="rId9"/>
    <p:sldId id="287" r:id="rId10"/>
    <p:sldId id="332" r:id="rId11"/>
    <p:sldId id="333" r:id="rId12"/>
    <p:sldId id="374" r:id="rId13"/>
    <p:sldId id="388" r:id="rId14"/>
    <p:sldId id="334" r:id="rId15"/>
    <p:sldId id="475" r:id="rId16"/>
    <p:sldId id="476" r:id="rId17"/>
    <p:sldId id="477" r:id="rId18"/>
    <p:sldId id="532" r:id="rId19"/>
    <p:sldId id="478" r:id="rId20"/>
    <p:sldId id="479" r:id="rId21"/>
    <p:sldId id="384" r:id="rId22"/>
    <p:sldId id="523" r:id="rId23"/>
    <p:sldId id="439" r:id="rId24"/>
    <p:sldId id="480" r:id="rId25"/>
    <p:sldId id="491" r:id="rId26"/>
    <p:sldId id="485" r:id="rId27"/>
    <p:sldId id="493" r:id="rId28"/>
    <p:sldId id="492" r:id="rId29"/>
    <p:sldId id="527" r:id="rId30"/>
    <p:sldId id="494" r:id="rId31"/>
    <p:sldId id="525" r:id="rId32"/>
    <p:sldId id="524" r:id="rId33"/>
    <p:sldId id="342" r:id="rId34"/>
    <p:sldId id="481" r:id="rId35"/>
    <p:sldId id="441" r:id="rId36"/>
    <p:sldId id="348" r:id="rId37"/>
    <p:sldId id="442" r:id="rId38"/>
    <p:sldId id="345" r:id="rId39"/>
    <p:sldId id="486" r:id="rId40"/>
    <p:sldId id="495" r:id="rId41"/>
    <p:sldId id="496" r:id="rId42"/>
    <p:sldId id="529" r:id="rId43"/>
    <p:sldId id="497" r:id="rId44"/>
    <p:sldId id="498" r:id="rId45"/>
    <p:sldId id="528" r:id="rId46"/>
    <p:sldId id="499" r:id="rId47"/>
    <p:sldId id="500" r:id="rId48"/>
    <p:sldId id="502" r:id="rId49"/>
    <p:sldId id="501" r:id="rId50"/>
    <p:sldId id="428" r:id="rId51"/>
    <p:sldId id="489" r:id="rId52"/>
    <p:sldId id="471" r:id="rId53"/>
    <p:sldId id="394" r:id="rId54"/>
    <p:sldId id="487" r:id="rId55"/>
    <p:sldId id="397" r:id="rId56"/>
    <p:sldId id="531" r:id="rId57"/>
    <p:sldId id="396" r:id="rId58"/>
    <p:sldId id="433" r:id="rId59"/>
    <p:sldId id="434" r:id="rId60"/>
    <p:sldId id="427" r:id="rId61"/>
    <p:sldId id="435" r:id="rId62"/>
    <p:sldId id="513" r:id="rId63"/>
    <p:sldId id="514" r:id="rId64"/>
    <p:sldId id="447" r:id="rId65"/>
    <p:sldId id="458" r:id="rId66"/>
    <p:sldId id="448" r:id="rId67"/>
    <p:sldId id="460" r:id="rId68"/>
    <p:sldId id="509" r:id="rId69"/>
    <p:sldId id="508" r:id="rId70"/>
    <p:sldId id="506" r:id="rId71"/>
    <p:sldId id="516" r:id="rId72"/>
    <p:sldId id="517" r:id="rId73"/>
    <p:sldId id="518" r:id="rId74"/>
    <p:sldId id="515" r:id="rId75"/>
    <p:sldId id="466" r:id="rId76"/>
    <p:sldId id="449" r:id="rId77"/>
    <p:sldId id="450" r:id="rId78"/>
    <p:sldId id="520" r:id="rId79"/>
    <p:sldId id="521" r:id="rId80"/>
    <p:sldId id="519" r:id="rId81"/>
    <p:sldId id="522" r:id="rId82"/>
    <p:sldId id="319" r:id="rId8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FF"/>
    <a:srgbClr val="D1FFD1"/>
    <a:srgbClr val="0000FF"/>
    <a:srgbClr val="000074"/>
    <a:srgbClr val="0000B4"/>
    <a:srgbClr val="8E0000"/>
    <a:srgbClr val="00008A"/>
    <a:srgbClr val="990033"/>
    <a:srgbClr val="500050"/>
    <a:srgbClr val="2D0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1" autoAdjust="0"/>
    <p:restoredTop sz="95581" autoAdjust="0"/>
  </p:normalViewPr>
  <p:slideViewPr>
    <p:cSldViewPr snapToGrid="0">
      <p:cViewPr varScale="1">
        <p:scale>
          <a:sx n="87" d="100"/>
          <a:sy n="87" d="100"/>
        </p:scale>
        <p:origin x="92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4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presProps" Target="presProps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tableStyles" Target="tableStyles.xml"/><Relationship Id="rId61" Type="http://schemas.openxmlformats.org/officeDocument/2006/relationships/slide" Target="slides/slide54.xml"/><Relationship Id="rId82" Type="http://schemas.openxmlformats.org/officeDocument/2006/relationships/slide" Target="slides/slide7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8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8" y="1396725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8" y="2976653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63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447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48"/>
            <a:ext cx="77724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1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59" y="234148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1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1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257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329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4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063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22" y="465048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23" y="477323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22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28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30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89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9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4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4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2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5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8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1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7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91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86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87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18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5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6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022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7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2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8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4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9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2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614573"/>
            <a:ext cx="8246070" cy="223967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A725F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854247"/>
            <a:ext cx="8246070" cy="814427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08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78507"/>
            <a:ext cx="8246070" cy="9857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A725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0148"/>
            <a:ext cx="8246070" cy="4479341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166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578507"/>
            <a:ext cx="626090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725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8079"/>
            <a:ext cx="6260905" cy="46814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708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932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684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78508"/>
            <a:ext cx="8246071" cy="1018033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A725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207360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782721"/>
            <a:ext cx="4040188" cy="2850495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207360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782721"/>
            <a:ext cx="4041775" cy="2850495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3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1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655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46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685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31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382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5770" y="5261461"/>
            <a:ext cx="1294032" cy="6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21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9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29" r:id="rId4"/>
    <p:sldLayoutId id="2147483730" r:id="rId5"/>
    <p:sldLayoutId id="2147483731" r:id="rId6"/>
    <p:sldLayoutId id="2147483736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1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1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1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1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tx1"/>
        </a:buClr>
        <a:buSzPct val="80000"/>
        <a:buFont typeface="Corbe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1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B05F1281-29B6-639C-602E-3765E629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3" r="-2" b="8543"/>
          <a:stretch/>
        </p:blipFill>
        <p:spPr>
          <a:xfrm>
            <a:off x="185056" y="268154"/>
            <a:ext cx="8773887" cy="6361245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31793-04BE-9F28-6E3F-2CC929671273}"/>
              </a:ext>
            </a:extLst>
          </p:cNvPr>
          <p:cNvSpPr txBox="1"/>
          <p:nvPr/>
        </p:nvSpPr>
        <p:spPr>
          <a:xfrm>
            <a:off x="457200" y="4134369"/>
            <a:ext cx="5050971" cy="221599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A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啟示錄查經</a:t>
            </a:r>
            <a:b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002A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</a:b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2A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4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2A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:1-11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A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1581" y="719847"/>
            <a:ext cx="7751210" cy="5437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E7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第</a:t>
            </a:r>
            <a:r>
              <a:rPr lang="en-US" altLang="zh-CN" sz="4800" dirty="0">
                <a:solidFill>
                  <a:srgbClr val="E7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4-5</a:t>
            </a:r>
            <a:r>
              <a:rPr lang="zh-CN" altLang="en-US" sz="4800" dirty="0">
                <a:solidFill>
                  <a:srgbClr val="E7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章的主題明顯是</a:t>
            </a:r>
            <a:r>
              <a:rPr lang="zh-CN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寶座</a:t>
            </a:r>
            <a:r>
              <a:rPr lang="zh-CN" altLang="en-US" sz="4800" dirty="0">
                <a:solidFill>
                  <a:srgbClr val="E7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與</a:t>
            </a:r>
            <a:r>
              <a:rPr lang="zh-CN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羔羊</a:t>
            </a:r>
            <a:r>
              <a:rPr lang="zh-CN" altLang="en-US" sz="4800" dirty="0">
                <a:solidFill>
                  <a:srgbClr val="E7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。這是對七個教會的鼓勵 </a:t>
            </a:r>
            <a:r>
              <a:rPr lang="en-US" altLang="zh-CN" sz="4800" dirty="0">
                <a:solidFill>
                  <a:srgbClr val="E7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CN" altLang="en-US" sz="4800" dirty="0">
                <a:solidFill>
                  <a:srgbClr val="E7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教會聖徒之所以能成為</a:t>
            </a:r>
            <a:r>
              <a:rPr lang="en-US" altLang="zh-CN" sz="4800" dirty="0">
                <a:solidFill>
                  <a:srgbClr val="E7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CN" altLang="en-US" sz="4800" dirty="0">
                <a:solidFill>
                  <a:srgbClr val="E7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得勝者</a:t>
            </a:r>
            <a:r>
              <a:rPr lang="en-US" altLang="zh-CN" sz="4800" dirty="0">
                <a:solidFill>
                  <a:srgbClr val="E7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zh-CN" altLang="en-US" sz="4800" dirty="0">
                <a:solidFill>
                  <a:srgbClr val="E7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，是因為</a:t>
            </a:r>
            <a:r>
              <a:rPr lang="zh-CN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羔羊已經得勝，</a:t>
            </a:r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並與創造天地的萬軍之耶和華坐在寶座上。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857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1581" y="719847"/>
            <a:ext cx="7751210" cy="5437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rgbClr val="E7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3:21 </a:t>
            </a:r>
            <a:r>
              <a:rPr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得勝的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zh-TW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我要賜他在我寶座上與我同坐，</a:t>
            </a:r>
            <a:r>
              <a:rPr lang="zh-TW" altLang="en-US" sz="4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就如我得了勝，在我父的寶座上與他同坐一般</a:t>
            </a:r>
            <a:r>
              <a:rPr lang="zh-TW" altLang="en-US" sz="4800" dirty="0">
                <a:solidFill>
                  <a:srgbClr val="E7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800" dirty="0">
                <a:solidFill>
                  <a:srgbClr val="E7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22</a:t>
            </a:r>
            <a:r>
              <a:rPr lang="zh-TW" altLang="en-US" sz="4800" dirty="0">
                <a:solidFill>
                  <a:srgbClr val="E7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聖靈向眾教會所說的話，凡有耳的，就應當聽。</a:t>
            </a:r>
            <a:endParaRPr lang="en-US" sz="4800" dirty="0">
              <a:solidFill>
                <a:srgbClr val="E7FF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921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D5F4-2F0A-D66C-7977-58C8564D7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003" y="2992642"/>
            <a:ext cx="6452997" cy="3188350"/>
          </a:xfrm>
        </p:spPr>
        <p:txBody>
          <a:bodyPr>
            <a:normAutofit/>
          </a:bodyPr>
          <a:lstStyle/>
          <a:p>
            <a:pPr marL="685800" indent="-685800" algn="ctr">
              <a:lnSpc>
                <a:spcPct val="110000"/>
              </a:lnSpc>
            </a:pPr>
            <a:r>
              <a:rPr lang="zh-CN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DFPYuanBold-B5" panose="020F0700000000000000" pitchFamily="34" charset="-120"/>
              </a:rPr>
              <a:t>強烈的希伯來背景 </a:t>
            </a:r>
            <a:br>
              <a:rPr lang="en-US" altLang="zh-CN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</a:rPr>
              <a:t>–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以賽亞，以西結，但以理的描述，詞彙，與背景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255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0A07A85-4CB8-4842-A508-7FC09DBAD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922413"/>
              </p:ext>
            </p:extLst>
          </p:nvPr>
        </p:nvGraphicFramePr>
        <p:xfrm>
          <a:off x="479087" y="420924"/>
          <a:ext cx="8185826" cy="60161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61256">
                  <a:extLst>
                    <a:ext uri="{9D8B030D-6E8A-4147-A177-3AD203B41FA5}">
                      <a16:colId xmlns:a16="http://schemas.microsoft.com/office/drawing/2014/main" val="884211714"/>
                    </a:ext>
                  </a:extLst>
                </a:gridCol>
                <a:gridCol w="1962285">
                  <a:extLst>
                    <a:ext uri="{9D8B030D-6E8A-4147-A177-3AD203B41FA5}">
                      <a16:colId xmlns:a16="http://schemas.microsoft.com/office/drawing/2014/main" val="3785737930"/>
                    </a:ext>
                  </a:extLst>
                </a:gridCol>
                <a:gridCol w="1962285">
                  <a:extLst>
                    <a:ext uri="{9D8B030D-6E8A-4147-A177-3AD203B41FA5}">
                      <a16:colId xmlns:a16="http://schemas.microsoft.com/office/drawing/2014/main" val="3101078591"/>
                    </a:ext>
                  </a:extLst>
                </a:gridCol>
              </a:tblGrid>
              <a:tr h="6674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內容</a:t>
                      </a:r>
                      <a:endParaRPr lang="en-US" sz="3200" dirty="0"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但以理書（</a:t>
                      </a:r>
                      <a:r>
                        <a:rPr lang="en-US" altLang="zh-CN" sz="32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7:9-14</a:t>
                      </a:r>
                      <a:r>
                        <a:rPr lang="zh-CN" altLang="en-US" sz="32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）</a:t>
                      </a:r>
                      <a:endParaRPr lang="en-US" sz="3200" dirty="0">
                        <a:latin typeface="Candara" panose="020E0502030303020204" pitchFamily="34" charset="0"/>
                        <a:ea typeface="DFYuanMedium-B5" panose="020F0509000000000000" pitchFamily="49" charset="-12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啟示錄 </a:t>
                      </a:r>
                      <a:r>
                        <a:rPr lang="en-US" altLang="zh-CN" sz="32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(4-5)</a:t>
                      </a:r>
                      <a:endParaRPr lang="en-US" sz="3200" dirty="0">
                        <a:latin typeface="Candara" panose="020E0502030303020204" pitchFamily="34" charset="0"/>
                        <a:ea typeface="DFYuanMedium-B5" panose="020F0509000000000000" pitchFamily="49" charset="-12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190307"/>
                  </a:ext>
                </a:extLst>
              </a:tr>
              <a:tr h="6674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先知</a:t>
                      </a:r>
                      <a:r>
                        <a:rPr lang="en-US" altLang="zh-CN" sz="28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『</a:t>
                      </a:r>
                      <a:r>
                        <a:rPr lang="zh-CN" altLang="en-US" sz="28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看到</a:t>
                      </a:r>
                      <a:r>
                        <a:rPr lang="en-US" altLang="zh-CN" sz="28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』</a:t>
                      </a:r>
                      <a:endParaRPr lang="en-US" sz="2800" dirty="0"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7:9</a:t>
                      </a:r>
                      <a:endParaRPr lang="en-US" sz="2800" dirty="0">
                        <a:latin typeface="Candara" panose="020E0502030303020204" pitchFamily="34" charset="0"/>
                        <a:ea typeface="DFYuanMedium-B5" panose="020F0509000000000000" pitchFamily="49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4:2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474537"/>
                  </a:ext>
                </a:extLst>
              </a:tr>
              <a:tr h="6674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看到天上寶座，神坐其上</a:t>
                      </a:r>
                      <a:endParaRPr lang="en-US" sz="2800" dirty="0"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7:9</a:t>
                      </a:r>
                      <a:endParaRPr lang="en-US" sz="2800" dirty="0">
                        <a:latin typeface="Candara" panose="020E0502030303020204" pitchFamily="34" charset="0"/>
                        <a:ea typeface="DFYuanMedium-B5" panose="020F0509000000000000" pitchFamily="49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4:3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381696"/>
                  </a:ext>
                </a:extLst>
              </a:tr>
              <a:tr h="6674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對上帝的描述</a:t>
                      </a:r>
                      <a:endParaRPr lang="en-US" sz="2800" dirty="0"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7:9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4:3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88019"/>
                  </a:ext>
                </a:extLst>
              </a:tr>
              <a:tr h="6674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寶座前有火</a:t>
                      </a:r>
                      <a:endParaRPr lang="en-US" sz="2800" dirty="0"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7:9-10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4:5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012669"/>
                  </a:ext>
                </a:extLst>
              </a:tr>
              <a:tr h="6674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千千萬萬的天使</a:t>
                      </a:r>
                      <a:endParaRPr lang="en-US" sz="2800" dirty="0"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7:10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5:11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550187"/>
                  </a:ext>
                </a:extLst>
              </a:tr>
              <a:tr h="6674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書卷被打開</a:t>
                      </a:r>
                      <a:endParaRPr lang="en-US" sz="2800" dirty="0"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7:10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5:1-5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203777"/>
                  </a:ext>
                </a:extLst>
              </a:tr>
              <a:tr h="6674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一位像人子的就近寶座，領受永遠的權柄與國度</a:t>
                      </a:r>
                      <a:endParaRPr lang="en-US" sz="2800" dirty="0"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7:13-14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5:5-13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284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4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0A07A85-4CB8-4842-A508-7FC09DBAD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08499"/>
              </p:ext>
            </p:extLst>
          </p:nvPr>
        </p:nvGraphicFramePr>
        <p:xfrm>
          <a:off x="479087" y="427088"/>
          <a:ext cx="8185826" cy="57559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61256">
                  <a:extLst>
                    <a:ext uri="{9D8B030D-6E8A-4147-A177-3AD203B41FA5}">
                      <a16:colId xmlns:a16="http://schemas.microsoft.com/office/drawing/2014/main" val="884211714"/>
                    </a:ext>
                  </a:extLst>
                </a:gridCol>
                <a:gridCol w="1962285">
                  <a:extLst>
                    <a:ext uri="{9D8B030D-6E8A-4147-A177-3AD203B41FA5}">
                      <a16:colId xmlns:a16="http://schemas.microsoft.com/office/drawing/2014/main" val="3785737930"/>
                    </a:ext>
                  </a:extLst>
                </a:gridCol>
                <a:gridCol w="1962285">
                  <a:extLst>
                    <a:ext uri="{9D8B030D-6E8A-4147-A177-3AD203B41FA5}">
                      <a16:colId xmlns:a16="http://schemas.microsoft.com/office/drawing/2014/main" val="3101078591"/>
                    </a:ext>
                  </a:extLst>
                </a:gridCol>
              </a:tblGrid>
              <a:tr h="11726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內容</a:t>
                      </a:r>
                      <a:endParaRPr lang="en-US" sz="3200" dirty="0"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但以理書（</a:t>
                      </a:r>
                      <a:r>
                        <a:rPr lang="en-US" altLang="zh-CN" sz="32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7:9-14</a:t>
                      </a:r>
                      <a:r>
                        <a:rPr lang="zh-CN" altLang="en-US" sz="32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）</a:t>
                      </a:r>
                      <a:endParaRPr lang="en-US" sz="3200" dirty="0">
                        <a:latin typeface="Candara" panose="020E0502030303020204" pitchFamily="34" charset="0"/>
                        <a:ea typeface="DFYuanMedium-B5" panose="020F0509000000000000" pitchFamily="49" charset="-12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啟示錄 </a:t>
                      </a:r>
                      <a:r>
                        <a:rPr lang="en-US" altLang="zh-CN" sz="32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(4-5)</a:t>
                      </a:r>
                      <a:endParaRPr lang="en-US" sz="3200" dirty="0">
                        <a:latin typeface="Candara" panose="020E0502030303020204" pitchFamily="34" charset="0"/>
                        <a:ea typeface="DFYuanMedium-B5" panose="020F0509000000000000" pitchFamily="49" charset="-120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190307"/>
                  </a:ext>
                </a:extLst>
              </a:tr>
              <a:tr h="103866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28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國度裡有萬民，萬國和萬族的人</a:t>
                      </a:r>
                      <a:endParaRPr lang="en-US" sz="2800" dirty="0"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7:14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5:9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474537"/>
                  </a:ext>
                </a:extLst>
              </a:tr>
              <a:tr h="73365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28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先知感覺愁煩，驚惶</a:t>
                      </a:r>
                      <a:endParaRPr lang="en-US" sz="2800" dirty="0"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7:15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5:4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381696"/>
                  </a:ext>
                </a:extLst>
              </a:tr>
              <a:tr h="103866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28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先知從一位天使領受關於異象的智慧</a:t>
                      </a:r>
                      <a:endParaRPr lang="en-US" sz="2800" dirty="0"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7:16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5:5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88019"/>
                  </a:ext>
                </a:extLst>
              </a:tr>
              <a:tr h="73365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28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聖徒領受權柄治理國度</a:t>
                      </a:r>
                      <a:endParaRPr lang="en-US" sz="2800" dirty="0"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7:18, 22, 27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5:10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012669"/>
                  </a:ext>
                </a:extLst>
              </a:tr>
              <a:tr h="103866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2800" dirty="0"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異象末了提到上帝永遠掌權為結束</a:t>
                      </a:r>
                      <a:endParaRPr lang="en-US" sz="2800" dirty="0"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7:27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5:13-14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550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9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2" y="468085"/>
            <a:ext cx="8218714" cy="59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第</a:t>
            </a:r>
            <a:r>
              <a:rPr lang="en-US" altLang="zh-CN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4-5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章和先知以西結所看到的異象也有相當程度的關聯：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四個活物 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結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1:5; 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4:6)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；玻璃海 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結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1:22; 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4:6)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；上帝坐在火所圍繞的寶座上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結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1:26-28; 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4:1-5)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以西結的異象主要出現在啟示錄第</a:t>
            </a:r>
            <a:r>
              <a:rPr lang="en-US" altLang="zh-CN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4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章；但以理的異象則延續到第</a:t>
            </a:r>
            <a:r>
              <a:rPr lang="en-US" altLang="zh-CN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5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章。</a:t>
            </a:r>
            <a:endParaRPr lang="en-US" sz="4400" dirty="0">
              <a:solidFill>
                <a:srgbClr val="4B4B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3980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9450" y="582612"/>
            <a:ext cx="7785100" cy="5692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GB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48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此後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，我觀看，見天上有門開了。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我初次聽見好像吹號的聲音對我說：「</a:t>
            </a:r>
            <a:r>
              <a:rPr lang="en-US" altLang="zh-TW" sz="4800" b="1" baseline="300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(1) </a:t>
            </a:r>
            <a:r>
              <a:rPr lang="zh-TW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你上到這裡來，</a:t>
            </a:r>
            <a:r>
              <a:rPr lang="en-US" altLang="zh-TW" sz="4800" b="1" baseline="300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(2) </a:t>
            </a:r>
            <a:r>
              <a:rPr lang="zh-TW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我要將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以後必成的事</a:t>
            </a:r>
            <a:r>
              <a:rPr lang="zh-TW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指示你。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」</a:t>
            </a:r>
            <a:endParaRPr lang="en-US" altLang="zh-CN" sz="480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8998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9887" y="690664"/>
            <a:ext cx="7530188" cy="5457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 </a:t>
            </a:r>
            <a:r>
              <a:rPr lang="en-US" altLang="zh-TW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zh-TW" altLang="en-US" sz="4800" dirty="0">
                <a:solidFill>
                  <a:srgbClr val="4E07C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我初次聽見好像吹號的聲音對我說</a:t>
            </a:r>
            <a:r>
              <a:rPr lang="en-US" altLang="zh-TW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</a:p>
          <a:p>
            <a:pPr marL="914400" indent="-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比較</a:t>
            </a:r>
            <a:r>
              <a:rPr lang="en-US" altLang="zh-CN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	</a:t>
            </a: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  <a:sym typeface="Wingdings" panose="05000000000000000000" pitchFamily="2" charset="2"/>
              </a:rPr>
              <a:t></a:t>
            </a:r>
            <a:r>
              <a:rPr lang="en-US" altLang="zh-CN" sz="4800" dirty="0">
                <a:latin typeface="Candara" panose="020E0502030303020204" pitchFamily="34" charset="0"/>
                <a:ea typeface="DFYuanMedium-B5" panose="020F0509000000000000" pitchFamily="49" charset="-120"/>
                <a:sym typeface="Wingdings" panose="05000000000000000000" pitchFamily="2" charset="2"/>
              </a:rPr>
              <a:t>	</a:t>
            </a:r>
            <a:r>
              <a:rPr lang="en-US" altLang="zh-CN" sz="5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sym typeface="Wingdings" panose="05000000000000000000" pitchFamily="2" charset="2"/>
              </a:rPr>
              <a:t>1:10</a:t>
            </a: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  <a:sym typeface="Wingdings" panose="05000000000000000000" pitchFamily="2" charset="2"/>
              </a:rPr>
              <a:t>，</a:t>
            </a:r>
            <a:r>
              <a:rPr lang="en-US" altLang="zh-CN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sz="4800" dirty="0">
                <a:solidFill>
                  <a:srgbClr val="000074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當主日我</a:t>
            </a:r>
            <a:r>
              <a:rPr lang="zh-TW" sz="4800" u="sng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被聖靈感動</a:t>
            </a:r>
            <a:r>
              <a:rPr lang="zh-TW" sz="4800" dirty="0">
                <a:solidFill>
                  <a:srgbClr val="000074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，聽見在</a:t>
            </a:r>
            <a:r>
              <a:rPr lang="zh-TW" sz="4800" u="sng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我後面有大聲音如吹號</a:t>
            </a:r>
            <a:r>
              <a:rPr lang="zh-TW" sz="4800" dirty="0">
                <a:solidFill>
                  <a:srgbClr val="000074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說：</a:t>
            </a:r>
            <a:r>
              <a:rPr lang="en-US" altLang="zh-CN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endParaRPr lang="en-US" altLang="zh-CN" sz="44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9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582612"/>
            <a:ext cx="7996464" cy="5692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</a:t>
            </a:r>
            <a:r>
              <a:rPr lang="zh-TW" altLang="en-US" sz="4800" u="sng" dirty="0">
                <a:latin typeface="Candara" panose="020E0502030303020204" pitchFamily="34" charset="0"/>
                <a:ea typeface="DFPWeiBei-B5" panose="03000700000000000000" pitchFamily="66" charset="-120"/>
              </a:rPr>
              <a:t>初次聽見</a:t>
            </a:r>
            <a:r>
              <a:rPr lang="en-US" altLang="zh-TW" sz="4800" u="sng" dirty="0">
                <a:latin typeface="Candara" panose="020E0502030303020204" pitchFamily="34" charset="0"/>
                <a:ea typeface="DFPWeiBei-B5" panose="03000700000000000000" pitchFamily="66" charset="-120"/>
              </a:rPr>
              <a:t>(?)</a:t>
            </a:r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好像吹號的聲音對我說 </a:t>
            </a:r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不是在</a:t>
            </a:r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1:10</a:t>
            </a:r>
            <a:r>
              <a: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就听過</a:t>
            </a:r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比較正確的翻譯應該是：</a:t>
            </a:r>
            <a:endParaRPr lang="en-US" altLang="zh-CN" sz="4800" dirty="0">
              <a:solidFill>
                <a:srgbClr val="4B4BFF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45720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CN" altLang="en-US" sz="4800" u="sng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我聽到的第一個聲音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是我曾經聽過的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CN" altLang="en-US" sz="48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，好像號角的聲音，對我說</a:t>
            </a:r>
            <a:r>
              <a:rPr lang="en-US" altLang="zh-CN" sz="4800" dirty="0">
                <a:solidFill>
                  <a:srgbClr val="C00000"/>
                </a:solidFill>
                <a:latin typeface="CWTEX-F" panose="02020600000000000000" pitchFamily="18" charset="-120"/>
                <a:ea typeface="CWTEX-F" panose="02020600000000000000" pitchFamily="18" charset="-120"/>
              </a:rPr>
              <a:t>…</a:t>
            </a:r>
            <a:r>
              <a:rPr lang="en-US" altLang="zh-CN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392291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6594" y="535781"/>
            <a:ext cx="7770812" cy="57864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altLang="zh-CN" sz="40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以後必成的事</a:t>
            </a:r>
            <a:r>
              <a:rPr lang="en-US" altLang="zh-CN" sz="40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和前面提到的是一樣的。</a:t>
            </a:r>
            <a:endParaRPr lang="en-US" altLang="zh-CN" sz="4000" dirty="0">
              <a:solidFill>
                <a:srgbClr val="000074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1:1 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耶穌基督的啟示，就是神賜給他，叫他將</a:t>
            </a:r>
            <a:r>
              <a:rPr lang="zh-TW" sz="40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必要快成的事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指示他的眾僕人，他就差遣使者，曉諭他的僕人約翰</a:t>
            </a:r>
            <a:r>
              <a:rPr lang="en-US" altLang="zh-TW" sz="40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…1</a:t>
            </a:r>
            <a:r>
              <a:rPr lang="en-US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9 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所以你要把所看見的，和現在的事，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並</a:t>
            </a:r>
            <a:r>
              <a:rPr lang="zh-TW" sz="40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將來必成的事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，都寫出來。</a:t>
            </a:r>
            <a:endParaRPr lang="en-US" altLang="zh-TW" sz="4000" dirty="0">
              <a:solidFill>
                <a:srgbClr val="000074"/>
              </a:solidFill>
              <a:latin typeface="Candara" panose="020E0502030303020204" pitchFamily="34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lang="en-US" sz="1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3223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6368213" y="4185117"/>
            <a:ext cx="2474555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341709" y="4241801"/>
            <a:ext cx="84582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10" y="869754"/>
            <a:ext cx="7782790" cy="34736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tabLst>
                <a:tab pos="1714500" algn="l"/>
                <a:tab pos="4457700" algn="l"/>
              </a:tabLst>
            </a:pPr>
            <a:r>
              <a:rPr lang="zh-TW" sz="6000" dirty="0"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啟示錄</a:t>
            </a:r>
            <a:r>
              <a:rPr lang="en-US" altLang="zh-TW" sz="6000" dirty="0"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sz="6000" dirty="0"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4:1-11</a:t>
            </a:r>
            <a:br>
              <a:rPr lang="en-US" sz="6000" dirty="0">
                <a:solidFill>
                  <a:srgbClr val="B9FFB9"/>
                </a:solidFill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</a:br>
            <a:r>
              <a:rPr lang="en-US" sz="66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“</a:t>
            </a:r>
            <a:r>
              <a:rPr lang="zh-TW" sz="66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神寶座前的敬拜</a:t>
            </a:r>
            <a:r>
              <a:rPr lang="en-US" sz="66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”</a:t>
            </a:r>
            <a:endParaRPr lang="en-US" sz="6000" b="1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97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535781"/>
            <a:ext cx="8229600" cy="57864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回溯</a:t>
            </a:r>
            <a:r>
              <a:rPr lang="en-US" altLang="zh-CN" sz="40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以後必成的事</a:t>
            </a:r>
            <a:r>
              <a:rPr lang="en-US" altLang="zh-CN" sz="40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是呼應當時</a:t>
            </a:r>
            <a:r>
              <a:rPr lang="zh-CN" altLang="en-US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上帝給但以理</a:t>
            </a:r>
            <a:r>
              <a:rPr lang="en-US" altLang="zh-CN" sz="32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2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和眾先知</a:t>
            </a:r>
            <a:r>
              <a:rPr lang="en-US" altLang="zh-CN" sz="32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的啟示，論及</a:t>
            </a:r>
            <a:r>
              <a:rPr lang="zh-CN" altLang="en-US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地上的國度將要過去，神</a:t>
            </a:r>
            <a:r>
              <a:rPr lang="en-US" altLang="zh-CN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/</a:t>
            </a:r>
            <a:r>
              <a:rPr lang="zh-CN" altLang="en-US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彌賽亞的國度將要降臨。</a:t>
            </a:r>
            <a:endParaRPr lang="en-US" altLang="zh-CN" sz="4000" dirty="0">
              <a:solidFill>
                <a:srgbClr val="4B4BFF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所以此處</a:t>
            </a:r>
            <a:r>
              <a:rPr lang="en-US" altLang="zh-CN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以後必成的事</a:t>
            </a:r>
            <a:r>
              <a:rPr lang="en-US" altLang="zh-CN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就是指在約翰所見異象</a:t>
            </a:r>
            <a:r>
              <a:rPr lang="zh-CN" altLang="en-US" sz="4000" u="sng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之前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</a:t>
            </a:r>
            <a:r>
              <a:rPr lang="zh-CN" altLang="en-US" sz="4000" u="sng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當時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，及</a:t>
            </a:r>
            <a:r>
              <a:rPr lang="zh-CN" altLang="en-US" sz="4000" u="sng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未來必然要發生的事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altLang="zh-CN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40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地上的國度將要過去，基督的國度要降臨。</a:t>
            </a:r>
            <a:endParaRPr lang="en-US" sz="4400" dirty="0">
              <a:solidFill>
                <a:srgbClr val="4B4BFF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1702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725" y="461962"/>
            <a:ext cx="8210550" cy="59340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基督復活就是</a:t>
            </a:r>
            <a:r>
              <a:rPr lang="en-US" altLang="zh-CN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末後的日子</a:t>
            </a:r>
            <a:r>
              <a:rPr lang="en-US" altLang="zh-CN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/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末世</a:t>
            </a:r>
            <a:r>
              <a:rPr lang="en-US" altLang="zh-CN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的開始：</a:t>
            </a:r>
            <a:endParaRPr lang="en-US" altLang="zh-CN" sz="4400" dirty="0">
              <a:solidFill>
                <a:srgbClr val="C00000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提前</a:t>
            </a:r>
            <a:r>
              <a:rPr lang="en-US" altLang="zh-TW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4:1 </a:t>
            </a:r>
            <a:r>
              <a:rPr lang="zh-TW" sz="4000" dirty="0">
                <a:solidFill>
                  <a:schemeClr val="tx2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聖靈明說：在</a:t>
            </a:r>
            <a:r>
              <a:rPr lang="zh-TW" sz="4000" dirty="0">
                <a:solidFill>
                  <a:srgbClr val="C00000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後來的時候</a:t>
            </a:r>
            <a:r>
              <a:rPr lang="zh-TW" sz="4000" dirty="0">
                <a:solidFill>
                  <a:srgbClr val="2D051A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sz="4000" dirty="0">
                <a:solidFill>
                  <a:schemeClr val="tx2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必有人離棄真道，聽從那引誘人的邪靈，和鬼魔的道理。</a:t>
            </a:r>
            <a:endParaRPr lang="en-US" sz="4000" dirty="0">
              <a:solidFill>
                <a:schemeClr val="tx2"/>
              </a:solidFill>
              <a:effectLst/>
              <a:latin typeface="DFWeiBei-B5" panose="03000709000000000000" pitchFamily="65" charset="-120"/>
              <a:ea typeface="DFWeiBei-B5" panose="03000709000000000000" pitchFamily="65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彼前</a:t>
            </a:r>
            <a:r>
              <a:rPr lang="en-US" altLang="zh-TW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1:20 </a:t>
            </a:r>
            <a:r>
              <a:rPr lang="zh-TW" sz="4000" dirty="0">
                <a:solidFill>
                  <a:schemeClr val="tx2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基督在創世以前，是豫先被神知道的，卻</a:t>
            </a:r>
            <a:r>
              <a:rPr lang="zh-TW" sz="4000" u="sng" dirty="0">
                <a:solidFill>
                  <a:srgbClr val="C00000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在這末世</a:t>
            </a:r>
            <a:r>
              <a:rPr lang="zh-TW" sz="4000" dirty="0">
                <a:solidFill>
                  <a:schemeClr val="tx2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，才為你們顯現。</a:t>
            </a:r>
            <a:endParaRPr lang="en-US" sz="4000" dirty="0">
              <a:solidFill>
                <a:schemeClr val="tx2"/>
              </a:solidFill>
              <a:effectLst/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2568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46315"/>
            <a:ext cx="8240486" cy="59653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使徒行傳 </a:t>
            </a:r>
            <a:r>
              <a:rPr 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2:17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神說：在末後的日子</a:t>
            </a:r>
            <a:r>
              <a:rPr lang="en-US" alt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複數</a:t>
            </a:r>
            <a:r>
              <a:rPr lang="en-US" alt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，我要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將我的靈澆灌凡有血氣的，你們的兒女要說豫言，你們的少年人要見異象，老年人要作異夢。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 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在那些日子</a:t>
            </a:r>
            <a:r>
              <a:rPr lang="en-US" alt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複數</a:t>
            </a:r>
            <a:r>
              <a:rPr lang="en-US" alt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，我要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將我的靈澆灌我的僕人和使女，他們就要說豫言。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2840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57201"/>
            <a:ext cx="8240485" cy="59544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在天上我要顯出奇事，在地下我要顯出神蹟，有血，有火，有煙霧。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20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日頭要變為黑暗，月亮要變為血，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這都在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主大而明顯的日子</a:t>
            </a:r>
            <a:r>
              <a:rPr lang="en-US" alt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單數</a:t>
            </a:r>
            <a:r>
              <a:rPr lang="en-US" alt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未到以前。</a:t>
            </a: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21 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到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那時候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，凡求告主名的，就必得救。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4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1402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68087"/>
            <a:ext cx="8218714" cy="5921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因此，約翰所看到從第</a:t>
            </a:r>
            <a:r>
              <a:rPr lang="en-US" alt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6-22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章的異象都是來自於第</a:t>
            </a:r>
            <a:r>
              <a:rPr lang="en-US" alt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4-5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章寶座前那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展開的書卷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可能</a:t>
            </a:r>
            <a:r>
              <a:rPr lang="zh-CN" altLang="en-US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同時看到幾個異象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CN" sz="48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就好像我們看到一個螢幕中有好幾個螢幕，一個接一個地打開播放影片一樣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1778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6655" y="468086"/>
            <a:ext cx="8210146" cy="59435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異象裡所顯示的事件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包含</a:t>
            </a:r>
            <a:r>
              <a:rPr lang="zh-CN" altLang="en-US" sz="4800" u="sng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過去已經發生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</a:t>
            </a:r>
            <a:r>
              <a:rPr lang="zh-CN" altLang="en-US" sz="4800" u="sng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現在正在發生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，和</a:t>
            </a:r>
            <a:r>
              <a:rPr lang="zh-CN" altLang="en-US" sz="4800" u="sng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未來必然要發生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的事件</a:t>
            </a:r>
            <a:r>
              <a:rPr lang="en-US" altLang="zh-CN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altLang="en-US" sz="48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不只是未來要發生的事件；而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是整個</a:t>
            </a:r>
            <a:r>
              <a:rPr lang="en-US" alt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末後的日子</a:t>
            </a:r>
            <a:r>
              <a:rPr lang="en-US" alt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從頭到尾要發生的事 </a:t>
            </a:r>
            <a:r>
              <a:rPr lang="en-US" altLang="zh-CN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審判性的災難與終極的拯救。</a:t>
            </a:r>
            <a:endParaRPr lang="en-US" sz="4800" dirty="0">
              <a:solidFill>
                <a:srgbClr val="FF0000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2369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0B464-616D-4CD2-B831-D8E3ECB1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71209"/>
            <a:ext cx="8001000" cy="275779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 defTabSz="914400">
              <a:lnSpc>
                <a:spcPct val="120000"/>
              </a:lnSpc>
            </a:pPr>
            <a:r>
              <a:rPr lang="zh-CN" altLang="en-US" sz="6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</a:rPr>
              <a:t>當這些事情在發生的時候，上帝在哪裡</a:t>
            </a:r>
            <a:r>
              <a:rPr lang="en-US" altLang="zh-CN" sz="6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</a:rPr>
              <a:t>?</a:t>
            </a:r>
            <a:endParaRPr lang="en-US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19BCF1-851C-4C6E-A341-EEAF7D3A5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321" y="5033960"/>
            <a:ext cx="5657355" cy="1590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zh-CN" altLang="en-US" sz="66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</a:rPr>
              <a:t>你上來這裡看！</a:t>
            </a:r>
            <a:endParaRPr lang="en-US" sz="66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9144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9144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7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9887" y="1149876"/>
            <a:ext cx="7767685" cy="50679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</a:t>
            </a:r>
            <a:r>
              <a:rPr lang="en-GB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我立刻被聖靈感動，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見有一個寶座安置在天上，又有一位坐在寶座上。 </a:t>
            </a:r>
            <a:r>
              <a:rPr lang="en-GB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GB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看那坐著的，好像碧玉和紅寶石，又有虹圍著寶座，好像綠寶石。</a:t>
            </a:r>
            <a:endParaRPr lang="en-US" sz="4800" dirty="0">
              <a:solidFill>
                <a:schemeClr val="tx1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8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500" y="431006"/>
            <a:ext cx="8001000" cy="59959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被聖靈感動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alt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zh-CN" alt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  <a:sym typeface="Wingdings" panose="05000000000000000000" pitchFamily="2" charset="2"/>
              </a:rPr>
              <a:t>直譯：</a:t>
            </a:r>
            <a:r>
              <a:rPr lang="en-US" altLang="zh-CN" sz="44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『</a:t>
            </a:r>
            <a:r>
              <a:rPr lang="zh-CN" alt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  <a:sym typeface="Wingdings" panose="05000000000000000000" pitchFamily="2" charset="2"/>
              </a:rPr>
              <a:t>在靈裡面；</a:t>
            </a:r>
            <a:r>
              <a:rPr lang="en-US" altLang="zh-CN" sz="4000" i="1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  <a:sym typeface="Wingdings" panose="05000000000000000000" pitchFamily="2" charset="2"/>
              </a:rPr>
              <a:t>in the spirit</a:t>
            </a:r>
            <a:r>
              <a:rPr lang="en-US" altLang="zh-CN" sz="44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』</a:t>
            </a:r>
            <a:endParaRPr lang="en-US" altLang="zh-CN" sz="4400" dirty="0">
              <a:solidFill>
                <a:schemeClr val="tx2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從此我們可以推論：約翰此時描述他在同一個時候所看到的第二個異象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 </a:t>
            </a:r>
            <a:r>
              <a:rPr lang="en-US" altLang="zh-CN" sz="32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第一個異象是</a:t>
            </a:r>
            <a:r>
              <a:rPr lang="en-US" altLang="zh-CN" sz="32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1:10</a:t>
            </a:r>
            <a:r>
              <a:rPr lang="zh-CN" altLang="en-US" sz="32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3:22</a:t>
            </a:r>
            <a:r>
              <a:rPr lang="zh-CN" altLang="en-US" sz="32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；具君尊祭司及審判官形象的基督</a:t>
            </a:r>
            <a:r>
              <a:rPr lang="zh-CN" altLang="en-US" sz="32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對七個教會提醒，勸誡，與勉勵</a:t>
            </a:r>
            <a:r>
              <a:rPr lang="zh-CN" altLang="en-US" sz="32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的異象：</a:t>
            </a:r>
            <a:r>
              <a:rPr lang="en-US" altLang="zh-CN" sz="32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我知道你的行為</a:t>
            </a:r>
            <a:r>
              <a:rPr lang="en-US" altLang="zh-CN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…</a:t>
            </a:r>
            <a:r>
              <a:rPr lang="zh-CN" altLang="en-US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得勝的</a:t>
            </a:r>
            <a:r>
              <a:rPr lang="en-US" altLang="zh-CN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…</a:t>
            </a:r>
            <a:r>
              <a:rPr lang="en-US" altLang="zh-CN" sz="32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』)</a:t>
            </a:r>
            <a:endParaRPr lang="en-US" sz="3200" dirty="0">
              <a:solidFill>
                <a:schemeClr val="tx2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0864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0231" y="452437"/>
            <a:ext cx="7983538" cy="5953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看那坐著的，好像碧玉和紅寶石，又有虹</a:t>
            </a:r>
            <a:r>
              <a:rPr lang="en-US" altLang="zh-TW" sz="3600" dirty="0">
                <a:solidFill>
                  <a:srgbClr val="0000B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CN" sz="4400" b="1" dirty="0" err="1">
                <a:solidFill>
                  <a:srgbClr val="0000B4"/>
                </a:solidFill>
                <a:effectLst/>
                <a:latin typeface="Bwgrkn" panose="02020603050405020304" pitchFamily="18" charset="0"/>
                <a:ea typeface="DFPWeiBei-B5" panose="03000700000000000000" pitchFamily="66" charset="-120"/>
                <a:cs typeface="Times New Roman" panose="02020603050405020304" pitchFamily="18" charset="0"/>
              </a:rPr>
              <a:t>i</a:t>
            </a:r>
            <a:r>
              <a:rPr lang="en-US" altLang="zh-CN" sz="4400" b="1" dirty="0">
                <a:solidFill>
                  <a:srgbClr val="0000B4"/>
                </a:solidFill>
                <a:effectLst/>
                <a:latin typeface="Bwgrkn" panose="02020603050405020304" pitchFamily="18" charset="0"/>
                <a:ea typeface="DFPWeiBei-B5" panose="03000700000000000000" pitchFamily="66" charset="-120"/>
                <a:cs typeface="Times New Roman" panose="02020603050405020304" pitchFamily="18" charset="0"/>
              </a:rPr>
              <a:t>=</a:t>
            </a:r>
            <a:r>
              <a:rPr lang="en-US" altLang="zh-CN" sz="4400" b="1" dirty="0" err="1">
                <a:solidFill>
                  <a:srgbClr val="0000B4"/>
                </a:solidFill>
                <a:effectLst/>
                <a:latin typeface="Bwgrkn" panose="02020603050405020304" pitchFamily="18" charset="0"/>
                <a:ea typeface="DFPWeiBei-B5" panose="03000700000000000000" pitchFamily="66" charset="-120"/>
                <a:cs typeface="Times New Roman" panose="02020603050405020304" pitchFamily="18" charset="0"/>
              </a:rPr>
              <a:t>rij</a:t>
            </a:r>
            <a:r>
              <a:rPr lang="en-US" altLang="zh-CN" sz="4400" b="1" dirty="0">
                <a:solidFill>
                  <a:srgbClr val="0000B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solidFill>
                  <a:srgbClr val="0000B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可能是指</a:t>
            </a:r>
            <a:r>
              <a:rPr lang="en-US" altLang="zh-CN" sz="3600" dirty="0">
                <a:solidFill>
                  <a:srgbClr val="0000B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3600" dirty="0">
                <a:solidFill>
                  <a:srgbClr val="0000B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光環</a:t>
            </a:r>
            <a:r>
              <a:rPr lang="en-US" altLang="zh-CN" sz="3600" dirty="0">
                <a:solidFill>
                  <a:srgbClr val="0000B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CN" altLang="en-US" sz="3600" dirty="0">
                <a:solidFill>
                  <a:srgbClr val="0000B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；而不是</a:t>
            </a:r>
            <a:r>
              <a:rPr lang="en-US" altLang="zh-CN" sz="4400" b="1" dirty="0" err="1">
                <a:solidFill>
                  <a:srgbClr val="0000B4"/>
                </a:solidFill>
                <a:effectLst/>
                <a:latin typeface="Bwgrkn" panose="02020603050405020304" pitchFamily="18" charset="0"/>
                <a:ea typeface="DFPWeiBei-B5" panose="03000700000000000000" pitchFamily="66" charset="-120"/>
                <a:cs typeface="Times New Roman" panose="02020603050405020304" pitchFamily="18" charset="0"/>
              </a:rPr>
              <a:t>toxon</a:t>
            </a:r>
            <a:r>
              <a:rPr lang="zh-CN" altLang="en-US" sz="3600" b="1" dirty="0">
                <a:solidFill>
                  <a:srgbClr val="0000B4"/>
                </a:solidFill>
                <a:effectLst/>
                <a:latin typeface="Bwgrkn" panose="02020603050405020304" pitchFamily="18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</a:t>
            </a:r>
            <a:r>
              <a:rPr lang="zh-CN" altLang="en-US" sz="3600" dirty="0">
                <a:solidFill>
                  <a:srgbClr val="0000B4"/>
                </a:solidFill>
                <a:effectLst/>
                <a:latin typeface="Bwgrkn" panose="02020603050405020304" pitchFamily="18" charset="0"/>
                <a:ea typeface="DFPWeiBei-B5" panose="03000700000000000000" pitchFamily="66" charset="-120"/>
                <a:cs typeface="Times New Roman" panose="02020603050405020304" pitchFamily="18" charset="0"/>
              </a:rPr>
              <a:t>彩虹</a:t>
            </a:r>
            <a:r>
              <a:rPr lang="en-US" altLang="zh-TW" sz="3600" dirty="0">
                <a:solidFill>
                  <a:srgbClr val="0000B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圍著寶座，好像綠寶石。</a:t>
            </a:r>
            <a:endParaRPr lang="en-US" altLang="zh-TW" sz="4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74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明顯與舊約先知</a:t>
            </a:r>
            <a:r>
              <a:rPr lang="en-US" altLang="zh-CN" sz="3600" dirty="0">
                <a:solidFill>
                  <a:srgbClr val="000074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000074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以賽亞，以西結</a:t>
            </a:r>
            <a:r>
              <a:rPr lang="en-US" altLang="zh-CN" sz="3600" dirty="0">
                <a:solidFill>
                  <a:srgbClr val="000074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4400" dirty="0">
                <a:solidFill>
                  <a:srgbClr val="000074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不同的是：約翰不再描述坐在寶座上者的形象；而是描述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坐寶座者的榮耀</a:t>
            </a:r>
            <a:r>
              <a:rPr lang="zh-CN" altLang="en-US" sz="4400" dirty="0">
                <a:solidFill>
                  <a:srgbClr val="000074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3200" dirty="0">
              <a:solidFill>
                <a:srgbClr val="000074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327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33464"/>
            <a:ext cx="8000999" cy="187363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marR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複習</a:t>
            </a:r>
            <a:r>
              <a:rPr 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: </a:t>
            </a:r>
            <a:r>
              <a:rPr lang="zh-TW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啟示錄</a:t>
            </a:r>
            <a:r>
              <a:rPr lang="en-US" sz="4400" b="1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3:</a:t>
            </a:r>
            <a:r>
              <a:rPr lang="en-US" sz="4400" b="1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14-22</a:t>
            </a:r>
            <a:br>
              <a:rPr lang="en-US" sz="4800" b="1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“</a:t>
            </a:r>
            <a:r>
              <a:rPr 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耶穌給七教會的信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zh-TW" sz="4800" b="1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四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)”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19" y="3299198"/>
            <a:ext cx="7762672" cy="31016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rgbClr val="FFC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基本真理：</a:t>
            </a:r>
            <a:r>
              <a:rPr lang="zh-TW" altLang="en-US" sz="4400" dirty="0">
                <a:solidFill>
                  <a:srgbClr val="FFC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今生的富足容易使人產生錯誤的成就感；必須悔改歸向主才能享受長久與主親密和好的關係</a:t>
            </a:r>
            <a:r>
              <a:rPr lang="zh-TW" altLang="en-US" sz="4400" b="1" dirty="0">
                <a:solidFill>
                  <a:srgbClr val="FFC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。</a:t>
            </a:r>
            <a:endParaRPr lang="en-US" sz="4400" dirty="0">
              <a:solidFill>
                <a:srgbClr val="FFC0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3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4025" y="345281"/>
            <a:ext cx="8235950" cy="61674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以西結書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1:26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在他們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頭以上的穹蒼之上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有寶座的形像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、彷彿藍寶石．在寶座形像以上、有彷彿人的形狀。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28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下雨的日子、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雲中虹的形狀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怎樣、周圍光輝的形狀也是怎樣．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這就是耶和華榮耀的形像．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我一看見就俯伏在地、又聽見一位說話的聲音。</a:t>
            </a:r>
            <a:endParaRPr lang="en-US" sz="3200" dirty="0"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75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1356" y="685800"/>
            <a:ext cx="7761287" cy="54972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啟示錄</a:t>
            </a:r>
            <a:r>
              <a:rPr lang="en-US" altLang="zh-CN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GB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3:21</a:t>
            </a:r>
            <a:r>
              <a:rPr lang="en-GB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得勝的，我要賜他在我寶座上與我同坐，就如我得了勝，在我父的寶座上與</a:t>
            </a:r>
            <a:r>
              <a:rPr lang="zh-CN" alt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同坐一般。</a:t>
            </a:r>
            <a:endParaRPr lang="en-US" sz="3600" dirty="0">
              <a:solidFill>
                <a:srgbClr val="2D051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1226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674914"/>
            <a:ext cx="8229599" cy="56068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4</a:t>
            </a:r>
            <a:r>
              <a:rPr lang="en-GB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寶座的周圍又有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二十四個座位，其上坐著</a:t>
            </a:r>
            <a:r>
              <a:rPr lang="zh-TW" sz="40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二十四位長老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，身穿白衣，頭上戴著金冠冕。</a:t>
            </a:r>
            <a:r>
              <a:rPr lang="en-GB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5</a:t>
            </a:r>
            <a:r>
              <a:rPr lang="en-GB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有閃電、聲音、雷轟從寶座中發出。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又有</a:t>
            </a:r>
            <a:r>
              <a:rPr lang="zh-TW" sz="40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七盞火燈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在寶座前點著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這七燈就是神的七靈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。</a:t>
            </a:r>
            <a:r>
              <a:rPr lang="en-GB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6</a:t>
            </a:r>
            <a:r>
              <a:rPr lang="en-GB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寶座前好像</a:t>
            </a:r>
            <a:r>
              <a:rPr lang="zh-TW" sz="4000" u="sng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一個</a:t>
            </a:r>
            <a:r>
              <a:rPr lang="zh-TW" sz="40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玻璃海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，如同水晶。寶座中和寶座周圍有</a:t>
            </a:r>
            <a:r>
              <a:rPr lang="zh-TW" sz="40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四個活物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，前後遍體都滿了眼睛。</a:t>
            </a:r>
            <a:endParaRPr lang="en-US" sz="4000" dirty="0"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8178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685800"/>
            <a:ext cx="8218713" cy="54972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7</a:t>
            </a:r>
            <a:r>
              <a:rPr lang="en-GB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第一個活物像</a:t>
            </a:r>
            <a:r>
              <a:rPr lang="zh-TW" sz="4000" dirty="0">
                <a:solidFill>
                  <a:srgbClr val="8E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獅子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，第二個像</a:t>
            </a:r>
            <a:r>
              <a:rPr lang="zh-TW" sz="4000" dirty="0">
                <a:solidFill>
                  <a:srgbClr val="8E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牛犢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，第三個</a:t>
            </a:r>
            <a:r>
              <a:rPr lang="zh-TW" sz="4000" dirty="0">
                <a:solidFill>
                  <a:srgbClr val="8E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臉面像人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，第四個像</a:t>
            </a:r>
            <a:r>
              <a:rPr lang="zh-TW" sz="4000" dirty="0">
                <a:solidFill>
                  <a:srgbClr val="8E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飛鷹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。</a:t>
            </a:r>
            <a:r>
              <a:rPr lang="en-GB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8</a:t>
            </a:r>
            <a:r>
              <a:rPr lang="en-GB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四活物各有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六個翅膀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，遍體內外都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滿了眼睛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。他們晝夜不住地說：「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聖哉，聖哉，聖哉，主神是昔在、今在、以後永在的全能者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！」</a:t>
            </a:r>
            <a:endParaRPr lang="en-US" sz="4000" dirty="0"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6924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086" y="478971"/>
            <a:ext cx="8186057" cy="5921829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解讀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二十四位長老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首先，從</a:t>
            </a:r>
            <a:r>
              <a:rPr lang="zh-CN" altLang="en-US" sz="4000" u="sng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舊約聖所祭司的服事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來看，大衛王曾經設立</a:t>
            </a:r>
            <a:r>
              <a:rPr lang="zh-CN" altLang="en-US" sz="40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在會幕聖所服事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CN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24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個班次</a:t>
            </a:r>
            <a:r>
              <a:rPr lang="en-US" altLang="zh-CN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歷代志上</a:t>
            </a:r>
            <a:r>
              <a:rPr lang="en-US" altLang="zh-CN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24)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；或是</a:t>
            </a:r>
            <a:r>
              <a:rPr lang="en-US" altLang="zh-CN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24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個守門的利未人</a:t>
            </a:r>
            <a:r>
              <a:rPr lang="en-US" altLang="zh-CN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歷代志上</a:t>
            </a:r>
            <a:r>
              <a:rPr lang="en-US" altLang="zh-CN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26) 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；或是</a:t>
            </a:r>
            <a:r>
              <a:rPr lang="en-US" altLang="zh-CN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24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個帶領敬拜的人與班次</a:t>
            </a:r>
            <a:r>
              <a:rPr lang="en-US" altLang="zh-CN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歷代志上</a:t>
            </a:r>
            <a:r>
              <a:rPr lang="en-US" altLang="zh-CN" sz="3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25)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。似乎離不開</a:t>
            </a:r>
            <a:r>
              <a:rPr lang="zh-CN" altLang="en-US" sz="4000" u="sng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帶領敬拜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的職分。</a:t>
            </a:r>
            <a:endParaRPr lang="en-US" sz="4000" dirty="0"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4400" dirty="0"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0582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086" y="468086"/>
            <a:ext cx="8213850" cy="5943600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若從</a:t>
            </a:r>
            <a:r>
              <a:rPr lang="zh-CN" altLang="en-US" sz="4800" u="sng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啟示錄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本身</a:t>
            </a:r>
            <a:r>
              <a:rPr lang="en-US" altLang="zh-CN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(21:12-14)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來看：</a:t>
            </a:r>
            <a:endParaRPr lang="en-US" altLang="zh-CN" sz="4800" dirty="0">
              <a:effectLst/>
              <a:latin typeface="Candara" panose="020E0502030303020204" pitchFamily="34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  <a:p>
            <a:pPr marL="0" marR="0" indent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0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城中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有高大的牆，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有十二個門，門上有十二位天使，門上又寫著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以色列十二個支派的名字。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東邊有三門，北邊有三門，南邊有三門，西邊有三門。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城牆有十二根基，根基上有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羔羊十二使徒的名字。</a:t>
            </a:r>
            <a:r>
              <a:rPr lang="en-US" altLang="zh-CN" sz="40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en-US" altLang="zh-CN" sz="4400" b="1" dirty="0">
                <a:latin typeface="Candara" panose="020E0502030303020204" pitchFamily="34" charset="0"/>
                <a:ea typeface="DFWeiBei-B5" panose="03000709000000000000" pitchFamily="65" charset="-120"/>
              </a:rPr>
              <a:t> 	</a:t>
            </a:r>
            <a:endParaRPr lang="en-US" sz="4000" dirty="0">
              <a:solidFill>
                <a:srgbClr val="C000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2379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086" y="468086"/>
            <a:ext cx="8213850" cy="5932714"/>
          </a:xfrm>
        </p:spPr>
        <p:txBody>
          <a:bodyPr anchor="ctr">
            <a:normAutofit/>
          </a:bodyPr>
          <a:lstStyle/>
          <a:p>
            <a:pPr marL="685800" indent="-6858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SzPct val="75000"/>
              <a:buFont typeface="DFYuanMedium-B5" panose="020F0509000000000000" pitchFamily="49" charset="-120"/>
              <a:buChar char="◎"/>
            </a:pP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二十四位長老似乎就是象徵著普世聖徒：以色列民加上外邦基督徒。</a:t>
            </a:r>
            <a:endParaRPr lang="en-US" altLang="zh-CN" sz="4800" dirty="0"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685800" indent="-6858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SzPct val="75000"/>
              <a:buFont typeface="DFYuanMedium-B5" panose="020F0509000000000000" pitchFamily="49" charset="-120"/>
              <a:buChar char="◎"/>
            </a:pP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然而，約翰描述的</a:t>
            </a:r>
            <a:r>
              <a:rPr lang="en-US" altLang="zh-CN" sz="48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24</a:t>
            </a: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位長老顯然與天使和普世聖徒是有所分別的</a:t>
            </a:r>
            <a:r>
              <a:rPr lang="en-US" altLang="zh-CN" sz="48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177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3698" y="340467"/>
            <a:ext cx="8336604" cy="617706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7:9 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此後，我觀看，見有許多的人，沒有人能數過來，是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從各國各族各民各方來的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…</a:t>
            </a:r>
            <a:r>
              <a:rPr 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11 </a:t>
            </a:r>
            <a:r>
              <a:rPr lang="zh-TW" sz="4400" dirty="0">
                <a:solidFill>
                  <a:srgbClr val="0000B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眾天使都站在寶座和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眾長老</a:t>
            </a:r>
            <a:r>
              <a:rPr lang="zh-TW" sz="4400" dirty="0">
                <a:solidFill>
                  <a:srgbClr val="0000B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並四活物的周圍，在寶座前，面伏於地，敬拜神</a:t>
            </a:r>
            <a:r>
              <a:rPr lang="en-US" altLang="zh-TW" sz="4400" dirty="0">
                <a:solidFill>
                  <a:srgbClr val="0000B4"/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…</a:t>
            </a:r>
            <a:r>
              <a:rPr lang="en-US" sz="4400" dirty="0">
                <a:latin typeface="Candara" panose="020E0502030303020204" pitchFamily="34" charset="0"/>
                <a:ea typeface="DFWeiBei-B5" panose="03000709000000000000" pitchFamily="65" charset="-120"/>
              </a:rPr>
              <a:t>13 </a:t>
            </a:r>
            <a:r>
              <a:rPr lang="zh-TW" altLang="en-US" sz="4400" dirty="0">
                <a:latin typeface="Candara" panose="020E0502030303020204" pitchFamily="34" charset="0"/>
                <a:ea typeface="DFWeiBei-B5" panose="03000709000000000000" pitchFamily="65" charset="-120"/>
              </a:rPr>
              <a:t>長老中有一位問我說：</a:t>
            </a:r>
            <a:r>
              <a:rPr lang="zh-TW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這些穿白衣的是誰，是從那裡來的。</a:t>
            </a:r>
            <a:r>
              <a:rPr lang="en-US" altLang="zh-CN" sz="4400" dirty="0">
                <a:solidFill>
                  <a:srgbClr val="000074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4400" dirty="0">
              <a:solidFill>
                <a:srgbClr val="000074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3109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2064" y="451756"/>
            <a:ext cx="8219872" cy="5954487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既然七個教會都有個別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代表</a:t>
            </a:r>
            <a:r>
              <a:rPr lang="zh-CN" altLang="en-US" sz="48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CN" sz="48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『</a:t>
            </a:r>
            <a:r>
              <a:rPr lang="zh-CN" altLang="en-US" sz="48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使者</a:t>
            </a:r>
            <a:r>
              <a:rPr lang="en-US" altLang="zh-CN" sz="48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/</a:t>
            </a:r>
            <a:r>
              <a:rPr lang="zh-CN" altLang="en-US" sz="48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天使</a:t>
            </a:r>
            <a:r>
              <a:rPr lang="en-US" altLang="zh-CN" sz="48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』</a:t>
            </a:r>
            <a:r>
              <a:rPr lang="zh-CN" altLang="en-US" sz="48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，我們可以進一步推論：是不是所有的被造物在天上</a:t>
            </a:r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屬靈世界</a:t>
            </a:r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)</a:t>
            </a:r>
            <a:r>
              <a:rPr lang="zh-CN" altLang="en-US" sz="48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都有代表者</a:t>
            </a:r>
            <a:r>
              <a:rPr lang="en-US" altLang="zh-CN" sz="48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/</a:t>
            </a:r>
            <a:r>
              <a:rPr lang="zh-CN" altLang="en-US" sz="48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使者</a:t>
            </a:r>
            <a:r>
              <a:rPr lang="en-US" altLang="zh-CN" sz="48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5138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219872" cy="5943601"/>
          </a:xfrm>
        </p:spPr>
        <p:txBody>
          <a:bodyPr anchor="ctr">
            <a:normAutofit/>
          </a:bodyPr>
          <a:lstStyle/>
          <a:p>
            <a:pPr marL="68580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zh-CN" altLang="en-US" sz="4400" dirty="0">
                <a:solidFill>
                  <a:srgbClr val="0000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四活物</a:t>
            </a:r>
            <a:r>
              <a:rPr lang="zh-CN" altLang="en-US" sz="4400" dirty="0">
                <a:solidFill>
                  <a:srgbClr val="26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可能是代表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創世以來所有受造的活物</a:t>
            </a:r>
            <a:r>
              <a:rPr lang="zh-CN" altLang="en-US" sz="4400" dirty="0">
                <a:solidFill>
                  <a:srgbClr val="26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 </a:t>
            </a:r>
            <a:r>
              <a:rPr lang="zh-TW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海裡的魚，空中的鳥，地上的牲畜，和全地，並地上所爬的一切昆蟲。</a:t>
            </a:r>
            <a:endParaRPr lang="en-US" altLang="zh-TW" sz="36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en-US" sz="44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24</a:t>
            </a:r>
            <a:r>
              <a:rPr lang="zh-CN" altLang="en-US" sz="4400" dirty="0">
                <a:solidFill>
                  <a:srgbClr val="0000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位長老</a:t>
            </a:r>
            <a:r>
              <a:rPr lang="zh-CN" altLang="en-US" sz="4400" dirty="0">
                <a:solidFill>
                  <a:srgbClr val="26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可能是代表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創世以來所有的人 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TW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照著</a:t>
            </a:r>
            <a:r>
              <a:rPr lang="zh-CN" alt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神</a:t>
            </a:r>
            <a:r>
              <a:rPr lang="zh-TW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的形像，按著</a:t>
            </a:r>
            <a:r>
              <a:rPr lang="zh-CN" alt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神</a:t>
            </a:r>
            <a:r>
              <a:rPr lang="zh-TW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的樣式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被造的人。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73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04813"/>
            <a:ext cx="7169727" cy="1345659"/>
          </a:xfrm>
        </p:spPr>
        <p:txBody>
          <a:bodyPr anchor="ctr"/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分享題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809874"/>
            <a:ext cx="7533902" cy="3343311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2D051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查考完耶穌給七教會的信，對你最大的衝擊或提醒是什麼</a:t>
            </a:r>
            <a:r>
              <a:rPr lang="en-US" sz="4800" dirty="0">
                <a:solidFill>
                  <a:srgbClr val="2D051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567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219872" cy="594360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從</a:t>
            </a:r>
            <a:r>
              <a:rPr lang="zh-CN" altLang="en-US" sz="4800" u="sng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新的創造</a:t>
            </a:r>
            <a:r>
              <a:rPr lang="zh-CN" altLang="en-US" sz="48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回應</a:t>
            </a:r>
            <a:r>
              <a:rPr lang="zh-CN" altLang="en-US" sz="4800" u="sng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起初的創造</a:t>
            </a:r>
            <a:endParaRPr lang="en-US" altLang="zh-CN" sz="4800" u="sng" dirty="0">
              <a:solidFill>
                <a:srgbClr val="C00000"/>
              </a:solidFill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457200" marR="0" indent="0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0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創世記 </a:t>
            </a:r>
            <a:r>
              <a:rPr 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1:26 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神說：我們要照著我們的形像，按著我們的樣式造人，使他們管理海裡的魚，空中的鳥，地上的牲畜，和全地，並地上所爬的一切昆蟲。</a:t>
            </a:r>
            <a:r>
              <a:rPr 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27 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神就照著自己的形像造人，乃是照著他的形像造男造女。</a:t>
            </a:r>
            <a:endParaRPr lang="en-US" sz="4000" dirty="0">
              <a:solidFill>
                <a:srgbClr val="2D051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7353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219872" cy="595332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因此</a:t>
            </a:r>
            <a:r>
              <a:rPr lang="en-US" alt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24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位長老最可能的解釋是：</a:t>
            </a:r>
            <a:endParaRPr lang="en-US" altLang="zh-CN" sz="4400" dirty="0">
              <a:solidFill>
                <a:srgbClr val="00000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在天上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代表普世教會</a:t>
            </a:r>
            <a:r>
              <a:rPr lang="zh-CN" alt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行使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祭司職分</a:t>
            </a:r>
            <a:r>
              <a:rPr lang="zh-CN" alt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的特別屬天受造物</a:t>
            </a:r>
            <a:r>
              <a:rPr lang="zh-CN" altLang="en-US" sz="40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zh-CN" altLang="en-US" sz="4000" dirty="0"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向聖徒解釋天上的異象，並獻</a:t>
            </a:r>
            <a:r>
              <a:rPr lang="zh-CN" altLang="en-US" sz="40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上聖徒的禱告。</a:t>
            </a:r>
            <a:r>
              <a:rPr lang="en-US" alt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endParaRPr lang="en-US" altLang="zh-CN" sz="40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例如 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5:5 </a:t>
            </a:r>
            <a:r>
              <a:rPr lang="zh-TW" sz="4000" dirty="0"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長老中有一位對我說：不要哭，看哪，猶大支派中的獅子，大衛的根，他已得勝，能以展開那書卷，揭開那七印。</a:t>
            </a:r>
            <a:endParaRPr lang="en-US" altLang="zh-TW" sz="4000" dirty="0">
              <a:effectLst/>
              <a:latin typeface="DFWeiBei-B5" panose="03000709000000000000" pitchFamily="65" charset="-120"/>
              <a:ea typeface="DFWeiBei-B5" panose="030007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64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219872" cy="5924146"/>
          </a:xfrm>
        </p:spPr>
        <p:txBody>
          <a:bodyPr>
            <a:no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22:8 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這些事是我約翰所聽見所看見的，我既聽見看見了，就在</a:t>
            </a:r>
            <a:r>
              <a:rPr lang="zh-TW" sz="4000" u="sng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指示我的天使</a:t>
            </a:r>
            <a:r>
              <a:rPr lang="en-US" altLang="zh-TW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使者</a:t>
            </a:r>
            <a:r>
              <a:rPr lang="en-US" altLang="zh-TW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腳前俯伏要拜他。</a:t>
            </a:r>
            <a:r>
              <a:rPr lang="en-US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9 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他對我說：千萬不可，我與你，和你的弟兄眾先知，並那些守這書上言語的人，</a:t>
            </a:r>
            <a:r>
              <a:rPr lang="zh-TW" sz="40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同是作僕人的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，你要敬拜神。</a:t>
            </a:r>
            <a:r>
              <a:rPr lang="en-US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10 </a:t>
            </a:r>
            <a:r>
              <a:rPr lang="zh-TW" sz="40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他又對我說：不可封了這書上的豫言，因為日期近了。</a:t>
            </a:r>
            <a:endParaRPr lang="en-US" sz="4000" dirty="0"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7200" dirty="0">
              <a:solidFill>
                <a:srgbClr val="000074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8855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219872" cy="592414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5:8 </a:t>
            </a:r>
            <a:r>
              <a:rPr lang="zh-TW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他既拿了書卷，</a:t>
            </a:r>
            <a:r>
              <a:rPr lang="zh-TW" sz="4400" u="sng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四活物和二十四位長老</a:t>
            </a:r>
            <a:r>
              <a:rPr lang="zh-TW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，就俯伏在羔羊面前，</a:t>
            </a:r>
            <a:r>
              <a:rPr lang="zh-TW" sz="4400" u="sng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各拿著琴，和盛滿了香的金爐</a:t>
            </a:r>
            <a:r>
              <a:rPr lang="zh-TW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這香就是眾聖徒的祈禱</a:t>
            </a:r>
            <a:r>
              <a:rPr lang="en-US" altLang="zh-TW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…</a:t>
            </a:r>
            <a:r>
              <a:rPr lang="en-US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8:3 </a:t>
            </a:r>
            <a:r>
              <a:rPr lang="zh-TW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另有一位天使拿著金香爐，來站在祭壇旁邊，有許多香賜給他，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要和眾聖徒的祈禱一同獻在寶座前的金壇上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4400" dirty="0"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809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21FB5E0-9FEC-44CF-A3B9-57301EF85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4572000"/>
            <a:ext cx="8793480" cy="204977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7571" y="457201"/>
            <a:ext cx="7761515" cy="38753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當你知道此時此刻天上有</a:t>
            </a:r>
            <a:r>
              <a:rPr lang="en-US" altLang="zh-CN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24</a:t>
            </a: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位長老將你的禱告呈獻給上帝的時候，你的禱告與敬拜會有什麼改變嗎</a:t>
            </a:r>
            <a:r>
              <a:rPr lang="en-US" altLang="zh-CN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endParaRPr lang="en-US" sz="48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73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55782"/>
            <a:ext cx="7210352" cy="1403927"/>
          </a:xfrm>
        </p:spPr>
        <p:txBody>
          <a:bodyPr/>
          <a:lstStyle/>
          <a:p>
            <a:pPr algn="ctr"/>
            <a:r>
              <a:rPr lang="en-GB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</a:rPr>
              <a:t>“</a:t>
            </a:r>
            <a:r>
              <a:rPr lang="zh-TW" altLang="en-US" sz="5400" dirty="0">
                <a:latin typeface="Candara" panose="020E0502030303020204" pitchFamily="34" charset="0"/>
                <a:ea typeface="DFPWeiBei-B5" panose="03000700000000000000" pitchFamily="66" charset="-120"/>
              </a:rPr>
              <a:t>閃電、聲音、雷轟</a:t>
            </a:r>
            <a:r>
              <a:rPr lang="en-GB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</a:rPr>
              <a:t>”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2" y="2503714"/>
            <a:ext cx="7326086" cy="38862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5 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有</a:t>
            </a:r>
            <a:r>
              <a:rPr lang="zh-TW" altLang="en-US" sz="48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閃電、聲音、雷轟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從寶座中發出。又有七盞火燈在寶座前點著，這七燈就是神的七靈。</a:t>
            </a:r>
            <a:endParaRPr lang="en-US" sz="4800" dirty="0">
              <a:solidFill>
                <a:schemeClr val="tx1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155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532493"/>
            <a:ext cx="8229599" cy="57930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上帝頒布十誡的前後：</a:t>
            </a:r>
            <a:endParaRPr lang="en-US" altLang="zh-CN" sz="5400" dirty="0">
              <a:solidFill>
                <a:srgbClr val="C00000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出埃及記 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19:16 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到了第三天早晨，在山上有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雷轟，閃電，和密雲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，並且角聲甚大，營中的百姓盡都發顫</a:t>
            </a:r>
            <a:r>
              <a:rPr lang="en-US" altLang="zh-TW" sz="4400" dirty="0">
                <a:solidFill>
                  <a:srgbClr val="00008A"/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…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20:18 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眾百姓見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雷轟，閃電，角聲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，山上冒煙，就都發顫，遠遠的站立。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821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4344" y="571500"/>
            <a:ext cx="8215312" cy="571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8E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從舊約的歷史事件指向未來必要成就的事：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希伯來書</a:t>
            </a:r>
            <a:r>
              <a:rPr lang="en-GB" sz="4400" dirty="0">
                <a:solidFill>
                  <a:srgbClr val="00008A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12:18</a:t>
            </a:r>
            <a:r>
              <a:rPr lang="en-US" altLang="zh-CN" sz="4400" dirty="0">
                <a:solidFill>
                  <a:srgbClr val="00008A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-</a:t>
            </a:r>
            <a:r>
              <a:rPr lang="en-GB" sz="4400" dirty="0">
                <a:solidFill>
                  <a:srgbClr val="000074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19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，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22-23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，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 </a:t>
            </a:r>
            <a:r>
              <a:rPr lang="zh-TW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你們原不是來到那能摸的山、此山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有火焰、密雲、黑暗、暴風</a:t>
            </a:r>
            <a:r>
              <a:rPr lang="zh-TW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、</a:t>
            </a:r>
            <a:r>
              <a:rPr lang="en-GB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 </a:t>
            </a:r>
            <a:r>
              <a:rPr lang="zh-TW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角聲與說話的聲音．那些聽見這聲音的、都求不要再向他們說話</a:t>
            </a:r>
            <a:r>
              <a:rPr lang="en-GB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…</a:t>
            </a:r>
            <a:endParaRPr lang="en-US" sz="4800" dirty="0">
              <a:solidFill>
                <a:srgbClr val="000074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3128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1487" y="685800"/>
            <a:ext cx="8201025" cy="5475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你們乃是來到錫安山、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永生神的城邑</a:t>
            </a:r>
            <a:r>
              <a:rPr lang="zh-TW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、就是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天上的耶路撒冷</a:t>
            </a:r>
            <a:r>
              <a:rPr lang="zh-TW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．那裡有千萬的天使、</a:t>
            </a:r>
            <a:r>
              <a:rPr lang="en-GB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 </a:t>
            </a:r>
            <a:r>
              <a:rPr lang="zh-TW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有名錄在天上諸長子之會所共聚的總會、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有審判眾人的神</a:t>
            </a:r>
            <a:r>
              <a:rPr lang="zh-TW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、和被成全之義人的靈魂。</a:t>
            </a:r>
            <a:r>
              <a:rPr lang="en-US" altLang="zh-CN" sz="4400" dirty="0">
                <a:solidFill>
                  <a:srgbClr val="00007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 』</a:t>
            </a:r>
            <a:endParaRPr lang="en-US" sz="4400" dirty="0">
              <a:solidFill>
                <a:srgbClr val="000074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164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56406"/>
            <a:ext cx="8218714" cy="59451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啟示錄 </a:t>
            </a:r>
            <a:r>
              <a:rPr 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8:5 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天使拿著香爐，盛滿了壇上的火，倒在地上，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隨有雷轟，大聲，閃電，地震</a:t>
            </a:r>
            <a:r>
              <a:rPr lang="en-US" alt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…</a:t>
            </a:r>
            <a:r>
              <a:rPr 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11:19 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當時神天上的殿開了，在</a:t>
            </a: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殿中現出</a:t>
            </a: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的約櫃，隨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後有閃電，聲音，雷轟，地震，大</a:t>
            </a:r>
            <a:r>
              <a:rPr lang="en-US" alt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冰</a:t>
            </a:r>
            <a:r>
              <a:rPr lang="en-US" alt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雹</a:t>
            </a:r>
            <a:r>
              <a:rPr lang="en-US" altLang="zh-TW" sz="4000" dirty="0">
                <a:solidFill>
                  <a:srgbClr val="00008A"/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…</a:t>
            </a:r>
            <a:r>
              <a:rPr 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16:18 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又有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閃電，聲音，雷轟，大地震</a:t>
            </a:r>
            <a:r>
              <a:rPr lang="zh-TW" sz="4000" dirty="0">
                <a:solidFill>
                  <a:srgbClr val="8E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自從地上有人以來，沒有這樣大這樣利害的地震。</a:t>
            </a:r>
            <a:endParaRPr lang="en-US" sz="4000" dirty="0">
              <a:solidFill>
                <a:srgbClr val="00008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623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8650" y="490795"/>
            <a:ext cx="8246699" cy="591000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此後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，我觀看，見天上有門開了。我初次聽見好像吹號的聲音對我說：「你上到這裡來，我要將以後必成的事指示你。」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我立刻被聖靈感動，見有一個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寶座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安置在天上，又有一位坐在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寶座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上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7846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55782"/>
            <a:ext cx="7210352" cy="1403927"/>
          </a:xfrm>
        </p:spPr>
        <p:txBody>
          <a:bodyPr/>
          <a:lstStyle/>
          <a:p>
            <a:pPr algn="ctr"/>
            <a:r>
              <a:rPr lang="en-GB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</a:rPr>
              <a:t>“</a:t>
            </a:r>
            <a:r>
              <a:rPr lang="zh-TW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</a:rPr>
              <a:t>玻璃海</a:t>
            </a:r>
            <a:r>
              <a:rPr lang="en-GB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</a:rPr>
              <a:t>”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2" y="2732314"/>
            <a:ext cx="7326086" cy="3469904"/>
          </a:xfrm>
        </p:spPr>
        <p:txBody>
          <a:bodyPr anchor="ctr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dirty="0">
                <a:solidFill>
                  <a:srgbClr val="00008A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6 </a:t>
            </a:r>
            <a:r>
              <a:rPr lang="zh-CN" altLang="en-US" sz="5400" dirty="0">
                <a:solidFill>
                  <a:srgbClr val="00008A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寶座前好像一個</a:t>
            </a:r>
            <a:r>
              <a:rPr lang="zh-CN" altLang="en-US" sz="54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玻璃海</a:t>
            </a:r>
            <a:r>
              <a:rPr lang="zh-CN" altLang="en-US" sz="5400" dirty="0">
                <a:solidFill>
                  <a:srgbClr val="00008A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，如同水晶。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77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1512" y="352425"/>
            <a:ext cx="7800975" cy="6153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出埃及記 </a:t>
            </a:r>
            <a:r>
              <a:rPr lang="en-GB" sz="4400" dirty="0">
                <a:solidFill>
                  <a:srgbClr val="00008A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30:18 </a:t>
            </a:r>
            <a:r>
              <a:rPr lang="zh-TW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你要用銅作洗濯盆、和盆座、以便洗濯．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要將盆放在會幕和壇的中間</a:t>
            </a:r>
            <a:r>
              <a:rPr lang="zh-TW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、在盆裡盛水。</a:t>
            </a:r>
            <a:endParaRPr lang="en-US" altLang="zh-TW" sz="4400" dirty="0">
              <a:solidFill>
                <a:srgbClr val="00008A"/>
              </a:solidFill>
              <a:latin typeface="Candara" panose="020E0502030303020204" pitchFamily="34" charset="0"/>
              <a:ea typeface="DFWeiBei-B5" panose="03000709000000000000" pitchFamily="65" charset="-120"/>
            </a:endParaRPr>
          </a:p>
          <a:p>
            <a:pPr marL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列王記上 </a:t>
            </a:r>
            <a:r>
              <a:rPr lang="en-GB" sz="4400" dirty="0">
                <a:solidFill>
                  <a:srgbClr val="00008A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7:23 </a:t>
            </a:r>
            <a:r>
              <a:rPr lang="zh-TW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他又鑄一個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銅海</a:t>
            </a:r>
            <a:r>
              <a:rPr lang="zh-TW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、樣式是圓的、高五肘、徑十肘、圍三十肘。</a:t>
            </a:r>
            <a:endParaRPr lang="en-US" sz="4400" dirty="0">
              <a:solidFill>
                <a:srgbClr val="00008A"/>
              </a:solidFill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2440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54819"/>
            <a:ext cx="8229600" cy="59483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4400" dirty="0">
                <a:latin typeface="Candara" panose="020E0502030303020204" pitchFamily="34" charset="0"/>
                <a:ea typeface="DFWeiBei-B5" panose="03000709000000000000" pitchFamily="65" charset="-120"/>
              </a:rPr>
              <a:t>歷代志下 </a:t>
            </a:r>
            <a:r>
              <a:rPr lang="en-GB" sz="4400" dirty="0">
                <a:latin typeface="Candara" panose="020E0502030303020204" pitchFamily="34" charset="0"/>
                <a:ea typeface="DFWeiBei-B5" panose="03000709000000000000" pitchFamily="65" charset="-120"/>
              </a:rPr>
              <a:t>4:6 </a:t>
            </a:r>
            <a:r>
              <a:rPr lang="zh-TW" altLang="en-US" sz="4400" dirty="0">
                <a:latin typeface="Candara" panose="020E0502030303020204" pitchFamily="34" charset="0"/>
                <a:ea typeface="DFWeiBei-B5" panose="03000709000000000000" pitchFamily="65" charset="-120"/>
              </a:rPr>
              <a:t>又製造十個盆、五個放在右邊、五個放在左邊．獻燔祭所用之物、都洗在其內．但</a:t>
            </a:r>
            <a:r>
              <a:rPr lang="zh-TW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海是為祭司沐浴</a:t>
            </a:r>
            <a:r>
              <a:rPr lang="zh-TW" altLang="en-US" sz="4400" dirty="0">
                <a:latin typeface="Candara" panose="020E0502030303020204" pitchFamily="34" charset="0"/>
                <a:ea typeface="DFWeiBei-B5" panose="03000709000000000000" pitchFamily="65" charset="-120"/>
              </a:rPr>
              <a:t>的。</a:t>
            </a:r>
            <a:endParaRPr lang="en-US" altLang="zh-TW" sz="4400" dirty="0">
              <a:latin typeface="Candara" panose="020E0502030303020204" pitchFamily="34" charset="0"/>
              <a:ea typeface="DFWeiBei-B5" panose="03000709000000000000" pitchFamily="65" charset="-120"/>
            </a:endParaRPr>
          </a:p>
          <a:p>
            <a:pPr marL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會幕及聖殿中的擺設和圖樣都是在提醒神的選民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伊甸園的樣式</a:t>
            </a:r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，並且指向新天新地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新耶路撒冷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7369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71487"/>
            <a:ext cx="8240485" cy="59150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indent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啟示錄 </a:t>
            </a:r>
            <a:r>
              <a:rPr lang="en-GB" sz="4400" dirty="0">
                <a:solidFill>
                  <a:schemeClr val="tx2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15:2 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我看見彷彿有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玻璃海</a:t>
            </a:r>
            <a:r>
              <a:rPr lang="zh-TW" altLang="en-US" sz="4400" dirty="0">
                <a:solidFill>
                  <a:srgbClr val="260000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、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其中有火攙雜．又看見那些勝了獸和獸的像、並</a:t>
            </a: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牠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名字數目的人、</a:t>
            </a:r>
            <a:r>
              <a:rPr lang="zh-TW" altLang="en-US" sz="4400" dirty="0">
                <a:solidFill>
                  <a:srgbClr val="0000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都站在玻璃海上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、拿著神的琴．</a:t>
            </a:r>
            <a:r>
              <a:rPr 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 </a:t>
            </a:r>
            <a:r>
              <a:rPr 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3 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唱神僕人摩西的歌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，和羔羊的歌，說：主神，全能者阿，你的作為大哉，奇哉，萬世之王阿，你的道途義哉，誠哉。</a:t>
            </a:r>
            <a:endParaRPr lang="en-US" sz="4400" dirty="0"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3604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7" y="674914"/>
            <a:ext cx="8240484" cy="55171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43000" algn="l"/>
              </a:tabLst>
            </a:pPr>
            <a:r>
              <a:rPr lang="zh-CN" alt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異象中的聖徒唱詩讚美神，如同</a:t>
            </a:r>
            <a:r>
              <a:rPr lang="zh-CN" altLang="en-US" sz="44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當年摩西帶領以色列人過紅海</a:t>
            </a:r>
            <a:r>
              <a:rPr lang="zh-CN" alt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之後，唱得勝的戰歌讚美上帝一般</a:t>
            </a:r>
            <a:r>
              <a:rPr lang="en-US" altLang="zh-CN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出埃及記 </a:t>
            </a:r>
            <a:r>
              <a:rPr lang="en-US" altLang="zh-CN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14)</a:t>
            </a:r>
            <a:r>
              <a:rPr lang="zh-CN" alt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altLang="zh-CN" sz="4400" dirty="0">
              <a:solidFill>
                <a:schemeClr val="tx2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lv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43000" algn="l"/>
              </a:tabLst>
            </a:pPr>
            <a:r>
              <a:rPr lang="zh-CN" altLang="en-US" sz="4400" dirty="0">
                <a:latin typeface="Candara" panose="020E0502030303020204" pitchFamily="34" charset="0"/>
                <a:ea typeface="DFWeiBei-B5" panose="03000709000000000000" pitchFamily="65" charset="-120"/>
              </a:rPr>
              <a:t>以西結書 </a:t>
            </a:r>
            <a:r>
              <a:rPr lang="en-GB" sz="4400" dirty="0">
                <a:latin typeface="Candara" panose="020E0502030303020204" pitchFamily="34" charset="0"/>
                <a:ea typeface="DFWeiBei-B5" panose="03000709000000000000" pitchFamily="65" charset="-120"/>
              </a:rPr>
              <a:t>1:22 </a:t>
            </a:r>
            <a:r>
              <a:rPr lang="zh-TW" altLang="en-US" sz="4400" dirty="0">
                <a:latin typeface="Candara" panose="020E0502030303020204" pitchFamily="34" charset="0"/>
                <a:ea typeface="DFWeiBei-B5" panose="03000709000000000000" pitchFamily="65" charset="-120"/>
              </a:rPr>
              <a:t>活物的頭以上、有穹蒼的形像、看著像可畏的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水晶</a:t>
            </a:r>
            <a:r>
              <a:rPr lang="zh-TW" altLang="en-US" sz="4400" dirty="0">
                <a:latin typeface="Candara" panose="020E0502030303020204" pitchFamily="34" charset="0"/>
                <a:ea typeface="DFWeiBei-B5" panose="03000709000000000000" pitchFamily="65" charset="-120"/>
              </a:rPr>
              <a:t>、鋪張在活物的頭以上。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9926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685799"/>
            <a:ext cx="8229599" cy="54972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44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海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原是當年攔阻聖民得自由的障礙，又是魔鬼的領域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但以理書；啟示錄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如今因著羔羊得勝，海也被聖徒踩在腳下。</a:t>
            </a:r>
            <a:endParaRPr lang="en-US" altLang="zh-CN" sz="4400" dirty="0">
              <a:solidFill>
                <a:srgbClr val="C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 hangingPunc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如此我們就可以明白為什麼當年打漁的門徒看到主耶穌平靜風和海，是那麼的震撼，可畏！</a:t>
            </a:r>
            <a:endParaRPr lang="en-US" sz="3200" dirty="0">
              <a:solidFill>
                <a:schemeClr val="tx2"/>
              </a:solidFill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4333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0" y="685799"/>
            <a:ext cx="8207829" cy="54864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latin typeface="Candara" panose="020E0502030303020204" pitchFamily="34" charset="0"/>
                <a:ea typeface="DFWeiBei-B5" panose="03000709000000000000" pitchFamily="65" charset="-120"/>
              </a:rPr>
              <a:t>啟示錄 </a:t>
            </a:r>
            <a:r>
              <a:rPr lang="en-US" altLang="zh-CN" sz="4400" dirty="0">
                <a:latin typeface="Candara" panose="020E0502030303020204" pitchFamily="34" charset="0"/>
                <a:ea typeface="DFWeiBei-B5" panose="03000709000000000000" pitchFamily="65" charset="-120"/>
              </a:rPr>
              <a:t>21:1 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我又看見一個新天新地，因為先前的天地已經過去了，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海也不再有了</a:t>
            </a:r>
            <a:r>
              <a:rPr lang="zh-CN" altLang="en-US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CN" sz="4400" dirty="0">
              <a:solidFill>
                <a:srgbClr val="0000FF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  <a:p>
            <a:pPr marL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4400" dirty="0">
                <a:latin typeface="Candara" panose="020E0502030303020204" pitchFamily="34" charset="0"/>
                <a:ea typeface="DFWeiBei-B5" panose="03000709000000000000" pitchFamily="65" charset="-120"/>
              </a:rPr>
              <a:t>22:1 </a:t>
            </a:r>
            <a:r>
              <a:rPr lang="zh-TW" altLang="en-US" sz="4400" dirty="0">
                <a:latin typeface="Candara" panose="020E0502030303020204" pitchFamily="34" charset="0"/>
                <a:ea typeface="DFWeiBei-B5" panose="03000709000000000000" pitchFamily="65" charset="-120"/>
              </a:rPr>
              <a:t>天使又指示我在城內街道當中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一道生命水的河</a:t>
            </a:r>
            <a:r>
              <a:rPr lang="zh-TW" altLang="en-US" sz="4400" dirty="0">
                <a:latin typeface="Candara" panose="020E0502030303020204" pitchFamily="34" charset="0"/>
                <a:ea typeface="DFWeiBei-B5" panose="03000709000000000000" pitchFamily="65" charset="-120"/>
              </a:rPr>
              <a:t>、明亮如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水晶</a:t>
            </a:r>
            <a:r>
              <a:rPr lang="zh-TW" altLang="en-US" sz="4400" dirty="0">
                <a:latin typeface="Candara" panose="020E0502030303020204" pitchFamily="34" charset="0"/>
                <a:ea typeface="DFWeiBei-B5" panose="03000709000000000000" pitchFamily="65" charset="-120"/>
              </a:rPr>
              <a:t>、從神和羔羊的寶座流出來。</a:t>
            </a:r>
            <a:endParaRPr lang="en-US" sz="4400" dirty="0"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6328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8562" y="345331"/>
            <a:ext cx="8326876" cy="6167337"/>
          </a:xfrm>
        </p:spPr>
        <p:txBody>
          <a:bodyPr>
            <a:no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4:6 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寶座周圍有四個活物，前後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遍體都滿了眼睛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7 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第一個活物像</a:t>
            </a:r>
            <a:r>
              <a:rPr lang="zh-TW" sz="4400" dirty="0">
                <a:solidFill>
                  <a:srgbClr val="990033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獅子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，第二個像</a:t>
            </a:r>
            <a:r>
              <a:rPr lang="zh-TW" sz="4400" dirty="0">
                <a:solidFill>
                  <a:srgbClr val="7030A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牛犢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，第三個臉面像</a:t>
            </a:r>
            <a:r>
              <a:rPr lang="zh-TW" sz="44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，第四個像</a:t>
            </a:r>
            <a:r>
              <a:rPr lang="zh-TW" sz="44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飛鷹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8 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四活物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各有六個翅膀，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遍體內外都滿了眼睛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，他們晝夜不住的說：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聖哉，聖哉，聖哉，主神，是昔在今在以後永在的全能者。</a:t>
            </a:r>
            <a:endParaRPr lang="en-US" sz="4400" dirty="0">
              <a:solidFill>
                <a:srgbClr val="0000FF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8800" dirty="0">
              <a:solidFill>
                <a:srgbClr val="000074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38953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83492"/>
            <a:ext cx="7210352" cy="1385453"/>
          </a:xfrm>
        </p:spPr>
        <p:txBody>
          <a:bodyPr/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四活物與撒拉弗的比較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4" y="2514599"/>
            <a:ext cx="7767686" cy="365990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</a:pPr>
            <a:r>
              <a:rPr lang="zh-TW" sz="4800" dirty="0">
                <a:solidFill>
                  <a:srgbClr val="50005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以賽亞書 </a:t>
            </a:r>
            <a:r>
              <a:rPr lang="en-GB" sz="4800" dirty="0">
                <a:solidFill>
                  <a:srgbClr val="50005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6:1 </a:t>
            </a:r>
            <a:r>
              <a:rPr lang="zh-TW" sz="4800" dirty="0">
                <a:solidFill>
                  <a:srgbClr val="50005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當烏西雅王崩的那年、我見主坐在高高的寶座上．</a:t>
            </a:r>
            <a:r>
              <a:rPr lang="zh-CN" altLang="en-US" sz="4800" dirty="0">
                <a:solidFill>
                  <a:srgbClr val="50005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祂</a:t>
            </a:r>
            <a:r>
              <a:rPr lang="zh-TW" sz="4800" dirty="0">
                <a:solidFill>
                  <a:srgbClr val="50005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的衣裳垂下、遮滿聖殿。</a:t>
            </a:r>
            <a:endParaRPr lang="en-US" sz="4800" dirty="0">
              <a:solidFill>
                <a:srgbClr val="500050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69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691242"/>
            <a:ext cx="8229600" cy="5475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2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其上有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撒拉弗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侍立．各有六個翅膀．</a:t>
            </a:r>
            <a:r>
              <a:rPr lang="zh-TW" sz="4800" u="sng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用</a:t>
            </a:r>
            <a:r>
              <a:rPr lang="zh-TW" sz="4800" u="sng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兩個翅膀遮臉、兩個翅膀遮腳、兩個翅膀飛翔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．</a:t>
            </a:r>
            <a:r>
              <a:rPr lang="en-GB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3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彼此呼喊說、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聖哉、聖哉、聖哉、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萬軍之耶和華．</a:t>
            </a: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祂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的榮光充滿全地。</a:t>
            </a:r>
            <a:endParaRPr lang="en-US" sz="4800" dirty="0"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7614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6" y="471341"/>
            <a:ext cx="8307372" cy="6143468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看那坐著的，好像碧玉和紅寶石，又有虹圍著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寶座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，好像綠寶石。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寶座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的周圍又有二十四個座位，其上坐著二十四位長老，身穿白衣，頭上戴著金冠冕。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有閃電、聲音、雷轟從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寶座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中發出。又有七盞火燈在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寶座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前點著，這七燈就是神的七靈。</a:t>
            </a:r>
            <a:endParaRPr lang="en-US" altLang="zh-TW" sz="4400" dirty="0">
              <a:solidFill>
                <a:srgbClr val="4B4B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686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83492"/>
            <a:ext cx="7210352" cy="1385453"/>
          </a:xfrm>
        </p:spPr>
        <p:txBody>
          <a:bodyPr/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四活物與基路伯的比較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2498103"/>
            <a:ext cx="7336973" cy="3676405"/>
          </a:xfrm>
        </p:spPr>
        <p:txBody>
          <a:bodyPr anchor="ctr">
            <a:normAutofit/>
          </a:bodyPr>
          <a:lstStyle/>
          <a:p>
            <a:pPr marL="0" marR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</a:pP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以西結書</a:t>
            </a:r>
            <a:r>
              <a:rPr lang="en-US" alt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 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1:5 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又從其中、顯出四個活物的形像來、他們的形狀是這樣、有人的形像。</a:t>
            </a:r>
            <a:endParaRPr lang="en-US" sz="4400" dirty="0">
              <a:solidFill>
                <a:srgbClr val="2D051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725" y="457199"/>
            <a:ext cx="8210550" cy="594360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6 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各有四個臉面、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四個翅膀</a:t>
            </a:r>
            <a:r>
              <a:rPr lang="en-GB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…8 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在四面的翅膀以下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有人的手</a:t>
            </a:r>
            <a:r>
              <a:rPr lang="en-GB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…10 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至於臉的形像、前面各有人的臉、右面各有獅子的臉、左面各有牛的臉、後面各有鷹的臉。</a:t>
            </a:r>
            <a:r>
              <a:rPr lang="en-GB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11 </a:t>
            </a:r>
            <a:r>
              <a:rPr lang="zh-TW" sz="44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各展開上邊的兩個翅膀相接、各以下邊的兩個翅膀遮體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。</a:t>
            </a:r>
            <a:endParaRPr lang="en-US" sz="4400" dirty="0">
              <a:solidFill>
                <a:schemeClr val="tx2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91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68086"/>
            <a:ext cx="8229600" cy="59327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以西結書</a:t>
            </a:r>
            <a:r>
              <a:rPr lang="en-US" alt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 </a:t>
            </a:r>
            <a:r>
              <a:rPr 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10:1 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我觀看、見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基路伯頭上的穹蒼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之中、顯出藍寶石的形狀、彷彿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寶座的形像</a:t>
            </a:r>
            <a:r>
              <a:rPr lang="en-US" altLang="zh-TW" sz="4400" dirty="0">
                <a:solidFill>
                  <a:schemeClr val="tx2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…</a:t>
            </a:r>
            <a:r>
              <a:rPr 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9 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我又觀看、見基路伯旁邊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有四個輪子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、這基路伯旁有一個輪子、那基路伯旁有一個輪子、每基路伯都是如此．輪子的顏色、彷彿水蒼玉</a:t>
            </a:r>
            <a:r>
              <a:rPr 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… </a:t>
            </a:r>
            <a:r>
              <a:rPr lang="en-GB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Courier New" panose="02070309020205020404" pitchFamily="49" charset="0"/>
              </a:rPr>
              <a:t> </a:t>
            </a:r>
            <a:endParaRPr lang="en-US" sz="4400" dirty="0">
              <a:solidFill>
                <a:schemeClr val="tx2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5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468086"/>
            <a:ext cx="8239125" cy="59435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12 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他們全身、連背帶手和翅膀、並輪周圍、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都滿了眼睛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．這四個基路伯的輪子、都是如此。</a:t>
            </a:r>
            <a:r>
              <a:rPr lang="en-GB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Courier New" panose="02070309020205020404" pitchFamily="49" charset="0"/>
              </a:rPr>
              <a:t> </a:t>
            </a:r>
            <a:endParaRPr lang="en-US" sz="4400" dirty="0">
              <a:solidFill>
                <a:schemeClr val="tx2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85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83492"/>
            <a:ext cx="7210352" cy="1385453"/>
          </a:xfrm>
        </p:spPr>
        <p:txBody>
          <a:bodyPr/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基路伯的主要職責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2" y="2498103"/>
            <a:ext cx="7293429" cy="3676405"/>
          </a:xfrm>
        </p:spPr>
        <p:txBody>
          <a:bodyPr anchor="ctr">
            <a:normAutofit/>
          </a:bodyPr>
          <a:lstStyle/>
          <a:p>
            <a:pPr marL="0" marR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Arial" panose="020B0604020202020204" pitchFamily="34" charset="0"/>
              </a:rPr>
              <a:t>從創世記，出埃及記，以賽亞書，和以西結書來看：</a:t>
            </a:r>
            <a:endParaRPr lang="en-US" sz="4800" dirty="0">
              <a:solidFill>
                <a:srgbClr val="2D051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3D36-F9EA-4D40-8276-3B81D0BE01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8970" y="457200"/>
            <a:ext cx="8218715" cy="5954486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在舊約中，基路伯和撒拉弗看守生命樹</a:t>
            </a:r>
            <a:r>
              <a:rPr lang="en-US" sz="4400" dirty="0">
                <a:solidFill>
                  <a:schemeClr val="tx2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 </a:t>
            </a:r>
            <a:r>
              <a:rPr lang="en-US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創世記 </a:t>
            </a:r>
            <a:r>
              <a:rPr lang="en-US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3: 24)</a:t>
            </a: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，侍立在約櫃上展開雙翅遮蓋約櫃</a:t>
            </a:r>
            <a:r>
              <a:rPr lang="en-US" sz="3600" dirty="0">
                <a:solidFill>
                  <a:srgbClr val="0000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 </a:t>
            </a:r>
            <a:r>
              <a:rPr lang="en-US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出埃及記 </a:t>
            </a:r>
            <a:r>
              <a:rPr lang="en-US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25: 18</a:t>
            </a:r>
            <a:r>
              <a:rPr lang="en-US" altLang="zh-CN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-</a:t>
            </a:r>
            <a:r>
              <a:rPr lang="en-US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20)</a:t>
            </a:r>
            <a:r>
              <a:rPr lang="zh-CN" altLang="en-US" sz="3600" dirty="0">
                <a:solidFill>
                  <a:schemeClr val="tx2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，</a:t>
            </a: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帶頭敬拜</a:t>
            </a:r>
            <a:r>
              <a:rPr lang="en-US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以賽亞書</a:t>
            </a:r>
            <a:r>
              <a:rPr lang="en-US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 6:3)</a:t>
            </a: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；上帝的馬車與雙翼</a:t>
            </a:r>
            <a:r>
              <a:rPr lang="zh-CN" altLang="en-US" sz="3600" dirty="0">
                <a:solidFill>
                  <a:srgbClr val="0000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 </a:t>
            </a:r>
            <a:r>
              <a:rPr lang="en-US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以西結書</a:t>
            </a:r>
            <a:r>
              <a:rPr lang="en-US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 1: 19</a:t>
            </a:r>
            <a:r>
              <a:rPr lang="en-US" altLang="zh-CN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-</a:t>
            </a:r>
            <a:r>
              <a:rPr lang="en-US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21</a:t>
            </a:r>
            <a:r>
              <a:rPr lang="zh-CN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；比較：撒母耳記下</a:t>
            </a:r>
            <a:r>
              <a:rPr lang="en-US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 22:11</a:t>
            </a:r>
            <a:r>
              <a:rPr lang="zh-CN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；詩篇</a:t>
            </a:r>
            <a:r>
              <a:rPr lang="en-US" sz="36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18: 10)</a:t>
            </a: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。</a:t>
            </a:r>
            <a:endParaRPr lang="en-US" sz="3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99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3D36-F9EA-4D40-8276-3B81D0BE01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8972" y="690562"/>
            <a:ext cx="8207828" cy="547687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然而在約翰所看到的異象中，只是強調他們不斷地</a:t>
            </a:r>
            <a:r>
              <a:rPr lang="zh-CN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敬拜讚美上帝</a:t>
            </a:r>
            <a:r>
              <a:rPr lang="zh-CN" altLang="en-US" sz="4800" dirty="0">
                <a:solidFill>
                  <a:srgbClr val="000074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：</a:t>
            </a:r>
            <a:r>
              <a:rPr lang="en-US" altLang="zh-CN" sz="48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sz="4800" dirty="0">
                <a:solidFill>
                  <a:schemeClr val="tx2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他們晝夜不住地說：「</a:t>
            </a:r>
            <a:r>
              <a:rPr lang="zh-CN" sz="4800" dirty="0">
                <a:solidFill>
                  <a:srgbClr val="0000FF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聖哉，聖哉，聖哉，主神是昔在、今在、以後永在的全能者</a:t>
            </a:r>
            <a:r>
              <a:rPr lang="zh-CN" sz="4800" dirty="0">
                <a:solidFill>
                  <a:schemeClr val="tx2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！」</a:t>
            </a:r>
            <a:r>
              <a:rPr lang="en-US" altLang="zh-CN" sz="48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4000" dirty="0">
              <a:solidFill>
                <a:schemeClr val="tx2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632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569118"/>
            <a:ext cx="8239125" cy="57197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基路伯與撒拉弗都是代表所有受造之物獻上敬拜，在高位的天使。四活物似乎是基路伯與撒拉弗的綜合形象。</a:t>
            </a:r>
            <a:endParaRPr lang="en-US" altLang="zh-CN" sz="4400" dirty="0">
              <a:solidFill>
                <a:schemeClr val="tx2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他們顯明：即便是今天我們在地上等候終極救贖之時，我們的禱告也是天上敬拜的一部分。</a:t>
            </a:r>
            <a:endParaRPr lang="en-US" sz="4400" dirty="0">
              <a:solidFill>
                <a:schemeClr val="tx2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56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C9FCF-0BB8-597A-7E47-5B73E92A7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92" y="465991"/>
            <a:ext cx="8229599" cy="595239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kern="1200" cap="all" baseline="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因此四活物的形象很可能是</a:t>
            </a:r>
            <a:r>
              <a:rPr lang="zh-CN" altLang="en-US" sz="4400" kern="1200" cap="all" baseline="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代表世上所有被造之物</a:t>
            </a:r>
            <a:r>
              <a:rPr lang="zh-CN" altLang="en-US" sz="4400" kern="1200" cap="all" baseline="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altLang="zh-CN" sz="4400" kern="1200" cap="all" baseline="0" dirty="0">
              <a:solidFill>
                <a:srgbClr val="000074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kern="1200" cap="all" baseline="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約翰在啟示錄中描述他們帶領敬拜，侍立在寶座前，指揮監督審判事宜</a:t>
            </a:r>
            <a:r>
              <a:rPr lang="en-US" altLang="zh-CN" sz="4400" kern="1200" cap="all" baseline="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(6:1-7 </a:t>
            </a:r>
            <a:r>
              <a:rPr lang="en-US" altLang="zh-CN" sz="4400" kern="1200" cap="all" baseline="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sym typeface="Wingdings" panose="05000000000000000000" pitchFamily="2" charset="2"/>
              </a:rPr>
              <a:t> </a:t>
            </a:r>
            <a:r>
              <a:rPr lang="en-US" altLang="zh-CN" sz="4400" kern="1200" cap="all" baseline="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kern="1200" cap="all" baseline="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你來</a:t>
            </a:r>
            <a:r>
              <a:rPr lang="en-US" altLang="zh-CN" sz="4400" kern="1200" cap="all" baseline="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kern="1200" cap="all" baseline="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；</a:t>
            </a:r>
            <a:r>
              <a:rPr lang="en-US" altLang="zh-CN" sz="4400" kern="1200" cap="all" baseline="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15:7)</a:t>
            </a:r>
            <a:r>
              <a:rPr lang="zh-CN" altLang="en-US" sz="4400" kern="1200" cap="all" baseline="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。因此他們如同</a:t>
            </a:r>
            <a:r>
              <a:rPr lang="en-US" altLang="zh-CN" sz="4400" kern="1200" cap="all" baseline="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24</a:t>
            </a:r>
            <a:r>
              <a:rPr lang="zh-CN" altLang="en-US" sz="4400" kern="1200" cap="all" baseline="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位長老；似乎是</a:t>
            </a:r>
            <a:r>
              <a:rPr lang="en-US" altLang="zh-CN" sz="4400" kern="1200" cap="all" baseline="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kern="1200" cap="all" baseline="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在上位的屬靈受造物</a:t>
            </a:r>
            <a:r>
              <a:rPr lang="en-US" altLang="zh-CN" sz="4400" cap="all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kern="1200" cap="all" baseline="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354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2F61672-97C3-EDA3-5E05-D8B30217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230164"/>
            <a:ext cx="8246070" cy="985720"/>
          </a:xfrm>
        </p:spPr>
        <p:txBody>
          <a:bodyPr>
            <a:normAutofit fontScale="90000"/>
          </a:bodyPr>
          <a:lstStyle/>
          <a:p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天上的敬拜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83229"/>
            <a:ext cx="8246070" cy="45813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從四活物</a:t>
            </a:r>
            <a:r>
              <a:rPr lang="en-US" altLang="zh-CN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(4:8)</a:t>
            </a:r>
            <a:r>
              <a:rPr lang="zh-CN" altLang="en-US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到</a:t>
            </a:r>
            <a:r>
              <a:rPr lang="en-US" altLang="zh-CN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24</a:t>
            </a:r>
            <a:r>
              <a:rPr lang="zh-CN" altLang="en-US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位長老</a:t>
            </a:r>
            <a:r>
              <a:rPr lang="en-US" altLang="zh-CN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(4:10-11)</a:t>
            </a:r>
            <a:r>
              <a:rPr lang="zh-CN" altLang="en-US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；到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四活物</a:t>
            </a:r>
            <a:r>
              <a:rPr lang="en-US" altLang="zh-CN" sz="4400" b="1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+</a:t>
            </a:r>
            <a:r>
              <a:rPr lang="en-US" altLang="zh-CN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24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位長老</a:t>
            </a:r>
            <a:r>
              <a:rPr lang="en-US" altLang="zh-CN" sz="4400" b="1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+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千千萬萬的天使</a:t>
            </a:r>
            <a:r>
              <a:rPr lang="en-US" altLang="zh-CN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(5:8-12)</a:t>
            </a:r>
            <a:r>
              <a:rPr lang="zh-CN" altLang="en-US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；再到</a:t>
            </a:r>
            <a:r>
              <a:rPr lang="en-US" altLang="zh-CN" sz="4400" dirty="0">
                <a:solidFill>
                  <a:schemeClr val="tx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在天上，地上，地底下，滄海裡，和天地間一切所有被造之物</a:t>
            </a:r>
            <a:r>
              <a:rPr lang="en-US" altLang="zh-CN" sz="4400" dirty="0">
                <a:solidFill>
                  <a:srgbClr val="00007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en-US" altLang="zh-CN" sz="4400" dirty="0">
                <a:solidFill>
                  <a:srgbClr val="000074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(5:13) 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整個的過程是令人驚嘆的！</a:t>
            </a:r>
            <a:endParaRPr lang="en-US" sz="4400" dirty="0">
              <a:solidFill>
                <a:srgbClr val="C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718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6" y="461913"/>
            <a:ext cx="8250811" cy="605201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寶座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前好像一個玻璃海，如同水晶。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寶座中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寶座周圍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有四個活物，前後遍體都滿了眼睛。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第一個活物像獅子，第二個像牛犢，第三個臉面像人，第四個像飛鷹。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27094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83492"/>
            <a:ext cx="7210352" cy="1385453"/>
          </a:xfrm>
        </p:spPr>
        <p:txBody>
          <a:bodyPr/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四活物的敬拜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2498103"/>
            <a:ext cx="8229600" cy="3922152"/>
          </a:xfrm>
        </p:spPr>
        <p:txBody>
          <a:bodyPr anchor="t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四活物的稱頌：</a:t>
            </a:r>
            <a:endParaRPr lang="en-US" altLang="zh-CN" sz="4800" dirty="0">
              <a:solidFill>
                <a:schemeClr val="tx1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5720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上帝的聖潔 </a:t>
            </a:r>
            <a:r>
              <a:rPr lang="en-US" altLang="zh-CN" sz="36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6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聖哉！聖哉！聖哉！</a:t>
            </a:r>
            <a:r>
              <a:rPr lang="en-US" altLang="zh-CN" sz="36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</a:p>
          <a:p>
            <a:pPr marL="45720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祂的全能 </a:t>
            </a:r>
            <a:r>
              <a:rPr lang="en-US" altLang="zh-CN" sz="36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6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萬軍之耶和華</a:t>
            </a:r>
            <a:r>
              <a:rPr lang="en-US" altLang="zh-CN" sz="36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endParaRPr lang="en-US" altLang="zh-CN" sz="3200" dirty="0">
              <a:solidFill>
                <a:srgbClr val="C00000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5720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祂的永恆 </a:t>
            </a:r>
            <a:r>
              <a:rPr lang="en-US" altLang="zh-CN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6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昔在，今在，以後永在！</a:t>
            </a:r>
            <a:r>
              <a:rPr lang="en-US" altLang="zh-CN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endParaRPr lang="en-US" sz="4400" dirty="0">
              <a:solidFill>
                <a:srgbClr val="C0000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4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83492"/>
            <a:ext cx="7210352" cy="1385453"/>
          </a:xfrm>
        </p:spPr>
        <p:txBody>
          <a:bodyPr/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24</a:t>
            </a: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位長老的敬拜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2" y="2527286"/>
            <a:ext cx="7750628" cy="3873513"/>
          </a:xfrm>
        </p:spPr>
        <p:txBody>
          <a:bodyPr anchor="ctr">
            <a:noAutofit/>
          </a:bodyPr>
          <a:lstStyle/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</a:pPr>
            <a:r>
              <a:rPr lang="en-US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9</a:t>
            </a:r>
            <a:r>
              <a:rPr lang="en-US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CN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每逢四活物將</a:t>
            </a:r>
            <a:r>
              <a:rPr lang="zh-CN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榮耀、尊貴、感謝</a:t>
            </a:r>
            <a:r>
              <a:rPr lang="zh-CN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歸給那坐在寶座上、活到永永遠遠者的時候</a:t>
            </a:r>
            <a:r>
              <a:rPr lang="en-US" altLang="zh-CN" sz="4800" dirty="0">
                <a:solidFill>
                  <a:schemeClr val="tx1"/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…</a:t>
            </a:r>
            <a:endParaRPr lang="en-US" sz="4800" dirty="0">
              <a:solidFill>
                <a:schemeClr val="tx1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56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40486" cy="59436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10</a:t>
            </a:r>
            <a:r>
              <a:rPr 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CN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那二十四位長老就</a:t>
            </a:r>
            <a:r>
              <a:rPr lang="zh-CN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俯伏在坐寶座的面前</a:t>
            </a:r>
            <a:r>
              <a:rPr lang="zh-CN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，敬拜那活到永永遠遠的，又</a:t>
            </a:r>
            <a:r>
              <a:rPr lang="zh-CN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把他們的冠冕放在寶座前</a:t>
            </a:r>
            <a:r>
              <a:rPr lang="zh-CN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，說：</a:t>
            </a:r>
            <a:r>
              <a:rPr 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11</a:t>
            </a:r>
            <a:r>
              <a:rPr 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CN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「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我們的主，我們的神，你是配得榮耀、尊貴、權柄的，因為你創造了萬物，並且萬物是因你的旨意被創造而有的。</a:t>
            </a:r>
            <a:r>
              <a:rPr lang="zh-CN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」</a:t>
            </a:r>
            <a:endParaRPr lang="en-US" sz="8800" dirty="0"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3617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0" y="674914"/>
            <a:ext cx="8207829" cy="54755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400" dirty="0">
                <a:solidFill>
                  <a:srgbClr val="0000B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起初創造的形象：回溯亞當之約原是</a:t>
            </a:r>
            <a:r>
              <a:rPr lang="en-US" altLang="zh-CN" sz="4400" dirty="0">
                <a:solidFill>
                  <a:srgbClr val="0000B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solidFill>
                  <a:srgbClr val="0000B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藩籬之約</a:t>
            </a:r>
            <a:r>
              <a:rPr lang="en-US" altLang="zh-CN" sz="4400" dirty="0">
                <a:solidFill>
                  <a:srgbClr val="0000B4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solidFill>
                  <a:srgbClr val="0000B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的性質 </a:t>
            </a:r>
            <a:r>
              <a:rPr lang="en-US" altLang="zh-CN" sz="4400" dirty="0">
                <a:solidFill>
                  <a:srgbClr val="0000B4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當初</a:t>
            </a:r>
            <a:r>
              <a:rPr lang="zh-CN" altLang="en-US" sz="44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上帝設立亞當治理祂所造的一切，就是如同萬王之王將一部分權柄交付</a:t>
            </a:r>
            <a:r>
              <a:rPr lang="en-US" altLang="zh-CN" sz="44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分封王</a:t>
            </a:r>
            <a:r>
              <a:rPr lang="en-US" altLang="zh-CN" sz="44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來治理祂的國度。</a:t>
            </a:r>
            <a:endParaRPr lang="en-US" sz="8800" dirty="0"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1610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5" y="447472"/>
            <a:ext cx="7732647" cy="3638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現在你知道此時此刻天上的</a:t>
            </a:r>
            <a:r>
              <a:rPr lang="en-US" altLang="zh-C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24</a:t>
            </a:r>
            <a:r>
              <a:rPr lang="zh-CN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位長老和四活物是如何敬拜上帝，你主日敬拜的心態會有什麼改變嗎</a:t>
            </a:r>
            <a:r>
              <a:rPr lang="en-US" altLang="zh-C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36061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36061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ECBA0D-BECC-4B86-B44A-3F6EDFB305EB}"/>
              </a:ext>
            </a:extLst>
          </p:cNvPr>
          <p:cNvSpPr txBox="1"/>
          <p:nvPr/>
        </p:nvSpPr>
        <p:spPr>
          <a:xfrm>
            <a:off x="924125" y="4927954"/>
            <a:ext cx="729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D1FFD1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但願這個主日，你能經歷一次屬天的敬拜</a:t>
            </a:r>
            <a:endParaRPr lang="en-US" sz="4800" dirty="0">
              <a:solidFill>
                <a:srgbClr val="D1FFD1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806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87E1-CE17-EEA5-7ADC-226AC6512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284592"/>
            <a:ext cx="8246070" cy="985720"/>
          </a:xfrm>
        </p:spPr>
        <p:txBody>
          <a:bodyPr anchor="ctr">
            <a:norm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這一章的經文有三</a:t>
            </a:r>
            <a:r>
              <a:rPr lang="zh-CN" altLang="en-US" sz="4800" dirty="0">
                <a:solidFill>
                  <a:srgbClr val="FFFF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大</a:t>
            </a:r>
            <a:r>
              <a:rPr lang="zh-TW" altLang="en-US" sz="4800" dirty="0">
                <a:solidFill>
                  <a:srgbClr val="FFFF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主旨：</a:t>
            </a:r>
            <a:r>
              <a:rPr lang="en-GB" sz="4800" dirty="0">
                <a:solidFill>
                  <a:srgbClr val="FFFF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 </a:t>
            </a:r>
            <a:endParaRPr lang="en-US" sz="4800" dirty="0">
              <a:solidFill>
                <a:srgbClr val="FFFF00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654437-DB33-419A-A67D-89B46B570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800148"/>
            <a:ext cx="8246070" cy="4773260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zh-TW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要我們</a:t>
            </a:r>
            <a:r>
              <a:rPr lang="zh-CN" altLang="en-US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將</a:t>
            </a:r>
            <a:r>
              <a:rPr lang="zh-TW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地上的敬拜</a:t>
            </a:r>
            <a:r>
              <a:rPr lang="zh-CN" altLang="en-US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禮儀</a:t>
            </a:r>
            <a:r>
              <a:rPr lang="zh-TW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建立在天上</a:t>
            </a:r>
            <a:r>
              <a:rPr lang="zh-CN" altLang="en-US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諸</a:t>
            </a:r>
            <a:r>
              <a:rPr lang="zh-TW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靈的敬拜上；</a:t>
            </a:r>
            <a:endParaRPr lang="en-US" altLang="zh-TW" sz="4000" dirty="0">
              <a:solidFill>
                <a:srgbClr val="000074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zh-CN" altLang="en-US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對比</a:t>
            </a:r>
            <a:r>
              <a:rPr lang="zh-TW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上帝無與倫比的尊貴榮耀與地上該撒及所有掌權者的</a:t>
            </a:r>
            <a:r>
              <a:rPr lang="zh-CN" altLang="en-US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虛榮</a:t>
            </a:r>
            <a:r>
              <a:rPr lang="zh-TW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；</a:t>
            </a:r>
            <a:endParaRPr lang="en-US" altLang="zh-TW" sz="4000" dirty="0">
              <a:solidFill>
                <a:srgbClr val="000074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zh-TW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顯明上帝的審判</a:t>
            </a:r>
            <a:r>
              <a:rPr lang="en-GB" sz="32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(6–20</a:t>
            </a:r>
            <a:r>
              <a:rPr lang="zh-TW" sz="32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章</a:t>
            </a:r>
            <a:r>
              <a:rPr lang="en-GB" sz="32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TW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乃是建基於祂的聖潔</a:t>
            </a:r>
            <a:r>
              <a:rPr lang="zh-CN" altLang="en-US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公義</a:t>
            </a:r>
            <a:r>
              <a:rPr lang="zh-TW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與救贖大功</a:t>
            </a:r>
            <a:r>
              <a:rPr lang="en-GB" sz="32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(4– 5</a:t>
            </a:r>
            <a:r>
              <a:rPr lang="zh-TW" sz="32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章</a:t>
            </a:r>
            <a:r>
              <a:rPr lang="en-GB" sz="32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 </a:t>
            </a:r>
            <a:r>
              <a:rPr lang="zh-TW" sz="4000" dirty="0">
                <a:solidFill>
                  <a:srgbClr val="00007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4000" dirty="0">
              <a:solidFill>
                <a:srgbClr val="000074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71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992F3A-302F-47CA-BADD-CDE438085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6864FA-1731-4EE6-AC97-3A689D688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E639389-5CE5-4E42-90F2-7285AB3AB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D8BB72-00A6-426D-9D3D-E424019F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260" y="240031"/>
            <a:ext cx="8793480" cy="6377939"/>
          </a:xfrm>
          <a:prstGeom prst="rect">
            <a:avLst/>
          </a:prstGeom>
          <a:solidFill>
            <a:schemeClr val="accent3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690CD3C-3755-4F1C-9BDA-BF4A62A21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0030"/>
            <a:ext cx="5865779" cy="637794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C5618-8723-4EBE-84FF-37263469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00600" cy="5486399"/>
          </a:xfrm>
          <a:noFill/>
          <a:ln w="12700" cmpd="sng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8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「聖哉，聖哉，聖哉，主神是昔在、今在、以後永在的全能者！」</a:t>
            </a:r>
            <a:endParaRPr lang="en-US" sz="6000" b="1" kern="1200" cap="all" baseline="0" dirty="0">
              <a:solidFill>
                <a:schemeClr val="tx2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94C7B-DDB8-4EE4-A54F-2B2208CA1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0498" y="688254"/>
            <a:ext cx="2309912" cy="54839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Bef>
                <a:spcPts val="1400"/>
              </a:spcBef>
              <a:spcAft>
                <a:spcPts val="450"/>
              </a:spcAft>
            </a:pPr>
            <a:r>
              <a:rPr lang="zh-CN" altLang="en-US" sz="7200" cap="all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+mj-cs"/>
              </a:rPr>
              <a:t>結語</a:t>
            </a:r>
            <a:endParaRPr lang="en-US" sz="7200" cap="all" dirty="0">
              <a:solidFill>
                <a:schemeClr val="tx2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74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6" y="461912"/>
            <a:ext cx="8354506" cy="6249973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四活物各有六個翅膀，遍體內外都滿了眼睛。他們晝夜不住地說：「聖哉，聖哉，聖哉，主神是昔在、今在、以後永在的全能者！」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每逢四活物將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榮耀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、尊貴、感謝歸給那坐在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寶座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上、活到永永遠遠者的時候，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602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6" y="461912"/>
            <a:ext cx="8354506" cy="6249973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那二十四位長老就俯伏在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坐寶座的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面前，敬拜那活到永永遠遠的，又把他們的冠冕放在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寶座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前，說：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「我們的主，我們的神，你是配得榮耀、尊貴、權柄的，因為你創造了萬物，並且萬物是因你的旨意被創造而有的。」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195920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1_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7.xml><?xml version="1.0" encoding="utf-8"?>
<a:theme xmlns:a="http://schemas.openxmlformats.org/drawingml/2006/main" name="Simpl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1" id="{AC8B904D-77AB-44BC-9485-21FEA1E81A0E}" vid="{E6E9FBB3-E00F-4BD4-846F-C207D595BA6C}"/>
    </a:ext>
  </a:extLst>
</a:theme>
</file>

<file path=ppt/theme/themeOverride1.xml><?xml version="1.0" encoding="utf-8"?>
<a:themeOverride xmlns:a="http://schemas.openxmlformats.org/drawingml/2006/main">
  <a:clrScheme name="Custom 5">
    <a:dk1>
      <a:srgbClr val="4E0000"/>
    </a:dk1>
    <a:lt1>
      <a:srgbClr val="FFFFFF"/>
    </a:lt1>
    <a:dk2>
      <a:srgbClr val="680000"/>
    </a:dk2>
    <a:lt2>
      <a:srgbClr val="FFFFF3"/>
    </a:lt2>
    <a:accent1>
      <a:srgbClr val="514843"/>
    </a:accent1>
    <a:accent2>
      <a:srgbClr val="6D7D66"/>
    </a:accent2>
    <a:accent3>
      <a:srgbClr val="525A6A"/>
    </a:accent3>
    <a:accent4>
      <a:srgbClr val="827266"/>
    </a:accent4>
    <a:accent5>
      <a:srgbClr val="AE9A7E"/>
    </a:accent5>
    <a:accent6>
      <a:srgbClr val="A8A39E"/>
    </a:accent6>
    <a:hlink>
      <a:srgbClr val="59704F"/>
    </a:hlink>
    <a:folHlink>
      <a:srgbClr val="A8A39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7395</TotalTime>
  <Words>5906</Words>
  <Application>Microsoft Office PowerPoint</Application>
  <PresentationFormat>On-screen Show (4:3)</PresentationFormat>
  <Paragraphs>160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76</vt:i4>
      </vt:variant>
    </vt:vector>
  </HeadingPairs>
  <TitlesOfParts>
    <vt:vector size="105" baseType="lpstr">
      <vt:lpstr>CWTEX-F</vt:lpstr>
      <vt:lpstr>DFPWeiBei-B5</vt:lpstr>
      <vt:lpstr>DFPYuanBold-B5</vt:lpstr>
      <vt:lpstr>DFWeiBei-B5</vt:lpstr>
      <vt:lpstr>DFYuanBold-B5</vt:lpstr>
      <vt:lpstr>DFYuanMedium-B5</vt:lpstr>
      <vt:lpstr>Arial</vt:lpstr>
      <vt:lpstr>Arial Nova Cond</vt:lpstr>
      <vt:lpstr>Bwgrkn</vt:lpstr>
      <vt:lpstr>Calibri</vt:lpstr>
      <vt:lpstr>Candara</vt:lpstr>
      <vt:lpstr>Century Gothic</vt:lpstr>
      <vt:lpstr>Corbel</vt:lpstr>
      <vt:lpstr>Courier New</vt:lpstr>
      <vt:lpstr>Euphemia</vt:lpstr>
      <vt:lpstr>Franklin Gothic Book</vt:lpstr>
      <vt:lpstr>Impact</vt:lpstr>
      <vt:lpstr>Perpetua</vt:lpstr>
      <vt:lpstr>Plantagenet Cherokee</vt:lpstr>
      <vt:lpstr>Wingdings</vt:lpstr>
      <vt:lpstr>Wingdings 2</vt:lpstr>
      <vt:lpstr>Wingdings 3</vt:lpstr>
      <vt:lpstr>TornVTI</vt:lpstr>
      <vt:lpstr>Text Theme</vt:lpstr>
      <vt:lpstr>Equity</vt:lpstr>
      <vt:lpstr>Deep Blue</vt:lpstr>
      <vt:lpstr>Ion Boardroom</vt:lpstr>
      <vt:lpstr>1_Basis</vt:lpstr>
      <vt:lpstr>Simple 1</vt:lpstr>
      <vt:lpstr>PowerPoint Presentation</vt:lpstr>
      <vt:lpstr>啟示錄 4:1-11 “神寶座前的敬拜”</vt:lpstr>
      <vt:lpstr>複習: 啟示錄3: 14-22 “耶穌給七教會的信(四)”</vt:lpstr>
      <vt:lpstr>分享題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強烈的希伯來背景  – 以賽亞，以西結，但以理的描述，詞彙，與背景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當這些事情在發生的時候，上帝在哪裡?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“閃電、聲音、雷轟”</vt:lpstr>
      <vt:lpstr>PowerPoint Presentation</vt:lpstr>
      <vt:lpstr>PowerPoint Presentation</vt:lpstr>
      <vt:lpstr>PowerPoint Presentation</vt:lpstr>
      <vt:lpstr>PowerPoint Presentation</vt:lpstr>
      <vt:lpstr>“玻璃海”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四活物與撒拉弗的比較</vt:lpstr>
      <vt:lpstr>PowerPoint Presentation</vt:lpstr>
      <vt:lpstr>四活物與基路伯的比較</vt:lpstr>
      <vt:lpstr>PowerPoint Presentation</vt:lpstr>
      <vt:lpstr>PowerPoint Presentation</vt:lpstr>
      <vt:lpstr>PowerPoint Presentation</vt:lpstr>
      <vt:lpstr>基路伯的主要職責</vt:lpstr>
      <vt:lpstr>在舊約中，基路伯和撒拉弗看守生命樹 (創世記 3: 24)，侍立在約櫃上展開雙翅遮蓋約櫃 (出埃及記 25: 18-20)，帶頭敬拜(以賽亞書 6:3)；上帝的馬車與雙翼 (以西結書 1: 19-21；比較：撒母耳記下 22:11；詩篇18: 10)。</vt:lpstr>
      <vt:lpstr>然而在約翰所看到的異象中，只是強調他們不斷地敬拜讚美上帝：『他們晝夜不住地說：「聖哉，聖哉，聖哉，主神是昔在、今在、以後永在的全能者！」』</vt:lpstr>
      <vt:lpstr>PowerPoint Presentation</vt:lpstr>
      <vt:lpstr>PowerPoint Presentation</vt:lpstr>
      <vt:lpstr>天上的敬拜</vt:lpstr>
      <vt:lpstr>四活物的敬拜</vt:lpstr>
      <vt:lpstr>24位長老的敬拜</vt:lpstr>
      <vt:lpstr>PowerPoint Presentation</vt:lpstr>
      <vt:lpstr>PowerPoint Presentation</vt:lpstr>
      <vt:lpstr>PowerPoint Presentation</vt:lpstr>
      <vt:lpstr>這一章的經文有三大主旨： </vt:lpstr>
      <vt:lpstr>「聖哉，聖哉，聖哉，主神是昔在、今在、以後永在的全能者！」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啟示錄簡介與釋經要點</dc:title>
  <dc:creator>rjames Ho</dc:creator>
  <cp:lastModifiedBy>rjames Ho</cp:lastModifiedBy>
  <cp:revision>63</cp:revision>
  <cp:lastPrinted>2023-02-16T02:23:13Z</cp:lastPrinted>
  <dcterms:created xsi:type="dcterms:W3CDTF">2021-08-10T05:01:00Z</dcterms:created>
  <dcterms:modified xsi:type="dcterms:W3CDTF">2023-02-17T00:29:05Z</dcterms:modified>
</cp:coreProperties>
</file>