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855" r:id="rId5"/>
    <p:sldMasterId id="2147483873" r:id="rId6"/>
    <p:sldMasterId id="2147483885" r:id="rId7"/>
  </p:sldMasterIdLst>
  <p:sldIdLst>
    <p:sldId id="475" r:id="rId8"/>
    <p:sldId id="476" r:id="rId9"/>
    <p:sldId id="333" r:id="rId10"/>
    <p:sldId id="374" r:id="rId11"/>
    <p:sldId id="477" r:id="rId12"/>
    <p:sldId id="388" r:id="rId13"/>
    <p:sldId id="334" r:id="rId14"/>
    <p:sldId id="339" r:id="rId15"/>
    <p:sldId id="473" r:id="rId16"/>
    <p:sldId id="340" r:id="rId17"/>
    <p:sldId id="439" r:id="rId18"/>
    <p:sldId id="384" r:id="rId19"/>
    <p:sldId id="442" r:id="rId20"/>
    <p:sldId id="441" r:id="rId21"/>
    <p:sldId id="443" r:id="rId22"/>
    <p:sldId id="342" r:id="rId23"/>
    <p:sldId id="348" r:id="rId24"/>
    <p:sldId id="345" r:id="rId25"/>
    <p:sldId id="393" r:id="rId26"/>
    <p:sldId id="440" r:id="rId27"/>
    <p:sldId id="349" r:id="rId28"/>
    <p:sldId id="474" r:id="rId29"/>
    <p:sldId id="392" r:id="rId30"/>
    <p:sldId id="425" r:id="rId31"/>
    <p:sldId id="426" r:id="rId32"/>
    <p:sldId id="353" r:id="rId33"/>
    <p:sldId id="444" r:id="rId34"/>
    <p:sldId id="478" r:id="rId35"/>
    <p:sldId id="428" r:id="rId36"/>
    <p:sldId id="377" r:id="rId37"/>
    <p:sldId id="469" r:id="rId38"/>
    <p:sldId id="394" r:id="rId39"/>
    <p:sldId id="397" r:id="rId40"/>
    <p:sldId id="471" r:id="rId41"/>
    <p:sldId id="427" r:id="rId42"/>
    <p:sldId id="431" r:id="rId43"/>
    <p:sldId id="438" r:id="rId44"/>
    <p:sldId id="432" r:id="rId45"/>
    <p:sldId id="395" r:id="rId46"/>
    <p:sldId id="437" r:id="rId47"/>
    <p:sldId id="396" r:id="rId48"/>
    <p:sldId id="436" r:id="rId49"/>
    <p:sldId id="433" r:id="rId50"/>
    <p:sldId id="434" r:id="rId51"/>
    <p:sldId id="435" r:id="rId52"/>
    <p:sldId id="457" r:id="rId53"/>
    <p:sldId id="458" r:id="rId54"/>
    <p:sldId id="459" r:id="rId55"/>
    <p:sldId id="460" r:id="rId56"/>
    <p:sldId id="466" r:id="rId57"/>
    <p:sldId id="461" r:id="rId58"/>
    <p:sldId id="462" r:id="rId59"/>
    <p:sldId id="464" r:id="rId60"/>
    <p:sldId id="465" r:id="rId61"/>
    <p:sldId id="470" r:id="rId62"/>
    <p:sldId id="468" r:id="rId63"/>
    <p:sldId id="319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74"/>
    <a:srgbClr val="5B5BFF"/>
    <a:srgbClr val="002A00"/>
    <a:srgbClr val="B9FFB9"/>
    <a:srgbClr val="001B70"/>
    <a:srgbClr val="0000FE"/>
    <a:srgbClr val="4B4BFF"/>
    <a:srgbClr val="2D051A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5581" autoAdjust="0"/>
  </p:normalViewPr>
  <p:slideViewPr>
    <p:cSldViewPr snapToGrid="0">
      <p:cViewPr varScale="1">
        <p:scale>
          <a:sx n="70" d="100"/>
          <a:sy n="70" d="100"/>
        </p:scale>
        <p:origin x="132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1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7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8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2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C1C6-B2C3-4FBC-A838-B2DA8037C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B6A18-618C-4D1B-861A-5D394B872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8019-EB35-4583-A109-718BD113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910FC-221F-46E2-8836-639AD241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35FE0-53E1-498E-981D-507E68AC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7CE6-EA93-448C-9FC3-AC0486FF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C337-44CD-42C6-BCAC-FCDFB5224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AD992-73E3-458A-8D9C-224609BD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999B-E78C-4346-B624-00C97D4F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A6DC3-E345-4F5A-BB14-F957A92A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522E-8203-4279-BE39-1F9BC0B4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651DA-0D11-400C-985E-36A20612E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CD881-EB43-4812-B1E3-B26D5D65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5625-05D5-4078-A68B-862E3094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940B-47B4-480E-A283-8E60CA5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15F2-78EC-4D13-A0FA-30FC326D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C713-E991-49D9-ACE0-61E8E23D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0E0D9-3536-4A67-B495-1688CC2F3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11D04-D802-468F-8388-AE430286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20D31-EE8F-4C2F-B471-BEFB386A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87007-1209-4147-AD6F-934188FA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E59C-997B-4D04-8303-DDD2BFC1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C6E8D-32F0-4FAD-B553-BAEFACC8C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CF849-071A-4C37-85E5-01D99D63A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35CC2-6FE1-4BC5-B3AF-3FF6713FB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1574C-93FE-4FA0-8BAF-C4287C3B7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5DCF6-1EF3-469D-A61C-100A1FC9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22CD6-2527-4295-B5F9-C47486A0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EACBC-7F61-4556-AB8F-875FA6DF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41CE-41CD-4148-BA8C-A1EEDB8D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7B14B-E985-4803-BE01-FD9B316C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21641-3ACB-471D-9AEE-F88A37CC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EC3B1-B749-4794-9152-4EFD7625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3E17B-E6B8-49FC-94F4-CF52C576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7B1F7-19CA-48BD-9D53-E66AFB37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939F3-F0B8-428D-A8B9-F9ED8A77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7482-C564-4F48-B9BB-800532FB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3922-5ECD-4101-90BA-F4454DB6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93FB2-6D98-4454-AF29-1348DFC7C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43412-8552-4912-81A8-FCBCD2D1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D78DD-A868-4C6B-B16D-00C68A06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F5E9E-931C-4DB1-BB26-427AD910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1D03-4A2F-4AEA-B5DD-311E92EE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A59B3-52C1-4EB6-9CAF-D049ED234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79ECE-733B-470E-8C89-2488FE623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EBF42-22BE-4BAB-9806-AB84A634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BE11B-D56D-4503-804E-0A467F96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AB866-78F8-40E5-85F7-9B6A4CEA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6ED4-03A1-435C-91A8-5B8BE7F4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C9AA7-16AD-4277-838C-5814712DA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8727-557A-41AB-A7E4-5AA52DBC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FCB03-DCA6-44FA-9377-F07D05E3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93B4A-A265-44FA-816C-2739E335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46EFD-00E0-42F0-A04A-45CBEF358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FE1DD-D54C-478F-A733-2E841C80B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61DEB-D991-46C9-8EF8-8F71C80E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7AD0-5017-4F60-832A-4BD26B02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FD34A-5EE7-4439-9800-CE58BCBF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9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C904B-666B-4E40-AEC7-CADC526E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F7370-BCDB-437C-8308-7484A408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6733-B868-42AE-A727-48CF95314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6E6D-6DE1-41B7-BFB1-5E71AAD2B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32C99-FCF6-4663-AF02-F674262CC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8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457200" y="4134369"/>
            <a:ext cx="5050971" cy="221599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normalizeH="0" baseline="0" noProof="0" dirty="0"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br>
              <a:rPr kumimoji="0" lang="en-US" altLang="zh-CN" sz="6600" b="0" i="0" u="none" strike="noStrike" kern="1200" cap="none" normalizeH="0" baseline="0" noProof="0" dirty="0"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</a:br>
            <a:r>
              <a:rPr kumimoji="0" lang="en-US" altLang="zh-CN" sz="6600" b="1" i="0" u="none" strike="noStrike" kern="1200" cap="none" normalizeH="0" baseline="0" noProof="0" dirty="0"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3</a:t>
            </a:r>
            <a:r>
              <a:rPr kumimoji="0" lang="en-US" altLang="zh-CN" sz="6000" b="1" i="0" u="none" strike="noStrike" kern="1200" cap="none" normalizeH="0" baseline="0" noProof="0" dirty="0"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:14-22</a:t>
            </a:r>
            <a:endParaRPr kumimoji="0" lang="en-US" b="1" i="0" u="none" strike="noStrike" kern="1200" cap="none" normalizeH="0" baseline="0" noProof="0" dirty="0">
              <a:solidFill>
                <a:srgbClr val="002A00"/>
              </a:solidFill>
              <a:effectLst/>
              <a:uLnTx/>
              <a:uFillTx/>
              <a:latin typeface="Corbel" panose="020B0503020204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928" y="457200"/>
            <a:ext cx="8180961" cy="594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老底嘉城的特點：</a:t>
            </a:r>
            <a:endParaRPr lang="en-US" altLang="zh-CN" sz="4800" dirty="0">
              <a:solidFill>
                <a:srgbClr val="FFFF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3600" dirty="0">
                <a:solidFill>
                  <a:srgbClr val="B9FFB9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優越的地理位置：公</a:t>
            </a:r>
            <a:r>
              <a:rPr lang="zh-CN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路網是四通八達</a:t>
            </a:r>
            <a:r>
              <a:rPr lang="zh-CN" altLang="en-US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；</a:t>
            </a:r>
            <a:endParaRPr lang="en-US" altLang="zh-CN" sz="3600" dirty="0">
              <a:solidFill>
                <a:srgbClr val="B9FFB9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經濟繁榮，非常的富裕：</a:t>
            </a:r>
            <a:r>
              <a:rPr lang="zh-CN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所生產黑羊毛和毛織品，遠近馳名</a:t>
            </a:r>
            <a:r>
              <a:rPr lang="zh-CN" altLang="en-US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；</a:t>
            </a:r>
            <a:endParaRPr lang="en-US" altLang="zh-CN" sz="3600" dirty="0">
              <a:solidFill>
                <a:srgbClr val="B9FFB9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醫藥技術發達：</a:t>
            </a:r>
            <a:r>
              <a:rPr lang="zh-CN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有一所很出名古老的醫學院，特別是以耳科和眼科而聞名</a:t>
            </a:r>
            <a:r>
              <a:rPr lang="zh-CN" altLang="en-US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；</a:t>
            </a:r>
            <a:endParaRPr lang="en-US" altLang="zh-CN" sz="3600" dirty="0">
              <a:solidFill>
                <a:srgbClr val="B9FFB9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政治地位重要：</a:t>
            </a:r>
            <a:r>
              <a:rPr lang="zh-CN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曾是羅馬帝國弗呂家省的省會，使得該城益形重要繁榮</a:t>
            </a:r>
            <a:r>
              <a:rPr lang="zh-CN" altLang="en-US" sz="36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endParaRPr lang="en-US" sz="6000" dirty="0">
              <a:solidFill>
                <a:srgbClr val="B9FFB9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4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46314"/>
            <a:ext cx="8229599" cy="5943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「你要寫信給老底嘉教會的使者說：『那</a:t>
            </a:r>
            <a:r>
              <a:rPr lang="zh-TW" sz="4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為阿們的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為誠信真實見證的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在神創造萬物之上為元首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的說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4000" dirty="0">
              <a:solidFill>
                <a:srgbClr val="2D051A"/>
              </a:solidFill>
              <a:effectLst/>
              <a:latin typeface="Candara" panose="020E0502030303020204" pitchFamily="34" charset="0"/>
              <a:ea typeface="CWTEX-F" panose="02020600000000000000" pitchFamily="18" charset="-120"/>
              <a:cs typeface="Times New Roman" panose="02020603050405020304" pitchFamily="18" charset="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36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『元首』的希臘文也有『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源頭</a:t>
            </a:r>
            <a:r>
              <a:rPr lang="zh-TW" sz="36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』的意思。約翰福音</a:t>
            </a:r>
            <a:r>
              <a:rPr lang="zh-TW" sz="3600" dirty="0">
                <a:solidFill>
                  <a:srgbClr val="36174D"/>
                </a:solidFill>
                <a:effectLst/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1:2-3</a:t>
            </a:r>
            <a:r>
              <a:rPr lang="zh-TW" sz="36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sz="3600" dirty="0">
                <a:solidFill>
                  <a:srgbClr val="36174D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『這道太初與神同在。萬物是藉著他造的，凡被造的，沒有一樣不是藉著他造的。』</a:t>
            </a:r>
            <a:endParaRPr lang="en-US" sz="3600" dirty="0">
              <a:solidFill>
                <a:srgbClr val="36174D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9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2294" y="685800"/>
            <a:ext cx="7999412" cy="548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主在這裡的自稱與約翰之前的記載是一致的 </a:t>
            </a:r>
            <a:r>
              <a:rPr lang="en-US" altLang="zh-CN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</a:t>
            </a:r>
            <a:r>
              <a:rPr lang="en-US" altLang="zh-CN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1:5)</a:t>
            </a:r>
            <a:r>
              <a:rPr lang="zh-CN" altLang="en-US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endParaRPr lang="en-US" altLang="zh-CN" sz="4400" dirty="0">
              <a:solidFill>
                <a:srgbClr val="001B7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36174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並那</a:t>
            </a:r>
            <a:r>
              <a:rPr lang="zh-TW" sz="44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誠實作見證的</a:t>
            </a:r>
            <a:r>
              <a:rPr lang="zh-TW" sz="4400" dirty="0">
                <a:solidFill>
                  <a:srgbClr val="36174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從死裡首先復活</a:t>
            </a:r>
            <a:r>
              <a:rPr lang="zh-TW" sz="4400" dirty="0">
                <a:solidFill>
                  <a:srgbClr val="36174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為世上君王元首的</a:t>
            </a:r>
            <a:r>
              <a:rPr lang="zh-TW" sz="4400" dirty="0">
                <a:solidFill>
                  <a:srgbClr val="36174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耶穌基督，有恩惠平安歸與你們。他愛我們，用自己的血使我們脫離罪惡</a:t>
            </a:r>
            <a:r>
              <a:rPr lang="en-US" altLang="zh-TW" sz="4400" dirty="0">
                <a:solidFill>
                  <a:srgbClr val="36174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98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599" cy="54755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GB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65:16 </a:t>
            </a:r>
            <a:r>
              <a:rPr lang="zh-TW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這樣，在地上為自己求福的，必憑『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真實的神</a:t>
            </a:r>
            <a:r>
              <a:rPr lang="zh-TW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原文：</a:t>
            </a:r>
            <a:r>
              <a:rPr lang="en-US" altLang="zh-CN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阿門的神</a:t>
            </a:r>
            <a:r>
              <a:rPr lang="en-US" altLang="zh-CN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求福，在地上起誓的，必指『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真實的神</a:t>
            </a:r>
            <a:r>
              <a:rPr lang="zh-TW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』起誓，因為從前的患難已經忘記，也從我眼前隱藏了。</a:t>
            </a:r>
            <a:r>
              <a:rPr lang="en-GB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看哪，我造新天新地，從前的事不再被記念，也不再追想。</a:t>
            </a:r>
            <a:endParaRPr lang="en-US" sz="4000" dirty="0">
              <a:solidFill>
                <a:srgbClr val="C00000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1226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0" y="685800"/>
            <a:ext cx="8218715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因此，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神的信實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和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新的創造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是有關係的。</a:t>
            </a:r>
            <a:endParaRPr lang="en-US" altLang="zh-CN" sz="4000" dirty="0">
              <a:solidFill>
                <a:srgbClr val="2D051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事實上，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在神創造萬物之上為元首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原文的翻譯是：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為神創造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萬物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之始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。指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000F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祂是初熟的果子</a:t>
            </a:r>
            <a:r>
              <a:rPr lang="en-US" altLang="zh-CN" sz="4000" dirty="0">
                <a:solidFill>
                  <a:srgbClr val="0000F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長子</a:t>
            </a:r>
            <a:r>
              <a:rPr lang="en-US" altLang="zh-CN" sz="3600" b="1" i="1" dirty="0">
                <a:solidFill>
                  <a:srgbClr val="0000F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(first fruit; first son)</a:t>
            </a:r>
            <a:r>
              <a:rPr lang="zh-CN" altLang="en-US" sz="4000" dirty="0">
                <a:solidFill>
                  <a:srgbClr val="0000F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；首先復活的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，也就是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祂開啟了上帝</a:t>
            </a:r>
            <a:r>
              <a:rPr lang="en-US" alt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新的創造。</a:t>
            </a:r>
            <a:r>
              <a:rPr lang="en-US" alt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000" dirty="0">
              <a:solidFill>
                <a:srgbClr val="C00000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2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90212F-11EB-4397-B5FF-830ADE348F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486" y="4384448"/>
            <a:ext cx="7731125" cy="198233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4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您的財富觀與見識是新的，屬天的；還是舊的，屬地的</a:t>
            </a:r>
            <a:r>
              <a:rPr lang="en-US" altLang="zh-CN" sz="44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endParaRPr lang="en-US" sz="4400" dirty="0">
              <a:solidFill>
                <a:srgbClr val="000074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6437" y="491218"/>
            <a:ext cx="7731125" cy="349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顯然主耶穌要老底嘉教會將眼光從舊的，地上的財富轉移到新的，天上的財富；從舊的，地上的見識，轉移到新的，屬靈的見識。</a:t>
            </a: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9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83759"/>
            <a:ext cx="8218713" cy="57170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15</a:t>
            </a:r>
            <a:r>
              <a:rPr lang="en-GB" sz="4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WTEX-F" panose="02020600000000000000" pitchFamily="18" charset="-120"/>
              </a:rPr>
              <a:t> </a:t>
            </a:r>
            <a:r>
              <a:rPr lang="zh-TW" sz="4400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我知道你的行為，</a:t>
            </a:r>
            <a:r>
              <a:rPr lang="zh-TW" sz="44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你也不冷也不熱</a:t>
            </a:r>
            <a:r>
              <a:rPr lang="zh-TW" sz="4400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。我巴不得你或冷或熱！</a:t>
            </a:r>
            <a:endParaRPr lang="en-US" altLang="zh-TW" sz="4400" dirty="0">
              <a:solidFill>
                <a:srgbClr val="0000FF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老底嘉教會可能因著他們的財富與繁榮，而存在有一種錯誤的掌控感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sz="36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沒問題；我都</a:t>
            </a:r>
            <a:r>
              <a:rPr lang="zh-CN" altLang="en-US" sz="3600" dirty="0">
                <a:solidFill>
                  <a:schemeClr val="tx2">
                    <a:lumMod val="65000"/>
                    <a:lumOff val="35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可以</a:t>
            </a:r>
            <a:r>
              <a:rPr lang="zh-CN" altLang="en-US" sz="36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罩得住</a:t>
            </a:r>
            <a:r>
              <a:rPr lang="zh-TW" sz="36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TW" sz="3600" i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 am in control</a:t>
            </a:r>
            <a:r>
              <a:rPr lang="en-US" altLang="zh-TW" sz="36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/ </a:t>
            </a:r>
            <a:r>
              <a:rPr lang="en-GB" sz="3600" i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false sense of security</a:t>
            </a:r>
            <a:r>
              <a:rPr lang="en-GB" sz="36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36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40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這裡的</a:t>
            </a:r>
            <a:r>
              <a:rPr lang="en-US" altLang="zh-CN" sz="40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冷</a:t>
            </a:r>
            <a:r>
              <a:rPr lang="en-US" altLang="zh-CN" sz="40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和</a:t>
            </a:r>
            <a:r>
              <a:rPr lang="en-US" altLang="zh-CN" sz="40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熱</a:t>
            </a:r>
            <a:r>
              <a:rPr lang="en-US" altLang="zh-CN" sz="40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都是正面的象徵。</a:t>
            </a:r>
            <a:endParaRPr lang="en-US" sz="4000" dirty="0">
              <a:solidFill>
                <a:srgbClr val="000074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7" y="707571"/>
            <a:ext cx="8112125" cy="5704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希拉波利的溫泉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含有豐富的礦物質，有醫療的作用；</a:t>
            </a:r>
            <a:r>
              <a:rPr lang="zh-TW" sz="40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歌羅西的冷泉水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清新可口，有提神的作用。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老底嘉從這兩個城市引水使用，汲取時已經不冷不熱。</a:t>
            </a:r>
            <a:endParaRPr lang="en-US" altLang="zh-TW" sz="2400" dirty="0">
              <a:solidFill>
                <a:srgbClr val="0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『不冷不熱』就是指『又不適合醫療，又不適合飲用</a:t>
            </a:r>
            <a:r>
              <a:rPr lang="en-US" alt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altLang="zh-CN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不能提神止渴。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2800" dirty="0">
              <a:solidFill>
                <a:srgbClr val="0000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7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6" y="925286"/>
            <a:ext cx="7761514" cy="502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15 </a:t>
            </a:r>
            <a:r>
              <a:rPr lang="zh-TW" altLang="en-US" sz="480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我知道你的行為，你也不冷也不熱。我巴不得你或冷或熱！</a:t>
            </a:r>
            <a:r>
              <a:rPr lang="en-US" sz="480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16 </a:t>
            </a:r>
            <a:r>
              <a:rPr lang="zh-TW" altLang="en-US" sz="480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你既如溫水，也不冷也不熱，所以我必從我口中把你吐出去。</a:t>
            </a:r>
            <a:endParaRPr lang="en-US" sz="480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178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713468"/>
            <a:ext cx="8229600" cy="57499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根據學者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C. J. </a:t>
            </a:r>
            <a:r>
              <a:rPr lang="en-GB" sz="4000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Hemer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的研究，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從希拉波利高地湧出的泉水流過長達一公里半的岩石峭壁，有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差不多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100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公尺的落差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從老底嘉城望過去，隨著陽光角度的變化反映出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各種色澤的光芒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；非常漂亮；但是喝到口裡，則是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想要吐出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28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55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190" y="1371600"/>
            <a:ext cx="7533619" cy="3439886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714500" algn="l"/>
                <a:tab pos="4457700" algn="l"/>
              </a:tabLst>
            </a:pP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啟示錄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3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:14-22</a:t>
            </a:r>
            <a:b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en-US" sz="6000" dirty="0">
                <a:solidFill>
                  <a:srgbClr val="B9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“</a:t>
            </a:r>
            <a:r>
              <a:rPr lang="zh-TW" altLang="en-US" sz="6000" dirty="0">
                <a:solidFill>
                  <a:srgbClr val="B9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耶穌給七教會的信</a:t>
            </a:r>
            <a:r>
              <a:rPr lang="en-US" sz="6000" dirty="0">
                <a:solidFill>
                  <a:srgbClr val="B9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6000" dirty="0">
                <a:solidFill>
                  <a:srgbClr val="B9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四</a:t>
            </a:r>
            <a:r>
              <a:rPr lang="en-US" sz="6000" dirty="0">
                <a:solidFill>
                  <a:srgbClr val="B9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)” </a:t>
            </a:r>
            <a:endParaRPr lang="en-US" sz="4400" b="1" dirty="0">
              <a:solidFill>
                <a:srgbClr val="B9FF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4200" y="669925"/>
            <a:ext cx="7975600" cy="57499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以此來描述老底嘉教會的屬靈光景：『</a:t>
            </a:r>
            <a:r>
              <a:rPr lang="zh-CN" sz="40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看起來光鮮亮麗，喝起來</a:t>
            </a:r>
            <a:r>
              <a:rPr lang="zh-TW" sz="40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令人作嘔</a:t>
            </a:r>
            <a:r>
              <a:rPr lang="zh-CN" sz="40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；是何等的諷刺；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彷彿主耶穌對他們說，『</a:t>
            </a:r>
            <a:r>
              <a:rPr lang="zh-CN" sz="40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你們真是令我想吐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』。 </a:t>
            </a:r>
            <a:endParaRPr lang="en-US" altLang="zh-CN" sz="4000" dirty="0">
              <a:solidFill>
                <a:srgbClr val="0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『吐』的原文是『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令人作嘔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碳酸鈣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含量高的水質會使人想要吐。主耶穌如此比喻是叫老底嘉人『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一聽就明白。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』。</a:t>
            </a:r>
            <a:endParaRPr lang="en-US" sz="2800" dirty="0">
              <a:solidFill>
                <a:srgbClr val="4B4BFF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373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2" y="452437"/>
            <a:ext cx="8196942" cy="5953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一個</a:t>
            </a:r>
            <a:r>
              <a:rPr lang="en-US" altLang="zh-CN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不冷不熱</a:t>
            </a:r>
            <a:r>
              <a:rPr lang="en-US" altLang="zh-CN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的教會</a:t>
            </a:r>
            <a:r>
              <a:rPr lang="en-US" altLang="zh-CN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 </a:t>
            </a:r>
          </a:p>
          <a:p>
            <a:pPr marL="45720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一個對主三心兩意，如同應付的教會</a:t>
            </a: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sz="4400" dirty="0">
                <a:solidFill>
                  <a:srgbClr val="C0000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</a:rPr>
              <a:t>既無法叫人從罪中得釋放，從心靈傷害中得醫治；也無法叫迷失的靈魂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</a:rPr>
              <a:t>轉向，</a:t>
            </a:r>
            <a:r>
              <a:rPr lang="zh-CN" sz="4400" dirty="0">
                <a:solidFill>
                  <a:srgbClr val="C0000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</a:rPr>
              <a:t>歸回他們的救主耶穌基督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</a:rPr>
              <a:t>』</a:t>
            </a:r>
            <a:r>
              <a:rPr lang="zh-CN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。</a:t>
            </a:r>
            <a:endParaRPr lang="en-US" sz="4400" dirty="0">
              <a:solidFill>
                <a:srgbClr val="2D051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616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685799"/>
            <a:ext cx="8186057" cy="55190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如果一個教會雖然定期聚會；偶爾也做做善事；卻不注重真理的教導與實踐，也不認真禱告，彼此關懷見證主；乃至於處理教會內外的事務與世俗社會沒有什麼不同；那就會是一個典型不冷不熱的</a:t>
            </a:r>
            <a:r>
              <a:rPr lang="en-US" altLang="zh-CN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溫水</a:t>
            </a:r>
            <a:r>
              <a:rPr lang="en-US" altLang="zh-CN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教會。</a:t>
            </a:r>
            <a:r>
              <a:rPr lang="en-US" altLang="zh-CN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451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685799"/>
            <a:ext cx="8229599" cy="57367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照原文的文法與字義來看：主耶穌在這裡是告訴他們：我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必然</a:t>
            </a:r>
            <a:r>
              <a:rPr lang="en-US" altLang="zh-CN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要把你們</a:t>
            </a:r>
            <a:r>
              <a:rPr lang="en-US" altLang="zh-CN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從我的口裡</a:t>
            </a:r>
            <a:r>
              <a:rPr lang="en-US" altLang="zh-CN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吐</a:t>
            </a:r>
            <a:r>
              <a:rPr lang="en-US" altLang="zh-CN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出去</a:t>
            </a:r>
            <a:r>
              <a:rPr lang="en-US" altLang="zh-CN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– 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表達一個無法避免的嚴厲結局。</a:t>
            </a:r>
            <a:endParaRPr lang="en-US" altLang="zh-CN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『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吐出去</a:t>
            </a:r>
            <a:r>
              <a:rPr lang="en-US" alt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』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：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sym typeface="Wingdings" panose="05000000000000000000" pitchFamily="2" charset="2"/>
              </a:rPr>
              <a:t>(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sym typeface="Wingdings" panose="05000000000000000000" pitchFamily="2" charset="2"/>
              </a:rPr>
              <a:t>與你們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  <a:sym typeface="Wingdings" panose="05000000000000000000" pitchFamily="2" charset="2"/>
              </a:rPr>
              <a:t>)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徹底切割</a:t>
            </a:r>
            <a:endParaRPr lang="en-US" sz="48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6962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46314"/>
            <a:ext cx="8229599" cy="59653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老底嘉城的富裕是遠近馳名的。甚至當公元</a:t>
            </a:r>
            <a:r>
              <a:rPr lang="en-US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60</a:t>
            </a:r>
            <a:r>
              <a:rPr lang="zh-TW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年一場地震把整個城市幾乎夷為平地後，他們有能力不借助羅馬政府任何救助，就自己重建起來；甚且建得比原來更加雄偉，更加豪華。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教會若是有同樣的心態，就不覺得他們需要主耶穌</a:t>
            </a:r>
            <a:r>
              <a:rPr 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如同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老底嘉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城不需要羅馬，自己可以搞定。</a:t>
            </a:r>
            <a:endParaRPr lang="en-US" sz="4000" dirty="0">
              <a:solidFill>
                <a:srgbClr val="C00000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501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0" y="468085"/>
            <a:ext cx="8218715" cy="5943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4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這裡既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沒有外部的壓迫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TW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撒狄</a:t>
            </a:r>
            <a:r>
              <a:rPr lang="zh-TW" sz="36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面對的異教徒，</a:t>
            </a:r>
            <a:r>
              <a:rPr lang="zh-TW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士每拿</a:t>
            </a:r>
            <a:r>
              <a:rPr lang="zh-TW" sz="36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和</a:t>
            </a:r>
            <a:r>
              <a:rPr lang="zh-TW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非拉鐵飛</a:t>
            </a:r>
            <a:r>
              <a:rPr lang="zh-TW" sz="36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教會面對的猶太人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也沒有內部的矛盾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TW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以弗所</a:t>
            </a:r>
            <a:r>
              <a:rPr lang="zh-TW" sz="36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，</a:t>
            </a:r>
            <a:r>
              <a:rPr lang="zh-TW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別迦摩</a:t>
            </a:r>
            <a:r>
              <a:rPr lang="zh-TW" sz="36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，和</a:t>
            </a:r>
            <a:r>
              <a:rPr lang="zh-TW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推雅推喇</a:t>
            </a:r>
            <a:r>
              <a:rPr lang="zh-TW" sz="36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教會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面對</a:t>
            </a:r>
            <a:r>
              <a:rPr lang="zh-TW" sz="36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的異端神學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altLang="zh-CN" sz="36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老底嘉教會卻陷入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自以為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富足的安逸生活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；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甚至</a:t>
            </a:r>
            <a:r>
              <a:rPr lang="zh-CN" altLang="en-US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毫無屬靈價值</a:t>
            </a:r>
            <a:r>
              <a:rPr lang="en-US" altLang="zh-CN" sz="36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如同溫水</a:t>
            </a:r>
            <a:r>
              <a:rPr lang="en-US" altLang="zh-CN" sz="36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而不自覺。</a:t>
            </a:r>
            <a:endParaRPr lang="en-US" sz="44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245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2769" y="478631"/>
            <a:ext cx="8018462" cy="5900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老底嘉教會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令主耶穌想吐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的原因：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 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『你說「我是富足，</a:t>
            </a:r>
            <a:r>
              <a:rPr lang="zh-CN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已經發了財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，一樣都不缺」，卻不知道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你是那</a:t>
            </a:r>
            <a:r>
              <a:rPr lang="en-GB" sz="4400" b="1" baseline="30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(1)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困苦、</a:t>
            </a:r>
            <a:r>
              <a:rPr lang="en-GB" sz="4400" b="1" baseline="30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(2)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可憐</a:t>
            </a: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悲哀</a:t>
            </a: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、</a:t>
            </a:r>
            <a:r>
              <a:rPr lang="en-GB" sz="4400" b="1" baseline="30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(3)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貧窮、</a:t>
            </a:r>
            <a:r>
              <a:rPr lang="en-GB" sz="4400" b="1" baseline="30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(4)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瞎眼、</a:t>
            </a:r>
            <a:r>
              <a:rPr lang="en-GB" sz="4400" b="1" baseline="30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(5)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赤身的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(v.17)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『自滿』與『富足』是基督徒的致命組合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CN" altLang="en-US" sz="4800" dirty="0">
                <a:solidFill>
                  <a:schemeClr val="tx2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無知的財主</a:t>
            </a:r>
            <a:r>
              <a:rPr lang="en-US" alt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路</a:t>
            </a:r>
            <a:r>
              <a:rPr lang="en-US" alt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12)</a:t>
            </a:r>
            <a:r>
              <a:rPr lang="zh-CN" sz="4800" dirty="0">
                <a:solidFill>
                  <a:schemeClr val="tx2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4800" dirty="0">
              <a:solidFill>
                <a:schemeClr val="tx2"/>
              </a:solidFill>
              <a:effectLst/>
              <a:latin typeface="DFWeiBei-B5" panose="03000709000000000000" pitchFamily="65" charset="-12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7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0695-D581-45EC-9F1F-72373D390E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6382" y="476655"/>
            <a:ext cx="8211303" cy="5924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申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8:11</a:t>
            </a:r>
            <a:r>
              <a:rPr 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你要謹慎，免得忘記耶和華你的神，不守他的誡命，典章，律例，就是我今日所吩咐你的。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恐怕你吃得飽足，建造美好的房屋居住。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你的牛羊加多，你的金銀增添，並你所有的全都加增，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你就心高氣傲，忘記耶和華你的神，</a:t>
            </a:r>
            <a:r>
              <a:rPr 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就是將你從埃及地為奴之家領出來的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2068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0695-D581-45EC-9F1F-72373D390E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6382" y="476655"/>
            <a:ext cx="8211303" cy="5924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何西阿書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12:8 </a:t>
            </a:r>
            <a:r>
              <a:rPr lang="zh-TW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以法蓮說：我果然成了富足，得了財寶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，我所勞碌得來的，人必不見有甚麼不義，可算為罪的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… </a:t>
            </a:r>
            <a:r>
              <a:rPr 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13:6 </a:t>
            </a:r>
            <a:r>
              <a:rPr lang="zh-TW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這些民照我所賜的食物得了飽足，</a:t>
            </a:r>
            <a:r>
              <a:rPr lang="zh-TW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既得飽足心就高傲，忘記了我。</a:t>
            </a:r>
            <a:endParaRPr lang="en-US" sz="4800" dirty="0">
              <a:solidFill>
                <a:srgbClr val="FFC000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6275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7534" y="381000"/>
            <a:ext cx="8290152" cy="60306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indent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我勸你向我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買火煉的</a:t>
            </a:r>
            <a:r>
              <a:rPr lang="zh-CN" sz="48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金子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8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叫你富足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；又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買</a:t>
            </a:r>
            <a:r>
              <a:rPr lang="zh-CN" sz="48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白衣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穿上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8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叫你赤身的羞恥不露出來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；又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買</a:t>
            </a:r>
            <a:r>
              <a:rPr lang="zh-CN" sz="48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眼藥</a:t>
            </a:r>
            <a:r>
              <a:rPr lang="en-US" altLang="zh-CN" sz="35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5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藥膏</a:t>
            </a:r>
            <a:r>
              <a:rPr lang="en-US" altLang="zh-CN" sz="35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擦你的眼睛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8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使你能看見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CN" sz="48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914400" marR="0" indent="-91440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ð"/>
            </a:pPr>
            <a:r>
              <a:rPr lang="zh-CN" altLang="en-US" sz="43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老底嘉教會當時的光景很像當年烏西亞王年間</a:t>
            </a:r>
            <a:r>
              <a:rPr lang="zh-CN" altLang="en-US" sz="4300" u="sng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耶路撒冷</a:t>
            </a:r>
            <a:r>
              <a:rPr lang="zh-CN" altLang="en-US" sz="43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和</a:t>
            </a:r>
            <a:r>
              <a:rPr lang="zh-CN" altLang="en-US" sz="4300" u="sng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猶大</a:t>
            </a:r>
            <a:r>
              <a:rPr lang="zh-CN" altLang="en-US" sz="43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的光景。</a:t>
            </a:r>
            <a:r>
              <a:rPr lang="en-US" altLang="zh-CN" sz="43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3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US" altLang="zh-CN" sz="43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2-4</a:t>
            </a:r>
            <a:r>
              <a:rPr lang="zh-CN" altLang="en-US" sz="43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</a:t>
            </a:r>
            <a:r>
              <a:rPr lang="en-US" altLang="zh-CN" sz="43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endParaRPr lang="en-US" sz="43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38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71340"/>
            <a:ext cx="8246699" cy="5918574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「你要寫信給老底嘉教會的使者說：『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那為阿們的，為誠信真實見證的，在神創造萬物之上為元首的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說：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15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我知道你的行為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，你也不冷也不熱。我巴不得你或冷或熱！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52F7F-5259-0EFB-0371-0275F071F4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452437"/>
            <a:ext cx="8239125" cy="5953125"/>
          </a:xfrm>
        </p:spPr>
        <p:txBody>
          <a:bodyPr anchor="t">
            <a:normAutofit/>
          </a:bodyPr>
          <a:lstStyle/>
          <a:p>
            <a:pPr marL="3429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賽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耶和華又說：「因為錫安的女子狂傲，行走挺項，賣弄眼目，俏步徐行，腳下玎璫，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17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所以主必使錫安的女子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頭長禿瘡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，耶和華又使她們赤露下體</a:t>
            </a:r>
            <a:r>
              <a:rPr lang="en-US" altLang="zh-TW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隱秘處</a:t>
            </a:r>
            <a:r>
              <a:rPr lang="en-US" altLang="zh-CN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? </a:t>
            </a:r>
            <a:r>
              <a:rPr lang="zh-CN" altLang="en-US" sz="3600" dirty="0">
                <a:solidFill>
                  <a:srgbClr val="0000A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額頭</a:t>
            </a:r>
            <a:r>
              <a:rPr lang="en-US" altLang="zh-TW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。」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18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到那日，主必除掉她們華美的腳釧、髮網、月牙圈、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19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耳環、手鐲、蒙臉的帕子、</a:t>
            </a:r>
            <a:endParaRPr lang="en-US" sz="8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967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52F7F-5259-0EFB-0371-0275F071F4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452437"/>
            <a:ext cx="8239125" cy="5953125"/>
          </a:xfrm>
        </p:spPr>
        <p:txBody>
          <a:bodyPr anchor="t">
            <a:normAutofit/>
          </a:bodyPr>
          <a:lstStyle/>
          <a:p>
            <a:pPr marL="3429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華冠、足鏈、華帶、香盒、符囊、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21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戒指、鼻環、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22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吉服、外套、雲肩、荷包、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23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手鏡、細麻衣、裹頭巾、蒙身的帕子。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24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必有臭爛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代替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馨香，繩子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代替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腰帶，光禿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代替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美髮，麻衣繫腰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代替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華服，烙傷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代替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美容。</a:t>
            </a:r>
            <a:endParaRPr lang="en-US" sz="8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468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344" y="478631"/>
            <a:ext cx="8215312" cy="590073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彼前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1:6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因此、你們是大有喜樂、但如今、在百般的試煉中暫時憂愁．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叫你們的信心既被試驗、就比那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被火試驗、仍然能壞的金子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、更顯寶貴．可以在耶穌基督顯現的時候、得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稱讚、榮耀、尊貴。</a:t>
            </a:r>
            <a:endParaRPr lang="en-US" altLang="zh-TW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HanWangYenLight" panose="02020300000000000000" pitchFamily="18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19:8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就蒙恩得穿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光明潔白的細麻衣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、這細麻衣就是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聖徒所行的義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3128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40485" cy="57157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哥林多後書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5:3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倘若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穿上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新的身體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、被遇見的時候就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不至於赤身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了。</a:t>
            </a:r>
            <a:endParaRPr lang="en-US" altLang="zh-TW" sz="40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重點是：主耶和華多次藉著先知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(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在舊約中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以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赤露下體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altLang="zh-CN" sz="32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(</a:t>
            </a:r>
            <a:r>
              <a:rPr lang="zh-CN" altLang="en-US" sz="3200" dirty="0">
                <a:solidFill>
                  <a:srgbClr val="5B5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露出額頭</a:t>
            </a:r>
            <a:r>
              <a:rPr lang="en-US" altLang="zh-CN" sz="3200" dirty="0">
                <a:solidFill>
                  <a:srgbClr val="5B5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/</a:t>
            </a:r>
            <a:r>
              <a:rPr lang="zh-CN" altLang="en-US" sz="3200" dirty="0">
                <a:solidFill>
                  <a:srgbClr val="5B5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禿頭</a:t>
            </a:r>
            <a:r>
              <a:rPr lang="en-US" altLang="zh-CN" sz="3200" dirty="0">
                <a:solidFill>
                  <a:srgbClr val="5B5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來描述以色列人離棄耶和華神去拜偶像的屬靈光景。所以</a:t>
            </a:r>
            <a:r>
              <a:rPr lang="en-US" altLang="zh-CN" sz="40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赤身的羞恥</a:t>
            </a:r>
            <a:r>
              <a:rPr lang="en-US" altLang="zh-CN" sz="40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可以從這方面來理解。</a:t>
            </a:r>
            <a:endParaRPr lang="en-US" sz="4000" dirty="0">
              <a:solidFill>
                <a:schemeClr val="tx2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62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737" y="685800"/>
            <a:ext cx="8130949" cy="5704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約翰一書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2:27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你們從主所受的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恩膏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、常存在你們心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裡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、並不用人教訓你們．自有主的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恩膏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在凡事上教訓你們．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恩膏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是真的、不是假的．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你們要按這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恩膏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的教訓、住在主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裡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面。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82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457199"/>
            <a:ext cx="8207829" cy="59327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indent="0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以弗所書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1:17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求我們主耶穌基督的神、榮耀的父、將那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賜人智慧和啟示的靈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、賞給你們、使你們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真知道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18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並且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照明你們心中的眼睛</a:t>
            </a:r>
            <a:r>
              <a:rPr lang="en-US" altLang="zh-TW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使你們有屬靈的見識</a:t>
            </a:r>
            <a:r>
              <a:rPr lang="en-US" altLang="zh-TW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、使你們知道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的恩召有何等指望．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在聖徒中得的基業、有何等豐盛的榮耀．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lvl="0" indent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43000" algn="l"/>
              </a:tabLst>
            </a:pPr>
            <a:endParaRPr lang="en-US" sz="66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992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6314" y="566057"/>
            <a:ext cx="8251371" cy="57258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800" u="sng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向我買</a:t>
            </a:r>
            <a:r>
              <a:rPr lang="zh-TW" altLang="en-US" sz="48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火煉的金子，叫你富足；</a:t>
            </a:r>
            <a:endParaRPr lang="en-US" altLang="zh-TW" sz="4800" dirty="0">
              <a:solidFill>
                <a:schemeClr val="tx2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marR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800" u="sng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又買</a:t>
            </a:r>
            <a:r>
              <a:rPr lang="zh-TW" altLang="en-US" sz="48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白衣穿上，叫你赤身的羞恥不露出來；</a:t>
            </a:r>
            <a:endParaRPr lang="en-US" altLang="zh-TW" sz="4800" dirty="0">
              <a:solidFill>
                <a:schemeClr val="tx2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marR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800" u="sng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又買</a:t>
            </a:r>
            <a:r>
              <a:rPr lang="zh-TW" altLang="en-US" sz="48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眼藥擦你的眼睛，使你能看見。</a:t>
            </a:r>
            <a:endParaRPr lang="en-US" sz="4800" dirty="0">
              <a:solidFill>
                <a:schemeClr val="tx2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72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725" y="573881"/>
            <a:ext cx="8210550" cy="5710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317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『買賣』是交換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，需要付代價</a:t>
            </a:r>
            <a:r>
              <a:rPr lang="en-US" alt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這是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買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送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的基本差異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32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629150" marR="0" indent="-4625975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火煉的金子</a:t>
            </a:r>
            <a:r>
              <a:rPr lang="en-US" altLang="zh-CN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en-US" altLang="zh-CN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	</a:t>
            </a:r>
            <a:r>
              <a:rPr lang="zh-CN" altLang="en-US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存到永遠的財富。</a:t>
            </a:r>
            <a:endParaRPr lang="en-US" altLang="zh-CN" sz="4400" dirty="0">
              <a:solidFill>
                <a:srgbClr val="000074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800600" marR="0" indent="-4797425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白衣</a:t>
            </a:r>
            <a:r>
              <a:rPr lang="en-US" altLang="zh-CN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：潔淨的身份。</a:t>
            </a:r>
            <a:endParaRPr lang="en-US" altLang="zh-CN" sz="4400" dirty="0">
              <a:solidFill>
                <a:srgbClr val="000074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800600" indent="-479742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眼藥</a:t>
            </a:r>
            <a:r>
              <a:rPr lang="en-US" altLang="zh-CN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：屬</a:t>
            </a:r>
            <a:r>
              <a:rPr lang="zh-CN" altLang="en-US" sz="44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靈的真智慧</a:t>
            </a:r>
            <a:r>
              <a:rPr lang="zh-CN" altLang="en-US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400" dirty="0">
              <a:solidFill>
                <a:srgbClr val="000074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928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725" y="573881"/>
            <a:ext cx="8210550" cy="5710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3175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老底嘉教會的富足限制了他們的思維：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反正我有錢可以買！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altLang="zh-TW" sz="4400" dirty="0">
              <a:solidFill>
                <a:srgbClr val="4B4BFF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但是，跟耶穌買東西要用什麼錢</a:t>
            </a:r>
            <a:r>
              <a:rPr lang="en-US" altLang="zh-CN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天國的交易必須使用什麼貨幣</a:t>
            </a:r>
            <a:r>
              <a:rPr lang="en-US" altLang="zh-CN" sz="4800" dirty="0">
                <a:solidFill>
                  <a:srgbClr val="001B70"/>
                </a:solidFill>
                <a:latin typeface="Candara" panose="020E0502030303020204" pitchFamily="34" charset="0"/>
                <a:ea typeface="PMingLiU" panose="02020500000000000000" pitchFamily="18" charset="-120"/>
              </a:rPr>
              <a:t>?  </a:t>
            </a:r>
            <a:r>
              <a:rPr lang="zh-CN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羅馬金幣</a:t>
            </a:r>
            <a:r>
              <a:rPr lang="en-US" altLang="zh-CN" sz="48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CN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黃金白銀</a:t>
            </a:r>
            <a:r>
              <a:rPr lang="en-US" altLang="zh-CN" sz="48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CN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美金</a:t>
            </a:r>
            <a:r>
              <a:rPr lang="en-US" altLang="zh-CN" sz="48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4800" dirty="0">
              <a:solidFill>
                <a:srgbClr val="36174D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609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78631"/>
            <a:ext cx="8229600" cy="59007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太 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6:19 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不要為自己積儹財寶在地上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，地上有蟲子咬，能鏽壞，也有賊挖窟窿來偷。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20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只要積儹財寶在天上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，天上沒有蟲子咬，不能鏽壞，也沒有賊挖窟窿來偷。</a:t>
            </a:r>
            <a:endParaRPr lang="en-US" sz="4400" dirty="0">
              <a:solidFill>
                <a:srgbClr val="2D051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箴</a:t>
            </a: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19:17 </a:t>
            </a: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憐憫貧窮的，就是借給耶和華，他的善行，耶和華必償還。</a:t>
            </a:r>
            <a:endParaRPr lang="en-US" sz="4400" dirty="0">
              <a:solidFill>
                <a:srgbClr val="4B4BF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9693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71341"/>
            <a:ext cx="8307372" cy="5918573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你既如溫水，也不冷也不熱，所以我必從我口中把你吐出去。 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你說「我是富足，已經發了財，一樣都不缺」，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卻不知道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你是那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困苦、可憐、貧窮、瞎眼、赤身的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48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68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691925"/>
            <a:ext cx="8240486" cy="5491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3175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36174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路加福音 </a:t>
            </a:r>
            <a:r>
              <a:rPr lang="en-US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16:9 </a:t>
            </a: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我又告訴你們，要藉著那不義的錢財，結交朋友，到了錢財無用的時候，他們可以接你們到永存的帳幕裡去。</a:t>
            </a:r>
            <a:endParaRPr lang="en-US" sz="4800" dirty="0">
              <a:solidFill>
                <a:srgbClr val="36174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6593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9894" y="478631"/>
            <a:ext cx="8304212" cy="5900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</a:t>
            </a:r>
            <a:r>
              <a:rPr lang="en-GB" sz="4400" dirty="0">
                <a:solidFill>
                  <a:srgbClr val="2D051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凡我所疼愛的，我就責備管教他，所以你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要發熱心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3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(be zealous/be earnest)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，也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要悔改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44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hangingPunc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申命記 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8:5 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你當心裡思想、耶和華你神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管教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你、好像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人管教兒子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一樣。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你要謹守耶和華你神的誡命、遵行</a:t>
            </a:r>
            <a:r>
              <a:rPr lang="zh-CN" altLang="en-US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的道、敬畏</a:t>
            </a:r>
            <a:r>
              <a:rPr lang="zh-CN" altLang="en-US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endParaRPr lang="en-US" sz="4400" dirty="0">
              <a:solidFill>
                <a:srgbClr val="36174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244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142" y="446315"/>
            <a:ext cx="8599715" cy="596537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箴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3:11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我兒、你不可輕看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耶和華的管教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、也不可厭煩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的責備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因為耶和華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所愛的、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必責備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正如父親責備所喜愛的兒子。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林前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11:32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我們受審的時候、乃是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被主懲治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．免得我們和世人一同定罪。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974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54972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希伯來書 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12:5 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你們又忘了那勸你們如同勸兒子的話、說、『我兒、你不可輕看主的管教、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被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責備的時候、也不可灰心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因為主所愛的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必管教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、又鞭打凡所收納的兒子。』</a:t>
            </a:r>
            <a:endParaRPr lang="en-US" sz="4400" dirty="0">
              <a:solidFill>
                <a:srgbClr val="36174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36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74913"/>
            <a:ext cx="8218714" cy="55081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 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你們所忍受的、是神管教你們、待你們如同待兒子．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焉有兒子不被父親管教的呢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 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 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管教原是眾子所共受的、你們若不受管教、就是私子、不是兒子了</a:t>
            </a:r>
            <a:r>
              <a:rPr lang="en-US" alt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400" dirty="0">
              <a:solidFill>
                <a:srgbClr val="001B7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604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25928"/>
            <a:ext cx="8229599" cy="5606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 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生身的父都是暫隨己意管教我們．惟有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萬靈的父管教我們、是要我們得益處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使我們在</a:t>
            </a:r>
            <a:r>
              <a:rPr lang="zh-CN" altLang="en-US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的聖潔上有分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 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凡管教的事、當時不覺得快樂、反覺得愁苦．後來卻為那經練過的人、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結出平安的果子、就是義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4333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90562"/>
            <a:ext cx="8229600" cy="5492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啟示錄 </a:t>
            </a: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3: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19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凡我所疼愛的，我就責備管教他，所以你要發熱心，也要悔改。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20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看哪，我</a:t>
            </a:r>
            <a:r>
              <a:rPr lang="zh-CN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站在</a:t>
            </a:r>
            <a:r>
              <a:rPr lang="en-US" altLang="zh-CN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現在</a:t>
            </a:r>
            <a:r>
              <a:rPr lang="en-US" altLang="zh-CN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altLang="en-US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持續的動作</a:t>
            </a:r>
            <a:r>
              <a:rPr lang="en-US" altLang="zh-CN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門外</a:t>
            </a:r>
            <a:r>
              <a:rPr lang="zh-CN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叩門</a:t>
            </a:r>
            <a:r>
              <a:rPr lang="en-US" altLang="zh-CN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現在</a:t>
            </a:r>
            <a:r>
              <a:rPr lang="en-US" altLang="zh-CN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altLang="en-US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持續的動作</a:t>
            </a:r>
            <a:r>
              <a:rPr lang="en-US" altLang="zh-CN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；若有聽見我聲音就開門的，我要進到他那裡去，我與他、他與我一同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坐席</a:t>
            </a:r>
            <a:r>
              <a:rPr lang="en-US" altLang="zh-CN" sz="3200" dirty="0">
                <a:solidFill>
                  <a:srgbClr val="5B5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5B5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用餐</a:t>
            </a:r>
            <a:r>
              <a:rPr lang="en-US" altLang="zh-CN" sz="3200" dirty="0">
                <a:solidFill>
                  <a:srgbClr val="5B5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 </a:t>
            </a:r>
            <a:endParaRPr lang="en-US" sz="8800" dirty="0">
              <a:solidFill>
                <a:srgbClr val="2D051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242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9593" y="690562"/>
            <a:ext cx="8024813" cy="5492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提後</a:t>
            </a:r>
            <a:r>
              <a:rPr lang="en-US" alt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 </a:t>
            </a:r>
            <a:r>
              <a:rPr lang="en-GB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2:12 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我們若能忍耐、也必和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祂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一同作王．我們若不認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祂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、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祂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也必不認我們。</a:t>
            </a:r>
            <a:endParaRPr lang="en-US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614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68290-4D85-48DF-8923-6A378D5E418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5018" y="350043"/>
            <a:ext cx="4562475" cy="6157913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缺乏愛心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不儆醒，不聖潔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自滿自以為富足，靈裡貧窮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	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缺乏基督徒生命的見證行為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缺乏真理，世俗化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受其他宗教逼迫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受政治逼迫</a:t>
            </a:r>
            <a:r>
              <a:rPr lang="en-US" alt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9209A-6168-4F93-850E-9CBE8D4997F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52332" y="350043"/>
            <a:ext cx="3676650" cy="6157913"/>
          </a:xfrm>
        </p:spPr>
        <p:txBody>
          <a:bodyPr>
            <a:noAutofit/>
          </a:bodyPr>
          <a:lstStyle/>
          <a:p>
            <a:pPr marL="0" marR="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3200400" algn="l"/>
              </a:tabLst>
            </a:pPr>
            <a:r>
              <a:rPr lang="zh-TW" sz="32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以弗所</a:t>
            </a:r>
            <a:endParaRPr lang="en-US" sz="3200" dirty="0">
              <a:solidFill>
                <a:srgbClr val="0000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3200400" algn="l"/>
              </a:tabLst>
            </a:pPr>
            <a:r>
              <a:rPr lang="zh-TW" sz="32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撒狄</a:t>
            </a:r>
            <a:endParaRPr lang="en-US" sz="3200" dirty="0">
              <a:solidFill>
                <a:srgbClr val="0000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3200400" algn="l"/>
              </a:tabLst>
            </a:pPr>
            <a:r>
              <a:rPr lang="zh-TW" sz="32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老底嘉</a:t>
            </a:r>
            <a:endParaRPr lang="en-US" sz="3200" dirty="0">
              <a:solidFill>
                <a:srgbClr val="0000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5400"/>
              </a:spcBef>
              <a:spcAft>
                <a:spcPts val="600"/>
              </a:spcAft>
              <a:buNone/>
            </a:pPr>
            <a:r>
              <a:rPr lang="zh-TW" sz="32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撒狄</a:t>
            </a:r>
            <a:endParaRPr lang="en-US" sz="3200" dirty="0">
              <a:solidFill>
                <a:srgbClr val="0000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4800"/>
              </a:spcBef>
              <a:spcAft>
                <a:spcPts val="1200"/>
              </a:spcAft>
              <a:buNone/>
            </a:pPr>
            <a:r>
              <a:rPr lang="zh-TW" sz="32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別迦摩；推雅推喇</a:t>
            </a:r>
            <a:endParaRPr lang="en-US" sz="3200" dirty="0">
              <a:solidFill>
                <a:srgbClr val="0000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2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士每拿；非拉鐵飛</a:t>
            </a:r>
            <a:endParaRPr lang="en-US" sz="3200" dirty="0">
              <a:solidFill>
                <a:srgbClr val="0000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2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別迦摩</a:t>
            </a:r>
            <a:endParaRPr lang="en-US" sz="3200" dirty="0">
              <a:solidFill>
                <a:srgbClr val="0000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53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1FB5E0-9FEC-44CF-A3B9-57301EF85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4572000"/>
            <a:ext cx="8793480" cy="204977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6" y="457201"/>
            <a:ext cx="7783285" cy="38753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七教會的問題也是歷世歷代教會的問題，現今你所在或認識的教會，若也有類似的問題或難處，也請為他們禱告。</a:t>
            </a:r>
            <a:endParaRPr lang="en-US" sz="4400" dirty="0"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6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71341"/>
            <a:ext cx="8307372" cy="5940345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我勸你向我買火煉的金子，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叫你富足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；又買白衣穿上，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叫你赤身的羞恥不露出來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；又買眼藥擦你的眼睛，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使你能看見</a:t>
            </a:r>
            <a:r>
              <a:rPr lang="zh-CN" alt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19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凡我所疼愛的，我就責備管教他，所以你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要發熱心，也要悔改。</a:t>
            </a:r>
            <a:r>
              <a:rPr lang="zh-TW" sz="4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altLang="zh-TW" sz="48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78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558800"/>
            <a:ext cx="8229600" cy="574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教會為何容易世俗化 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– 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憑己意行事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(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便宜行事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)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，並將其理性化；乃至於曲解聖經來符合自己肉體血氣的導向。在個人的層次如此做久了，就會逐漸形成教會的文化。</a:t>
            </a:r>
            <a:endParaRPr lang="en-US" sz="4000" dirty="0">
              <a:solidFill>
                <a:srgbClr val="2D051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如何警醒裝備 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– </a:t>
            </a:r>
            <a:r>
              <a:rPr lang="zh-CN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委身基督；渴慕真理；聽道行道；彼此勸勉；激發愛心！</a:t>
            </a:r>
            <a:endParaRPr lang="en-US" sz="4000" dirty="0">
              <a:solidFill>
                <a:srgbClr val="0000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86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65DA20E-CFA8-6752-5D46-37F663EF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855481"/>
            <a:ext cx="6571060" cy="973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5400" dirty="0">
                <a:solidFill>
                  <a:schemeClr val="tx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主特意的啟示：</a:t>
            </a:r>
            <a:endParaRPr lang="en-US" sz="5400" dirty="0">
              <a:solidFill>
                <a:schemeClr val="tx2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4F3DA1-5146-0F56-FBA5-3D95AB174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5" y="2068287"/>
            <a:ext cx="7396042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altLang="zh-TW" sz="4800" dirty="0">
                <a:solidFill>
                  <a:srgbClr val="66006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en-US" sz="5400" b="1" baseline="0" dirty="0">
                <a:solidFill>
                  <a:srgbClr val="660066"/>
                </a:solidFill>
                <a:latin typeface="Bwgrkn" panose="02020603050405020304" pitchFamily="18" charset="0"/>
                <a:ea typeface="DFYuanMedium-B5" panose="020F0509000000000000" pitchFamily="49" charset="-120"/>
              </a:rPr>
              <a:t>Oi=da, sou ta. </a:t>
            </a:r>
            <a:r>
              <a:rPr lang="en-US" sz="5400" b="1" baseline="0" dirty="0" err="1">
                <a:solidFill>
                  <a:srgbClr val="660066"/>
                </a:solidFill>
                <a:latin typeface="Bwgrkn" panose="02020603050405020304" pitchFamily="18" charset="0"/>
                <a:ea typeface="DFYuanMedium-B5" panose="020F0509000000000000" pitchFamily="49" charset="-120"/>
              </a:rPr>
              <a:t>e;rga</a:t>
            </a:r>
            <a:r>
              <a:rPr lang="en-US" sz="5400" b="1" baseline="0" dirty="0">
                <a:solidFill>
                  <a:srgbClr val="660066"/>
                </a:solidFill>
                <a:latin typeface="Bwgrkn" panose="02020603050405020304" pitchFamily="18" charset="0"/>
                <a:ea typeface="DFYuanMedium-B5" panose="020F0509000000000000" pitchFamily="49" charset="-120"/>
              </a:rPr>
              <a:t> </a:t>
            </a:r>
            <a:r>
              <a:rPr lang="zh-TW" altLang="en-US" sz="4800" dirty="0">
                <a:solidFill>
                  <a:srgbClr val="66006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我知道你們一切的行為</a:t>
            </a:r>
            <a:r>
              <a:rPr lang="en-US" sz="4800" dirty="0">
                <a:solidFill>
                  <a:srgbClr val="66006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/</a:t>
            </a:r>
            <a:r>
              <a:rPr lang="zh-TW" altLang="en-US" sz="4800" dirty="0">
                <a:solidFill>
                  <a:srgbClr val="66006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作為。</a:t>
            </a:r>
            <a:r>
              <a:rPr lang="en-US" altLang="zh-TW" sz="4800" dirty="0">
                <a:solidFill>
                  <a:srgbClr val="66006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800" dirty="0">
              <a:solidFill>
                <a:srgbClr val="660066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lvl="1" indent="0" algn="r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chemeClr val="tx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末後必有審判</a:t>
            </a:r>
            <a:endParaRPr lang="en-US" sz="5400" dirty="0">
              <a:solidFill>
                <a:schemeClr val="tx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14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96686"/>
            <a:ext cx="8229600" cy="54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從主耶穌寫給七個教會的信來歸納，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合主心意的共同特質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包括</a:t>
            </a:r>
            <a:r>
              <a:rPr lang="zh-TW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：愛心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愛主的心</a:t>
            </a:r>
            <a:r>
              <a:rPr 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；</a:t>
            </a:r>
            <a:r>
              <a:rPr lang="zh-TW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忠心；信實；堅忍；聖潔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；並且知錯能改</a:t>
            </a:r>
            <a:r>
              <a:rPr lang="zh-TW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472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571" y="696686"/>
            <a:ext cx="7772399" cy="53993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altLang="en-US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獎賞的共同性：</a:t>
            </a:r>
            <a:r>
              <a:rPr lang="en-US" altLang="zh-TW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在永恆中與基督永遠同在！</a:t>
            </a:r>
            <a:r>
              <a:rPr lang="en-US" altLang="zh-TW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800" dirty="0">
              <a:solidFill>
                <a:srgbClr val="000074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indent="0" defTabSz="9144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altLang="en-US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懲罰的共同性：</a:t>
            </a:r>
            <a:r>
              <a:rPr lang="en-US" altLang="zh-TW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在永恆裡與基督無分無關。</a:t>
            </a:r>
            <a:r>
              <a:rPr lang="en-US" altLang="zh-TW" sz="48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800" dirty="0">
              <a:solidFill>
                <a:srgbClr val="000074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661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1512" y="452437"/>
            <a:ext cx="7800975" cy="5953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只要是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生活</a:t>
            </a:r>
            <a:r>
              <a:rPr lang="zh-TW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有點積蓄，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肚子有點學問，</a:t>
            </a:r>
            <a:r>
              <a:rPr lang="zh-TW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人際關係良好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圓融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；事業發展相對順利，甚至在社會上有點名聲地位；終究</a:t>
            </a:r>
            <a:r>
              <a:rPr lang="zh-TW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還是與老底嘉教會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的性質</a:t>
            </a:r>
            <a:r>
              <a:rPr lang="zh-TW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最接近。</a:t>
            </a:r>
            <a:endParaRPr lang="en-US" sz="4400" dirty="0">
              <a:solidFill>
                <a:srgbClr val="4B4BFF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749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6532" y="702128"/>
            <a:ext cx="8030936" cy="5453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挑戰：</a:t>
            </a:r>
            <a:endParaRPr lang="en-US" altLang="zh-TW" sz="4400" dirty="0">
              <a:solidFill>
                <a:srgbClr val="C0000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如何在運用上帝交付給我們管理的錢財時，仍忠心謙卑依靠主；</a:t>
            </a:r>
            <a:endParaRPr lang="en-US" altLang="zh-TW" sz="4400" dirty="0">
              <a:solidFill>
                <a:srgbClr val="2D051A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如何在教內教外都有好名聲時，仍然對自己的殘缺與敗壞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常存</a:t>
            </a:r>
            <a:r>
              <a:rPr lang="zh-TW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著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一顆</a:t>
            </a:r>
            <a:r>
              <a:rPr lang="zh-TW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敏感的心。</a:t>
            </a:r>
            <a:endParaRPr lang="en-US" sz="4400" dirty="0">
              <a:solidFill>
                <a:srgbClr val="2D051A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164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6" y="696686"/>
            <a:ext cx="7761514" cy="54755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無論是舊約的以色列人還是新約的耶穌門徒</a:t>
            </a: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，歷代信徒</a:t>
            </a:r>
            <a:r>
              <a:rPr lang="en-US" altLang="zh-TW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都讓我們看到</a:t>
            </a: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天路是要忍耐奔跑的。</a:t>
            </a:r>
            <a:endParaRPr lang="en-US" altLang="zh-CN" sz="44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marR="0" lv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chemeClr val="bg2">
                    <a:lumMod val="1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得勝者</a:t>
            </a:r>
            <a:r>
              <a:rPr lang="en-US" altLang="zh-CN" sz="4400" dirty="0">
                <a:solidFill>
                  <a:schemeClr val="bg2">
                    <a:lumMod val="1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就是一個一生一世與主同行的人</a:t>
            </a: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。如以諾一樣，</a:t>
            </a:r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他因此得以在永恆裡與主同行。</a:t>
            </a:r>
            <a:endParaRPr lang="en-US" altLang="zh-TW" sz="4400" dirty="0">
              <a:solidFill>
                <a:schemeClr val="bg2">
                  <a:lumMod val="10000"/>
                </a:schemeClr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63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4" y="882376"/>
            <a:ext cx="7151017" cy="2546624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b="0" dirty="0">
                <a:solidFill>
                  <a:schemeClr val="tx2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b="0" dirty="0">
              <a:solidFill>
                <a:schemeClr val="tx2">
                  <a:lumMod val="50000"/>
                </a:schemeClr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944" y="4403035"/>
            <a:ext cx="7025558" cy="176916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</a:t>
            </a:r>
            <a:r>
              <a:rPr lang="en-US" altLang="zh-TW" sz="4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61913"/>
            <a:ext cx="8250811" cy="605201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看哪，我站在門外叩門；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若有聽見我聲音就開門的，我要進到他那裡去，我與他、他與我一同坐席。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21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得勝的，我要賜他在我寶座上與我同坐，就如我得了勝，在我父的寶座上與他同坐一般。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70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61913"/>
            <a:ext cx="8354506" cy="5699402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聖靈向眾教會所說的話，凡有耳的，就應當聽！』」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02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E14F9E7-D06D-470B-BD50-7919577E8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02" r="4" b="22904"/>
          <a:stretch/>
        </p:blipFill>
        <p:spPr bwMode="auto">
          <a:xfrm>
            <a:off x="155960" y="119199"/>
            <a:ext cx="8832080" cy="520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7932D0-757A-458D-A00B-49DBA3D64A0A}"/>
              </a:ext>
            </a:extLst>
          </p:cNvPr>
          <p:cNvSpPr/>
          <p:nvPr/>
        </p:nvSpPr>
        <p:spPr>
          <a:xfrm>
            <a:off x="3482502" y="185887"/>
            <a:ext cx="1089498" cy="507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18ACD5-97DC-497E-BAD8-E70F852E7336}"/>
              </a:ext>
            </a:extLst>
          </p:cNvPr>
          <p:cNvSpPr/>
          <p:nvPr/>
        </p:nvSpPr>
        <p:spPr>
          <a:xfrm>
            <a:off x="4364933" y="843212"/>
            <a:ext cx="1510573" cy="507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4FDFC9-EB46-4E90-A4A4-B22D1476B730}"/>
              </a:ext>
            </a:extLst>
          </p:cNvPr>
          <p:cNvSpPr/>
          <p:nvPr/>
        </p:nvSpPr>
        <p:spPr>
          <a:xfrm>
            <a:off x="5041272" y="1385712"/>
            <a:ext cx="1028935" cy="507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EF885A-5ED9-45BC-B763-C8B242D69E29}"/>
              </a:ext>
            </a:extLst>
          </p:cNvPr>
          <p:cNvSpPr/>
          <p:nvPr/>
        </p:nvSpPr>
        <p:spPr>
          <a:xfrm>
            <a:off x="6073608" y="1639551"/>
            <a:ext cx="1589810" cy="6590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C186B9-AB8B-4BF6-B7A5-047B8E5FAC58}"/>
              </a:ext>
            </a:extLst>
          </p:cNvPr>
          <p:cNvSpPr/>
          <p:nvPr/>
        </p:nvSpPr>
        <p:spPr>
          <a:xfrm>
            <a:off x="2451370" y="2044794"/>
            <a:ext cx="1089498" cy="507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1C3D1F-4690-4688-94EE-CBF517327B51}"/>
              </a:ext>
            </a:extLst>
          </p:cNvPr>
          <p:cNvSpPr/>
          <p:nvPr/>
        </p:nvSpPr>
        <p:spPr>
          <a:xfrm>
            <a:off x="5398852" y="3115483"/>
            <a:ext cx="1265122" cy="760213"/>
          </a:xfrm>
          <a:prstGeom prst="ellipse">
            <a:avLst/>
          </a:prstGeom>
          <a:noFill/>
          <a:ln w="57150">
            <a:solidFill>
              <a:srgbClr val="001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FF8EC4-523A-4F19-818F-9A8EE4126AE3}"/>
              </a:ext>
            </a:extLst>
          </p:cNvPr>
          <p:cNvSpPr/>
          <p:nvPr/>
        </p:nvSpPr>
        <p:spPr>
          <a:xfrm>
            <a:off x="3924860" y="2395120"/>
            <a:ext cx="1371599" cy="6590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24AF73-ECAB-45D6-8A43-D1E21A8CFFEB}"/>
              </a:ext>
            </a:extLst>
          </p:cNvPr>
          <p:cNvSpPr/>
          <p:nvPr/>
        </p:nvSpPr>
        <p:spPr>
          <a:xfrm>
            <a:off x="1933458" y="3673952"/>
            <a:ext cx="697583" cy="659081"/>
          </a:xfrm>
          <a:prstGeom prst="ellipse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6AE41-C30A-4CAF-BB14-5613EE54ED84}"/>
              </a:ext>
            </a:extLst>
          </p:cNvPr>
          <p:cNvSpPr txBox="1"/>
          <p:nvPr/>
        </p:nvSpPr>
        <p:spPr>
          <a:xfrm>
            <a:off x="914400" y="5450960"/>
            <a:ext cx="731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這七個城市都坐落在羅馬主要公路系統上，交通非常方便。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2CEC3E-6DE9-4E09-810D-DD5CC7F69714}"/>
              </a:ext>
            </a:extLst>
          </p:cNvPr>
          <p:cNvSpPr/>
          <p:nvPr/>
        </p:nvSpPr>
        <p:spPr>
          <a:xfrm>
            <a:off x="7261551" y="2168254"/>
            <a:ext cx="1589810" cy="720363"/>
          </a:xfrm>
          <a:prstGeom prst="ellipse">
            <a:avLst/>
          </a:prstGeom>
          <a:noFill/>
          <a:ln>
            <a:solidFill>
              <a:srgbClr val="4B4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D751C3-8D70-44B6-9791-4822917288F1}"/>
              </a:ext>
            </a:extLst>
          </p:cNvPr>
          <p:cNvSpPr/>
          <p:nvPr/>
        </p:nvSpPr>
        <p:spPr>
          <a:xfrm>
            <a:off x="7018333" y="3495589"/>
            <a:ext cx="1589810" cy="720363"/>
          </a:xfrm>
          <a:prstGeom prst="ellipse">
            <a:avLst/>
          </a:prstGeom>
          <a:noFill/>
          <a:ln>
            <a:solidFill>
              <a:srgbClr val="4B4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1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E14F9E7-D06D-470B-BD50-7919577E8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02" r="4" b="22904"/>
          <a:stretch/>
        </p:blipFill>
        <p:spPr bwMode="auto">
          <a:xfrm>
            <a:off x="155960" y="119199"/>
            <a:ext cx="8832080" cy="520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C6AE41-C30A-4CAF-BB14-5613EE54ED84}"/>
              </a:ext>
            </a:extLst>
          </p:cNvPr>
          <p:cNvSpPr txBox="1"/>
          <p:nvPr/>
        </p:nvSpPr>
        <p:spPr>
          <a:xfrm>
            <a:off x="466928" y="5419953"/>
            <a:ext cx="8249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萊克斯河</a:t>
            </a:r>
            <a:r>
              <a:rPr lang="en-US" altLang="zh-CN" sz="3200" dirty="0">
                <a:solidFill>
                  <a:srgbClr val="B9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rgbClr val="B9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又稱為弗呂家河</a:t>
            </a:r>
            <a:r>
              <a:rPr lang="en-US" altLang="zh-CN" sz="3200" dirty="0">
                <a:solidFill>
                  <a:srgbClr val="B9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河谷的三個城市，彼此距離約</a:t>
            </a:r>
            <a:r>
              <a:rPr lang="en-US" altLang="zh-CN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10</a:t>
            </a:r>
            <a:r>
              <a:rPr lang="zh-CN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公里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A111F6-6EEC-401F-9DD2-2ECA7F3411A0}"/>
              </a:ext>
            </a:extLst>
          </p:cNvPr>
          <p:cNvSpPr/>
          <p:nvPr/>
        </p:nvSpPr>
        <p:spPr>
          <a:xfrm>
            <a:off x="5982278" y="2448591"/>
            <a:ext cx="2208179" cy="1420238"/>
          </a:xfrm>
          <a:prstGeom prst="ellipse">
            <a:avLst/>
          </a:prstGeom>
          <a:noFill/>
          <a:ln>
            <a:solidFill>
              <a:srgbClr val="5B5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5163</TotalTime>
  <Words>4475</Words>
  <Application>Microsoft Office PowerPoint</Application>
  <PresentationFormat>On-screen Show (4:3)</PresentationFormat>
  <Paragraphs>105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57</vt:i4>
      </vt:variant>
    </vt:vector>
  </HeadingPairs>
  <TitlesOfParts>
    <vt:vector size="87" baseType="lpstr">
      <vt:lpstr>DFPWeiBei-B5</vt:lpstr>
      <vt:lpstr>DFPYuanBold-B5</vt:lpstr>
      <vt:lpstr>DFWeiBei-B5</vt:lpstr>
      <vt:lpstr>DFYuanBold-B5</vt:lpstr>
      <vt:lpstr>DFYuanMedium-B5</vt:lpstr>
      <vt:lpstr>Arial</vt:lpstr>
      <vt:lpstr>Arial Nova Cond</vt:lpstr>
      <vt:lpstr>Bwgrkn</vt:lpstr>
      <vt:lpstr>Calibri</vt:lpstr>
      <vt:lpstr>Calibri Light</vt:lpstr>
      <vt:lpstr>Candara</vt:lpstr>
      <vt:lpstr>Century Gothic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Symbol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Ion Boardroom</vt:lpstr>
      <vt:lpstr>Office Theme</vt:lpstr>
      <vt:lpstr>1_Basis</vt:lpstr>
      <vt:lpstr>PowerPoint Presentation</vt:lpstr>
      <vt:lpstr>啟示錄 3:14-22 “耶穌給七教會的信(四)”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您的財富觀與見識是新的，屬天的；還是舊的，屬地的?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主特意的啟示：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56</cp:revision>
  <dcterms:created xsi:type="dcterms:W3CDTF">2021-08-10T05:01:00Z</dcterms:created>
  <dcterms:modified xsi:type="dcterms:W3CDTF">2023-02-10T02:08:56Z</dcterms:modified>
</cp:coreProperties>
</file>