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  <p:sldMasterId id="2147483802" r:id="rId2"/>
    <p:sldMasterId id="2147483843" r:id="rId3"/>
    <p:sldMasterId id="2147483855" r:id="rId4"/>
    <p:sldMasterId id="2147483873" r:id="rId5"/>
  </p:sldMasterIdLst>
  <p:notesMasterIdLst>
    <p:notesMasterId r:id="rId59"/>
  </p:notesMasterIdLst>
  <p:sldIdLst>
    <p:sldId id="335" r:id="rId6"/>
    <p:sldId id="268" r:id="rId7"/>
    <p:sldId id="389" r:id="rId8"/>
    <p:sldId id="394" r:id="rId9"/>
    <p:sldId id="390" r:id="rId10"/>
    <p:sldId id="391" r:id="rId11"/>
    <p:sldId id="392" r:id="rId12"/>
    <p:sldId id="395" r:id="rId13"/>
    <p:sldId id="393" r:id="rId14"/>
    <p:sldId id="339" r:id="rId15"/>
    <p:sldId id="340" r:id="rId16"/>
    <p:sldId id="396" r:id="rId17"/>
    <p:sldId id="342" r:id="rId18"/>
    <p:sldId id="345" r:id="rId19"/>
    <p:sldId id="397" r:id="rId20"/>
    <p:sldId id="398" r:id="rId21"/>
    <p:sldId id="348" r:id="rId22"/>
    <p:sldId id="349" r:id="rId23"/>
    <p:sldId id="399" r:id="rId24"/>
    <p:sldId id="400" r:id="rId25"/>
    <p:sldId id="401" r:id="rId26"/>
    <p:sldId id="353" r:id="rId27"/>
    <p:sldId id="403" r:id="rId28"/>
    <p:sldId id="402" r:id="rId29"/>
    <p:sldId id="404" r:id="rId30"/>
    <p:sldId id="405" r:id="rId31"/>
    <p:sldId id="358" r:id="rId32"/>
    <p:sldId id="356" r:id="rId33"/>
    <p:sldId id="406" r:id="rId34"/>
    <p:sldId id="414" r:id="rId35"/>
    <p:sldId id="415" r:id="rId36"/>
    <p:sldId id="416" r:id="rId37"/>
    <p:sldId id="418" r:id="rId38"/>
    <p:sldId id="419" r:id="rId39"/>
    <p:sldId id="417" r:id="rId40"/>
    <p:sldId id="420" r:id="rId41"/>
    <p:sldId id="308" r:id="rId42"/>
    <p:sldId id="422" r:id="rId43"/>
    <p:sldId id="423" r:id="rId44"/>
    <p:sldId id="425" r:id="rId45"/>
    <p:sldId id="386" r:id="rId46"/>
    <p:sldId id="427" r:id="rId47"/>
    <p:sldId id="428" r:id="rId48"/>
    <p:sldId id="429" r:id="rId49"/>
    <p:sldId id="307" r:id="rId50"/>
    <p:sldId id="409" r:id="rId51"/>
    <p:sldId id="430" r:id="rId52"/>
    <p:sldId id="316" r:id="rId53"/>
    <p:sldId id="431" r:id="rId54"/>
    <p:sldId id="412" r:id="rId55"/>
    <p:sldId id="432" r:id="rId56"/>
    <p:sldId id="354" r:id="rId57"/>
    <p:sldId id="319" r:id="rId5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96"/>
    <a:srgbClr val="36174D"/>
    <a:srgbClr val="0000D6"/>
    <a:srgbClr val="BC003F"/>
    <a:srgbClr val="00004C"/>
    <a:srgbClr val="004C00"/>
    <a:srgbClr val="CCFFCC"/>
    <a:srgbClr val="FF1D1D"/>
    <a:srgbClr val="7A3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97" autoAdjust="0"/>
    <p:restoredTop sz="95581" autoAdjust="0"/>
  </p:normalViewPr>
  <p:slideViewPr>
    <p:cSldViewPr snapToGrid="0">
      <p:cViewPr varScale="1">
        <p:scale>
          <a:sx n="76" d="100"/>
          <a:sy n="76" d="100"/>
        </p:scale>
        <p:origin x="71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o, Nelson Dongjun" userId="650d7c4a-3d5a-4d85-bd05-5c9ce1a6ab3a" providerId="ADAL" clId="{5E55159E-0154-4468-B0DC-4297447AD393}"/>
    <pc:docChg chg="modSld">
      <pc:chgData name="Jiao, Nelson Dongjun" userId="650d7c4a-3d5a-4d85-bd05-5c9ce1a6ab3a" providerId="ADAL" clId="{5E55159E-0154-4468-B0DC-4297447AD393}" dt="2023-02-03T03:01:42.336" v="1" actId="20577"/>
      <pc:docMkLst>
        <pc:docMk/>
      </pc:docMkLst>
      <pc:sldChg chg="modSp mod">
        <pc:chgData name="Jiao, Nelson Dongjun" userId="650d7c4a-3d5a-4d85-bd05-5c9ce1a6ab3a" providerId="ADAL" clId="{5E55159E-0154-4468-B0DC-4297447AD393}" dt="2023-02-03T03:01:42.336" v="1" actId="20577"/>
        <pc:sldMkLst>
          <pc:docMk/>
          <pc:sldMk cId="987604173" sldId="335"/>
        </pc:sldMkLst>
        <pc:spChg chg="mod">
          <ac:chgData name="Jiao, Nelson Dongjun" userId="650d7c4a-3d5a-4d85-bd05-5c9ce1a6ab3a" providerId="ADAL" clId="{5E55159E-0154-4468-B0DC-4297447AD393}" dt="2023-02-03T03:01:42.336" v="1" actId="20577"/>
          <ac:spMkLst>
            <pc:docMk/>
            <pc:sldMk cId="987604173" sldId="335"/>
            <ac:spMk id="4" creationId="{79331793-04BE-9F28-6E3F-2CC9296712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C553C6D-88EB-47B4-9161-90D3F6F57D9B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3757CDB-E416-40A6-881F-FB38A2AE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4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8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8" y="1396725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8" y="2976653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63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447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48"/>
            <a:ext cx="77724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1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59" y="234148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1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1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25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329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063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22" y="465048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23" y="477323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22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28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30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89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9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4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4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2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8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5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8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1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1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0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1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86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40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26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06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44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7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8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9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9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1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1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1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2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tx1"/>
        </a:buClr>
        <a:buSzPct val="80000"/>
        <a:buFont typeface="Corbe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B05F1281-29B6-639C-602E-3765E629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3" r="-2" b="8543"/>
          <a:stretch/>
        </p:blipFill>
        <p:spPr>
          <a:xfrm>
            <a:off x="185056" y="268154"/>
            <a:ext cx="8773887" cy="6361245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31793-04BE-9F28-6E3F-2CC929671273}"/>
              </a:ext>
            </a:extLst>
          </p:cNvPr>
          <p:cNvSpPr txBox="1"/>
          <p:nvPr/>
        </p:nvSpPr>
        <p:spPr>
          <a:xfrm>
            <a:off x="478972" y="4582084"/>
            <a:ext cx="4550228" cy="184665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kumimoji="0" lang="zh-CN" altLang="en-US" sz="6000" b="0" i="0" u="none" strike="noStrike" kern="1200" cap="none" spc="450" normalizeH="0" baseline="0" noProof="0" dirty="0">
                <a:ln>
                  <a:noFill/>
                </a:ln>
                <a:solidFill>
                  <a:srgbClr val="36174D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j-cs"/>
              </a:rPr>
              <a:t>啟示錄查經</a:t>
            </a:r>
            <a:br>
              <a:rPr kumimoji="0" lang="en-US" altLang="zh-CN" sz="5400" b="0" i="0" u="none" strike="noStrike" kern="1200" cap="none" spc="450" normalizeH="0" baseline="0" noProof="0" dirty="0">
                <a:ln>
                  <a:noFill/>
                </a:ln>
                <a:solidFill>
                  <a:srgbClr val="36174D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j-cs"/>
              </a:rPr>
            </a:br>
            <a:r>
              <a:rPr kumimoji="0" lang="en-US" altLang="zh-CN" sz="5400" b="0" i="0" u="none" strike="noStrike" kern="1200" cap="none" spc="450" normalizeH="0" baseline="0" noProof="0" dirty="0">
                <a:ln>
                  <a:noFill/>
                </a:ln>
                <a:solidFill>
                  <a:srgbClr val="36174D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j-cs"/>
              </a:rPr>
              <a:t>3</a:t>
            </a:r>
            <a:r>
              <a:rPr kumimoji="0" lang="en-US" altLang="zh-CN" sz="4800" b="0" i="0" u="none" strike="noStrike" kern="1200" cap="none" spc="450" normalizeH="0" baseline="0" noProof="0" dirty="0">
                <a:ln>
                  <a:noFill/>
                </a:ln>
                <a:solidFill>
                  <a:srgbClr val="36174D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j-cs"/>
              </a:rPr>
              <a:t>:1-13</a:t>
            </a:r>
            <a:endParaRPr lang="en-US" sz="1400" dirty="0">
              <a:solidFill>
                <a:srgbClr val="36174D"/>
              </a:solidFill>
              <a:effectLst>
                <a:glow rad="101600">
                  <a:srgbClr val="FFFF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6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0807E7C-5B25-4049-B757-2D970ECB9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-195" r="4" b="-360"/>
          <a:stretch/>
        </p:blipFill>
        <p:spPr bwMode="auto">
          <a:xfrm>
            <a:off x="367819" y="653144"/>
            <a:ext cx="8408362" cy="5529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E7932D0-757A-458D-A00B-49DBA3D64A0A}"/>
              </a:ext>
            </a:extLst>
          </p:cNvPr>
          <p:cNvSpPr/>
          <p:nvPr/>
        </p:nvSpPr>
        <p:spPr>
          <a:xfrm>
            <a:off x="3438095" y="653145"/>
            <a:ext cx="1133906" cy="566056"/>
          </a:xfrm>
          <a:prstGeom prst="ellipse">
            <a:avLst/>
          </a:prstGeom>
          <a:noFill/>
          <a:ln w="28575">
            <a:solidFill>
              <a:srgbClr val="000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18ACD5-97DC-497E-BAD8-E70F852E7336}"/>
              </a:ext>
            </a:extLst>
          </p:cNvPr>
          <p:cNvSpPr/>
          <p:nvPr/>
        </p:nvSpPr>
        <p:spPr>
          <a:xfrm>
            <a:off x="4408714" y="1151755"/>
            <a:ext cx="1501412" cy="566056"/>
          </a:xfrm>
          <a:prstGeom prst="ellipse">
            <a:avLst/>
          </a:prstGeom>
          <a:noFill/>
          <a:ln w="28575">
            <a:solidFill>
              <a:srgbClr val="000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0096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4FDFC9-EB46-4E90-A4A4-B22D1476B730}"/>
              </a:ext>
            </a:extLst>
          </p:cNvPr>
          <p:cNvSpPr/>
          <p:nvPr/>
        </p:nvSpPr>
        <p:spPr>
          <a:xfrm>
            <a:off x="4960915" y="1586600"/>
            <a:ext cx="1187533" cy="659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EF885A-5ED9-45BC-B763-C8B242D69E29}"/>
              </a:ext>
            </a:extLst>
          </p:cNvPr>
          <p:cNvSpPr/>
          <p:nvPr/>
        </p:nvSpPr>
        <p:spPr>
          <a:xfrm>
            <a:off x="6027891" y="1787617"/>
            <a:ext cx="1589810" cy="760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5C186B9-AB8B-4BF6-B7A5-047B8E5FAC58}"/>
              </a:ext>
            </a:extLst>
          </p:cNvPr>
          <p:cNvSpPr/>
          <p:nvPr/>
        </p:nvSpPr>
        <p:spPr>
          <a:xfrm>
            <a:off x="2522343" y="2167723"/>
            <a:ext cx="1187533" cy="659081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1C3D1F-4690-4688-94EE-CBF517327B51}"/>
              </a:ext>
            </a:extLst>
          </p:cNvPr>
          <p:cNvSpPr/>
          <p:nvPr/>
        </p:nvSpPr>
        <p:spPr>
          <a:xfrm>
            <a:off x="5434124" y="3088574"/>
            <a:ext cx="1187533" cy="659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FF8EC4-523A-4F19-818F-9A8EE4126AE3}"/>
              </a:ext>
            </a:extLst>
          </p:cNvPr>
          <p:cNvSpPr/>
          <p:nvPr/>
        </p:nvSpPr>
        <p:spPr>
          <a:xfrm>
            <a:off x="3939827" y="2453720"/>
            <a:ext cx="1371599" cy="659081"/>
          </a:xfrm>
          <a:prstGeom prst="ellipse">
            <a:avLst/>
          </a:pr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9887" y="808564"/>
            <a:ext cx="7767686" cy="52462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3:1</a:t>
            </a:r>
            <a:r>
              <a:rPr lang="en-GB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「你要寫信給</a:t>
            </a:r>
            <a:r>
              <a:rPr lang="zh-TW" sz="4800" dirty="0">
                <a:solidFill>
                  <a:srgbClr val="0000D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撒狄教會</a:t>
            </a: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的使者說：『那有神的七靈和七星的說：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我知道你的行為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按名你是活的，其實是死的</a:t>
            </a: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CN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chemeClr val="tx1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947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3419" y="572294"/>
            <a:ext cx="7777162" cy="57134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在撒狄的城郊有一個遠近馳名的墓園</a:t>
            </a:r>
            <a:r>
              <a:rPr lang="en-US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/</a:t>
            </a:r>
            <a:r>
              <a:rPr lang="zh-TW" altLang="en-US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墳場埋葬著死去已久的君王。</a:t>
            </a:r>
            <a:endParaRPr lang="en-US" altLang="zh-TW" sz="4400" dirty="0"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marR="0" lv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主的意思似乎是，</a:t>
            </a:r>
            <a:r>
              <a:rPr lang="en-US" altLang="zh-TW" sz="44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44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你們雖然名字是教會，可是實質上像個墳場。</a:t>
            </a:r>
            <a:r>
              <a:rPr lang="en-US" altLang="zh-TW" sz="44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4400" dirty="0">
              <a:solidFill>
                <a:srgbClr val="C00000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3980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664029"/>
            <a:ext cx="8229600" cy="55299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在這裡主給了五個指示：</a:t>
            </a:r>
            <a:r>
              <a:rPr lang="en-GB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</a:t>
            </a:r>
            <a:r>
              <a:rPr lang="en-GB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</a:t>
            </a:r>
            <a:r>
              <a:rPr lang="en-GB" sz="4400" b="1" baseline="30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(1)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要警醒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en-GB" sz="4400" b="1" baseline="30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(2</a:t>
            </a:r>
            <a:r>
              <a:rPr lang="en-GB" sz="4400" b="1" u="sng" baseline="30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en-GB" sz="36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sz="36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要</a:t>
            </a:r>
            <a:r>
              <a:rPr lang="en-GB" sz="36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堅固</a:t>
            </a:r>
            <a:r>
              <a:rPr lang="zh-TW" sz="4400" u="sng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那剩下將要衰微的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，因我見你的行為在我神面前，沒有一樣是完全的。</a:t>
            </a:r>
            <a:r>
              <a:rPr lang="en-GB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GB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『所以</a:t>
            </a:r>
            <a:r>
              <a:rPr lang="en-GB" sz="4400" b="1" baseline="30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(3)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要回想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你是怎樣領受、怎樣聽見的，又</a:t>
            </a:r>
            <a:r>
              <a:rPr lang="en-GB" sz="4400" b="1" baseline="30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(4)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要遵守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，並</a:t>
            </a:r>
            <a:r>
              <a:rPr lang="en-GB" sz="4400" b="1" baseline="30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(5)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要悔改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rgbClr val="36174D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8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340" y="569629"/>
            <a:ext cx="8011319" cy="57187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TW" sz="60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若</a:t>
            </a:r>
            <a:r>
              <a:rPr lang="zh-TW" sz="60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不警醒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，我必臨到你那裡，如同賊一樣。</a:t>
            </a:r>
            <a:r>
              <a:rPr lang="zh-TW" sz="4400" dirty="0">
                <a:solidFill>
                  <a:srgbClr val="0000C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我幾時臨到，你也決不能知道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16:15 	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看哪、我來像賊一樣。那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儆醒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、看守衣服、免得赤身而行、叫人見他羞恥的、有福了。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8178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1181" y="464344"/>
            <a:ext cx="8021638" cy="59293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背景：</a:t>
            </a:r>
            <a:r>
              <a:rPr lang="zh-TW" sz="4400" dirty="0">
                <a:solidFill>
                  <a:srgbClr val="000096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撒狄城曾經兩次被敵人攻陷；都是因為守望的人的疏忽怠惰</a:t>
            </a:r>
            <a:r>
              <a:rPr lang="en-GB" sz="4400" dirty="0">
                <a:solidFill>
                  <a:srgbClr val="000096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/</a:t>
            </a:r>
            <a:r>
              <a:rPr lang="zh-TW" sz="4400" dirty="0">
                <a:solidFill>
                  <a:srgbClr val="000096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沒有站在他們的崗位上，未覺察敵人已經爬上城牆峭壁；而被攻入。</a:t>
            </a:r>
            <a:endParaRPr lang="en-US" altLang="zh-TW" sz="4400" dirty="0">
              <a:solidFill>
                <a:srgbClr val="000096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主耶穌顯然是用其歷史背景來警告他們。</a:t>
            </a:r>
            <a:endParaRPr lang="en-US" sz="4400" dirty="0"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2978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686" y="685800"/>
            <a:ext cx="7772400" cy="5486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SzPts val="1400"/>
              <a:buNone/>
            </a:pP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主說少數信徒未曾污穢自己衣服，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自己衣服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預表什麼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SzPts val="1400"/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“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污穢自己衣服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的信徒是怎麼樣的信徒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(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參：賽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64:6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；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亞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3:3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；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22:14)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38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568325"/>
            <a:ext cx="8218714" cy="5721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marR="0" lvl="0" indent="-45720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Candara" panose="020E0502030303020204" pitchFamily="34" charset="0"/>
              <a:buChar char="◊"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啟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22:14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那些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洗淨自己衣服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的有福了、可得權柄能到生命樹那裏、也能從門進城。</a:t>
            </a:r>
            <a:endParaRPr lang="en-US" sz="32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457200" marR="0" lvl="0" indent="-45720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Candara" panose="020E0502030303020204" pitchFamily="34" charset="0"/>
              <a:buChar char="◊"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賽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64:6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我們都像不潔淨的人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所有的義都像污穢的衣服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我們都像葉子漸漸枯乾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我們的罪孽好像風把我們吹去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32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75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554037"/>
            <a:ext cx="8229600" cy="5749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andara" panose="020E0502030303020204" pitchFamily="34" charset="0"/>
              <a:buChar char="◊"/>
              <a:tabLst>
                <a:tab pos="1143000" algn="l"/>
              </a:tabLst>
            </a:pP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撒迦利亞書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3:3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	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約書亞穿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著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污穢的衣服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、站在使者面前。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使者吩咐站在面前的說、你們要</a:t>
            </a:r>
            <a:r>
              <a:rPr lang="zh-TW" sz="4400" u="sng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脫去他污穢的衣服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。又對約書亞說、我使你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脫離罪孽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、要給你穿上華美的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衣服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32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5616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CA4554D-5223-6E7E-482B-BF4EE859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216" y="1143000"/>
            <a:ext cx="7476493" cy="44958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主稱許那少數幾位信徒配得</a:t>
            </a:r>
            <a:r>
              <a:rPr lang="en-GB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穿白衣與我同行</a:t>
            </a:r>
            <a:r>
              <a:rPr 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穿白衣</a:t>
            </a:r>
            <a:r>
              <a:rPr 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預表什麼</a:t>
            </a:r>
            <a:r>
              <a:rPr 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en-GB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參：加</a:t>
            </a:r>
            <a:r>
              <a:rPr lang="en-GB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3:27</a:t>
            </a:r>
            <a:r>
              <a:rPr lang="zh-CN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；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GB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4:4</a:t>
            </a:r>
            <a:r>
              <a:rPr lang="zh-CN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；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GB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7:9)</a:t>
            </a:r>
            <a:endParaRPr lang="en-US" sz="4800" dirty="0">
              <a:solidFill>
                <a:schemeClr val="tx1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15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190" y="1371600"/>
            <a:ext cx="7533619" cy="3439886"/>
          </a:xfrm>
        </p:spPr>
        <p:txBody>
          <a:bodyPr anchor="b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714500" algn="l"/>
                <a:tab pos="4457700" algn="l"/>
              </a:tabLst>
            </a:pP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啟示錄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3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:1-</a:t>
            </a: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13</a:t>
            </a:r>
            <a:b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</a:br>
            <a:r>
              <a:rPr lang="en-US" sz="5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“</a:t>
            </a:r>
            <a:r>
              <a:rPr lang="zh-TW" altLang="en-US" sz="5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耶穌給七教會的信</a:t>
            </a:r>
            <a:r>
              <a:rPr lang="en-US" sz="5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5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三</a:t>
            </a:r>
            <a:r>
              <a:rPr lang="en-US" sz="5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)”</a:t>
            </a:r>
            <a:endParaRPr lang="en-US" sz="4400" b="1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4914" y="554037"/>
            <a:ext cx="8022772" cy="57499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687388" marR="0" lvl="0" indent="-687388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andara" panose="020E0502030303020204" pitchFamily="34" charset="0"/>
              <a:buChar char="◊"/>
            </a:pP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加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GB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3:27 	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你們受洗歸入基督的、都是</a:t>
            </a:r>
            <a:r>
              <a:rPr lang="zh-TW" sz="48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披戴基督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了。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687388" marR="0" lvl="0" indent="-687388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andara" panose="020E0502030303020204" pitchFamily="34" charset="0"/>
              <a:buChar char="◊"/>
            </a:pP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GB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4:4	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寶座的周圍、又有二十四個座位、其上坐</a:t>
            </a: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著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二十四位長老、</a:t>
            </a:r>
            <a:r>
              <a:rPr lang="zh-TW" sz="48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身穿白衣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、頭上戴</a:t>
            </a: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著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金冠冕</a:t>
            </a:r>
            <a:r>
              <a:rPr lang="en-GB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.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6962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554037"/>
            <a:ext cx="8229600" cy="57499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marR="0" lvl="0" indent="-4572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andara" panose="020E0502030303020204" pitchFamily="34" charset="0"/>
              <a:buChar char="◊"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啟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7:9	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此後、我觀看、見有許多的人、沒有人能數過來、是從各國各族各民各方來的、站在寶座和羔羊面前、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身穿白衣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、手拿棕樹枝．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687388" marR="0" lvl="0" indent="-687388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ð"/>
            </a:pPr>
            <a:r>
              <a:rPr lang="zh-TW" sz="48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</a:rPr>
              <a:t>可見身穿白衣是『與主同行之人』的標識之一</a:t>
            </a:r>
            <a:endParaRPr lang="en-US" sz="4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9559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1" y="478631"/>
            <a:ext cx="7783286" cy="59007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hangingPunc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  <a:tabLst>
                <a:tab pos="1143000" algn="l"/>
              </a:tabLst>
            </a:pPr>
            <a:r>
              <a:rPr lang="zh-CN" altLang="en-US" sz="48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被主認得的人 </a:t>
            </a:r>
            <a:r>
              <a:rPr lang="en-US" altLang="zh-CN" sz="48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</a:p>
          <a:p>
            <a:pPr marL="457200" marR="0" lvl="0" indent="0" hangingPunc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  <a:tabLst>
                <a:tab pos="1143000" algn="l"/>
              </a:tabLst>
            </a:pPr>
            <a:r>
              <a:rPr lang="zh-CN" altLang="en-US" sz="4400" dirty="0">
                <a:solidFill>
                  <a:srgbClr val="0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馬太福音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10:32	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凡在人面前認我的、我在我天上的父面前、也必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認他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33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凡在人面前不認我的、我在我天上的父面前、也必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不認他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4777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7675" y="474209"/>
            <a:ext cx="8248650" cy="59095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馬太福音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7:21</a:t>
            </a:r>
            <a:r>
              <a:rPr lang="en-US" altLang="zh-CN" sz="40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-23</a:t>
            </a:r>
            <a:r>
              <a:rPr lang="en-US" sz="40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	</a:t>
            </a:r>
            <a:r>
              <a:rPr lang="zh-TW" sz="40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凡稱呼我主阿，主阿的人，不能都進天國，惟獨遵行我天父旨意的人，才能進去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。當那日必有許多人對我說：主阿，主阿，我們不是奉你的名傳道，奉你的名趕鬼，奉你的名行許多異能麼。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我就明明的告訴他們說：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我從來不認識你們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，你們這些</a:t>
            </a:r>
            <a:r>
              <a:rPr lang="zh-TW" sz="4000" u="sng" dirty="0">
                <a:solidFill>
                  <a:srgbClr val="0000D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作惡的人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，離開我去罷。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lv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43000" algn="l"/>
              </a:tabLst>
            </a:pPr>
            <a:endParaRPr lang="en-US" sz="6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623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78631"/>
            <a:ext cx="8218714" cy="59007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路加福音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13:25	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及至家主起來關了門、你們站在外面叩門、說、主阿、給我們開門、他就回答說、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我不認識你們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、不曉得你們是那裏來的。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3128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78631"/>
            <a:ext cx="8218714" cy="59007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 marR="0" indent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5400" dirty="0">
                <a:solidFill>
                  <a:srgbClr val="5B5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那有</a:t>
            </a:r>
            <a:r>
              <a:rPr lang="en-GB" sz="40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40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手中握有</a:t>
            </a:r>
            <a:r>
              <a:rPr lang="en-GB" sz="40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TW" sz="5400" dirty="0">
                <a:solidFill>
                  <a:srgbClr val="5B5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神的七靈</a:t>
            </a:r>
            <a:r>
              <a:rPr lang="en-GB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七重的靈</a:t>
            </a:r>
            <a:r>
              <a:rPr lang="zh-CN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就是撒迦利亞書四章所說的『七燈』與『七眼』</a:t>
            </a:r>
            <a:r>
              <a:rPr lang="zh-CN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zh-CN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表明基督的全知與全智</a:t>
            </a:r>
            <a:r>
              <a:rPr lang="en-GB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sz="5400" dirty="0">
                <a:solidFill>
                  <a:srgbClr val="5B5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和七星</a:t>
            </a:r>
            <a:r>
              <a:rPr lang="en-GB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此地七個教會的使者</a:t>
            </a:r>
            <a:r>
              <a:rPr lang="en-US" altLang="zh-CN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en-GB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1:20</a:t>
            </a:r>
            <a:r>
              <a:rPr lang="zh-CN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zh-CN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眾教會的使者</a:t>
            </a:r>
            <a:r>
              <a:rPr lang="en-GB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sz="5400" dirty="0">
                <a:solidFill>
                  <a:srgbClr val="5B5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的</a:t>
            </a:r>
            <a:r>
              <a:rPr lang="zh-TW" sz="4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altLang="zh-TW" sz="48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57150" marR="0" indent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sz="4800" dirty="0">
                <a:solidFill>
                  <a:srgbClr val="C00000"/>
                </a:solidFill>
                <a:effectLst/>
                <a:latin typeface="DFPLiYuan-Bd" panose="020F0700000000000000" pitchFamily="34" charset="-120"/>
                <a:ea typeface="DFPLiYuan-Bd" panose="020F0700000000000000" pitchFamily="34" charset="-120"/>
                <a:cs typeface="Times New Roman" panose="02020603050405020304" pitchFamily="18" charset="0"/>
              </a:rPr>
              <a:t>表明基督在眾教會的權柄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8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9693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8E31-07B4-2133-95A4-929413F0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70173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66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非拉鐵非教會</a:t>
            </a:r>
            <a:br>
              <a:rPr lang="en-US" altLang="zh-CN" sz="66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</a:br>
            <a:r>
              <a:rPr lang="zh-CN" altLang="en-US" sz="66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的光景</a:t>
            </a:r>
            <a:endParaRPr lang="en-US" sz="6600" dirty="0">
              <a:solidFill>
                <a:schemeClr val="tx2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AA4CE-B52D-7874-5EE2-62E055573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286" y="4332514"/>
            <a:ext cx="7379752" cy="186145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顯然當時他們受到猶太人群體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撒旦一會的</a:t>
            </a:r>
            <a:r>
              <a:rPr lang="en-GB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的逼迫。</a:t>
            </a:r>
            <a:endParaRPr lang="en-US" sz="44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2440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2" y="457201"/>
            <a:ext cx="8089560" cy="58142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zh-TW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那聖潔、真實，拿著大衛的鑰匙，開了就沒有人能關、關了就沒有人能開的說：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我知道你的行為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，你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略有一點力量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，也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曾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遵守我的道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沒有棄絕我的名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，看哪，我在你面前給你一個敞開的門，是無人能關的。</a:t>
            </a:r>
            <a:endParaRPr lang="en-US" sz="4000" dirty="0"/>
          </a:p>
          <a:p>
            <a:pPr marL="0" marR="0" indent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lang="en-US" sz="4400" dirty="0">
              <a:solidFill>
                <a:srgbClr val="001B70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387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0" y="446314"/>
            <a:ext cx="8218715" cy="5943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那撒旦一會的，自稱是猶太人，其實不是猶太人，乃是說謊話的，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我要使他們來在你腳前下拜，也使他們知道我是已經愛你了。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你既遵守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我忍耐的道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，我必在普天下人受試煉的時候，保守你免去你的試煉。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4470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64AF79-7557-711B-B9ED-83D2D736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762000"/>
            <a:ext cx="7406640" cy="9144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54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聖潔，真實</a:t>
            </a:r>
            <a:endParaRPr lang="en-US" sz="5400" dirty="0">
              <a:solidFill>
                <a:srgbClr val="000096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667" y="2264228"/>
            <a:ext cx="7404653" cy="4038600"/>
          </a:xfrm>
        </p:spPr>
        <p:txBody>
          <a:bodyPr anchor="t">
            <a:no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8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那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聖潔、真實</a:t>
            </a:r>
            <a:r>
              <a:rPr lang="zh-TW" sz="48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，拿著大衛的鑰匙，開了就沒有人能關、關了就沒有人能開的</a:t>
            </a:r>
            <a:r>
              <a:rPr lang="en-GB" sz="48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sz="48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800" dirty="0">
              <a:solidFill>
                <a:srgbClr val="36174D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084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7" y="471340"/>
            <a:ext cx="8238130" cy="592946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「你要寫信給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撒狄教會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的使者說：</a:t>
            </a:r>
            <a:r>
              <a:rPr lang="zh-TW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那有神的七靈和七星的說：我知道你的行為，</a:t>
            </a:r>
            <a:r>
              <a:rPr lang="zh-TW" sz="4400" dirty="0">
                <a:solidFill>
                  <a:srgbClr val="0000D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按名你是活的，其實是死的。</a:t>
            </a:r>
            <a:r>
              <a:rPr lang="en-GB" sz="4400" dirty="0">
                <a:solidFill>
                  <a:srgbClr val="0000D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你要警醒，堅固那剩下將要衰微的，因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我見你的行為在我神面前，沒有一樣是完全的。</a:t>
            </a:r>
            <a:endParaRPr lang="en-US" sz="4400" dirty="0">
              <a:solidFill>
                <a:srgbClr val="FF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0642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685800"/>
            <a:ext cx="8229600" cy="5585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61963" indent="-461963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altLang="zh-CN" sz="48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8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聖潔</a:t>
            </a:r>
            <a:r>
              <a:rPr lang="en-US" altLang="zh-CN" sz="48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8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是上帝的名字：</a:t>
            </a:r>
            <a:r>
              <a:rPr lang="en-US" altLang="zh-CN" sz="48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8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以色列的聖者</a:t>
            </a:r>
            <a:r>
              <a:rPr lang="en-US" altLang="zh-CN" sz="48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en-US" altLang="zh-CN" sz="4400" dirty="0">
                <a:solidFill>
                  <a:srgbClr val="000096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(</a:t>
            </a:r>
            <a:r>
              <a:rPr lang="zh-CN" altLang="en-US" sz="44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詩篇</a:t>
            </a:r>
            <a:r>
              <a:rPr lang="en-US" sz="44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16:10 </a:t>
            </a:r>
            <a:r>
              <a:rPr lang="zh-TW" sz="4400" dirty="0">
                <a:solidFill>
                  <a:srgbClr val="000096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因為你必不將我的靈魂撇在陰間，也不叫</a:t>
            </a:r>
            <a:r>
              <a:rPr lang="zh-TW" sz="4400" dirty="0">
                <a:solidFill>
                  <a:srgbClr val="C00000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你的聖者</a:t>
            </a:r>
            <a:r>
              <a:rPr lang="zh-TW" sz="4400" dirty="0">
                <a:solidFill>
                  <a:srgbClr val="000096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見朽壞。</a:t>
            </a:r>
            <a:r>
              <a:rPr lang="en-US" altLang="zh-CN" sz="4400" dirty="0">
                <a:solidFill>
                  <a:srgbClr val="000096"/>
                </a:solidFill>
                <a:effectLst/>
                <a:latin typeface="DFYuanBold-B5" panose="020F0709000000000000" pitchFamily="49" charset="-120"/>
                <a:ea typeface="DFYuanBold-B5" panose="020F0709000000000000" pitchFamily="49" charset="-120"/>
              </a:rPr>
              <a:t>)</a:t>
            </a:r>
            <a:r>
              <a:rPr lang="zh-CN" altLang="en-US" sz="4400" dirty="0">
                <a:solidFill>
                  <a:srgbClr val="000096"/>
                </a:solidFill>
                <a:effectLst/>
                <a:latin typeface="DFYuanBold-B5" panose="020F0709000000000000" pitchFamily="49" charset="-120"/>
                <a:ea typeface="DFYuanBold-B5" panose="020F0709000000000000" pitchFamily="49" charset="-120"/>
              </a:rPr>
              <a:t> </a:t>
            </a:r>
            <a:endParaRPr lang="en-US" altLang="zh-CN" sz="4400" dirty="0">
              <a:solidFill>
                <a:srgbClr val="000096"/>
              </a:solidFill>
              <a:effectLst/>
              <a:latin typeface="DFYuanBold-B5" panose="020F0709000000000000" pitchFamily="49" charset="-120"/>
              <a:ea typeface="DFYuanBold-B5" panose="020F0709000000000000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altLang="zh-CN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真實</a:t>
            </a:r>
            <a:r>
              <a:rPr lang="en-US" altLang="zh-CN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是指</a:t>
            </a:r>
            <a:r>
              <a:rPr lang="en-US" altLang="zh-CN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信實的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彌賽亞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en-US" alt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en-US" altLang="zh-CN" sz="40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YuanBold-B5" panose="020F0709000000000000" pitchFamily="49" charset="-120"/>
              </a:rPr>
              <a:t>(</a:t>
            </a:r>
            <a:r>
              <a:rPr lang="en-US" altLang="zh-CN" sz="4000" b="1" i="1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YuanBold-B5" panose="020F0709000000000000" pitchFamily="49" charset="-120"/>
              </a:rPr>
              <a:t>the</a:t>
            </a:r>
            <a:r>
              <a:rPr lang="zh-CN" altLang="en-US" sz="4000" b="1" i="1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YuanBold-B5" panose="020F0709000000000000" pitchFamily="49" charset="-120"/>
              </a:rPr>
              <a:t> </a:t>
            </a:r>
            <a:r>
              <a:rPr lang="en-US" altLang="zh-CN" sz="4000" b="1" i="1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YuanBold-B5" panose="020F0709000000000000" pitchFamily="49" charset="-120"/>
              </a:rPr>
              <a:t>Faithful</a:t>
            </a:r>
            <a:r>
              <a:rPr lang="zh-CN" altLang="en-US" sz="4000" b="1" i="1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YuanBold-B5" panose="020F0709000000000000" pitchFamily="49" charset="-120"/>
              </a:rPr>
              <a:t> </a:t>
            </a:r>
            <a:r>
              <a:rPr lang="en-US" altLang="zh-CN" sz="4000" b="1" i="1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YuanBold-B5" panose="020F0709000000000000" pitchFamily="49" charset="-120"/>
              </a:rPr>
              <a:t>One</a:t>
            </a:r>
            <a:r>
              <a:rPr lang="en-US" altLang="zh-CN" sz="40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YuanBold-B5" panose="020F0709000000000000" pitchFamily="49" charset="-120"/>
              </a:rPr>
              <a:t>)</a:t>
            </a:r>
            <a:endParaRPr lang="en-US" altLang="zh-CN" sz="4400" dirty="0">
              <a:solidFill>
                <a:srgbClr val="000096"/>
              </a:solidFill>
              <a:effectLst/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9088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7672" y="729344"/>
            <a:ext cx="7210425" cy="914400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54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拿著大衛鑰匙的</a:t>
            </a:r>
            <a:endParaRPr lang="en-US" sz="5400" dirty="0">
              <a:solidFill>
                <a:srgbClr val="000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1828800"/>
            <a:ext cx="8207829" cy="4582885"/>
          </a:xfrm>
        </p:spPr>
        <p:txBody>
          <a:bodyPr anchor="t">
            <a:noAutofit/>
          </a:bodyPr>
          <a:lstStyle/>
          <a:p>
            <a:pPr marL="457200" marR="0" lvl="0" indent="-45720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◊"/>
              <a:tabLst>
                <a:tab pos="457200" algn="l"/>
                <a:tab pos="1143000" algn="l"/>
              </a:tabLst>
            </a:pP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太</a:t>
            </a:r>
            <a:r>
              <a:rPr lang="en-US" alt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16:19	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我要把</a:t>
            </a:r>
            <a:r>
              <a:rPr lang="zh-TW" sz="4000" u="sng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天國的鑰匙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給你．凡你在地上所捆綁的、在天上也要捆綁．凡你在地上所釋放的、在天上也要釋放</a:t>
            </a:r>
            <a:r>
              <a:rPr 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.</a:t>
            </a:r>
          </a:p>
          <a:p>
            <a:pPr marL="457200" marR="0" lvl="0" indent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  <a:tabLst>
                <a:tab pos="457200" algn="l"/>
              </a:tabLst>
            </a:pPr>
            <a:r>
              <a:rPr lang="zh-CN" altLang="en-US" sz="40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這是關於彌賽亞的語言，引用以賽亞書這段經文也就是說明耶穌基督就是彌賽亞。</a:t>
            </a:r>
            <a:endParaRPr lang="en-US" sz="5400" dirty="0">
              <a:solidFill>
                <a:srgbClr val="000096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07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3237" y="693738"/>
            <a:ext cx="8137525" cy="57070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dirty="0">
                <a:solidFill>
                  <a:srgbClr val="5B5BFF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以賽亞書</a:t>
            </a:r>
            <a:r>
              <a:rPr lang="zh-CN" altLang="en-US" sz="44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CWTEX-F" panose="02020600000000000000" pitchFamily="18" charset="-120"/>
                <a:cs typeface="Times New Roman" panose="02020603050405020304" pitchFamily="18" charset="0"/>
              </a:rPr>
              <a:t>22:20</a:t>
            </a:r>
            <a:r>
              <a:rPr lang="en-US" altLang="zh-CN" sz="44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CWTEX-F" panose="02020600000000000000" pitchFamily="18" charset="-120"/>
                <a:cs typeface="Times New Roman" panose="02020603050405020304" pitchFamily="18" charset="0"/>
              </a:rPr>
              <a:t>-22</a:t>
            </a:r>
            <a:r>
              <a:rPr lang="en-US" altLang="zh-CN" sz="4400" dirty="0">
                <a:solidFill>
                  <a:srgbClr val="5B5BFF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sz="4400" dirty="0">
                <a:solidFill>
                  <a:srgbClr val="2D051A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到那日我必召我僕人希勒家的兒子以利亞敬來。將你的外袍給他穿上，將你的腰帶給他繫緊，將你的政權交在他手中，他必作耶路撒冷居民和猶大家的父。</a:t>
            </a:r>
            <a:r>
              <a:rPr lang="zh-TW" sz="4400" dirty="0">
                <a:solidFill>
                  <a:srgbClr val="C00000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我必將大衛家的鑰匙放在他肩頭上，他開，無人能關，他關，無人能開</a:t>
            </a:r>
            <a:r>
              <a:rPr lang="zh-TW" sz="4400" dirty="0">
                <a:solidFill>
                  <a:srgbClr val="2D051A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rgbClr val="2D051A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4400" dirty="0">
              <a:solidFill>
                <a:srgbClr val="5B5BFF"/>
              </a:solidFill>
              <a:effectLst/>
              <a:latin typeface="Candara" panose="020E0502030303020204" pitchFamily="34" charset="0"/>
              <a:ea typeface="CWTEX-F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472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3237" y="346869"/>
            <a:ext cx="8137525" cy="61642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714750" algn="l"/>
              </a:tabLst>
            </a:pPr>
            <a:r>
              <a:rPr lang="zh-CN" altLang="en-US" sz="4400" dirty="0">
                <a:solidFill>
                  <a:srgbClr val="4B4BFF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以賽亞書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CWTEX-F" panose="02020600000000000000" pitchFamily="18" charset="-120"/>
                <a:cs typeface="Times New Roman" panose="02020603050405020304" pitchFamily="18" charset="0"/>
              </a:rPr>
              <a:t>9:6</a:t>
            </a:r>
            <a:r>
              <a:rPr lang="en-US" alt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CWTEX-F" panose="02020600000000000000" pitchFamily="18" charset="-120"/>
                <a:cs typeface="Times New Roman" panose="02020603050405020304" pitchFamily="18" charset="0"/>
              </a:rPr>
              <a:t>-7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CWTEX-F" panose="02020600000000000000" pitchFamily="18" charset="-120"/>
                <a:cs typeface="Times New Roman" panose="02020603050405020304" pitchFamily="18" charset="0"/>
              </a:rPr>
              <a:t>	</a:t>
            </a:r>
            <a:r>
              <a:rPr lang="zh-TW" sz="4400" dirty="0"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因有一嬰孩為我們而生，有一子賜給我們，</a:t>
            </a:r>
            <a:r>
              <a:rPr lang="zh-TW" sz="4400" dirty="0">
                <a:solidFill>
                  <a:srgbClr val="C00000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政權必擔在他的肩頭上，</a:t>
            </a:r>
            <a:r>
              <a:rPr lang="zh-TW" sz="4400" dirty="0"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他名稱為奇妙，策士，全能的神，永在的父，和平的君。</a:t>
            </a:r>
            <a:r>
              <a:rPr lang="zh-TW" sz="4400" dirty="0">
                <a:solidFill>
                  <a:srgbClr val="C00000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他的政權與平安必加增無窮，他必在大衛的寶座上，治理他的國，</a:t>
            </a:r>
            <a:r>
              <a:rPr lang="zh-TW" sz="4400" dirty="0"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以公平公義使國堅定穩固，從今直到永遠。萬軍之耶和華的熱心，必成就這事。</a:t>
            </a:r>
            <a:endParaRPr lang="en-US" sz="4400" dirty="0">
              <a:effectLst/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9384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1743" y="457200"/>
            <a:ext cx="7210425" cy="1817914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48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唯獨穌能執掌的鑰匙和門代表什麼</a:t>
            </a:r>
            <a:r>
              <a:rPr lang="en-US" sz="48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? </a:t>
            </a:r>
            <a:r>
              <a:rPr lang="en-GB" sz="48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TW" altLang="en-US" sz="48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參</a:t>
            </a:r>
            <a:r>
              <a:rPr lang="en-GB" sz="48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: </a:t>
            </a:r>
            <a:r>
              <a:rPr lang="zh-TW" altLang="en-US" sz="48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啟</a:t>
            </a:r>
            <a:r>
              <a:rPr lang="en-GB" sz="48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1:18)</a:t>
            </a:r>
            <a:endParaRPr lang="en-US" sz="4800" dirty="0">
              <a:solidFill>
                <a:srgbClr val="000096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7862" y="2484438"/>
            <a:ext cx="7788275" cy="3676876"/>
          </a:xfrm>
        </p:spPr>
        <p:txBody>
          <a:bodyPr anchor="t">
            <a:no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啟</a:t>
            </a:r>
            <a:r>
              <a:rPr lang="en-US" sz="48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1:18 </a:t>
            </a:r>
            <a:r>
              <a:rPr lang="zh-TW" sz="4800" dirty="0">
                <a:solidFill>
                  <a:schemeClr val="tx2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又是那存活的．我曾死過、現在又活了、直活到永永遠遠．並且拿</a:t>
            </a:r>
            <a:r>
              <a:rPr lang="zh-CN" altLang="en-US" sz="4800" dirty="0">
                <a:solidFill>
                  <a:schemeClr val="tx2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著</a:t>
            </a:r>
            <a:r>
              <a:rPr lang="zh-TW" sz="4800" u="sng" dirty="0">
                <a:solidFill>
                  <a:schemeClr val="tx2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死亡和陰間的鑰匙</a:t>
            </a:r>
            <a:r>
              <a:rPr lang="zh-TW" sz="4800" dirty="0">
                <a:solidFill>
                  <a:schemeClr val="tx2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。</a:t>
            </a:r>
            <a:endParaRPr lang="en-US" sz="4800" dirty="0">
              <a:solidFill>
                <a:schemeClr val="tx2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160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3419" y="586581"/>
            <a:ext cx="7777162" cy="56848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6000" dirty="0">
                <a:solidFill>
                  <a:schemeClr val="tx2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</a:rPr>
              <a:t>表示復活的主，耶穌基督掌握著生命與死亡的權柄。</a:t>
            </a:r>
            <a:endParaRPr lang="en-US" sz="6000" dirty="0">
              <a:solidFill>
                <a:schemeClr val="tx2"/>
              </a:solidFill>
              <a:effectLst/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1269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685800"/>
            <a:ext cx="8239125" cy="5722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8…</a:t>
            </a:r>
            <a:r>
              <a:rPr lang="zh-CN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看哪，我在你面前</a:t>
            </a:r>
            <a:r>
              <a:rPr lang="en-US" altLang="zh-CN" sz="4000" b="1" baseline="300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(1)</a:t>
            </a:r>
            <a:r>
              <a:rPr lang="zh-CN" sz="40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給你一個敞開的門</a:t>
            </a:r>
            <a:r>
              <a:rPr lang="zh-CN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，是無人能關的。</a:t>
            </a:r>
            <a:r>
              <a:rPr 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4C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9</a:t>
            </a:r>
            <a:r>
              <a:rPr lang="en-US" sz="4000" dirty="0">
                <a:solidFill>
                  <a:srgbClr val="004C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CN" sz="4000" dirty="0">
                <a:solidFill>
                  <a:srgbClr val="004C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那撒旦一會的，自稱是猶太人，其實不是猶太人，乃是說謊話的，</a:t>
            </a:r>
            <a:r>
              <a:rPr lang="en-US" altLang="zh-CN" sz="4000" b="1" baseline="30000" dirty="0">
                <a:solidFill>
                  <a:srgbClr val="004C00"/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(2)</a:t>
            </a:r>
            <a:r>
              <a:rPr lang="zh-CN" sz="4000" dirty="0">
                <a:solidFill>
                  <a:srgbClr val="004C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我要使他們來在你腳前下拜，也使他們</a:t>
            </a:r>
            <a:r>
              <a:rPr lang="zh-CN" sz="4000" u="sng" dirty="0">
                <a:solidFill>
                  <a:srgbClr val="004C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知道我是已經愛你</a:t>
            </a:r>
            <a:r>
              <a:rPr lang="zh-CN" sz="4000" dirty="0">
                <a:solidFill>
                  <a:srgbClr val="004C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了。</a:t>
            </a:r>
            <a:r>
              <a:rPr lang="en-US" sz="40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10</a:t>
            </a:r>
            <a:r>
              <a:rPr lang="en-US" sz="40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CN" sz="40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『你既遵守我忍耐的道，</a:t>
            </a:r>
            <a:r>
              <a:rPr lang="en-US" altLang="zh-CN" sz="4000" b="1" baseline="30000" dirty="0">
                <a:solidFill>
                  <a:srgbClr val="000096"/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(3)</a:t>
            </a:r>
            <a:r>
              <a:rPr lang="zh-CN" sz="40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我必在普天下人受試煉的時候，保守你</a:t>
            </a:r>
            <a:r>
              <a:rPr lang="zh-CN" sz="4000" u="sng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免去你的試煉</a:t>
            </a:r>
            <a:r>
              <a:rPr lang="zh-CN" sz="40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。 </a:t>
            </a:r>
            <a:endParaRPr lang="en-US" sz="9600" dirty="0">
              <a:solidFill>
                <a:srgbClr val="000096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9568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475" y="508510"/>
            <a:ext cx="8147050" cy="58409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marR="0" lvl="0" indent="0" algn="ctr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  <a:tab pos="1143000" algn="l"/>
              </a:tabLst>
            </a:pPr>
            <a:r>
              <a:rPr lang="zh-TW" altLang="en-US" sz="52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那</a:t>
            </a:r>
            <a:r>
              <a:rPr lang="en-US" altLang="zh-CN" sz="52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『</a:t>
            </a:r>
            <a:r>
              <a:rPr lang="zh-TW" altLang="en-US" sz="52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敞開的門</a:t>
            </a:r>
            <a:r>
              <a:rPr lang="en-US" altLang="zh-CN" sz="52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』</a:t>
            </a:r>
            <a:endParaRPr lang="en-US" altLang="zh-TW" sz="5200" dirty="0">
              <a:solidFill>
                <a:srgbClr val="36174D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457200" marR="0" lvl="0" indent="-4572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  <a:tabLst>
                <a:tab pos="457200" algn="l"/>
                <a:tab pos="1143000" algn="l"/>
              </a:tabLst>
            </a:pPr>
            <a:r>
              <a:rPr lang="zh-TW" sz="48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徒</a:t>
            </a:r>
            <a:r>
              <a:rPr lang="en-US" sz="48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14:27 	</a:t>
            </a:r>
            <a:r>
              <a:rPr lang="zh-TW" sz="48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到了那裏、聚集了會眾、就述說神藉他們所行的一切事、並神怎樣為外邦人</a:t>
            </a:r>
            <a:r>
              <a:rPr lang="zh-TW" sz="48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開了信道的門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457200" marR="0" lvl="0" indent="-4572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  <a:tabLst>
                <a:tab pos="1143000" algn="l"/>
              </a:tabLst>
            </a:pPr>
            <a:r>
              <a:rPr lang="zh-TW" sz="48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林前</a:t>
            </a:r>
            <a:r>
              <a:rPr lang="en-GB" sz="48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16:9	</a:t>
            </a:r>
            <a:r>
              <a:rPr lang="zh-TW" sz="48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</a:t>
            </a:r>
            <a:r>
              <a:rPr lang="zh-TW" sz="48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有寬大又有功效的門、為我開了</a:t>
            </a:r>
            <a:r>
              <a:rPr lang="zh-TW" sz="48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、並且反對的人也多。</a:t>
            </a:r>
            <a:endParaRPr lang="en-US" sz="4800" dirty="0">
              <a:solidFill>
                <a:srgbClr val="36174D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90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475" y="696687"/>
            <a:ext cx="8147050" cy="54755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7388" marR="0" lvl="0" indent="-687388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西</a:t>
            </a:r>
            <a:r>
              <a:rPr lang="en-GB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4:3	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也要為我們禱告、求神給我們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開傳道的門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、能以講基督的奧秘</a:t>
            </a:r>
            <a:r>
              <a:rPr lang="en-GB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我為此被捆鎖</a:t>
            </a:r>
            <a:r>
              <a:rPr lang="en-GB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endParaRPr lang="en-US" sz="4400" dirty="0">
              <a:solidFill>
                <a:srgbClr val="36174D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687388" marR="0" lvl="0" indent="-687388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  <a:tabLst>
                <a:tab pos="1143000" algn="l"/>
              </a:tabLst>
            </a:pP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林後</a:t>
            </a:r>
            <a:r>
              <a:rPr lang="en-GB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2:12	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我從前為基督的福音到了特羅亞、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主也給我開了門</a:t>
            </a:r>
            <a:r>
              <a:rPr lang="zh-TW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	</a:t>
            </a:r>
            <a:endParaRPr lang="en-US" sz="4400" dirty="0">
              <a:solidFill>
                <a:srgbClr val="36174D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73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4675" y="446315"/>
            <a:ext cx="7994650" cy="59544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0" indent="-68580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ð"/>
            </a:pPr>
            <a:r>
              <a:rPr lang="zh-CN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從保羅的用法來看，</a:t>
            </a:r>
            <a:r>
              <a:rPr lang="en-US" altLang="zh-CN" sz="4000" dirty="0">
                <a:solidFill>
                  <a:srgbClr val="36174D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敞開的門</a:t>
            </a:r>
            <a:r>
              <a:rPr lang="en-US" altLang="zh-CN" sz="4000" dirty="0">
                <a:solidFill>
                  <a:srgbClr val="36174D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往往是指</a:t>
            </a:r>
            <a:r>
              <a:rPr lang="en-US" altLang="zh-CN" sz="4000" dirty="0">
                <a:solidFill>
                  <a:srgbClr val="36174D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5B5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傳福音，宣教的機會</a:t>
            </a:r>
            <a:r>
              <a:rPr lang="zh-CN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CN" sz="4000" dirty="0">
                <a:solidFill>
                  <a:srgbClr val="36174D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</a:p>
          <a:p>
            <a:pPr marL="685800" marR="0" lvl="0" indent="-68580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ð"/>
            </a:pPr>
            <a:r>
              <a:rPr lang="zh-CN" altLang="en-US" sz="40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從此處上下文來看，</a:t>
            </a:r>
            <a:r>
              <a:rPr lang="en-US" altLang="zh-CN" sz="4000" dirty="0">
                <a:solidFill>
                  <a:srgbClr val="36174D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敞開的門</a:t>
            </a:r>
            <a:r>
              <a:rPr lang="en-US" altLang="zh-CN" sz="4000" dirty="0">
                <a:solidFill>
                  <a:srgbClr val="36174D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應該是指</a:t>
            </a:r>
            <a:r>
              <a:rPr lang="en-US" altLang="zh-CN" sz="4000" dirty="0">
                <a:solidFill>
                  <a:srgbClr val="36174D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進入天國</a:t>
            </a:r>
            <a:r>
              <a:rPr lang="en-US" altLang="zh-CN" sz="32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基督國度</a:t>
            </a:r>
            <a:r>
              <a:rPr lang="en-US" altLang="zh-CN" sz="32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solidFill>
                  <a:srgbClr val="5B5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的門</a:t>
            </a:r>
            <a:r>
              <a:rPr lang="en-US" altLang="zh-CN" sz="4000" dirty="0">
                <a:solidFill>
                  <a:srgbClr val="36174D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CN" sz="4000" dirty="0">
              <a:solidFill>
                <a:srgbClr val="36174D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一般學者認為，在這裡兩種意義可能都具備。</a:t>
            </a:r>
            <a:endParaRPr lang="en-US" sz="4000" dirty="0">
              <a:solidFill>
                <a:srgbClr val="C00000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50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6" y="471340"/>
            <a:ext cx="8357873" cy="6027431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所以要回想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你是怎樣領受、怎樣聽見的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又要遵守，並要悔改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。若不警醒，我必臨到你那裡，如同賊一樣。</a:t>
            </a:r>
            <a:r>
              <a:rPr lang="zh-TW" sz="4400" dirty="0">
                <a:solidFill>
                  <a:srgbClr val="0000C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我幾時臨到，你也決不能知道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4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然而在撒狄，你還有幾名是未曾汙穢自己衣服的，他們要穿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白衣與我同行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，因為他們是配得過的。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096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674914"/>
            <a:ext cx="8239125" cy="5508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“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撒旦一會</a:t>
            </a:r>
            <a:r>
              <a:rPr 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”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是指誰</a:t>
            </a:r>
            <a:r>
              <a:rPr 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</a:t>
            </a:r>
          </a:p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約翰福音 </a:t>
            </a:r>
            <a:r>
              <a:rPr lang="en-GB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8: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44 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你們是出於你們的父魔鬼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你們父的私慾、你們偏要行、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從起初是殺人的、不守真理．因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心裏沒有真理、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說謊是出於自己、因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本來是說謊的、也是說謊之人的父。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6791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2771" y="454819"/>
            <a:ext cx="8338458" cy="59483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3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這裡</a:t>
            </a:r>
            <a:r>
              <a:rPr lang="en-US" altLang="zh-CN" sz="43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3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我忍耐的道</a:t>
            </a:r>
            <a:r>
              <a:rPr lang="en-US" altLang="zh-CN" sz="43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en-US" altLang="zh-CN" sz="3500" b="1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en-US" altLang="zh-CN" sz="3000" b="1" i="1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T</a:t>
            </a:r>
            <a:r>
              <a:rPr lang="en-US" sz="3000" b="1" i="1" u="none" strike="noStrike" baseline="0" dirty="0">
                <a:solidFill>
                  <a:srgbClr val="3366FF"/>
                </a:solidFill>
                <a:latin typeface="Candara" panose="020E0502030303020204" pitchFamily="34" charset="0"/>
              </a:rPr>
              <a:t>he word of My perseverance/my command to persevere</a:t>
            </a:r>
            <a:r>
              <a:rPr lang="en-US" altLang="zh-CN" sz="3000" b="1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CN" altLang="en-US" sz="43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是指</a:t>
            </a:r>
            <a:r>
              <a:rPr lang="en-US" altLang="zh-CN" sz="43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3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基督忍受苦難</a:t>
            </a:r>
            <a:r>
              <a:rPr lang="en-US" altLang="zh-CN" sz="43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3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的真理，或是</a:t>
            </a:r>
            <a:r>
              <a:rPr lang="en-US" altLang="zh-CN" sz="43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3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我吩咐你們要堅忍</a:t>
            </a:r>
            <a:r>
              <a:rPr lang="en-US" altLang="zh-CN" sz="43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3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300" dirty="0">
              <a:solidFill>
                <a:srgbClr val="000096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3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啟</a:t>
            </a:r>
            <a:r>
              <a:rPr lang="en-US" altLang="zh-TW" sz="43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3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1:9 </a:t>
            </a:r>
            <a:r>
              <a:rPr lang="zh-TW" sz="43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我約翰就是你們的弟兄、和你們在</a:t>
            </a:r>
            <a:r>
              <a:rPr lang="zh-TW" sz="43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耶穌的患難、國度、忍耐裏一同有分</a:t>
            </a:r>
            <a:r>
              <a:rPr lang="zh-TW" sz="43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．為神的道、並為給耶穌作的見證、曾在那名叫拔摩的海島上。</a:t>
            </a:r>
            <a:endParaRPr lang="en-US" altLang="zh-TW" sz="4300" dirty="0">
              <a:solidFill>
                <a:srgbClr val="2D051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5929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685799"/>
            <a:ext cx="8218714" cy="54864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希伯來書 </a:t>
            </a:r>
            <a:r>
              <a:rPr 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12:2 	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仰望為我們信心創始成終的耶穌，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因那擺在前面的喜樂，就輕看羞辱，忍受了十字架的苦難，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便坐在神寶座的右邊。</a:t>
            </a:r>
            <a:r>
              <a:rPr lang="en-US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3 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那忍受罪人這樣頂撞的，你們要思想，免得疲倦灰心。</a:t>
            </a:r>
            <a:endParaRPr lang="en-US" sz="4400" dirty="0">
              <a:solidFill>
                <a:srgbClr val="0000FF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32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1470819"/>
            <a:ext cx="8229600" cy="3916362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</a:pPr>
            <a:r>
              <a:rPr lang="en-US" altLang="zh-CN" sz="5400" dirty="0">
                <a:solidFill>
                  <a:srgbClr val="36174D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TW" sz="5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普天下人受試煉的時候</a:t>
            </a:r>
            <a:r>
              <a:rPr lang="en-US" altLang="zh-CN" sz="5400" dirty="0">
                <a:solidFill>
                  <a:srgbClr val="36174D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TW" sz="5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是指何時</a:t>
            </a:r>
            <a:r>
              <a:rPr lang="en-US" sz="5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</a:t>
            </a:r>
            <a:r>
              <a:rPr lang="en-US" altLang="zh-TW" sz="5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 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</a:pPr>
            <a:r>
              <a:rPr lang="en-US" altLang="zh-TW" sz="5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</a:t>
            </a:r>
            <a:r>
              <a:rPr lang="zh-TW" sz="5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參</a:t>
            </a:r>
            <a:r>
              <a:rPr lang="zh-CN" altLang="en-US" sz="54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考</a:t>
            </a:r>
            <a:r>
              <a:rPr lang="zh-TW" sz="5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：啟</a:t>
            </a:r>
            <a:r>
              <a:rPr lang="en-US" sz="5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16:17-20</a:t>
            </a:r>
            <a:r>
              <a:rPr lang="en-US" altLang="zh-TW" sz="5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)</a:t>
            </a:r>
            <a:endParaRPr lang="en-US" sz="5400" dirty="0">
              <a:solidFill>
                <a:srgbClr val="36174D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342106"/>
            <a:ext cx="8239125" cy="61737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16:17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第七位天使把碗倒在空中、就有大聲音從殿中的寶座上出來、說、成了．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18 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又有閃電、聲音、雷轟、大地震、自從地上有人以來、沒有這樣大這樣利害的地震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19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那大城裂為三段、列國的城也都倒塌了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20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各海島都逃避了、眾山也不見了。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572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A081-FDC8-D51E-8404-570BCFA5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609600"/>
            <a:ext cx="7795805" cy="1012371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對非拉鐵非教會的提醒</a:t>
            </a:r>
            <a:endParaRPr lang="en-US" sz="4800" dirty="0"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7" y="1839686"/>
            <a:ext cx="7990113" cy="45611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我知道你的行為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</a:t>
            </a:r>
            <a:r>
              <a:rPr lang="zh-CN" sz="44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略有一點力量</a:t>
            </a:r>
            <a:r>
              <a:rPr lang="en-US" altLang="zh-CN" sz="36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人數少；影響力小</a:t>
            </a:r>
            <a:r>
              <a:rPr lang="en-US" altLang="zh-CN" sz="36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</a:t>
            </a:r>
            <a:r>
              <a:rPr lang="zh-CN" sz="44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曾遵守我的道</a:t>
            </a:r>
            <a:r>
              <a:rPr lang="en-US" altLang="zh-CN" sz="36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u="sng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一直堅守</a:t>
            </a:r>
            <a:r>
              <a:rPr lang="zh-CN" altLang="en-US" sz="36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我的道</a:t>
            </a:r>
            <a:r>
              <a:rPr lang="en-US" altLang="zh-CN" sz="36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sz="44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沒有棄絕我的名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…11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400" u="sng" dirty="0">
                <a:effectLst/>
                <a:highlight>
                  <a:srgbClr val="FFFF00"/>
                </a:highligh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我必快來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！你要持守你所有的，免得人奪去</a:t>
            </a:r>
            <a:r>
              <a:rPr lang="zh-CN" sz="4400" u="sng" dirty="0">
                <a:solidFill>
                  <a:srgbClr val="0000D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你的</a:t>
            </a:r>
            <a:r>
              <a:rPr lang="zh-CN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冠冕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 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51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9C01D-2253-643F-F94B-88DD4AB2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56" y="873457"/>
            <a:ext cx="2454782" cy="5222543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冠冕</a:t>
            </a:r>
            <a:endParaRPr lang="en-US" sz="7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050" y="468086"/>
            <a:ext cx="5468350" cy="5932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  <a:tab pos="1143000" algn="l"/>
              </a:tabLst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撒迦利亞書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3:5	 </a:t>
            </a:r>
          </a:p>
          <a:p>
            <a:pPr marL="0" marR="0" lv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  <a:tab pos="1143000" algn="l"/>
              </a:tabLst>
            </a:pPr>
            <a:r>
              <a:rPr lang="zh-TW" altLang="en-US" sz="40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我說：要將潔淨的</a:t>
            </a:r>
            <a:r>
              <a:rPr lang="zh-TW" altLang="en-US" sz="4000" u="sng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冠冕</a:t>
            </a:r>
            <a:r>
              <a:rPr lang="zh-TW" altLang="en-US" sz="4000" u="sng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36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600" dirty="0">
                <a:solidFill>
                  <a:srgbClr val="3366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頭巾</a:t>
            </a:r>
            <a:r>
              <a:rPr lang="zh-CN" altLang="en-US" sz="36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；</a:t>
            </a:r>
            <a:r>
              <a:rPr lang="en-US" sz="3600" b="1" i="1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turban</a:t>
            </a:r>
            <a:r>
              <a:rPr lang="en-US" sz="3600" i="1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; </a:t>
            </a:r>
            <a:r>
              <a:rPr lang="zh-CN" altLang="en-US" sz="36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亞</a:t>
            </a:r>
            <a:r>
              <a:rPr lang="en-US" sz="3600" i="1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3:5; </a:t>
            </a:r>
            <a:r>
              <a:rPr lang="zh-CN" altLang="en-US" sz="36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伯</a:t>
            </a:r>
            <a:r>
              <a:rPr lang="en-US" sz="3600" i="1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29:14</a:t>
            </a:r>
            <a:r>
              <a:rPr lang="en-US" sz="36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TW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戴在他頭上，他們就把潔淨的</a:t>
            </a:r>
            <a:r>
              <a:rPr lang="zh-TW" altLang="en-US" sz="40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冠冕</a:t>
            </a:r>
            <a:r>
              <a:rPr lang="en-US" altLang="zh-TW" sz="36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6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頭巾</a:t>
            </a:r>
            <a:r>
              <a:rPr lang="en-US" altLang="zh-TW" sz="36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戴在他頭上，給他穿上華美的衣服，耶和華的使者在旁邊站立。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75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62" y="454819"/>
            <a:ext cx="8220075" cy="59483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marR="0" lvl="0" indent="-45720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◊"/>
              <a:tabLst>
                <a:tab pos="457200" algn="l"/>
                <a:tab pos="1143000" algn="l"/>
              </a:tabLst>
            </a:pPr>
            <a:r>
              <a:rPr lang="zh-CN" altLang="en-US" sz="44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提摩太後書 </a:t>
            </a:r>
            <a:r>
              <a:rPr lang="en-GB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4:8	</a:t>
            </a:r>
            <a:r>
              <a:rPr lang="zh-TW" sz="44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從此以後、有</a:t>
            </a:r>
            <a:r>
              <a:rPr lang="zh-TW" sz="4400" u="sng" dirty="0">
                <a:solidFill>
                  <a:srgbClr val="FF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公義的冠冕</a:t>
            </a:r>
            <a:r>
              <a:rPr lang="en-US" altLang="zh-TW" sz="3600" u="sng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sz="4400" i="0" u="none" strike="noStrike" baseline="0" dirty="0" err="1">
                <a:solidFill>
                  <a:srgbClr val="4B4BFF"/>
                </a:solidFill>
                <a:latin typeface="Bwgrkn" panose="02020603050405020304" pitchFamily="18" charset="0"/>
              </a:rPr>
              <a:t>ste,fanoj</a:t>
            </a:r>
            <a:r>
              <a:rPr lang="en-US" sz="4400" i="0" u="none" strike="noStrike" baseline="0" dirty="0">
                <a:solidFill>
                  <a:srgbClr val="4B4BFF"/>
                </a:solidFill>
                <a:latin typeface="Bwgrkn" panose="02020603050405020304" pitchFamily="18" charset="0"/>
              </a:rPr>
              <a:t> </a:t>
            </a:r>
            <a:r>
              <a:rPr lang="zh-CN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</a:t>
            </a:r>
            <a:r>
              <a:rPr 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冠冕</a:t>
            </a:r>
            <a:r>
              <a:rPr lang="en-US" altLang="zh-TW" sz="36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為我存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留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457200" marR="0" lvl="0" indent="-45720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◊"/>
              <a:tabLst>
                <a:tab pos="457200" algn="l"/>
                <a:tab pos="1143000" algn="l"/>
              </a:tabLst>
            </a:pPr>
            <a:r>
              <a:rPr lang="zh-CN" altLang="en-US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雅各書 </a:t>
            </a:r>
            <a:r>
              <a:rPr lang="en-GB" sz="44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1:12 	</a:t>
            </a:r>
            <a:r>
              <a:rPr lang="zh-TW" sz="44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忍受試探的人是有福的．因為他經過試驗以後、必得</a:t>
            </a:r>
            <a:r>
              <a:rPr lang="zh-TW" sz="4400" u="sng" dirty="0">
                <a:solidFill>
                  <a:srgbClr val="FF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生命的冠冕</a:t>
            </a:r>
            <a:r>
              <a:rPr lang="zh-TW" sz="44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、這是主應許給那些愛他之人的。</a:t>
            </a:r>
            <a:endParaRPr lang="en-US" sz="4400" dirty="0">
              <a:effectLst/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40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696686"/>
            <a:ext cx="8189573" cy="57041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  <a:tab pos="1143000" algn="l"/>
              </a:tabLst>
            </a:pPr>
            <a:r>
              <a:rPr lang="en-US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12</a:t>
            </a:r>
            <a:r>
              <a:rPr lang="en-US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CN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得勝的，我要叫他在我神殿中</a:t>
            </a:r>
            <a:r>
              <a:rPr lang="zh-CN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做柱子</a:t>
            </a:r>
            <a:r>
              <a:rPr lang="zh-CN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，他也必不再從那裡出去。我又要將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我神的名和我神城的名</a:t>
            </a:r>
            <a:r>
              <a:rPr lang="zh-CN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CN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這城就是從天上、從我神那裡降下來的新耶路撒冷 </a:t>
            </a:r>
            <a:r>
              <a:rPr lang="en-US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並我的新名</a:t>
            </a:r>
            <a:r>
              <a:rPr lang="zh-CN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</a:t>
            </a:r>
            <a:r>
              <a:rPr lang="zh-CN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都寫在他上面</a:t>
            </a:r>
            <a:r>
              <a:rPr lang="zh-CN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。</a:t>
            </a:r>
            <a:endParaRPr lang="en-US" sz="11500" dirty="0">
              <a:effectLst/>
              <a:latin typeface="Candara" panose="020E0502030303020204" pitchFamily="34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07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5456" y="464344"/>
            <a:ext cx="8193088" cy="59293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7388" marR="0" lvl="0" indent="-687388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加拉太書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2:9	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又知道所賜給我的恩典、那稱為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教會柱石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的雅各、磯法、約翰、就向我和巴拿巴用右手行相交之禮、叫我們往外邦人那裏去、他們往受割禮的人那裏去．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45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6" y="471341"/>
            <a:ext cx="8307372" cy="5929460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凡得勝的，必這樣穿白衣，我也必不從生命冊上塗抹他的名，且要在我父面前和我父眾使者面前，認他的名。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聖靈向眾教會所說的話，凡有耳的，就應當聽！</a:t>
            </a:r>
            <a:r>
              <a:rPr lang="zh-TW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altLang="zh-TW" sz="4400" dirty="0"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686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4181" y="468086"/>
            <a:ext cx="8275638" cy="59436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marR="0" lvl="0" indent="-45720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◊"/>
              <a:tabLst>
                <a:tab pos="457200" algn="l"/>
                <a:tab pos="1143000" algn="l"/>
              </a:tabLst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提摩太前書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3:15	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倘若我耽延日久、你也可以知道在神的家中當怎樣行．這家就是永生神的教會、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真理的柱石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和根基。</a:t>
            </a:r>
            <a:endParaRPr lang="en-US" altLang="zh-TW" sz="4400" dirty="0">
              <a:solidFill>
                <a:srgbClr val="0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457200" indent="-45720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◊"/>
              <a:tabLst>
                <a:tab pos="457200" algn="l"/>
                <a:tab pos="1143000" algn="l"/>
              </a:tabLst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創世記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28:22 	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我所立為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柱子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的石頭、也必作神的殿．凡你所賜給我的、我必將十分之一獻給你。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00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73869"/>
            <a:ext cx="8213951" cy="59102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457200" algn="l"/>
                <a:tab pos="1143000" algn="l"/>
              </a:tabLst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在一個地震頻繁的地區，柱子不只是個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支持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；更重要的是必須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不可搖撼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以預表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堅持到底的特質！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</a:p>
          <a:p>
            <a:pPr marL="0" marR="0" lvl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457200" algn="l"/>
                <a:tab pos="1143000" algn="l"/>
              </a:tabLst>
            </a:pPr>
            <a:r>
              <a:rPr lang="zh-TW" sz="44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非拉鐵非</a:t>
            </a:r>
            <a:r>
              <a:rPr lang="zh-CN" altLang="en-US" sz="44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教會雖然小</a:t>
            </a:r>
            <a:r>
              <a:rPr lang="zh-CN" altLang="en-US" sz="3600" dirty="0">
                <a:solidFill>
                  <a:srgbClr val="00B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solidFill>
                  <a:srgbClr val="BC003F"/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(</a:t>
            </a:r>
            <a:r>
              <a:rPr lang="zh-CN" sz="3600" dirty="0">
                <a:solidFill>
                  <a:srgbClr val="BC003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你略有一點力量</a:t>
            </a:r>
            <a:r>
              <a:rPr lang="zh-CN" altLang="en-US" sz="3600" dirty="0">
                <a:solidFill>
                  <a:srgbClr val="BC003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CN" sz="3600" dirty="0">
                <a:solidFill>
                  <a:srgbClr val="BC003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v.8</a:t>
            </a:r>
            <a:r>
              <a:rPr lang="en-US" altLang="zh-CN" sz="3600" dirty="0">
                <a:solidFill>
                  <a:srgbClr val="BC003F"/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)</a:t>
            </a:r>
            <a:r>
              <a:rPr lang="zh-CN" altLang="en-US" sz="44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，卻能撐得住。信實的主會使他們成為</a:t>
            </a:r>
            <a:r>
              <a:rPr lang="zh-CN" altLang="en-US" sz="4400" u="sng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神殿中的柱子</a:t>
            </a:r>
            <a:r>
              <a:rPr lang="zh-CN" altLang="en-US" sz="44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rgbClr val="000096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56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5468" y="681037"/>
            <a:ext cx="7993063" cy="5495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12 </a:t>
            </a:r>
            <a:r>
              <a:rPr lang="en-US" altLang="zh-TW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zh-TW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我又要將</a:t>
            </a:r>
            <a:r>
              <a:rPr lang="zh-TW" altLang="en-US" sz="4800" u="sng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我神的名</a:t>
            </a:r>
            <a:r>
              <a:rPr lang="zh-TW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和</a:t>
            </a:r>
            <a:r>
              <a:rPr lang="zh-TW" altLang="en-US" sz="4800" u="sng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我神城的</a:t>
            </a:r>
            <a:r>
              <a:rPr lang="zh-TW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名</a:t>
            </a:r>
            <a:r>
              <a:rPr lang="en-GB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altLang="zh-CN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TW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這城就是從天上、從我神那裡降下來的新耶路撒冷</a:t>
            </a:r>
            <a:r>
              <a:rPr lang="en-GB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altLang="zh-CN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TW" altLang="en-US" sz="4800" u="sng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並我的新名</a:t>
            </a:r>
            <a:r>
              <a:rPr lang="zh-TW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，都寫在他上面。</a:t>
            </a:r>
            <a:endParaRPr lang="en-US" sz="4800" dirty="0">
              <a:solidFill>
                <a:schemeClr val="tx2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9255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5618-8723-4EBE-84FF-37263469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1680211"/>
            <a:ext cx="6754588" cy="2140889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pPr algn="r"/>
            <a:r>
              <a:rPr lang="zh-CN" altLang="en-US" sz="72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結語</a:t>
            </a:r>
            <a:endParaRPr lang="en-US" sz="7200" dirty="0">
              <a:solidFill>
                <a:schemeClr val="tx2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94C7B-DDB8-4EE4-A54F-2B2208CA1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361215"/>
            <a:ext cx="6411687" cy="19198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zh-CN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000" dirty="0">
                <a:solidFill>
                  <a:schemeClr val="tx2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聖靈向眾教會所說的話，凡有耳的，就應當聽！</a:t>
            </a:r>
            <a:r>
              <a:rPr lang="en-US" altLang="zh-TW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000" dirty="0">
              <a:solidFill>
                <a:schemeClr val="tx2"/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74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6" y="461913"/>
            <a:ext cx="8354506" cy="6167488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「你要寫信給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非拉鐵非教會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的使者說：</a:t>
            </a:r>
            <a:r>
              <a:rPr lang="zh-TW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那聖潔、真實，拿著大衛的鑰匙，開了就沒有人能關、關了就沒有人能開的說：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8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我知道你的行為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，你</a:t>
            </a:r>
            <a:r>
              <a:rPr lang="zh-TW" sz="44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略有一點力量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，也</a:t>
            </a:r>
            <a:r>
              <a:rPr lang="zh-TW" sz="44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曾遵守我的道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4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沒有棄絕我的名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，看哪，我在你面前給你一個敞開的門，是無人能關的。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688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6" y="461913"/>
            <a:ext cx="8250811" cy="605201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那撒旦一會的，自稱是猶太人，其實不是猶太人，乃是說謊話的，我要使他們來在你腳前下拜，也使他們知道我是已經愛你了。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你既遵守我忍耐的道，我必在普天下人受試煉的時候，保守你免去你的試煉。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2709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8971" y="461913"/>
            <a:ext cx="8231396" cy="605201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我必快來！你要持守你所有的，免得人奪去你的冠冕。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12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得勝的，我要叫他在我神殿中做柱子，他也必不再從那裡出去。我又要將我神的名和我神城的名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–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這城就是從天上、從我神那裡降下來的新耶路撒冷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–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並我的新名，都寫在他上面。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648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8970" y="461912"/>
            <a:ext cx="8221969" cy="594831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聖靈向眾教會所說的話，凡有耳的，就應當聽！</a:t>
            </a:r>
            <a:r>
              <a:rPr lang="zh-TW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400" dirty="0">
              <a:solidFill>
                <a:srgbClr val="001B70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81001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1_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2910</TotalTime>
  <Words>2870</Words>
  <Application>Microsoft Office PowerPoint</Application>
  <PresentationFormat>On-screen Show (4:3)</PresentationFormat>
  <Paragraphs>82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53</vt:i4>
      </vt:variant>
    </vt:vector>
  </HeadingPairs>
  <TitlesOfParts>
    <vt:vector size="80" baseType="lpstr">
      <vt:lpstr>Bwgrkn</vt:lpstr>
      <vt:lpstr>DFPLiYuan-Bd</vt:lpstr>
      <vt:lpstr>DFPWeiBei-B5</vt:lpstr>
      <vt:lpstr>DFPYuanBold-B5</vt:lpstr>
      <vt:lpstr>DFWeiBei-B5</vt:lpstr>
      <vt:lpstr>DFYuanBold-B5</vt:lpstr>
      <vt:lpstr>DFYuanMedium-B5</vt:lpstr>
      <vt:lpstr>Arial</vt:lpstr>
      <vt:lpstr>Arial Nova Cond</vt:lpstr>
      <vt:lpstr>Calibri</vt:lpstr>
      <vt:lpstr>Candara</vt:lpstr>
      <vt:lpstr>Century Gothic</vt:lpstr>
      <vt:lpstr>Corbel</vt:lpstr>
      <vt:lpstr>Courier New</vt:lpstr>
      <vt:lpstr>Euphemia</vt:lpstr>
      <vt:lpstr>Franklin Gothic Book</vt:lpstr>
      <vt:lpstr>Impact</vt:lpstr>
      <vt:lpstr>Perpetua</vt:lpstr>
      <vt:lpstr>Plantagenet Cherokee</vt:lpstr>
      <vt:lpstr>Wingdings</vt:lpstr>
      <vt:lpstr>Wingdings 2</vt:lpstr>
      <vt:lpstr>Wingdings 3</vt:lpstr>
      <vt:lpstr>Text Theme</vt:lpstr>
      <vt:lpstr>Equity</vt:lpstr>
      <vt:lpstr>Deep Blue</vt:lpstr>
      <vt:lpstr>Ion Boardroom</vt:lpstr>
      <vt:lpstr>1_Basis</vt:lpstr>
      <vt:lpstr>PowerPoint Presentation</vt:lpstr>
      <vt:lpstr>啟示錄 3:1-13 “耶穌給七教會的信(三)”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主說少數信徒未曾污穢自己衣服，“自己衣服”預表什麼?  “污穢自己衣服”的信徒是怎麼樣的信徒? (參：賽64:6；亞3:3；啟22:14)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非拉鐵非教會 的光景</vt:lpstr>
      <vt:lpstr>PowerPoint Presentation</vt:lpstr>
      <vt:lpstr>PowerPoint Presentation</vt:lpstr>
      <vt:lpstr>聖潔，真實</vt:lpstr>
      <vt:lpstr>PowerPoint Presentation</vt:lpstr>
      <vt:lpstr>拿著大衛鑰匙的</vt:lpstr>
      <vt:lpstr>PowerPoint Presentation</vt:lpstr>
      <vt:lpstr>PowerPoint Presentation</vt:lpstr>
      <vt:lpstr>唯獨穌能執掌的鑰匙和門代表什麼? (參: 啟1:18)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對非拉鐵非教會的提醒</vt:lpstr>
      <vt:lpstr>冠冕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啟示錄簡介與釋經要點</dc:title>
  <dc:creator>rjames Ho</dc:creator>
  <cp:lastModifiedBy>Jiao, Nelson Dongjun</cp:lastModifiedBy>
  <cp:revision>36</cp:revision>
  <dcterms:created xsi:type="dcterms:W3CDTF">2021-08-10T05:01:00Z</dcterms:created>
  <dcterms:modified xsi:type="dcterms:W3CDTF">2023-02-03T03:01:55Z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3be33-4108-4738-9e07-d8656a181486_Enabled">
    <vt:lpwstr>true</vt:lpwstr>
  </property>
  <property fmtid="{D5CDD505-2E9C-101B-9397-08002B2CF9AE}" pid="3" name="MSIP_Label_dad3be33-4108-4738-9e07-d8656a181486_SetDate">
    <vt:lpwstr>2023-02-03T03:01:53Z</vt:lpwstr>
  </property>
  <property fmtid="{D5CDD505-2E9C-101B-9397-08002B2CF9AE}" pid="4" name="MSIP_Label_dad3be33-4108-4738-9e07-d8656a181486_Method">
    <vt:lpwstr>Privileged</vt:lpwstr>
  </property>
  <property fmtid="{D5CDD505-2E9C-101B-9397-08002B2CF9AE}" pid="5" name="MSIP_Label_dad3be33-4108-4738-9e07-d8656a181486_Name">
    <vt:lpwstr>Public No Visual Label</vt:lpwstr>
  </property>
  <property fmtid="{D5CDD505-2E9C-101B-9397-08002B2CF9AE}" pid="6" name="MSIP_Label_dad3be33-4108-4738-9e07-d8656a181486_SiteId">
    <vt:lpwstr>945c199a-83a2-4e80-9f8c-5a91be5752dd</vt:lpwstr>
  </property>
  <property fmtid="{D5CDD505-2E9C-101B-9397-08002B2CF9AE}" pid="7" name="MSIP_Label_dad3be33-4108-4738-9e07-d8656a181486_ActionId">
    <vt:lpwstr>8657e237-573b-41d1-9340-670dc1dc88d6</vt:lpwstr>
  </property>
  <property fmtid="{D5CDD505-2E9C-101B-9397-08002B2CF9AE}" pid="8" name="MSIP_Label_dad3be33-4108-4738-9e07-d8656a181486_ContentBits">
    <vt:lpwstr>0</vt:lpwstr>
  </property>
</Properties>
</file>