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1944" r:id="rId3"/>
    <p:sldId id="257" r:id="rId4"/>
    <p:sldId id="258" r:id="rId5"/>
    <p:sldId id="290" r:id="rId6"/>
    <p:sldId id="259" r:id="rId7"/>
    <p:sldId id="263" r:id="rId8"/>
    <p:sldId id="260" r:id="rId9"/>
    <p:sldId id="294" r:id="rId10"/>
    <p:sldId id="262" r:id="rId11"/>
    <p:sldId id="266" r:id="rId12"/>
    <p:sldId id="297" r:id="rId13"/>
    <p:sldId id="265" r:id="rId14"/>
    <p:sldId id="1945" r:id="rId15"/>
    <p:sldId id="1946" r:id="rId16"/>
    <p:sldId id="267" r:id="rId17"/>
    <p:sldId id="298" r:id="rId18"/>
    <p:sldId id="268" r:id="rId19"/>
    <p:sldId id="299" r:id="rId20"/>
    <p:sldId id="280" r:id="rId21"/>
    <p:sldId id="1881" r:id="rId22"/>
    <p:sldId id="1942" r:id="rId23"/>
    <p:sldId id="1943" r:id="rId24"/>
    <p:sldId id="291" r:id="rId25"/>
    <p:sldId id="270" r:id="rId26"/>
    <p:sldId id="1947" r:id="rId27"/>
    <p:sldId id="1948" r:id="rId28"/>
    <p:sldId id="282" r:id="rId29"/>
    <p:sldId id="273" r:id="rId30"/>
    <p:sldId id="274" r:id="rId31"/>
    <p:sldId id="275" r:id="rId32"/>
    <p:sldId id="276" r:id="rId33"/>
    <p:sldId id="277" r:id="rId34"/>
    <p:sldId id="284" r:id="rId35"/>
    <p:sldId id="278" r:id="rId36"/>
    <p:sldId id="279" r:id="rId37"/>
    <p:sldId id="283" r:id="rId38"/>
    <p:sldId id="287" r:id="rId39"/>
    <p:sldId id="288" r:id="rId4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099" autoAdjust="0"/>
    <p:restoredTop sz="82097" autoAdjust="0"/>
  </p:normalViewPr>
  <p:slideViewPr>
    <p:cSldViewPr snapToGrid="0">
      <p:cViewPr varScale="1">
        <p:scale>
          <a:sx n="66" d="100"/>
          <a:sy n="66" d="100"/>
        </p:scale>
        <p:origin x="316" y="76"/>
      </p:cViewPr>
      <p:guideLst>
        <p:guide orient="horz" pos="2160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484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 custT="1"/>
      <dgm:spPr/>
      <dgm:t>
        <a:bodyPr/>
        <a:lstStyle/>
        <a:p>
          <a:r>
            <a:rPr lang="en-US" altLang="zh-CN" sz="4000" b="1" dirty="0">
              <a:solidFill>
                <a:schemeClr val="accent4">
                  <a:lumMod val="10000"/>
                </a:schemeClr>
              </a:solidFill>
            </a:rPr>
            <a:t>R&amp;D/</a:t>
          </a:r>
          <a:r>
            <a:rPr lang="zh-CN" altLang="en-US" sz="4000" b="1" dirty="0">
              <a:solidFill>
                <a:schemeClr val="accent4">
                  <a:lumMod val="10000"/>
                </a:schemeClr>
              </a:solidFill>
            </a:rPr>
            <a:t>研发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临床前期动物实验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accent4">
                  <a:lumMod val="10000"/>
                </a:schemeClr>
              </a:solidFill>
            </a:rPr>
            <a:t>临床第一阶段</a:t>
          </a:r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 custT="1"/>
      <dgm:spPr/>
      <dgm:t>
        <a:bodyPr/>
        <a:lstStyle/>
        <a:p>
          <a:r>
            <a:rPr lang="zh-CN" altLang="en-US" sz="3600" b="1" dirty="0">
              <a:solidFill>
                <a:schemeClr val="accent4">
                  <a:lumMod val="10000"/>
                </a:schemeClr>
              </a:solidFill>
            </a:rPr>
            <a:t>临床第二阶段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第三阶段</a:t>
          </a:r>
          <a:endParaRPr lang="en-US" altLang="zh-CN" sz="3200" b="1" dirty="0">
            <a:solidFill>
              <a:schemeClr val="accent4">
                <a:lumMod val="10000"/>
              </a:schemeClr>
            </a:solidFill>
          </a:endParaRPr>
        </a:p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双盲实验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custT="1"/>
      <dgm:spPr/>
      <dgm:t>
        <a:bodyPr/>
        <a:lstStyle/>
        <a:p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申请</a:t>
          </a:r>
          <a:r>
            <a:rPr lang="en-US" altLang="zh-CN" sz="3200" b="1" dirty="0">
              <a:solidFill>
                <a:schemeClr val="accent4">
                  <a:lumMod val="10000"/>
                </a:schemeClr>
              </a:solidFill>
            </a:rPr>
            <a:t>FDA   </a:t>
          </a:r>
          <a:r>
            <a:rPr lang="zh-CN" altLang="en-US" sz="3200" b="1" dirty="0">
              <a:solidFill>
                <a:schemeClr val="accent4">
                  <a:lumMod val="10000"/>
                </a:schemeClr>
              </a:solidFill>
            </a:rPr>
            <a:t>批准</a:t>
          </a:r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 custScaleY="120545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 custScaleY="120545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 custScaleY="107856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E7A2C7-BFD1-4022-85DE-6A48ABB597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311B3A1-716E-499A-8CB1-426528F82A80}">
      <dgm:prSet phldrT="[Text]"/>
      <dgm:spPr/>
      <dgm:t>
        <a:bodyPr/>
        <a:lstStyle/>
        <a:p>
          <a:r>
            <a:rPr lang="zh-CN" altLang="en-US" b="1" dirty="0">
              <a:solidFill>
                <a:schemeClr val="accent4">
                  <a:lumMod val="10000"/>
                </a:schemeClr>
              </a:solidFill>
            </a:rPr>
            <a:t>批准使用</a:t>
          </a:r>
        </a:p>
      </dgm:t>
    </dgm:pt>
    <dgm:pt modelId="{5BA2C6CE-E7C9-4630-88CC-F2FF4C884422}" type="par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0CBDB3A4-A9AC-4B09-A31A-5B6AA33192FC}" type="sibTrans" cxnId="{2D48C0C7-D83A-4408-9628-E07EEB362D2F}">
      <dgm:prSet/>
      <dgm:spPr/>
      <dgm:t>
        <a:bodyPr/>
        <a:lstStyle/>
        <a:p>
          <a:endParaRPr lang="zh-CN" altLang="en-US"/>
        </a:p>
      </dgm:t>
    </dgm:pt>
    <dgm:pt modelId="{36B828C8-6141-42C0-97A7-54F89D28FC73}">
      <dgm:prSet phldrT="[Text]"/>
      <dgm:spPr/>
      <dgm:t>
        <a:bodyPr/>
        <a:lstStyle/>
        <a:p>
          <a:r>
            <a:rPr lang="zh-CN" altLang="en-US" b="1" dirty="0">
              <a:solidFill>
                <a:schemeClr val="accent4">
                  <a:lumMod val="10000"/>
                </a:schemeClr>
              </a:solidFill>
            </a:rPr>
            <a:t>售后追踪</a:t>
          </a:r>
        </a:p>
      </dgm:t>
    </dgm:pt>
    <dgm:pt modelId="{0F128040-BDDD-4937-BD2D-C1FEF6EC0D60}" type="par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14FD88EE-509E-4474-93A4-19D5D836F7AC}" type="sibTrans" cxnId="{8D69DB71-1816-451A-875C-C13121296A17}">
      <dgm:prSet/>
      <dgm:spPr/>
      <dgm:t>
        <a:bodyPr/>
        <a:lstStyle/>
        <a:p>
          <a:endParaRPr lang="zh-CN" altLang="en-US"/>
        </a:p>
      </dgm:t>
    </dgm:pt>
    <dgm:pt modelId="{2C72FF99-67E6-4EE0-8EC4-85F56DC264E7}">
      <dgm:prSet phldrT="[Text]" phldr="1"/>
      <dgm:spPr/>
      <dgm:t>
        <a:bodyPr/>
        <a:lstStyle/>
        <a:p>
          <a:endParaRPr lang="zh-CN" altLang="en-US"/>
        </a:p>
      </dgm:t>
    </dgm:pt>
    <dgm:pt modelId="{BB70E248-B177-4CEB-87A9-95E30F4182BD}" type="par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FD5BEC15-E8A0-4235-BFA9-DE5CB4808DBD}" type="sibTrans" cxnId="{020363F6-C08C-41DF-95DE-EE9F654CE89F}">
      <dgm:prSet/>
      <dgm:spPr/>
      <dgm:t>
        <a:bodyPr/>
        <a:lstStyle/>
        <a:p>
          <a:endParaRPr lang="zh-CN" altLang="en-US"/>
        </a:p>
      </dgm:t>
    </dgm:pt>
    <dgm:pt modelId="{C821FB58-D8BD-4453-8D0E-781D2DDB6389}" type="pres">
      <dgm:prSet presAssocID="{49E7A2C7-BFD1-4022-85DE-6A48ABB59723}" presName="Name0" presStyleCnt="0">
        <dgm:presLayoutVars>
          <dgm:dir/>
          <dgm:resizeHandles val="exact"/>
        </dgm:presLayoutVars>
      </dgm:prSet>
      <dgm:spPr/>
    </dgm:pt>
    <dgm:pt modelId="{8B892D32-6853-4839-BFCE-62558C61ADD6}" type="pres">
      <dgm:prSet presAssocID="{5311B3A1-716E-499A-8CB1-426528F82A80}" presName="node" presStyleLbl="node1" presStyleIdx="0" presStyleCnt="3">
        <dgm:presLayoutVars>
          <dgm:bulletEnabled val="1"/>
        </dgm:presLayoutVars>
      </dgm:prSet>
      <dgm:spPr/>
    </dgm:pt>
    <dgm:pt modelId="{DED1BD4C-3E50-4393-879A-8868EC0A1F22}" type="pres">
      <dgm:prSet presAssocID="{0CBDB3A4-A9AC-4B09-A31A-5B6AA33192FC}" presName="sibTrans" presStyleLbl="sibTrans2D1" presStyleIdx="0" presStyleCnt="2"/>
      <dgm:spPr/>
    </dgm:pt>
    <dgm:pt modelId="{CD064154-9987-4D30-BCBA-E1644E0DB231}" type="pres">
      <dgm:prSet presAssocID="{0CBDB3A4-A9AC-4B09-A31A-5B6AA33192FC}" presName="connectorText" presStyleLbl="sibTrans2D1" presStyleIdx="0" presStyleCnt="2"/>
      <dgm:spPr/>
    </dgm:pt>
    <dgm:pt modelId="{873C4AE5-E511-4ECE-BBB3-D86712D224D3}" type="pres">
      <dgm:prSet presAssocID="{36B828C8-6141-42C0-97A7-54F89D28FC73}" presName="node" presStyleLbl="node1" presStyleIdx="1" presStyleCnt="3">
        <dgm:presLayoutVars>
          <dgm:bulletEnabled val="1"/>
        </dgm:presLayoutVars>
      </dgm:prSet>
      <dgm:spPr/>
    </dgm:pt>
    <dgm:pt modelId="{560B08D2-5BB8-4415-95BB-9D1468AAEF66}" type="pres">
      <dgm:prSet presAssocID="{14FD88EE-509E-4474-93A4-19D5D836F7AC}" presName="sibTrans" presStyleLbl="sibTrans2D1" presStyleIdx="1" presStyleCnt="2"/>
      <dgm:spPr/>
    </dgm:pt>
    <dgm:pt modelId="{AD4F8250-8BC4-48DC-A066-EB02C55FEFE8}" type="pres">
      <dgm:prSet presAssocID="{14FD88EE-509E-4474-93A4-19D5D836F7AC}" presName="connectorText" presStyleLbl="sibTrans2D1" presStyleIdx="1" presStyleCnt="2"/>
      <dgm:spPr/>
    </dgm:pt>
    <dgm:pt modelId="{953EE2EF-95BC-485F-88EB-EB308ED9CEC5}" type="pres">
      <dgm:prSet presAssocID="{2C72FF99-67E6-4EE0-8EC4-85F56DC264E7}" presName="node" presStyleLbl="node1" presStyleIdx="2" presStyleCnt="3">
        <dgm:presLayoutVars>
          <dgm:bulletEnabled val="1"/>
        </dgm:presLayoutVars>
      </dgm:prSet>
      <dgm:spPr/>
    </dgm:pt>
  </dgm:ptLst>
  <dgm:cxnLst>
    <dgm:cxn modelId="{E0764713-019D-4358-9497-35205E211767}" type="presOf" srcId="{0CBDB3A4-A9AC-4B09-A31A-5B6AA33192FC}" destId="{CD064154-9987-4D30-BCBA-E1644E0DB231}" srcOrd="1" destOrd="0" presId="urn:microsoft.com/office/officeart/2005/8/layout/process1"/>
    <dgm:cxn modelId="{C55A8032-B155-4EFC-8D0C-E0BE4CAB3243}" type="presOf" srcId="{14FD88EE-509E-4474-93A4-19D5D836F7AC}" destId="{560B08D2-5BB8-4415-95BB-9D1468AAEF66}" srcOrd="0" destOrd="0" presId="urn:microsoft.com/office/officeart/2005/8/layout/process1"/>
    <dgm:cxn modelId="{04E4384C-6BC8-4893-80A6-DD371A2C1CA5}" type="presOf" srcId="{49E7A2C7-BFD1-4022-85DE-6A48ABB59723}" destId="{C821FB58-D8BD-4453-8D0E-781D2DDB6389}" srcOrd="0" destOrd="0" presId="urn:microsoft.com/office/officeart/2005/8/layout/process1"/>
    <dgm:cxn modelId="{8D69DB71-1816-451A-875C-C13121296A17}" srcId="{49E7A2C7-BFD1-4022-85DE-6A48ABB59723}" destId="{36B828C8-6141-42C0-97A7-54F89D28FC73}" srcOrd="1" destOrd="0" parTransId="{0F128040-BDDD-4937-BD2D-C1FEF6EC0D60}" sibTransId="{14FD88EE-509E-4474-93A4-19D5D836F7AC}"/>
    <dgm:cxn modelId="{7A3E6754-56C0-4364-B924-118E30CBB621}" type="presOf" srcId="{2C72FF99-67E6-4EE0-8EC4-85F56DC264E7}" destId="{953EE2EF-95BC-485F-88EB-EB308ED9CEC5}" srcOrd="0" destOrd="0" presId="urn:microsoft.com/office/officeart/2005/8/layout/process1"/>
    <dgm:cxn modelId="{994E9954-C77A-41EB-B20D-8CB406931D6F}" type="presOf" srcId="{0CBDB3A4-A9AC-4B09-A31A-5B6AA33192FC}" destId="{DED1BD4C-3E50-4393-879A-8868EC0A1F22}" srcOrd="0" destOrd="0" presId="urn:microsoft.com/office/officeart/2005/8/layout/process1"/>
    <dgm:cxn modelId="{CB9A0594-C7F8-4FB1-90DB-2137D45A7E2A}" type="presOf" srcId="{36B828C8-6141-42C0-97A7-54F89D28FC73}" destId="{873C4AE5-E511-4ECE-BBB3-D86712D224D3}" srcOrd="0" destOrd="0" presId="urn:microsoft.com/office/officeart/2005/8/layout/process1"/>
    <dgm:cxn modelId="{09737DBB-7EEE-4C90-A373-86C665A51BC8}" type="presOf" srcId="{14FD88EE-509E-4474-93A4-19D5D836F7AC}" destId="{AD4F8250-8BC4-48DC-A066-EB02C55FEFE8}" srcOrd="1" destOrd="0" presId="urn:microsoft.com/office/officeart/2005/8/layout/process1"/>
    <dgm:cxn modelId="{2D48C0C7-D83A-4408-9628-E07EEB362D2F}" srcId="{49E7A2C7-BFD1-4022-85DE-6A48ABB59723}" destId="{5311B3A1-716E-499A-8CB1-426528F82A80}" srcOrd="0" destOrd="0" parTransId="{5BA2C6CE-E7C9-4630-88CC-F2FF4C884422}" sibTransId="{0CBDB3A4-A9AC-4B09-A31A-5B6AA33192FC}"/>
    <dgm:cxn modelId="{A6CC65DC-23FA-4FBA-9F16-DB90648F9D10}" type="presOf" srcId="{5311B3A1-716E-499A-8CB1-426528F82A80}" destId="{8B892D32-6853-4839-BFCE-62558C61ADD6}" srcOrd="0" destOrd="0" presId="urn:microsoft.com/office/officeart/2005/8/layout/process1"/>
    <dgm:cxn modelId="{020363F6-C08C-41DF-95DE-EE9F654CE89F}" srcId="{49E7A2C7-BFD1-4022-85DE-6A48ABB59723}" destId="{2C72FF99-67E6-4EE0-8EC4-85F56DC264E7}" srcOrd="2" destOrd="0" parTransId="{BB70E248-B177-4CEB-87A9-95E30F4182BD}" sibTransId="{FD5BEC15-E8A0-4235-BFA9-DE5CB4808DBD}"/>
    <dgm:cxn modelId="{DD73D261-741D-4496-8835-9161F2C9C8B3}" type="presParOf" srcId="{C821FB58-D8BD-4453-8D0E-781D2DDB6389}" destId="{8B892D32-6853-4839-BFCE-62558C61ADD6}" srcOrd="0" destOrd="0" presId="urn:microsoft.com/office/officeart/2005/8/layout/process1"/>
    <dgm:cxn modelId="{25AD6E94-E182-4672-881F-0FFF33693B13}" type="presParOf" srcId="{C821FB58-D8BD-4453-8D0E-781D2DDB6389}" destId="{DED1BD4C-3E50-4393-879A-8868EC0A1F22}" srcOrd="1" destOrd="0" presId="urn:microsoft.com/office/officeart/2005/8/layout/process1"/>
    <dgm:cxn modelId="{90A20E5D-F197-4CB5-9C01-B81C9A0D4107}" type="presParOf" srcId="{DED1BD4C-3E50-4393-879A-8868EC0A1F22}" destId="{CD064154-9987-4D30-BCBA-E1644E0DB231}" srcOrd="0" destOrd="0" presId="urn:microsoft.com/office/officeart/2005/8/layout/process1"/>
    <dgm:cxn modelId="{AD665299-872A-4E61-BBB7-FF9AA4C48087}" type="presParOf" srcId="{C821FB58-D8BD-4453-8D0E-781D2DDB6389}" destId="{873C4AE5-E511-4ECE-BBB3-D86712D224D3}" srcOrd="2" destOrd="0" presId="urn:microsoft.com/office/officeart/2005/8/layout/process1"/>
    <dgm:cxn modelId="{5AB5ABB6-AEA2-4367-AF3E-922D27BB352F}" type="presParOf" srcId="{C821FB58-D8BD-4453-8D0E-781D2DDB6389}" destId="{560B08D2-5BB8-4415-95BB-9D1468AAEF66}" srcOrd="3" destOrd="0" presId="urn:microsoft.com/office/officeart/2005/8/layout/process1"/>
    <dgm:cxn modelId="{6D63BEC9-A041-4F98-ADCC-3BFA14E704FF}" type="presParOf" srcId="{560B08D2-5BB8-4415-95BB-9D1468AAEF66}" destId="{AD4F8250-8BC4-48DC-A066-EB02C55FEFE8}" srcOrd="0" destOrd="0" presId="urn:microsoft.com/office/officeart/2005/8/layout/process1"/>
    <dgm:cxn modelId="{A3AA475D-98C8-4F36-BDF2-BAD248718FA8}" type="presParOf" srcId="{C821FB58-D8BD-4453-8D0E-781D2DDB6389}" destId="{953EE2EF-95BC-485F-88EB-EB308ED9CEC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697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000" b="1" kern="1200" dirty="0">
              <a:solidFill>
                <a:schemeClr val="accent4">
                  <a:lumMod val="10000"/>
                </a:schemeClr>
              </a:solidFill>
            </a:rPr>
            <a:t>R&amp;D/</a:t>
          </a:r>
          <a:r>
            <a:rPr lang="zh-CN" altLang="en-US" sz="4000" b="1" kern="1200" dirty="0">
              <a:solidFill>
                <a:schemeClr val="accent4">
                  <a:lumMod val="10000"/>
                </a:schemeClr>
              </a:solidFill>
            </a:rPr>
            <a:t>研发</a:t>
          </a:r>
        </a:p>
      </dsp:txBody>
      <dsp:txXfrm>
        <a:off x="51768" y="494852"/>
        <a:ext cx="1911596" cy="1448694"/>
      </dsp:txXfrm>
    </dsp:sp>
    <dsp:sp modelId="{DED1BD4C-3E50-4393-879A-8868EC0A1F22}">
      <dsp:nvSpPr>
        <dsp:cNvPr id="0" name=""/>
        <dsp:cNvSpPr/>
      </dsp:nvSpPr>
      <dsp:spPr>
        <a:xfrm>
          <a:off x="2208609" y="9709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208609" y="1070270"/>
        <a:ext cx="297058" cy="297859"/>
      </dsp:txXfrm>
    </dsp:sp>
    <dsp:sp modelId="{873C4AE5-E511-4ECE-BBB3-D86712D224D3}">
      <dsp:nvSpPr>
        <dsp:cNvPr id="0" name=""/>
        <dsp:cNvSpPr/>
      </dsp:nvSpPr>
      <dsp:spPr>
        <a:xfrm>
          <a:off x="2809130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临床前期动物实验</a:t>
          </a:r>
        </a:p>
      </dsp:txBody>
      <dsp:txXfrm>
        <a:off x="2854201" y="494852"/>
        <a:ext cx="1911596" cy="1448694"/>
      </dsp:txXfrm>
    </dsp:sp>
    <dsp:sp modelId="{560B08D2-5BB8-4415-95BB-9D1468AAEF66}">
      <dsp:nvSpPr>
        <dsp:cNvPr id="0" name=""/>
        <dsp:cNvSpPr/>
      </dsp:nvSpPr>
      <dsp:spPr>
        <a:xfrm>
          <a:off x="5011042" y="9709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011042" y="1070270"/>
        <a:ext cx="297058" cy="297859"/>
      </dsp:txXfrm>
    </dsp:sp>
    <dsp:sp modelId="{953EE2EF-95BC-485F-88EB-EB308ED9CEC5}">
      <dsp:nvSpPr>
        <dsp:cNvPr id="0" name=""/>
        <dsp:cNvSpPr/>
      </dsp:nvSpPr>
      <dsp:spPr>
        <a:xfrm>
          <a:off x="5611564" y="449781"/>
          <a:ext cx="2001738" cy="1538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accent4">
                  <a:lumMod val="10000"/>
                </a:schemeClr>
              </a:solidFill>
            </a:rPr>
            <a:t>临床第一阶段</a:t>
          </a:r>
        </a:p>
      </dsp:txBody>
      <dsp:txXfrm>
        <a:off x="5656635" y="494852"/>
        <a:ext cx="1911596" cy="14486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697" y="135137"/>
          <a:ext cx="2001738" cy="178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b="1" kern="1200" dirty="0">
              <a:solidFill>
                <a:schemeClr val="accent4">
                  <a:lumMod val="10000"/>
                </a:schemeClr>
              </a:solidFill>
            </a:rPr>
            <a:t>临床第二阶段</a:t>
          </a:r>
        </a:p>
      </dsp:txBody>
      <dsp:txXfrm>
        <a:off x="59040" y="187480"/>
        <a:ext cx="1897052" cy="1682438"/>
      </dsp:txXfrm>
    </dsp:sp>
    <dsp:sp modelId="{DED1BD4C-3E50-4393-879A-8868EC0A1F22}">
      <dsp:nvSpPr>
        <dsp:cNvPr id="0" name=""/>
        <dsp:cNvSpPr/>
      </dsp:nvSpPr>
      <dsp:spPr>
        <a:xfrm>
          <a:off x="2208609" y="7804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2208609" y="879770"/>
        <a:ext cx="297058" cy="297859"/>
      </dsp:txXfrm>
    </dsp:sp>
    <dsp:sp modelId="{873C4AE5-E511-4ECE-BBB3-D86712D224D3}">
      <dsp:nvSpPr>
        <dsp:cNvPr id="0" name=""/>
        <dsp:cNvSpPr/>
      </dsp:nvSpPr>
      <dsp:spPr>
        <a:xfrm>
          <a:off x="2809131" y="135137"/>
          <a:ext cx="2001738" cy="17871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第三阶段</a:t>
          </a:r>
          <a:endParaRPr lang="en-US" altLang="zh-CN" sz="3200" b="1" kern="1200" dirty="0">
            <a:solidFill>
              <a:schemeClr val="accent4">
                <a:lumMod val="10000"/>
              </a:schemeClr>
            </a:solidFill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双盲实验</a:t>
          </a:r>
        </a:p>
      </dsp:txBody>
      <dsp:txXfrm>
        <a:off x="2861474" y="187480"/>
        <a:ext cx="1897052" cy="1682438"/>
      </dsp:txXfrm>
    </dsp:sp>
    <dsp:sp modelId="{560B08D2-5BB8-4415-95BB-9D1468AAEF66}">
      <dsp:nvSpPr>
        <dsp:cNvPr id="0" name=""/>
        <dsp:cNvSpPr/>
      </dsp:nvSpPr>
      <dsp:spPr>
        <a:xfrm>
          <a:off x="5011043" y="780484"/>
          <a:ext cx="424368" cy="4964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200" kern="1200"/>
        </a:p>
      </dsp:txBody>
      <dsp:txXfrm>
        <a:off x="5011043" y="879770"/>
        <a:ext cx="297058" cy="297859"/>
      </dsp:txXfrm>
    </dsp:sp>
    <dsp:sp modelId="{953EE2EF-95BC-485F-88EB-EB308ED9CEC5}">
      <dsp:nvSpPr>
        <dsp:cNvPr id="0" name=""/>
        <dsp:cNvSpPr/>
      </dsp:nvSpPr>
      <dsp:spPr>
        <a:xfrm>
          <a:off x="5611565" y="229197"/>
          <a:ext cx="2001738" cy="1599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申请</a:t>
          </a:r>
          <a:r>
            <a:rPr lang="en-US" altLang="zh-CN" sz="3200" b="1" kern="1200" dirty="0">
              <a:solidFill>
                <a:schemeClr val="accent4">
                  <a:lumMod val="10000"/>
                </a:schemeClr>
              </a:solidFill>
            </a:rPr>
            <a:t>FDA   </a:t>
          </a:r>
          <a:r>
            <a:rPr lang="zh-CN" altLang="en-US" sz="3200" b="1" kern="1200" dirty="0">
              <a:solidFill>
                <a:schemeClr val="accent4">
                  <a:lumMod val="10000"/>
                </a:schemeClr>
              </a:solidFill>
            </a:rPr>
            <a:t>批准</a:t>
          </a:r>
        </a:p>
      </dsp:txBody>
      <dsp:txXfrm>
        <a:off x="5658398" y="276030"/>
        <a:ext cx="1908072" cy="15053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892D32-6853-4839-BFCE-62558C61ADD6}">
      <dsp:nvSpPr>
        <dsp:cNvPr id="0" name=""/>
        <dsp:cNvSpPr/>
      </dsp:nvSpPr>
      <dsp:spPr>
        <a:xfrm>
          <a:off x="6831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4">
                  <a:lumMod val="10000"/>
                </a:schemeClr>
              </a:solidFill>
            </a:rPr>
            <a:t>批准使用</a:t>
          </a:r>
        </a:p>
      </dsp:txBody>
      <dsp:txXfrm>
        <a:off x="42712" y="299649"/>
        <a:ext cx="1970011" cy="1153301"/>
      </dsp:txXfrm>
    </dsp:sp>
    <dsp:sp modelId="{DED1BD4C-3E50-4393-879A-8868EC0A1F22}">
      <dsp:nvSpPr>
        <dsp:cNvPr id="0" name=""/>
        <dsp:cNvSpPr/>
      </dsp:nvSpPr>
      <dsp:spPr>
        <a:xfrm>
          <a:off x="2252781" y="623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2252781" y="724392"/>
        <a:ext cx="302999" cy="303815"/>
      </dsp:txXfrm>
    </dsp:sp>
    <dsp:sp modelId="{873C4AE5-E511-4ECE-BBB3-D86712D224D3}">
      <dsp:nvSpPr>
        <dsp:cNvPr id="0" name=""/>
        <dsp:cNvSpPr/>
      </dsp:nvSpPr>
      <dsp:spPr>
        <a:xfrm>
          <a:off x="2865313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300" b="1" kern="1200" dirty="0">
              <a:solidFill>
                <a:schemeClr val="accent4">
                  <a:lumMod val="10000"/>
                </a:schemeClr>
              </a:solidFill>
            </a:rPr>
            <a:t>售后追踪</a:t>
          </a:r>
        </a:p>
      </dsp:txBody>
      <dsp:txXfrm>
        <a:off x="2901194" y="299649"/>
        <a:ext cx="1970011" cy="1153301"/>
      </dsp:txXfrm>
    </dsp:sp>
    <dsp:sp modelId="{560B08D2-5BB8-4415-95BB-9D1468AAEF66}">
      <dsp:nvSpPr>
        <dsp:cNvPr id="0" name=""/>
        <dsp:cNvSpPr/>
      </dsp:nvSpPr>
      <dsp:spPr>
        <a:xfrm>
          <a:off x="5111263" y="623120"/>
          <a:ext cx="432855" cy="5063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300" kern="1200"/>
        </a:p>
      </dsp:txBody>
      <dsp:txXfrm>
        <a:off x="5111263" y="724392"/>
        <a:ext cx="302999" cy="303815"/>
      </dsp:txXfrm>
    </dsp:sp>
    <dsp:sp modelId="{953EE2EF-95BC-485F-88EB-EB308ED9CEC5}">
      <dsp:nvSpPr>
        <dsp:cNvPr id="0" name=""/>
        <dsp:cNvSpPr/>
      </dsp:nvSpPr>
      <dsp:spPr>
        <a:xfrm>
          <a:off x="5723795" y="263768"/>
          <a:ext cx="2041773" cy="12250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3300" kern="1200"/>
        </a:p>
      </dsp:txBody>
      <dsp:txXfrm>
        <a:off x="5759676" y="299649"/>
        <a:ext cx="1970011" cy="1153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7480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3189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1708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853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1841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1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9568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37192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21335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6" name="Google Shape;31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050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6" name="Google Shape;24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5524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664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2" name="Google Shape;32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23880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8" name="Google Shape;328;p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63670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2150"/>
            <a:ext cx="4559300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864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083bc4ddb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3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ga083bc4d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82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083bc4ddb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300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ga083bc4dd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3" name="Google Shape;20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3213"/>
          </a:xfrm>
          <a:prstGeom prst="rect">
            <a:avLst/>
          </a:prstGeom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2150"/>
            <a:ext cx="4556125" cy="3416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2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12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2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3"/>
          <p:cNvGrpSpPr/>
          <p:nvPr/>
        </p:nvGrpSpPr>
        <p:grpSpPr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4" name="Google Shape;54;p3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7" name="Google Shape;57;p3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8" name="Google Shape;58;p3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71" name="Google Shape;71;p3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79" name="Google Shape;79;p3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2" name="Google Shape;82;p3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83" name="Google Shape;83;p3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" name="Google Shape;87;p3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88" name="Google Shape;88;p3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0" name="Google Shape;90;p3"/>
          <p:cNvSpPr txBox="1">
            <a:spLocks noGrp="1"/>
          </p:cNvSpPr>
          <p:nvPr>
            <p:ph type="ctrTitle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3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Verdana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5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10" name="Google Shape;11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Verdana"/>
              <a:buChar char="•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Font typeface="Verdana"/>
              <a:buChar char="•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111" name="Google Shape;111;p6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18" name="Google Shape;11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Verdana"/>
              <a:buChar char="•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8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8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Verdana"/>
              <a:buChar char="•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Verdana"/>
              <a:buChar char="•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None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Verdana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Verdana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139" name="Google Shape;139;p10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0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rgbClr val="004285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7" name="Google Shape;7;p1"/>
            <p:cNvSpPr/>
            <p:nvPr/>
          </p:nvSpPr>
          <p:spPr>
            <a:xfrm>
              <a:off x="5045" y="2626"/>
              <a:ext cx="719" cy="1690"/>
            </a:xfrm>
            <a:custGeom>
              <a:avLst/>
              <a:gdLst/>
              <a:ahLst/>
              <a:cxnLst/>
              <a:rect l="l" t="t" r="r" b="b"/>
              <a:pathLst>
                <a:path w="717" h="1690" extrusionOk="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5386" y="3794"/>
              <a:ext cx="378" cy="522"/>
            </a:xfrm>
            <a:custGeom>
              <a:avLst/>
              <a:gdLst/>
              <a:ahLst/>
              <a:cxnLst/>
              <a:rect l="l" t="t" r="r" b="b"/>
              <a:pathLst>
                <a:path w="377" h="522" extrusionOk="0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5680" y="4214"/>
              <a:ext cx="84" cy="102"/>
            </a:xfrm>
            <a:custGeom>
              <a:avLst/>
              <a:gdLst/>
              <a:ahLst/>
              <a:cxnLst/>
              <a:rect l="l" t="t" r="r" b="b"/>
              <a:pathLst>
                <a:path w="84" h="102" extrusionOk="0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" name="Google Shape;10;p1"/>
            <p:cNvGrpSpPr/>
            <p:nvPr/>
          </p:nvGrpSpPr>
          <p:grpSpPr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" name="Google Shape;11;p1"/>
              <p:cNvSpPr/>
              <p:nvPr/>
            </p:nvSpPr>
            <p:spPr>
              <a:xfrm>
                <a:off x="2789" y="0"/>
                <a:ext cx="72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2" h="4316" extrusionOk="0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3089" y="0"/>
                <a:ext cx="17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74" h="4316" extrusionOk="0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3358" y="0"/>
                <a:ext cx="3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335" h="4316" extrusionOk="0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3676" y="0"/>
                <a:ext cx="42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5" h="4316" extrusionOk="0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3946" y="0"/>
                <a:ext cx="558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316" extrusionOk="0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4246" y="0"/>
                <a:ext cx="69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688" h="4316" extrusionOk="0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4522" y="0"/>
                <a:ext cx="864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16" extrusionOk="0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2399" y="0"/>
                <a:ext cx="15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149" h="4316" extrusionOk="0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9" name="Google Shape;19;p1"/>
              <p:cNvSpPr/>
              <p:nvPr/>
            </p:nvSpPr>
            <p:spPr>
              <a:xfrm>
                <a:off x="1967" y="0"/>
                <a:ext cx="30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316" extrusionOk="0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" name="Google Shape;20;p1"/>
              <p:cNvSpPr/>
              <p:nvPr/>
            </p:nvSpPr>
            <p:spPr>
              <a:xfrm>
                <a:off x="1566" y="0"/>
                <a:ext cx="42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424" h="4316" extrusionOk="0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1" name="Google Shape;21;p1"/>
              <p:cNvSpPr/>
              <p:nvPr/>
            </p:nvSpPr>
            <p:spPr>
              <a:xfrm>
                <a:off x="1128" y="0"/>
                <a:ext cx="575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574" h="4316" extrusionOk="0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" name="Google Shape;22;p1"/>
              <p:cNvSpPr/>
              <p:nvPr/>
            </p:nvSpPr>
            <p:spPr>
              <a:xfrm>
                <a:off x="702" y="0"/>
                <a:ext cx="737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4316" extrusionOk="0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288" y="0"/>
                <a:ext cx="840" cy="4316"/>
              </a:xfrm>
              <a:custGeom>
                <a:avLst/>
                <a:gdLst/>
                <a:ahLst/>
                <a:cxnLst/>
                <a:rect l="l" t="t" r="r" b="b"/>
                <a:pathLst>
                  <a:path w="837" h="4316" extrusionOk="0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0054A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24" name="Google Shape;24;p1"/>
            <p:cNvSpPr/>
            <p:nvPr/>
          </p:nvSpPr>
          <p:spPr>
            <a:xfrm>
              <a:off x="6" y="2901"/>
              <a:ext cx="606" cy="1415"/>
            </a:xfrm>
            <a:custGeom>
              <a:avLst/>
              <a:gdLst/>
              <a:ahLst/>
              <a:cxnLst/>
              <a:rect l="l" t="t" r="r" b="b"/>
              <a:pathLst>
                <a:path w="604" h="1415" extrusionOk="0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6" y="3890"/>
              <a:ext cx="228" cy="426"/>
            </a:xfrm>
            <a:custGeom>
              <a:avLst/>
              <a:gdLst/>
              <a:ahLst/>
              <a:cxnLst/>
              <a:rect l="l" t="t" r="r" b="b"/>
              <a:pathLst>
                <a:path w="227" h="426" extrusionOk="0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002F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4776" y="0"/>
              <a:ext cx="984" cy="1786"/>
            </a:xfrm>
            <a:custGeom>
              <a:avLst/>
              <a:gdLst/>
              <a:ahLst/>
              <a:cxnLst/>
              <a:rect l="l" t="t" r="r" b="b"/>
              <a:pathLst>
                <a:path w="981" h="1786" extrusionOk="0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041" y="0"/>
              <a:ext cx="719" cy="845"/>
            </a:xfrm>
            <a:custGeom>
              <a:avLst/>
              <a:gdLst/>
              <a:ahLst/>
              <a:cxnLst/>
              <a:rect l="l" t="t" r="r" b="b"/>
              <a:pathLst>
                <a:path w="717" h="845" extrusionOk="0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352" y="0"/>
              <a:ext cx="408" cy="414"/>
            </a:xfrm>
            <a:custGeom>
              <a:avLst/>
              <a:gdLst/>
              <a:ahLst/>
              <a:cxnLst/>
              <a:rect l="l" t="t" r="r" b="b"/>
              <a:pathLst>
                <a:path w="407" h="414" extrusionOk="0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6" y="0"/>
              <a:ext cx="858" cy="1409"/>
            </a:xfrm>
            <a:custGeom>
              <a:avLst/>
              <a:gdLst/>
              <a:ahLst/>
              <a:cxnLst/>
              <a:rect l="l" t="t" r="r" b="b"/>
              <a:pathLst>
                <a:path w="855" h="1409" extrusionOk="0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0063C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" y="0"/>
              <a:ext cx="588" cy="599"/>
            </a:xfrm>
            <a:custGeom>
              <a:avLst/>
              <a:gdLst/>
              <a:ahLst/>
              <a:cxnLst/>
              <a:rect l="l" t="t" r="r" b="b"/>
              <a:pathLst>
                <a:path w="586" h="599" extrusionOk="0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" y="0"/>
              <a:ext cx="270" cy="252"/>
            </a:xfrm>
            <a:custGeom>
              <a:avLst/>
              <a:gdLst/>
              <a:ahLst/>
              <a:cxnLst/>
              <a:rect l="l" t="t" r="r" b="b"/>
              <a:pathLst>
                <a:path w="269" h="252" extrusionOk="0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32" name="Google Shape;32;p1"/>
            <p:cNvCxnSpPr/>
            <p:nvPr/>
          </p:nvCxnSpPr>
          <p:spPr>
            <a:xfrm>
              <a:off x="1" y="2749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1"/>
            <p:cNvCxnSpPr/>
            <p:nvPr/>
          </p:nvCxnSpPr>
          <p:spPr>
            <a:xfrm>
              <a:off x="1" y="2356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1"/>
            <p:cNvCxnSpPr/>
            <p:nvPr/>
          </p:nvCxnSpPr>
          <p:spPr>
            <a:xfrm>
              <a:off x="1" y="3142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5" name="Google Shape;35;p1"/>
            <p:cNvGrpSpPr/>
            <p:nvPr/>
          </p:nvGrpSpPr>
          <p:grpSpPr>
            <a:xfrm>
              <a:off x="1" y="392"/>
              <a:ext cx="5758" cy="1571"/>
              <a:chOff x="1" y="392"/>
              <a:chExt cx="5758" cy="1571"/>
            </a:xfrm>
          </p:grpSpPr>
          <p:cxnSp>
            <p:nvCxnSpPr>
              <p:cNvPr id="36" name="Google Shape;36;p1"/>
              <p:cNvCxnSpPr/>
              <p:nvPr/>
            </p:nvCxnSpPr>
            <p:spPr>
              <a:xfrm>
                <a:off x="1" y="784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1"/>
              <p:cNvCxnSpPr/>
              <p:nvPr/>
            </p:nvCxnSpPr>
            <p:spPr>
              <a:xfrm>
                <a:off x="1" y="1963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1"/>
              <p:cNvCxnSpPr/>
              <p:nvPr/>
            </p:nvCxnSpPr>
            <p:spPr>
              <a:xfrm>
                <a:off x="1" y="1570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1"/>
              <p:cNvCxnSpPr/>
              <p:nvPr/>
            </p:nvCxnSpPr>
            <p:spPr>
              <a:xfrm>
                <a:off x="1" y="1177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1"/>
              <p:cNvCxnSpPr/>
              <p:nvPr/>
            </p:nvCxnSpPr>
            <p:spPr>
              <a:xfrm>
                <a:off x="1" y="392"/>
                <a:ext cx="5758" cy="0"/>
              </a:xfrm>
              <a:prstGeom prst="straightConnector1">
                <a:avLst/>
              </a:prstGeom>
              <a:noFill/>
              <a:ln w="1587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1" name="Google Shape;41;p1"/>
            <p:cNvCxnSpPr/>
            <p:nvPr/>
          </p:nvCxnSpPr>
          <p:spPr>
            <a:xfrm>
              <a:off x="1" y="3928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1"/>
            <p:cNvCxnSpPr/>
            <p:nvPr/>
          </p:nvCxnSpPr>
          <p:spPr>
            <a:xfrm>
              <a:off x="1" y="3535"/>
              <a:ext cx="5758" cy="0"/>
            </a:xfrm>
            <a:prstGeom prst="straightConnector1">
              <a:avLst/>
            </a:prstGeom>
            <a:noFill/>
            <a:ln w="158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3" name="Google Shape;43;p1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"/>
          <p:cNvSpPr txBox="1">
            <a:spLocks noGrp="1"/>
          </p:cNvSpPr>
          <p:nvPr>
            <p:ph type="dt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6" name="Google Shape;46;p1"/>
          <p:cNvSpPr txBox="1">
            <a:spLocks noGrp="1"/>
          </p:cNvSpPr>
          <p:nvPr>
            <p:ph type="sldNum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000" b="0" u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7" name="Google Shape;4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Verdana"/>
              <a:buChar char="•"/>
              <a:defRPr sz="28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Verdana"/>
              <a:buChar char="•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20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title" idx="4294967295"/>
          </p:nvPr>
        </p:nvSpPr>
        <p:spPr>
          <a:xfrm>
            <a:off x="38100" y="2895600"/>
            <a:ext cx="91440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66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失智症</a:t>
            </a:r>
            <a:br>
              <a:rPr lang="en-US" altLang="zh-CN" sz="66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V5</a:t>
            </a: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徐理强长老</a:t>
            </a:r>
            <a:b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-US" alt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r>
              <a:rPr 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r>
            <a:r>
              <a:rPr lang="en-US" altLang="zh-CN" sz="4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r>
            <a:b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body" idx="4294967295"/>
          </p:nvPr>
        </p:nvSpPr>
        <p:spPr>
          <a:xfrm>
            <a:off x="0" y="6781800"/>
            <a:ext cx="9144000" cy="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60"/>
              <a:buChar char="•"/>
            </a:pPr>
            <a:r>
              <a:rPr lang="zh-CN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 idx="4294967295"/>
          </p:nvPr>
        </p:nvSpPr>
        <p:spPr>
          <a:xfrm>
            <a:off x="2190750" y="1862137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阿尔茨海默氏病:斑块和缠结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98" name="Google Shape;198;p1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394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6700" y="0"/>
            <a:ext cx="5067300" cy="461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Excessive Daytime Sleep Top Symptom Of Alzheimer's Disease">
            <a:extLst>
              <a:ext uri="{FF2B5EF4-FFF2-40B4-BE49-F238E27FC236}">
                <a16:creationId xmlns:a16="http://schemas.microsoft.com/office/drawing/2014/main" id="{BD9D25AD-74C3-1D62-6920-5A98347B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724275"/>
            <a:ext cx="4762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9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大概进度</a:t>
            </a:r>
            <a:r>
              <a:rPr lang="en-US" altLang="zh-CN" sz="4800" dirty="0" err="1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Folstein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 MMSE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  <p:sp>
        <p:nvSpPr>
          <p:cNvPr id="225" name="Google Shape;225;p23"/>
          <p:cNvSpPr txBox="1">
            <a:spLocks noGrp="1"/>
          </p:cNvSpPr>
          <p:nvPr>
            <p:ph type="body" idx="4294967295"/>
          </p:nvPr>
        </p:nvSpPr>
        <p:spPr>
          <a:xfrm>
            <a:off x="0" y="606392"/>
            <a:ext cx="9144000" cy="625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其实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在症状明显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前30年大脑已经开始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衰退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早期变化测试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:MRI,?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血液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临床诊断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认知功能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《简易智能状态检查</a:t>
            </a:r>
            <a:r>
              <a:rPr lang="en-US" altLang="zh-CN" sz="407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Folstein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MMSE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》: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7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正常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:2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7-30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7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早期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:20-26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短期记忆不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忘记关炉火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处理金钱预算出问题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情绪抑郁焦虑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不能分辨图形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:10-19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找不到路;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忘记时间日期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情绪精神症状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抑郁焦虑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、躁狂、失控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怀疑别人偷东西,监视,跟踪,配偶外遇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晚期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&lt;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10:不认得家人;幻听;暴躁;大小便失禁;不能自理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None/>
            </a:pPr>
            <a:endParaRPr sz="40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简易智能状态检查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MMSE:30</a:t>
            </a: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个问题</a:t>
            </a:r>
            <a:endParaRPr sz="4000" dirty="0">
              <a:solidFill>
                <a:srgbClr val="FFFF00"/>
              </a:solidFill>
              <a:latin typeface="Times New Roman" panose="02020603050405020304" pitchFamily="18" charset="0"/>
              <a:ea typeface="DFKai-SB"/>
              <a:cs typeface="Times New Roman" panose="02020603050405020304" pitchFamily="18" charset="0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660400"/>
            <a:ext cx="9144000" cy="61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1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方向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Orientation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月分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季节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所在地点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在几楼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城市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(10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2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注册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Registration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◇跟我说三样东西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球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树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马上说出每一样一分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需要重复就没分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需要记住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en-US" altLang="zh-CN" sz="4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3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注意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Attention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◇从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100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开始一直减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 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五分</a:t>
            </a:r>
            <a:r>
              <a:rPr lang="en-US" altLang="zh-CN" sz="2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记忆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Memory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◇记得那三样东西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语言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Language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◇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辨认东西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重复一句话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了解一句话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读一句话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写字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八分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视觉空间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◇</a:t>
            </a:r>
            <a:r>
              <a:rPr lang="zh-CN" altLang="zh-CN" sz="4400" dirty="0">
                <a:solidFill>
                  <a:schemeClr val="bg1"/>
                </a:solidFill>
                <a:latin typeface="KaiTi"/>
                <a:ea typeface="KaiTi"/>
                <a:cs typeface="KaiTi"/>
                <a:sym typeface="KaiTi"/>
              </a:rPr>
              <a:t>画两个交叠五角形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endParaRPr sz="4400" dirty="0">
              <a:solidFill>
                <a:schemeClr val="bg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29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不能画两个交叠五角形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18" name="Google Shape;218;p2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9" name="Google Shape;21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8081" y="990601"/>
            <a:ext cx="9144000" cy="5862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阿尔茨海默氏个案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1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75岁开始忘记关炉火;丢东西;做梦看到死去的家人;焦虑紧张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家人认为梦中看到死人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=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病人马上要死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医师说这是迷信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应该用药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吃少量唯思通</a:t>
            </a:r>
            <a:r>
              <a:rPr 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Risperdal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每天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0.5mg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80岁出门会迷路;Aricept</a:t>
            </a: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+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Namenda 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81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怀疑别人和家人偷她的钱和家里东西;吃加量《唯思通》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1mg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85岁大小便失禁,住老人院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DFKai-SB"/>
              <a:ea typeface="DFKai-SB"/>
              <a:cs typeface="DFKai-SB"/>
              <a:sym typeface="DFKai-SB"/>
            </a:endParaRPr>
          </a:p>
        </p:txBody>
      </p:sp>
    </p:spTree>
    <p:extLst>
      <p:ext uri="{BB962C8B-B14F-4D97-AF65-F5344CB8AC3E}">
        <p14:creationId xmlns:p14="http://schemas.microsoft.com/office/powerpoint/2010/main" val="361950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阿尔茨海默氏个案2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61" name="Google Shape;261;p29"/>
          <p:cNvSpPr txBox="1">
            <a:spLocks noGrp="1"/>
          </p:cNvSpPr>
          <p:nvPr>
            <p:ph type="body" idx="4294967295"/>
          </p:nvPr>
        </p:nvSpPr>
        <p:spPr>
          <a:xfrm>
            <a:off x="0" y="698500"/>
            <a:ext cx="9144000" cy="61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/>
                <a:ea typeface="Times New Roman"/>
                <a:cs typeface="Times New Roman"/>
                <a:sym typeface="Times New Roman"/>
              </a:rPr>
              <a:t>88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岁女人跟两个女儿住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三年前开始失去记忆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两年前开始失眠，哭泣，没有胃口，怀疑女儿谋害她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偷钱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下毒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家庭医生开安眠药短期有效,后来没效，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家庭医生转介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美国精神科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语言不通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病人不肯看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家人痛苦纠结两年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终于找到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华人精神科医生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开瑞美隆Remeron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帮助情绪、失眠、胃口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，+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斯瑞康Seroquel帮助消除怀疑、失眠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睡眠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胃口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情绪转好,怀疑消失,一年来情况稳定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记忆没有进步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没有恶化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951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阿尔茨海默氏病AD成因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sp>
        <p:nvSpPr>
          <p:cNvPr id="231" name="Google Shape;231;p2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脑神经衰退(退化)病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造成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心理疾病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基因与环境互动产生神经系统衰退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目前基因变异已经找到几处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APOE 基因的E4变异增加得AD可能性几倍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不是基因决定论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880"/>
              </a:spcBef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环境诱因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锻炼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学习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动脑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社交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;?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营养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详细成因需要更多研究 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/>
                <a:cs typeface="Times New Roman" panose="02020603050405020304" pitchFamily="18" charset="0"/>
                <a:sym typeface="DFKai-SB"/>
              </a:rPr>
              <a:t>AD </a:t>
            </a: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基因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目前找到四处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 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3200D2-56BC-4D97-ADE2-7346372F4A70}"/>
              </a:ext>
            </a:extLst>
          </p:cNvPr>
          <p:cNvGraphicFramePr>
            <a:graphicFrameLocks noGrp="1"/>
          </p:cNvGraphicFramePr>
          <p:nvPr/>
        </p:nvGraphicFramePr>
        <p:xfrm>
          <a:off x="0" y="1524002"/>
          <a:ext cx="9143999" cy="533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677">
                  <a:extLst>
                    <a:ext uri="{9D8B030D-6E8A-4147-A177-3AD203B41FA5}">
                      <a16:colId xmlns:a16="http://schemas.microsoft.com/office/drawing/2014/main" val="3076273624"/>
                    </a:ext>
                  </a:extLst>
                </a:gridCol>
                <a:gridCol w="4670322">
                  <a:extLst>
                    <a:ext uri="{9D8B030D-6E8A-4147-A177-3AD203B41FA5}">
                      <a16:colId xmlns:a16="http://schemas.microsoft.com/office/drawing/2014/main" val="627626203"/>
                    </a:ext>
                  </a:extLst>
                </a:gridCol>
              </a:tblGrid>
              <a:tr h="1024311"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染色体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476650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APO-E4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3124751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7480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PS2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020564"/>
                  </a:ext>
                </a:extLst>
              </a:tr>
              <a:tr h="1077422"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APP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4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ea typeface="KaiTi" panose="02010609060101010101" pitchFamily="49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zh-CN" altLang="en-US" sz="4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KaiTi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026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4562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药物治疗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37" name="Google Shape;237;p25"/>
          <p:cNvSpPr txBox="1">
            <a:spLocks noGrp="1"/>
          </p:cNvSpPr>
          <p:nvPr>
            <p:ph type="body" idx="4294967295"/>
          </p:nvPr>
        </p:nvSpPr>
        <p:spPr>
          <a:xfrm>
            <a:off x="0" y="924024"/>
            <a:ext cx="9144000" cy="593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第一代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减慢记忆衰退两年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1.多奈哌齐Donepecil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(Aricept)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Inhibits Acetylcholinesterase to decrease breakdown of ACH;</a:t>
            </a:r>
            <a:r>
              <a:rPr 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乙酰胆碱酯酶抑制剂</a:t>
            </a:r>
            <a:r>
              <a:rPr lang="en-US" alt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增加记忆受体</a:t>
            </a:r>
            <a:endParaRPr sz="39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2.美金刚Memantine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(Namenda)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NMDA receptor blocker</a:t>
            </a:r>
            <a:r>
              <a:rPr lang="en-US" altLang="zh-CN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zh-CN" altLang="en-US" sz="39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保护脑细胞</a:t>
            </a:r>
            <a:endParaRPr sz="39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新二代药物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单克隆抗体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Mono-clonal Antibody 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在实验室里可以消除大脑斑块 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Remove Plaques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2022:FDA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在社会压力下通过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Biogen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Aducanumab,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但此药效果很有限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有另外两个单克隆抗体很可能有效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新的单克隆抗体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功能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消除斑块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Lecanemab: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Eisai &amp; Biogen: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第三期结果资料看来有效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;FDA 01/05/2023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通过可以在专家手下使用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治疗早期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AD;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静脉注射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副作用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可能造成脑细胞肿胀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脑溢血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Medicare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是否付费还没有决定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Donanemab: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Eli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Lilly: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正在等待第三期结果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实验室消除斑块很有效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第二期数据有效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2024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上市场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还有其它正在第二期实验的药物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有些是单克隆抗体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有些是通过别的机制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可能需要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年才可能上市场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也可能对其它失智症有效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关键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有效性多大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安全性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副作用有多少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018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今天讲失智症的理由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43" name="Google Shape;343;p4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失智症蛮普遍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目前是西方、日本社会大问题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西方女人死亡最大原因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在华人社会中不久的将来也会成为一个大问题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失智症病人有很多精神疾病症状需要处理；可是华人社会普遍回避、歧视、惧怕、不讨论精神疾病症状问题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最近有新的药物将要上市，对治疗失智症很可能有效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一般人应该对这些药物的安全性、有效性有基本的认识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65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西方药物有效性与安全性</a:t>
            </a:r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经过严格审核</a:t>
            </a:r>
            <a:endParaRPr sz="40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13" name="Google Shape;313;p37"/>
          <p:cNvSpPr txBox="1">
            <a:spLocks noGrp="1"/>
          </p:cNvSpPr>
          <p:nvPr>
            <p:ph type="body" idx="4294967295"/>
          </p:nvPr>
        </p:nvSpPr>
        <p:spPr>
          <a:xfrm>
            <a:off x="0" y="648586"/>
            <a:ext cx="9144000" cy="661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世界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所有国家有FDA管控药物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在自己国家上市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但不独立管控药物研发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根据五个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药物研发资料来做决定、批准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只有五个国家FDA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也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管控药物研发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过程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包括疫苗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加拿大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欧盟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澳洲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日本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这五个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要求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药物上市需要通过三期研发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一般需要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12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除非特殊情况</a:t>
            </a:r>
            <a:endParaRPr lang="en-US" altLang="zh-CN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基础研究（动物实验、生产制造规格）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初步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单向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安全有效测试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.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双盲研究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排除心理效应作用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最近俄罗斯《新冠疫苗》上市没有第三期测试; 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川普说羟氯喹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Chloroquine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对新冠病有效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是不了解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双盲实验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》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的例子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彭斯也不了解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270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美国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FDA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新药研发</a:t>
            </a: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8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个阶段</a:t>
            </a:r>
            <a:endParaRPr lang="en-US" altLang="zh-CN" sz="4800" dirty="0">
              <a:solidFill>
                <a:srgbClr val="FFFF00"/>
              </a:solidFill>
              <a:latin typeface="DFKai-SB" pitchFamily="65" charset="-120"/>
              <a:ea typeface="DFKai-SB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 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FB9873C-FE2A-40F3-8EC1-DA61D2120EFC}"/>
              </a:ext>
            </a:extLst>
          </p:cNvPr>
          <p:cNvGraphicFramePr/>
          <p:nvPr/>
        </p:nvGraphicFramePr>
        <p:xfrm>
          <a:off x="0" y="762000"/>
          <a:ext cx="7620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2B28732-24B3-4AFF-AAFD-4B5ED5CE712B}"/>
              </a:ext>
            </a:extLst>
          </p:cNvPr>
          <p:cNvGraphicFramePr/>
          <p:nvPr/>
        </p:nvGraphicFramePr>
        <p:xfrm>
          <a:off x="0" y="3048000"/>
          <a:ext cx="7620001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" name="Arrow: Right 3">
            <a:extLst>
              <a:ext uri="{FF2B5EF4-FFF2-40B4-BE49-F238E27FC236}">
                <a16:creationId xmlns:a16="http://schemas.microsoft.com/office/drawing/2014/main" id="{31F62CD4-6240-4727-9252-C7B0AAD8B22D}"/>
              </a:ext>
            </a:extLst>
          </p:cNvPr>
          <p:cNvSpPr/>
          <p:nvPr/>
        </p:nvSpPr>
        <p:spPr bwMode="auto">
          <a:xfrm>
            <a:off x="7896807" y="173888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56C22C-FC13-43CB-B1E5-AD4BC9F46AE3}"/>
              </a:ext>
            </a:extLst>
          </p:cNvPr>
          <p:cNvSpPr/>
          <p:nvPr/>
        </p:nvSpPr>
        <p:spPr bwMode="auto">
          <a:xfrm>
            <a:off x="7892796" y="3810000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6129429-09C2-4CD6-96A1-8B88B32AC60E}"/>
              </a:ext>
            </a:extLst>
          </p:cNvPr>
          <p:cNvGraphicFramePr/>
          <p:nvPr/>
        </p:nvGraphicFramePr>
        <p:xfrm>
          <a:off x="4034429" y="5105400"/>
          <a:ext cx="7772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5B351AA9-0195-4859-9989-37C2D8F11A90}"/>
              </a:ext>
            </a:extLst>
          </p:cNvPr>
          <p:cNvSpPr/>
          <p:nvPr/>
        </p:nvSpPr>
        <p:spPr bwMode="auto">
          <a:xfrm>
            <a:off x="2831592" y="5739384"/>
            <a:ext cx="978408" cy="484632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85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>
              <a:defRPr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itchFamily="18" charset="0"/>
              </a:rPr>
              <a:t>屠呦呦疟疾</a:t>
            </a: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药物研发</a:t>
            </a:r>
            <a:r>
              <a:rPr lang="en-US" alt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52400" y="762000"/>
            <a:ext cx="9443339" cy="609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2015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诺贝尔医学奖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屠呦呦采用头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个阶段来研究</a:t>
            </a:r>
            <a:r>
              <a:rPr lang="en-US" altLang="zh-CN" sz="4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Artimesinin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青蒿素的功效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1967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周恩来提出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《523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计划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解决越共疟疾问题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屠呦呦领导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;14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年完成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屠呦呦采用研发西药的头四个阶段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第一阶段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:R&amp;D: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收集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2640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可能对间歇性发烧有效中药处方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提炼出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380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然后进入动物实验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每个用老鼠和猴子做实验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zh-CN" sz="44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19414"/>
            <a:ext cx="2813939" cy="263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miley Face 4">
            <a:extLst>
              <a:ext uri="{FF2B5EF4-FFF2-40B4-BE49-F238E27FC236}">
                <a16:creationId xmlns:a16="http://schemas.microsoft.com/office/drawing/2014/main" id="{4D241547-2886-469E-B11B-E2ADAB5E079A}"/>
              </a:ext>
            </a:extLst>
          </p:cNvPr>
          <p:cNvSpPr/>
          <p:nvPr/>
        </p:nvSpPr>
        <p:spPr>
          <a:xfrm>
            <a:off x="76200" y="82624"/>
            <a:ext cx="700863" cy="628650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Smiley Face 5">
            <a:extLst>
              <a:ext uri="{FF2B5EF4-FFF2-40B4-BE49-F238E27FC236}">
                <a16:creationId xmlns:a16="http://schemas.microsoft.com/office/drawing/2014/main" id="{F5F7C960-6394-44F1-A3F9-0243F4140859}"/>
              </a:ext>
            </a:extLst>
          </p:cNvPr>
          <p:cNvSpPr/>
          <p:nvPr/>
        </p:nvSpPr>
        <p:spPr>
          <a:xfrm>
            <a:off x="8443137" y="66675"/>
            <a:ext cx="700863" cy="628650"/>
          </a:xfrm>
          <a:prstGeom prst="smileyFace">
            <a:avLst/>
          </a:prstGeom>
          <a:solidFill>
            <a:srgbClr val="FFFF0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89098"/>
          </a:xfrm>
        </p:spPr>
        <p:txBody>
          <a:bodyPr anchorCtr="0"/>
          <a:lstStyle/>
          <a:p>
            <a:pPr>
              <a:defRPr/>
            </a:pPr>
            <a:r>
              <a:rPr lang="zh-CN" altLang="en-US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屠呦呦疟疾药物研发</a:t>
            </a:r>
            <a:r>
              <a:rPr lang="en-US" altLang="zh-CN" sz="40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76200" y="609601"/>
            <a:ext cx="9220200" cy="653234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第二阶段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动物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临床前期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 380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只有冷水提炼的青蒿素对猴子疟疾有效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临床第一期安全实验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屠呦呦用自己做实验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然后整个团队服用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证明青蒿素安全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临床第二期有效性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疟疾病人单向实验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证明青蒿素有效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没有双盲实验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;1981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发表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四个阶段严谨研究发现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380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个别中药只有一个对疟疾有效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研发中药也应该照西药客观研发审核程序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不是照中医原理、几千年经验、或老中医秘方、偏方</a:t>
            </a:r>
            <a:endParaRPr lang="en-US" altLang="zh-CN" sz="38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Blip>
                <a:blip r:embed="rId3"/>
              </a:buBlip>
              <a:defRPr/>
            </a:pP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整个过程非常昂贵、并不灵活</a:t>
            </a:r>
            <a:r>
              <a:rPr lang="en-US" altLang="zh-CN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;</a:t>
            </a:r>
            <a:r>
              <a:rPr lang="zh-CN" altLang="en-US" sz="3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可是没有其它选择、途径</a:t>
            </a:r>
            <a:endParaRPr lang="en-US" altLang="zh-CN" sz="3800" dirty="0">
              <a:latin typeface="DFKai-SB" panose="03000509000000000000" pitchFamily="65" charset="-120"/>
              <a:ea typeface="DFKai-SB" panose="03000509000000000000" pitchFamily="65" charset="-12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C8C0B-A0AC-4043-AB55-9A9C69C91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"/>
            <a:ext cx="762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762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 idx="4294967295"/>
          </p:nvPr>
        </p:nvSpPr>
        <p:spPr>
          <a:xfrm>
            <a:off x="0" y="1"/>
            <a:ext cx="91440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华人对精神科药物的恐惧</a:t>
            </a:r>
            <a:r>
              <a:rPr lang="en-US" alt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《</a:t>
            </a:r>
            <a:r>
              <a:rPr lang="zh-CN" altLang="en-US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是药三分毒</a:t>
            </a:r>
            <a:r>
              <a:rPr lang="en-US" altLang="zh-CN" sz="40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》</a:t>
            </a:r>
            <a:endParaRPr sz="40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4294967295"/>
          </p:nvPr>
        </p:nvSpPr>
        <p:spPr>
          <a:xfrm>
            <a:off x="0" y="557783"/>
            <a:ext cx="9144000" cy="7142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西方药物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研发、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上市需要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五个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其中一个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批准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美国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FDA:12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年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,8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个步骤审核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安全性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、有效性需要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双盲研究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》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证明</a:t>
            </a: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吃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《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安慰剂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》=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乳糖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也很可能有效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并且可能产生严重副作用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因为心理效应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所以有效性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不单是心理暗示效应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不是偏方、秘方、几千年经验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安全性有根据</a:t>
            </a:r>
            <a:endParaRPr lang="en-US" altLang="zh-CN"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所以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精神科药物安全性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有效性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有客观根据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可是需要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病人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对治疗有信心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肯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与医生配合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医生需要有技巧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、耐心、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经验</a:t>
            </a: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华人社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会对双盲实验不了解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严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重缺乏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华人</a:t>
            </a:r>
            <a:r>
              <a:rPr 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精神科医生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父母不容许孩子选择精神科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对精神病恐惧、回避、否认、歧视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不接受治疗</a:t>
            </a:r>
            <a:endParaRPr lang="en-US" altLang="zh-CN"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最近美国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开始对有些精神科药物管制放松</a:t>
            </a:r>
            <a:r>
              <a:rPr lang="en-US" altLang="zh-CN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该政策改变值得担心</a:t>
            </a:r>
            <a:endParaRPr lang="en-US" altLang="zh-CN"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  <a:p>
            <a:pPr marL="342900" indent="-342900">
              <a:lnSpc>
                <a:spcPct val="8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endParaRPr sz="407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</p:spTree>
    <p:extLst>
      <p:ext uri="{BB962C8B-B14F-4D97-AF65-F5344CB8AC3E}">
        <p14:creationId xmlns:p14="http://schemas.microsoft.com/office/powerpoint/2010/main" val="356490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阿尔茨海默氏病其他治疗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9" name="Google Shape;249;p27"/>
          <p:cNvSpPr txBox="1">
            <a:spLocks noGrp="1"/>
          </p:cNvSpPr>
          <p:nvPr>
            <p:ph type="body" idx="4294967295"/>
          </p:nvPr>
        </p:nvSpPr>
        <p:spPr>
          <a:xfrm>
            <a:off x="-95693" y="481263"/>
            <a:ext cx="9505507" cy="649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>
              <a:lnSpc>
                <a:spcPct val="9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除了失智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病人可能需要药物治疗针对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endParaRPr lang="zh-CN" altLang="en-US" sz="4400" dirty="0">
              <a:latin typeface="KaiTi"/>
              <a:ea typeface="KaiTi"/>
              <a:cs typeface="KaiTi"/>
              <a:sym typeface="KaiTi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♦抑郁焦虑</a:t>
            </a: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♦大喊大叫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行为、情绪失控</a:t>
            </a: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♦怀疑、恐惧、妄想</a:t>
            </a:r>
            <a:r>
              <a:rPr lang="zh-CN" altLang="en-US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病人需要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扶持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照顾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爱心关心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可是照顾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者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自己容易烧尽</a:t>
            </a:r>
            <a:r>
              <a:rPr 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Burn-out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;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需要照顾自己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知道界限在哪里</a:t>
            </a:r>
            <a:r>
              <a:rPr lang="en-US" altLang="zh-CN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自己也需要扶持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大小便失控：考虑住老人院</a:t>
            </a:r>
            <a:endParaRPr lang="en-US" altLang="zh-CN"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老人需要考虑购买</a:t>
            </a:r>
            <a:r>
              <a:rPr lang="en-US" altLang="zh-CN" sz="43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Long Term Care</a:t>
            </a:r>
            <a:r>
              <a:rPr lang="zh-CN" altLang="en-US" sz="4400" dirty="0"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保险</a:t>
            </a:r>
            <a:endParaRPr sz="4400" dirty="0"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失智症病人抑郁、焦虑症状治疗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失智病人的抑郁症状需要药物治疗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3600" dirty="0">
                <a:latin typeface="Times New Roman"/>
                <a:ea typeface="Times New Roman"/>
                <a:cs typeface="Times New Roman"/>
                <a:sym typeface="Times New Roman"/>
              </a:rPr>
              <a:t>Prozac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类药物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Zoloft(Sertraline),Lexapro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等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假如失眠早醒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Remeron(Mirtazapine)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假如效果不理想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考虑加</a:t>
            </a:r>
            <a:r>
              <a:rPr lang="en-US" altLang="zh-CN" sz="36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避免用安眠药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头脑紊乱、神智不清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None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焦虑症状治疗也应该主要用抗抑郁药物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:Prozac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类药物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假如效果不理想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加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或</a:t>
            </a:r>
            <a:r>
              <a:rPr lang="en-US" altLang="zh-CN" sz="28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Seroquel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避免用镇静剂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比如</a:t>
            </a:r>
            <a:r>
              <a:rPr lang="en-US" altLang="zh-CN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Xanax, Ativan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Buspar: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振兴经济、股票市场药物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212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失智病人其它症状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怀疑、妄想、幻听症状：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 err="1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Abilify,Risperdal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一般有效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假如失眠：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Seroquel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失控、燥郁、哭闹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双向症状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情绪稳定药物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丙戊酸钠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德巴金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可能需要加上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 Abilify, Risperdal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假如用抗抑郁药物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需要注意不造成双向情绪波动、燥郁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3702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很多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精神病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症状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可以有效治疗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8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失智症里面的抑郁、焦虑、情绪失控、怀疑症状：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治疗效果好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盼望单克隆抗体有效</a:t>
            </a:r>
          </a:p>
          <a:p>
            <a:pPr marL="342900" indent="-342900">
              <a:lnSpc>
                <a:spcPct val="8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一般社会上的抑郁症、焦虑症、强迫症：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95%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治疗效果好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双向症：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80%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治疗效果好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精神分裂症：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40%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治疗效果好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可是需要坚持配合</a:t>
            </a: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目前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弱智症，自闭症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药物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只能辅助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人格障碍药物治疗效果有限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6348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失智预防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4294967295"/>
          </p:nvPr>
        </p:nvSpPr>
        <p:spPr>
          <a:xfrm>
            <a:off x="0" y="714375"/>
            <a:ext cx="9296400" cy="614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50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岁后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三高需要定时一年一次检查</a:t>
            </a:r>
            <a:endParaRPr lang="en-US" altLang="zh-CN"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>
              <a:lnSpc>
                <a:spcPct val="70000"/>
              </a:lnSpc>
              <a:spcBef>
                <a:spcPts val="0"/>
              </a:spcBef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三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高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需要长期终身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治疗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高血压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高血糖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高血脂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一般不能单靠营养、锻炼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动脑:阅读;填字游戏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indent="-342900">
              <a:lnSpc>
                <a:spcPct val="70000"/>
              </a:lnSpc>
              <a:spcBef>
                <a:spcPts val="814"/>
              </a:spcBef>
              <a:buSzPts val="2442"/>
              <a:buFont typeface="Noto Sans Symbols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锻炼运动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每天走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4000-10000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步</a:t>
            </a: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社交活动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不要关闭自己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个性孤僻的人要注意改变自己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玩乐器；唱歌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；跳舞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睡眠好:深睡慢脑电波清除毒素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争取接受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大学教育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抑郁症治疗？有帮助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营养？有帮助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187833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None/>
            </a:pPr>
            <a:endParaRPr sz="407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失智症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65" name="Google Shape;165;p1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71500" indent="-571500">
              <a:lnSpc>
                <a:spcPct val="90000"/>
              </a:lnSpc>
              <a:spcBef>
                <a:spcPts val="0"/>
              </a:spcBef>
              <a:buSzPts val="2640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定义：失去记忆、处理事情的能力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(Loss of memory and executive function)</a:t>
            </a:r>
          </a:p>
          <a:p>
            <a:pPr marL="571500" indent="-571500">
              <a:lnSpc>
                <a:spcPct val="90000"/>
              </a:lnSpc>
              <a:spcBef>
                <a:spcPts val="0"/>
              </a:spcBef>
              <a:buSzPts val="2640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类别: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根据发病原因</a:t>
            </a:r>
            <a:r>
              <a:rPr lang="en-US" altLang="zh-CN" sz="440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endParaRPr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1.阿尔茨海默氏病AD:基因APOE4等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其他身体疾病造成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高血压,糖尿病,高血脂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甲状腺功能低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缺乏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B12,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第三期梅毒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癌症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…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等等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>
              <a:lnSpc>
                <a:spcPct val="90000"/>
              </a:lnSpc>
              <a:spcBef>
                <a:spcPts val="880"/>
              </a:spcBef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3.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其他大脑疾病造成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帕金森症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脑瘤等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4.头脑受伤:车祸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跌倒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脑溢血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等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诊断：靠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临床诊断，+ :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1500" indent="-571500">
              <a:lnSpc>
                <a:spcPct val="90000"/>
              </a:lnSpc>
              <a:spcBef>
                <a:spcPts val="880"/>
              </a:spcBef>
              <a:buSzPts val="2640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1.大脑扫描：MRI；PET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571500" indent="-571500">
              <a:lnSpc>
                <a:spcPct val="90000"/>
              </a:lnSpc>
              <a:spcBef>
                <a:spcPts val="880"/>
              </a:spcBef>
              <a:buSzPts val="2640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2.排除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其他疾病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三高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B12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甲状腺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梅毒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脑瘤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中风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(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脑血管破裂或堵塞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)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营养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73" name="Google Shape;273;p3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需要足够：维他命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B12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C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，叶酸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Folate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；吃太多没效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多吃蔬菜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水果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?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豆类</a:t>
            </a:r>
            <a:r>
              <a:rPr lang="en-US" altLang="zh-CN" sz="440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证据有限</a:t>
            </a: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可能有效的食物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(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但没有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足够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证据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)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黑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KaiTi"/>
              </a:rPr>
              <a:t>巧克力，咖啡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失智病人需要专业帮助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79" name="Google Shape;279;p32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除非有Medicaid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否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则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应该考虑购买Long Term Care 保险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失智病人晚期需要专业帮助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家人《烧完》Burn Out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需要处理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社区一般有以下服务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endParaRPr lang="zh-CN" altLang="en-US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Home Health Aid: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整理打扫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做饭</a:t>
            </a: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Meals On Wheels </a:t>
            </a:r>
            <a:endParaRPr lang="en-US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Visiting Nurse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Assisted Living 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ts val="814"/>
              </a:spcBef>
              <a:buSzPts val="2442"/>
              <a:buChar char="•"/>
            </a:pP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Nursing Home/AD Unit</a:t>
            </a:r>
            <a:endParaRPr lang="en-US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教会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</a:t>
            </a:r>
            <a:r>
              <a:rPr 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可以扶持家人</a:t>
            </a:r>
            <a:endParaRPr lang="en-US" altLang="zh-CN"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脑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溢血</a:t>
            </a: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Stroke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（中凤）</a:t>
            </a:r>
            <a:r>
              <a:rPr 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造成失智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85" name="Google Shape;285;p33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2800"/>
            <a:ext cx="9090660" cy="604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脑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溢血</a:t>
            </a: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扫描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92" name="Google Shape;292;p34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3" name="Google Shape;29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53" y="838200"/>
            <a:ext cx="9135247" cy="5647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5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DFKai-SB"/>
                <a:ea typeface="DFKai-SB"/>
                <a:cs typeface="DFKai-SB"/>
                <a:sym typeface="DFKai-SB"/>
              </a:rPr>
              <a:t>脑溢血</a:t>
            </a:r>
            <a:endParaRPr sz="4800" dirty="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558265"/>
            <a:ext cx="9144000" cy="629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一般是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Middle Cerebral Artery 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破裂或堵住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三高造成</a:t>
            </a:r>
            <a:endParaRPr lang="en-US" altLang="zh-CN"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左脑溢血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说话出问题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左脸、右手右脚行动受影响</a:t>
            </a:r>
            <a:endParaRPr lang="en-US" altLang="zh-CN"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右脑溢血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情绪出问题</a:t>
            </a:r>
            <a:r>
              <a:rPr lang="en-US" alt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右脸、左手左脚行动受影响</a:t>
            </a:r>
            <a:r>
              <a:rPr lang="zh-CN" sz="40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endParaRPr sz="40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792528-D1FF-49D7-A447-C889841DD53B}"/>
              </a:ext>
            </a:extLst>
          </p:cNvPr>
          <p:cNvSpPr txBox="1"/>
          <p:nvPr/>
        </p:nvSpPr>
        <p:spPr>
          <a:xfrm>
            <a:off x="2199032" y="3190629"/>
            <a:ext cx="4636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dirty="0">
                <a:effectLst/>
              </a:rPr>
              <a:t> </a:t>
            </a:r>
            <a:endParaRPr lang="zh-CN" alt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79D7D19-B919-5F4B-F819-964A9779A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44" y="3339966"/>
            <a:ext cx="3880556" cy="351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Parkinsons Disease </a:t>
            </a: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帕金森症</a:t>
            </a:r>
            <a:endParaRPr sz="480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299" name="Google Shape;299;p35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黑质黑质           </a:t>
            </a:r>
            <a:r>
              <a:rPr lang="zh-CN" sz="4400">
                <a:latin typeface="KaiTi"/>
                <a:ea typeface="KaiTi"/>
                <a:cs typeface="KaiTi"/>
                <a:sym typeface="KaiTi"/>
              </a:rPr>
              <a:t>黑质多巴胺功能紊乱</a:t>
            </a:r>
            <a:endParaRPr sz="4400">
              <a:latin typeface="KaiTi"/>
              <a:ea typeface="KaiTi"/>
              <a:cs typeface="KaiTi"/>
              <a:sym typeface="KaiTi"/>
            </a:endParaRPr>
          </a:p>
        </p:txBody>
      </p:sp>
      <p:pic>
        <p:nvPicPr>
          <p:cNvPr id="300" name="Google Shape;300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4617" y="762000"/>
            <a:ext cx="4068417" cy="6122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0" y="1828800"/>
            <a:ext cx="5711687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帕金森症</a:t>
            </a: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07" name="Google Shape;307;p36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开始:大脑黑质区域多巴胺功能紊乱：影响身体动作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缓慢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，颤抖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，姿势、肌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肉僵硬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后来产生：失智，怀疑，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妄想，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幻听，幻觉，抑郁焦虑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药物可以帮助舒缓动作颤抖僵硬症症；但有时候反而增加怀疑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幻听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药物可以治疗怀疑</a:t>
            </a:r>
            <a:r>
              <a:rPr lang="zh-CN" altLang="en-US" sz="4400" dirty="0">
                <a:latin typeface="KaiTi"/>
                <a:ea typeface="KaiTi"/>
                <a:cs typeface="KaiTi"/>
                <a:sym typeface="KaiTi"/>
              </a:rPr>
              <a:t>、幻听、</a:t>
            </a: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抑郁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/>
                <a:ea typeface="KaiTi"/>
                <a:cs typeface="KaiTi"/>
                <a:sym typeface="KaiTi"/>
              </a:rPr>
              <a:t>药物可能减慢失智</a:t>
            </a: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0" lvl="0" indent="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17526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None/>
            </a:pPr>
            <a:endParaRPr sz="4400" dirty="0">
              <a:latin typeface="KaiTi"/>
              <a:ea typeface="KaiTi"/>
              <a:cs typeface="KaiTi"/>
              <a:sym typeface="KaiT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4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结论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331" name="Google Shape;331;p40"/>
          <p:cNvSpPr txBox="1">
            <a:spLocks noGrp="1"/>
          </p:cNvSpPr>
          <p:nvPr>
            <p:ph type="body" idx="4294967295"/>
          </p:nvPr>
        </p:nvSpPr>
        <p:spPr>
          <a:xfrm>
            <a:off x="0" y="616017"/>
            <a:ext cx="9144000" cy="717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华人社会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需要了解精神病是基因与环境互动:产生大脑神经功能紊乱的疾病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=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精神病是大脑器质性疾病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有精神情绪问题应该尽早治疗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不能单靠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回避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不去想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,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压抑</a:t>
            </a:r>
            <a:endParaRPr lang="en-US" altLang="zh-CN"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抑郁症状可以按程序处理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精神科药物安全性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、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有效性有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证据</a:t>
            </a:r>
            <a:endParaRPr sz="4070" dirty="0">
              <a:latin typeface="KaiTi"/>
              <a:ea typeface="KaiTi"/>
              <a:cs typeface="KaiTi"/>
              <a:sym typeface="KaiTi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精神病治疗过去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4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0年有明显进步</a:t>
            </a:r>
            <a:r>
              <a:rPr lang="en-US" altLang="zh-CN" sz="4070" dirty="0">
                <a:latin typeface="KaiTi"/>
                <a:ea typeface="KaiTi"/>
                <a:cs typeface="KaiTi"/>
                <a:sym typeface="KaiTi"/>
              </a:rPr>
              <a:t>;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但是</a:t>
            </a:r>
            <a:r>
              <a:rPr lang="zh-CN" sz="4070" dirty="0">
                <a:latin typeface="KaiTi"/>
                <a:ea typeface="KaiTi"/>
                <a:cs typeface="KaiTi"/>
                <a:sym typeface="KaiTi"/>
              </a:rPr>
              <a:t>华人社会对精神科与精神病的恐惧，回避，与歧视</a:t>
            </a:r>
            <a:r>
              <a:rPr lang="zh-CN" altLang="en-US" sz="4070" dirty="0">
                <a:latin typeface="KaiTi"/>
                <a:ea typeface="KaiTi"/>
                <a:cs typeface="KaiTi"/>
                <a:sym typeface="KaiTi"/>
              </a:rPr>
              <a:t>：没有改变</a:t>
            </a:r>
            <a:r>
              <a:rPr lang="zh-CN" sz="407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altLang="zh-CN" sz="407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70000"/>
              </a:lnSpc>
              <a:spcBef>
                <a:spcPts val="814"/>
              </a:spcBef>
              <a:spcAft>
                <a:spcPts val="0"/>
              </a:spcAft>
              <a:buSzPts val="2442"/>
              <a:buChar char="•"/>
            </a:pP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可惜最近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FDA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对精神科药物管制放松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已经通过用大麻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可能很快会通过用迷幻药</a:t>
            </a:r>
            <a:r>
              <a:rPr lang="en-US" altLang="zh-CN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07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这些政策改变值得担心</a:t>
            </a:r>
            <a:endParaRPr sz="407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7497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FFFF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584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4000" cy="1709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DFKai-SB"/>
              </a:rPr>
              <a:t>Hippocampus: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整理资料</a:t>
            </a:r>
            <a: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存档</a:t>
            </a:r>
            <a: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,</a:t>
            </a: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记忆</a:t>
            </a:r>
            <a:br>
              <a:rPr lang="en-US" altLang="zh-CN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</a:br>
            <a:r>
              <a:rPr lang="zh-CN" altLang="en-US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一般失智症都跟海马功能紊乱有关</a:t>
            </a:r>
            <a:endParaRPr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171" name="Google Shape;171;p15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2" name="Google Shape;172;p15" descr="C:\Users\lkghsu\Pictures\Hippocampus 20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6837" y="1785937"/>
            <a:ext cx="6410325" cy="5072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59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海马很特别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337" name="Google Shape;337;p41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有两个特点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1.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新的海马脑细胞一直生出来到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?40;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大脑其他区域出生后没有新的脑细胞生出来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2.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有特别分辨空间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Space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的细胞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indent="-342900">
              <a:lnSpc>
                <a:spcPct val="90000"/>
              </a:lnSpc>
              <a:spcBef>
                <a:spcPts val="0"/>
              </a:spcBef>
              <a:buSzPts val="2640"/>
              <a:buFont typeface="Noto Sans Symbols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新的知识在海马整理后送到大脑皮层存放作为长期记忆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详细机制还不清楚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大脑估计有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90-100Billion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岁以后每天大脑失去几十万细胞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大脑网络不断发展到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5-6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然后大脑自己修剪网络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到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?25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砍掉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?1/3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修剪高峰期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9-16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,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所以不要把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9-16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岁青少年送美国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;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适应新环境能力低</a:t>
            </a:r>
            <a:r>
              <a:rPr lang="en-US" alt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:</a:t>
            </a:r>
            <a:r>
              <a:rPr lang="zh-CN" alt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容易得精神疾病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9517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记忆与</a:t>
            </a:r>
            <a:r>
              <a:rPr lang="zh-CN" sz="4800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DFKai-SB"/>
                <a:sym typeface="DFKai-SB"/>
              </a:rPr>
              <a:t>海马</a:t>
            </a:r>
            <a:endParaRPr sz="4800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  <a:cs typeface="DFKai-SB"/>
              <a:sym typeface="DFKai-SB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4294967295"/>
          </p:nvPr>
        </p:nvSpPr>
        <p:spPr>
          <a:xfrm>
            <a:off x="-77002" y="762001"/>
            <a:ext cx="9221002" cy="620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海马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管理/处理记忆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长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短期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也分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事情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、程序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(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行为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)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记忆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事情的记忆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Declarative memory</a:t>
            </a:r>
            <a:endParaRPr sz="35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海马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萎缩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早期萎缩影响记忆整理存放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所以短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期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、</a:t>
            </a:r>
            <a:r>
              <a:rPr 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陈述记忆失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去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=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记不住事情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行为记忆</a:t>
            </a:r>
            <a:r>
              <a:rPr lang="en-US" altLang="zh-CN" sz="35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Procedural memory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: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开车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,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骑自行车、一般操作比如用电脑等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早期海马萎缩行为记忆功能仍然保存</a:t>
            </a:r>
            <a:r>
              <a:rPr lang="en-US" altLang="zh-CN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;</a:t>
            </a:r>
            <a:r>
              <a:rPr lang="zh-CN" altLang="en-US" sz="4400" dirty="0">
                <a:latin typeface="KaiTi" panose="02010609060101010101" pitchFamily="49" charset="-122"/>
                <a:ea typeface="KaiTi" panose="02010609060101010101" pitchFamily="49" charset="-122"/>
                <a:cs typeface="Times New Roman"/>
                <a:sym typeface="Times New Roman"/>
              </a:rPr>
              <a:t>到中、晚期才失去</a:t>
            </a: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0"/>
              </a:spcBef>
              <a:buSzPts val="2640"/>
              <a:buChar char="•"/>
            </a:pPr>
            <a:endParaRPr lang="en-US" altLang="zh-CN"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endParaRPr sz="4400" dirty="0">
              <a:latin typeface="KaiTi" panose="02010609060101010101" pitchFamily="49" charset="-122"/>
              <a:ea typeface="KaiTi" panose="02010609060101010101" pitchFamily="49" charset="-122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562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</a:t>
            </a:r>
            <a:b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</a:b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KaiTi"/>
                <a:cs typeface="Times New Roman" panose="02020603050405020304" pitchFamily="18" charset="0"/>
                <a:sym typeface="KaiTi"/>
              </a:rPr>
              <a:t>Alzheimer’s Disease AD</a:t>
            </a:r>
            <a:endParaRPr sz="4800" dirty="0">
              <a:solidFill>
                <a:srgbClr val="FFFF00"/>
              </a:solidFill>
              <a:latin typeface="Times New Roman" panose="02020603050405020304" pitchFamily="18" charset="0"/>
              <a:ea typeface="KaiTi"/>
              <a:cs typeface="Times New Roman" panose="02020603050405020304" pitchFamily="18" charset="0"/>
              <a:sym typeface="KaiTi"/>
            </a:endParaRPr>
          </a:p>
        </p:txBody>
      </p:sp>
      <p:sp>
        <p:nvSpPr>
          <p:cNvPr id="206" name="Google Shape;206;p20"/>
          <p:cNvSpPr txBox="1">
            <a:spLocks noGrp="1"/>
          </p:cNvSpPr>
          <p:nvPr>
            <p:ph type="body" idx="4294967295"/>
          </p:nvPr>
        </p:nvSpPr>
        <p:spPr>
          <a:xfrm>
            <a:off x="0" y="1562986"/>
            <a:ext cx="9144000" cy="5295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流行率:</a:t>
            </a:r>
            <a:endParaRPr lang="en-US" altLang="zh-CN"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en-US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&lt;65: &lt;0.5%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65-74: 1-2%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75-84: 15-20%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85: 35-40%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女</a:t>
            </a:r>
            <a:r>
              <a:rPr 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&gt;</a:t>
            </a: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男:2:1</a:t>
            </a:r>
            <a:endParaRPr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西方女人第一死亡原因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880"/>
              </a:spcBef>
              <a:spcAft>
                <a:spcPts val="0"/>
              </a:spcAft>
              <a:buSzPts val="2640"/>
              <a:buChar char="•"/>
            </a:pPr>
            <a:r>
              <a:rPr lang="zh-CN" sz="4400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  <a:sym typeface="Times New Roman"/>
              </a:rPr>
              <a:t>西方,日本严重公共卫生问题之一 </a:t>
            </a:r>
            <a:endParaRPr sz="4400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7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1440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4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AD: Alzheimer’s Disease</a:t>
            </a:r>
            <a:br>
              <a:rPr lang="zh-CN" sz="48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阿尔茨海默氏病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: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海马</a:t>
            </a:r>
            <a:r>
              <a:rPr lang="en-US" altLang="zh-CN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+</a:t>
            </a:r>
            <a:r>
              <a:rPr lang="zh-CN" altLang="en-US" sz="4800" dirty="0">
                <a:solidFill>
                  <a:srgbClr val="FFFF00"/>
                </a:solidFill>
                <a:latin typeface="KaiTi"/>
                <a:ea typeface="KaiTi"/>
                <a:cs typeface="KaiTi"/>
                <a:sym typeface="KaiTi"/>
              </a:rPr>
              <a:t>大脑萎缩</a:t>
            </a:r>
            <a:endParaRPr sz="4800" dirty="0">
              <a:solidFill>
                <a:srgbClr val="FFFF00"/>
              </a:solidFill>
              <a:latin typeface="KaiTi"/>
              <a:ea typeface="KaiTi"/>
              <a:cs typeface="KaiTi"/>
              <a:sym typeface="KaiTi"/>
            </a:endParaRPr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40"/>
              <a:buChar char="•"/>
            </a:pPr>
            <a:r>
              <a:rPr lang="zh-CN" sz="44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371600"/>
            <a:ext cx="7543800" cy="54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altLang="zh-CN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AD</a:t>
            </a:r>
            <a:r>
              <a:rPr lang="zh-CN" altLang="en-US" sz="4800" dirty="0">
                <a:solidFill>
                  <a:srgbClr val="FFFF00"/>
                </a:solidFill>
                <a:latin typeface="Times New Roman" panose="02020603050405020304" pitchFamily="18" charset="0"/>
                <a:ea typeface="DFKai-SB" pitchFamily="65" charset="-120"/>
                <a:cs typeface="Times New Roman" panose="02020603050405020304" pitchFamily="18" charset="0"/>
              </a:rPr>
              <a:t>大脑的三个特征</a:t>
            </a:r>
            <a:endParaRPr lang="en-US" altLang="zh-CN" sz="4800" dirty="0">
              <a:solidFill>
                <a:srgbClr val="FFFF00"/>
              </a:solidFill>
              <a:latin typeface="Times New Roman" panose="02020603050405020304" pitchFamily="18" charset="0"/>
              <a:ea typeface="DFKai-SB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762000"/>
            <a:ext cx="9144000" cy="6096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1.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大脑萎缩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Brain Atrophy;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特别是海马区域萎缩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2.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斑块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淀粉样蛋白斑块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Amyloid Plaques: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在大脑细胞外和脑血管墙壁上</a:t>
            </a:r>
            <a:endParaRPr lang="en-US" altLang="zh-CN" sz="4400" dirty="0">
              <a:latin typeface="Times New Roman" pitchFamily="18" charset="0"/>
              <a:ea typeface="DFKai-SB" pitchFamily="65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Blip>
                <a:blip r:embed="rId2"/>
              </a:buBlip>
              <a:defRPr/>
            </a:pP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3.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缠结</a:t>
            </a:r>
            <a:r>
              <a:rPr lang="en-US" altLang="zh-CN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:Tangles:</a:t>
            </a:r>
            <a:r>
              <a:rPr lang="zh-CN" altLang="en-US" sz="4400" dirty="0">
                <a:latin typeface="Times New Roman" pitchFamily="18" charset="0"/>
                <a:ea typeface="DFKai-SB" pitchFamily="65" charset="-120"/>
                <a:cs typeface="Times New Roman" pitchFamily="18" charset="0"/>
              </a:rPr>
              <a:t>在大脑细胞内</a:t>
            </a:r>
            <a:endParaRPr lang="en-US" altLang="zh-CN" sz="4400" dirty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87076"/>
      </p:ext>
    </p:extLst>
  </p:cSld>
  <p:clrMapOvr>
    <a:masterClrMapping/>
  </p:clrMapOvr>
</p:sld>
</file>

<file path=ppt/theme/theme1.xml><?xml version="1.0" encoding="utf-8"?>
<a:theme xmlns:a="http://schemas.openxmlformats.org/drawingml/2006/main" name="Hsu Templat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4438</Words>
  <Application>Microsoft Office PowerPoint</Application>
  <PresentationFormat>On-screen Show (4:3)</PresentationFormat>
  <Paragraphs>241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DFKai-SB</vt:lpstr>
      <vt:lpstr>KaiTi</vt:lpstr>
      <vt:lpstr>Noto Sans Symbols</vt:lpstr>
      <vt:lpstr>Arial</vt:lpstr>
      <vt:lpstr>Times New Roman</vt:lpstr>
      <vt:lpstr>Verdana</vt:lpstr>
      <vt:lpstr>Hsu Template</vt:lpstr>
      <vt:lpstr>失智症 V5  徐理强长老 01.2023 </vt:lpstr>
      <vt:lpstr>今天讲失智症的理由</vt:lpstr>
      <vt:lpstr>失智症</vt:lpstr>
      <vt:lpstr>海马Hippocampus:整理资料,存档,记忆 一般失智症都跟海马功能紊乱有关</vt:lpstr>
      <vt:lpstr>海马很特别</vt:lpstr>
      <vt:lpstr>记忆与海马</vt:lpstr>
      <vt:lpstr>阿尔茨海默氏病 Alzheimer’s Disease AD</vt:lpstr>
      <vt:lpstr>AD: Alzheimer’s Disease 阿尔茨海默氏病:海马+大脑萎缩</vt:lpstr>
      <vt:lpstr>AD大脑的三个特征</vt:lpstr>
      <vt:lpstr>阿尔茨海默氏病:斑块和缠结</vt:lpstr>
      <vt:lpstr>大概进度Folstein MMSE</vt:lpstr>
      <vt:lpstr>简易智能状态检查MMSE:30个问题</vt:lpstr>
      <vt:lpstr>不能画两个交叠五角形</vt:lpstr>
      <vt:lpstr>阿尔茨海默氏个案1</vt:lpstr>
      <vt:lpstr>阿尔茨海默氏个案2</vt:lpstr>
      <vt:lpstr>阿尔茨海默氏病AD成因</vt:lpstr>
      <vt:lpstr>AD 基因</vt:lpstr>
      <vt:lpstr>药物治疗</vt:lpstr>
      <vt:lpstr>新的单克隆抗体功能:消除斑块</vt:lpstr>
      <vt:lpstr>西方药物有效性与安全性经过严格审核</vt:lpstr>
      <vt:lpstr>美国FDA新药研发8个阶段</vt:lpstr>
      <vt:lpstr>屠呦呦疟疾药物研发1</vt:lpstr>
      <vt:lpstr>屠呦呦疟疾药物研发2</vt:lpstr>
      <vt:lpstr>华人对精神科药物的恐惧《是药三分毒》</vt:lpstr>
      <vt:lpstr>阿尔茨海默氏病其他治疗</vt:lpstr>
      <vt:lpstr>失智症病人抑郁、焦虑症状治疗</vt:lpstr>
      <vt:lpstr>失智病人其它症状</vt:lpstr>
      <vt:lpstr>很多精神病症状可以有效治疗</vt:lpstr>
      <vt:lpstr>失智预防</vt:lpstr>
      <vt:lpstr>营养</vt:lpstr>
      <vt:lpstr>失智病人需要专业帮助</vt:lpstr>
      <vt:lpstr>脑溢血Stroke（中凤）造成失智</vt:lpstr>
      <vt:lpstr>脑溢血扫描</vt:lpstr>
      <vt:lpstr>脑溢血</vt:lpstr>
      <vt:lpstr>Parkinsons Disease 帕金森症</vt:lpstr>
      <vt:lpstr>帕金森症</vt:lpstr>
      <vt:lpstr>结论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老人失智症  徐理强长老 CGCM_08.2020</dc:title>
  <dc:creator>George Hsu</dc:creator>
  <cp:lastModifiedBy>George Hsu</cp:lastModifiedBy>
  <cp:revision>27</cp:revision>
  <dcterms:modified xsi:type="dcterms:W3CDTF">2023-01-11T21:07:43Z</dcterms:modified>
</cp:coreProperties>
</file>