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FZJLiShu-S01" panose="03000509000000000000" pitchFamily="66" charset="-120"/>
      <p:regular r:id="rId18"/>
    </p:embeddedFont>
    <p:embeddedFont>
      <p:font typeface="FZLiShu-S01" panose="02000500000000000000" pitchFamily="2" charset="-122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Slab" pitchFamily="2" charset="0"/>
      <p:regular r:id="rId24"/>
      <p:bold r:id="rId25"/>
    </p:embeddedFont>
    <p:embeddedFont>
      <p:font typeface="TW-Kai" panose="02010604000101010101" pitchFamily="2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72">
          <p15:clr>
            <a:srgbClr val="A4A3A4"/>
          </p15:clr>
        </p15:guide>
        <p15:guide id="2" pos="3816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38E324-2276-40C6-B5A2-DCE621C672EA}">
  <a:tblStyle styleId="{A638E324-2276-40C6-B5A2-DCE621C67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/>
    <p:restoredTop sz="94627"/>
  </p:normalViewPr>
  <p:slideViewPr>
    <p:cSldViewPr snapToGrid="0">
      <p:cViewPr varScale="1">
        <p:scale>
          <a:sx n="112" d="100"/>
          <a:sy n="112" d="100"/>
        </p:scale>
        <p:origin x="904" y="176"/>
      </p:cViewPr>
      <p:guideLst>
        <p:guide pos="1872"/>
        <p:guide pos="381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7df4c42b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7df4c42b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7df4c42b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c7df4c42b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7df4c42b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7df4c42b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c7df4c42b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c7df4c42b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7df4c42b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c7df4c42b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7df4c42b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c7df4c42b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7df4c42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c7df4c42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24047cc4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24047cc4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7df4c42b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7df4c42b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80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05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7df4c42b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c7df4c42b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7df4c42b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c7df4c42b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7df4c42b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c7df4c42b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t="5495" b="10478"/>
          <a:stretch/>
        </p:blipFill>
        <p:spPr>
          <a:xfrm>
            <a:off x="0" y="11332"/>
            <a:ext cx="9144003" cy="513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-8400" y="0"/>
            <a:ext cx="9152400" cy="5143500"/>
          </a:xfrm>
          <a:prstGeom prst="rect">
            <a:avLst/>
          </a:prstGeom>
          <a:solidFill>
            <a:srgbClr val="CFD8DC">
              <a:alpha val="285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1020435" y="1204967"/>
            <a:ext cx="709473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effectLst>
                  <a:glow rad="1016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一條沒有走過的新路</a:t>
            </a:r>
            <a:endParaRPr sz="6000">
              <a:effectLst>
                <a:glow rad="101600">
                  <a:schemeClr val="tx2">
                    <a:lumMod val="10000"/>
                  </a:schemeClr>
                </a:glo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933155" y="2753878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>
                <a:solidFill>
                  <a:schemeClr val="dk1"/>
                </a:solidFill>
                <a:effectLst>
                  <a:glow rad="762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  <a:cs typeface="Arial"/>
                <a:sym typeface="Arial"/>
              </a:rPr>
              <a:t>約書亞記 3:3-4；4:20-24</a:t>
            </a:r>
            <a:endParaRPr sz="4000">
              <a:solidFill>
                <a:schemeClr val="dk1"/>
              </a:solidFill>
              <a:effectLst>
                <a:glow rad="76200">
                  <a:schemeClr val="tx2">
                    <a:lumMod val="10000"/>
                  </a:schemeClr>
                </a:glo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224925" y="167450"/>
            <a:ext cx="4813800" cy="10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二、跨越障礙的秘訣</a:t>
            </a:r>
            <a:endParaRPr sz="36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215375" y="1146900"/>
            <a:ext cx="5905800" cy="592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1. 走在神的心意中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剛強壯膽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積極裝備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600" y="776975"/>
            <a:ext cx="3993975" cy="3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4119000" y="0"/>
            <a:ext cx="5025000" cy="51312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224925" y="1148050"/>
            <a:ext cx="590580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2. 走在神的同在中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專注跟隨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堅持忍耐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4223100" y="372150"/>
            <a:ext cx="4920900" cy="462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3:14</a:t>
            </a:r>
            <a:r>
              <a:rPr lang="en" sz="28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百姓離開帳棚要過約旦河的時候，抬約櫃的祭司乃在百姓的前頭。</a:t>
            </a:r>
            <a:r>
              <a:rPr lang="en" sz="28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15</a:t>
            </a:r>
            <a:r>
              <a:rPr lang="en" sz="28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他們到了約旦河，腳一入水（原來約旦河水在收割的日子漲過兩岸），</a:t>
            </a:r>
            <a:r>
              <a:rPr lang="en" sz="28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16</a:t>
            </a:r>
            <a:r>
              <a:rPr lang="en" sz="28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那從上往下流的水便在極遠之地、撒拉但旁的亞當城那裏停住，立起成壘；</a:t>
            </a:r>
            <a:endParaRPr sz="2800">
              <a:solidFill>
                <a:schemeClr val="dk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  <a:sym typeface="Times New Roman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7675" y="108900"/>
            <a:ext cx="4948800" cy="96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二、跨越障礙的秘訣</a:t>
            </a:r>
            <a:endParaRPr sz="34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4119000" y="0"/>
            <a:ext cx="5025000" cy="51312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47675" y="108900"/>
            <a:ext cx="4948800" cy="96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二、跨越障礙的秘訣</a:t>
            </a:r>
            <a:endParaRPr sz="34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185275" y="1123701"/>
            <a:ext cx="5905800" cy="325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3. 走在神的計劃中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順應計劃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敢於突破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5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333025" y="156800"/>
            <a:ext cx="4625700" cy="492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i="1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4:20</a:t>
            </a:r>
            <a:r>
              <a:rPr lang="en" sz="2000" i="1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他們從約旦河中取來的那十二塊石頭，約書亞就立在吉甲，</a:t>
            </a:r>
            <a:r>
              <a:rPr lang="en" sz="2000" i="1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21</a:t>
            </a:r>
            <a:r>
              <a:rPr lang="en" sz="2000" i="1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對以色列人說：「日後你們的子孫問他們的父親說：『這些石頭是甚麼意思？』</a:t>
            </a:r>
            <a:r>
              <a:rPr lang="en" sz="2000" i="1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22</a:t>
            </a:r>
            <a:r>
              <a:rPr lang="en" sz="2000" i="1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你們就告訴他們說：『以色列人曾走乾地過這約旦河；</a:t>
            </a:r>
            <a:r>
              <a:rPr lang="en" sz="2000" i="1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23</a:t>
            </a:r>
            <a:r>
              <a:rPr lang="en" sz="2000" i="1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因為耶和華－你們的神在你們前面使約旦河的水乾了，等著你們過來，就如耶和華－你們的神從前在我們前面使紅海乾了，等著我們過來一樣，</a:t>
            </a:r>
            <a:r>
              <a:rPr lang="en" sz="2000" i="1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24</a:t>
            </a:r>
            <a:r>
              <a:rPr lang="en" sz="2000" i="1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要使地上萬民都知道，耶和華的手大有能力，也要使你們永遠敬畏耶和華－你們的神。』」</a:t>
            </a:r>
            <a:endParaRPr sz="2000">
              <a:solidFill>
                <a:schemeClr val="dk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4119000" y="0"/>
            <a:ext cx="5025000" cy="51312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47675" y="108900"/>
            <a:ext cx="4948800" cy="96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二、跨越障礙的秘訣</a:t>
            </a:r>
            <a:endParaRPr sz="34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graphicFrame>
        <p:nvGraphicFramePr>
          <p:cNvPr id="151" name="Google Shape;151;p25"/>
          <p:cNvGraphicFramePr/>
          <p:nvPr>
            <p:extLst>
              <p:ext uri="{D42A27DB-BD31-4B8C-83A1-F6EECF244321}">
                <p14:modId xmlns:p14="http://schemas.microsoft.com/office/powerpoint/2010/main" val="1962803332"/>
              </p:ext>
            </p:extLst>
          </p:nvPr>
        </p:nvGraphicFramePr>
        <p:xfrm>
          <a:off x="4151562" y="23236"/>
          <a:ext cx="4992438" cy="5107965"/>
        </p:xfrm>
        <a:graphic>
          <a:graphicData uri="http://schemas.openxmlformats.org/drawingml/2006/table">
            <a:tbl>
              <a:tblPr>
                <a:noFill/>
                <a:tableStyleId>{A638E324-2276-40C6-B5A2-DCE621C672EA}</a:tableStyleId>
              </a:tblPr>
              <a:tblGrid>
                <a:gridCol w="64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9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面對</a:t>
                      </a:r>
                      <a:endParaRPr sz="2400">
                        <a:solidFill>
                          <a:schemeClr val="bg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红海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約旦河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9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方法</a:t>
                      </a:r>
                      <a:endParaRPr sz="2400">
                        <a:solidFill>
                          <a:schemeClr val="bg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摩西举杖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红海分开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百姓過乾地</a:t>
                      </a:r>
                      <a:endParaRPr sz="26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祭司腳入水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河水中斷</a:t>
                      </a:r>
                    </a:p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  <a:sym typeface="Times New Roman"/>
                        </a:rPr>
                        <a:t>百姓過乾地</a:t>
                      </a:r>
                      <a:endParaRPr sz="26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9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目的</a:t>
                      </a:r>
                      <a:endParaRPr sz="2400">
                        <a:solidFill>
                          <a:schemeClr val="bg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逃離埃及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進入迦南地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9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態度</a:t>
                      </a:r>
                      <a:endParaRPr sz="2400">
                        <a:solidFill>
                          <a:schemeClr val="bg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埋怨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積極</a:t>
                      </a:r>
                      <a:r>
                        <a:rPr lang="zh-TW" altLang="en-US" sz="2800">
                          <a:solidFill>
                            <a:schemeClr val="dk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參與</a:t>
                      </a:r>
                      <a:endParaRPr sz="2800">
                        <a:solidFill>
                          <a:schemeClr val="dk1"/>
                        </a:solidFill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142;p24">
            <a:extLst>
              <a:ext uri="{FF2B5EF4-FFF2-40B4-BE49-F238E27FC236}">
                <a16:creationId xmlns:a16="http://schemas.microsoft.com/office/drawing/2014/main" id="{6B0DC7B0-C3C5-E793-5800-AFC9875DA34B}"/>
              </a:ext>
            </a:extLst>
          </p:cNvPr>
          <p:cNvSpPr txBox="1"/>
          <p:nvPr/>
        </p:nvSpPr>
        <p:spPr>
          <a:xfrm>
            <a:off x="185275" y="1123701"/>
            <a:ext cx="5905800" cy="325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3. 走在神的計劃中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順應計劃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敢於突破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5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1619100" y="-91063"/>
            <a:ext cx="5905800" cy="108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0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希伯來 = 穿越</a:t>
            </a:r>
            <a:endParaRPr sz="40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3" y="762500"/>
            <a:ext cx="7628775" cy="42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602060" y="440412"/>
            <a:ext cx="7939880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 sz="3600" i="1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很多人</a:t>
            </a:r>
            <a:r>
              <a:rPr lang="en" sz="3600" i="1" u="sng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等待神蹟</a:t>
            </a:r>
            <a:r>
              <a:rPr lang="en" sz="3600" i="1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，卻很少有人走一條沒有走過的路。鼓勵大家往前走，看一看神要用我們完成什麼樣的計劃。這樣，我們就不是單單等待神蹟的人，而是</a:t>
            </a:r>
            <a:r>
              <a:rPr lang="en" sz="3600" i="1" u="sng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成為了神蹟中的一部分</a:t>
            </a:r>
            <a:r>
              <a:rPr lang="zh-TW" altLang="en-US" sz="3600" i="1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。</a:t>
            </a:r>
            <a:r>
              <a:rPr lang="en" sz="36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chemeClr val="dk1"/>
                </a:solidFill>
                <a:latin typeface="Times New Roman"/>
                <a:ea typeface="TW-Kai" panose="02010604000101010101" pitchFamily="2" charset="-128"/>
                <a:cs typeface="Times New Roman"/>
                <a:sym typeface="Times New Roman"/>
              </a:rPr>
              <a:t>		</a:t>
            </a:r>
            <a:r>
              <a:rPr lang="en" sz="28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-- 北美华神前院长梁潔瓊博士</a:t>
            </a:r>
            <a:endParaRPr sz="2800">
              <a:solidFill>
                <a:schemeClr val="dk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t="12838" r="1144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7847550" y="4762075"/>
            <a:ext cx="119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cnet.com</a:t>
            </a:r>
            <a:endParaRPr sz="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/>
          <p:nvPr/>
        </p:nvSpPr>
        <p:spPr>
          <a:xfrm flipH="1">
            <a:off x="1639532" y="1993407"/>
            <a:ext cx="2411100" cy="136741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FZJLiShu-S01" panose="03000509000000000000" pitchFamily="66" charset="-120"/>
                <a:ea typeface="FZJLiShu-S01" panose="03000509000000000000" pitchFamily="66" charset="-120"/>
              </a:rPr>
              <a:t>    </a:t>
            </a:r>
            <a:r>
              <a:rPr lang="e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JLiShu-S01" panose="03000509000000000000" pitchFamily="66" charset="-120"/>
                <a:ea typeface="FZJLiShu-S01" panose="03000509000000000000" pitchFamily="66" charset="-120"/>
              </a:rPr>
              <a:t>新路</a:t>
            </a:r>
            <a:endParaRPr sz="3200">
              <a:solidFill>
                <a:srgbClr val="0000FF"/>
              </a:solidFill>
              <a:latin typeface="FZJLiShu-S01" panose="03000509000000000000" pitchFamily="66" charset="-120"/>
              <a:ea typeface="FZJLiShu-S01" panose="03000509000000000000" pitchFamily="66" charset="-120"/>
            </a:endParaRP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F56837AF-6FDA-634A-AD55-9863B0BC40E1}"/>
              </a:ext>
            </a:extLst>
          </p:cNvPr>
          <p:cNvSpPr/>
          <p:nvPr/>
        </p:nvSpPr>
        <p:spPr>
          <a:xfrm>
            <a:off x="404290" y="369144"/>
            <a:ext cx="1291389" cy="324852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FZJLiShu-S01" panose="03000509000000000000" pitchFamily="66" charset="-120"/>
                <a:ea typeface="FZJLiShu-S01" panose="03000509000000000000" pitchFamily="66" charset="-120"/>
              </a:rPr>
              <a:t>老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FZJLiShu-S01" panose="03000509000000000000" pitchFamily="66" charset="-120"/>
                <a:ea typeface="FZJLiShu-S01" panose="03000509000000000000" pitchFamily="66" charset="-120"/>
              </a:rPr>
              <a:t>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A69EC1-8939-0EFB-EEEC-0ABE806E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7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91A5E1A-7B13-40FA-91BA-C13F76F1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13" y="391353"/>
            <a:ext cx="3290700" cy="34735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8529AFA-F21D-4BC1-A428-BC96D3CF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7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Google Shape;86;p16"/>
          <p:cNvSpPr/>
          <p:nvPr/>
        </p:nvSpPr>
        <p:spPr>
          <a:xfrm>
            <a:off x="3206600" y="690425"/>
            <a:ext cx="997500" cy="867000"/>
          </a:xfrm>
          <a:prstGeom prst="rect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5140713" y="388025"/>
            <a:ext cx="3290700" cy="3473516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367322" y="1026649"/>
            <a:ext cx="624600" cy="26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935775" y="4068725"/>
            <a:ext cx="4003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D966"/>
                </a:solidFill>
                <a:effectLst>
                  <a:glow rad="25400">
                    <a:srgbClr val="FF0000">
                      <a:alpha val="86000"/>
                    </a:srgbClr>
                  </a:glow>
                </a:effectLst>
                <a:latin typeface="Roboto"/>
                <a:ea typeface="Roboto"/>
                <a:cs typeface="Roboto"/>
                <a:sym typeface="Roboto"/>
              </a:rPr>
              <a:t>過約旦河，從摩押平原到迦南地</a:t>
            </a:r>
            <a:endParaRPr sz="2100">
              <a:solidFill>
                <a:srgbClr val="FFD966"/>
              </a:solidFill>
              <a:effectLst>
                <a:glow rad="25400">
                  <a:srgbClr val="FF0000">
                    <a:alpha val="86000"/>
                  </a:srgbClr>
                </a:glo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85100" y="278250"/>
            <a:ext cx="8882700" cy="435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約書亞記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3:1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約書亞清早起來，和以色列眾人都離開什亭，來到約旦河，就住在那裏，等候過河。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過了三天，官長走遍營中，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吩咐百姓說：「你們看見耶和華－你們神的約櫃，又見祭司利未人抬著，就要離開所住的地方，跟著約櫃去。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只是你們和約櫃相離要量二千肘，不可與約櫃相近，使你們知道所當走的路，</a:t>
            </a:r>
            <a:r>
              <a:rPr lang="en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因為這條路你們向來沒有走過。」</a:t>
            </a:r>
            <a:endParaRPr sz="3000">
              <a:solidFill>
                <a:schemeClr val="dk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23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85100" y="278250"/>
            <a:ext cx="8882700" cy="435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約書亞記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3:1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約書亞清早起來，和以色列眾人都離開什亭，來到約旦河，就住在那裏，等候過河。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過了三天，官長走遍營中，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吩咐百姓說：「你們看見耶和華－你們神的約櫃，又見祭司利未人抬著，就要離開所住的地方，跟著約櫃去。</a:t>
            </a:r>
            <a:r>
              <a:rPr lang="en" sz="3000">
                <a:solidFill>
                  <a:schemeClr val="dk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en" sz="3000">
                <a:solidFill>
                  <a:schemeClr val="dk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只是你們和約櫃相離要量二千肘，不可與約櫃相近，使你們知道所當走的路，</a:t>
            </a:r>
            <a:r>
              <a:rPr lang="en" sz="3000" u="sng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因為這條路你們向來沒有走過</a:t>
            </a:r>
            <a:r>
              <a:rPr lang="en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  <a:sym typeface="Times New Roman"/>
              </a:rPr>
              <a:t>。」</a:t>
            </a:r>
            <a:endParaRPr sz="3000">
              <a:solidFill>
                <a:schemeClr val="dk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047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241650" y="154100"/>
            <a:ext cx="3441600" cy="10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一、認清障礙</a:t>
            </a:r>
            <a:endParaRPr sz="36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52100" y="997700"/>
            <a:ext cx="5905800" cy="22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-- 客观障碍：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約旦河，戰爭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161" y="208587"/>
            <a:ext cx="4566689" cy="4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241650" y="154100"/>
            <a:ext cx="3441600" cy="10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一、認清障礙</a:t>
            </a:r>
            <a:endParaRPr sz="36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52100" y="997700"/>
            <a:ext cx="5905800" cy="451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-- 客观障碍：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約旦河，戰爭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-- 主观障碍：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4572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  <a:sym typeface="Times New Roman"/>
              </a:rPr>
              <a:t>困難放大，心中懼怕</a:t>
            </a: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2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  <a:sym typeface="Times New Roma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161" y="208587"/>
            <a:ext cx="4566689" cy="4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224925" y="167450"/>
            <a:ext cx="4813800" cy="10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二、跨越障礙的秘訣</a:t>
            </a:r>
            <a:endParaRPr sz="3600">
              <a:solidFill>
                <a:schemeClr val="accent5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215375" y="1146900"/>
            <a:ext cx="5905800" cy="592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1. 走在神的心意中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/>
                <a:sym typeface="Times New Roman"/>
              </a:rPr>
              <a:t>-- 剛強壯膽</a:t>
            </a: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>
              <a:solidFill>
                <a:schemeClr val="dk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imes New Roman"/>
              <a:sym typeface="Times New Roman"/>
            </a:endParaRPr>
          </a:p>
        </p:txBody>
      </p:sp>
      <p:pic>
        <p:nvPicPr>
          <p:cNvPr id="120" name="Google Shape;120;p21" descr="陪思數位問候圖產生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501" y="1147037"/>
            <a:ext cx="4813800" cy="352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260</Words>
  <Application>Microsoft Macintosh PowerPoint</Application>
  <PresentationFormat>On-screen Show (16:9)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Roboto Slab</vt:lpstr>
      <vt:lpstr>TW-Kai</vt:lpstr>
      <vt:lpstr>Roboto</vt:lpstr>
      <vt:lpstr>Arial</vt:lpstr>
      <vt:lpstr>FZJLiShu-S01</vt:lpstr>
      <vt:lpstr>FZLiShu-S01</vt:lpstr>
      <vt:lpstr>Marina</vt:lpstr>
      <vt:lpstr>一條沒有走過的新路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一條沒有走過的新路</dc:title>
  <cp:lastModifiedBy>Michael X</cp:lastModifiedBy>
  <cp:revision>13</cp:revision>
  <dcterms:modified xsi:type="dcterms:W3CDTF">2023-01-08T14:32:55Z</dcterms:modified>
</cp:coreProperties>
</file>