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  <p:sldMasterId id="2147483802" r:id="rId2"/>
    <p:sldMasterId id="2147483843" r:id="rId3"/>
    <p:sldMasterId id="2147483855" r:id="rId4"/>
    <p:sldMasterId id="2147483873" r:id="rId5"/>
  </p:sldMasterIdLst>
  <p:notesMasterIdLst>
    <p:notesMasterId r:id="rId71"/>
  </p:notesMasterIdLst>
  <p:sldIdLst>
    <p:sldId id="335" r:id="rId6"/>
    <p:sldId id="268" r:id="rId7"/>
    <p:sldId id="333" r:id="rId8"/>
    <p:sldId id="334" r:id="rId9"/>
    <p:sldId id="373" r:id="rId10"/>
    <p:sldId id="341" r:id="rId11"/>
    <p:sldId id="336" r:id="rId12"/>
    <p:sldId id="337" r:id="rId13"/>
    <p:sldId id="380" r:id="rId14"/>
    <p:sldId id="338" r:id="rId15"/>
    <p:sldId id="339" r:id="rId16"/>
    <p:sldId id="381" r:id="rId17"/>
    <p:sldId id="382" r:id="rId18"/>
    <p:sldId id="383" r:id="rId19"/>
    <p:sldId id="384" r:id="rId20"/>
    <p:sldId id="385" r:id="rId21"/>
    <p:sldId id="386" r:id="rId22"/>
    <p:sldId id="387" r:id="rId23"/>
    <p:sldId id="388" r:id="rId24"/>
    <p:sldId id="342" r:id="rId25"/>
    <p:sldId id="374" r:id="rId26"/>
    <p:sldId id="343" r:id="rId27"/>
    <p:sldId id="344" r:id="rId28"/>
    <p:sldId id="372" r:id="rId29"/>
    <p:sldId id="345" r:id="rId30"/>
    <p:sldId id="375" r:id="rId31"/>
    <p:sldId id="346" r:id="rId32"/>
    <p:sldId id="347" r:id="rId33"/>
    <p:sldId id="348" r:id="rId34"/>
    <p:sldId id="349" r:id="rId35"/>
    <p:sldId id="350" r:id="rId36"/>
    <p:sldId id="351" r:id="rId37"/>
    <p:sldId id="352" r:id="rId38"/>
    <p:sldId id="358" r:id="rId39"/>
    <p:sldId id="378" r:id="rId40"/>
    <p:sldId id="353" r:id="rId41"/>
    <p:sldId id="359" r:id="rId42"/>
    <p:sldId id="355" r:id="rId43"/>
    <p:sldId id="356" r:id="rId44"/>
    <p:sldId id="354" r:id="rId45"/>
    <p:sldId id="376" r:id="rId46"/>
    <p:sldId id="306" r:id="rId47"/>
    <p:sldId id="360" r:id="rId48"/>
    <p:sldId id="361" r:id="rId49"/>
    <p:sldId id="308" r:id="rId50"/>
    <p:sldId id="307" r:id="rId51"/>
    <p:sldId id="379" r:id="rId52"/>
    <p:sldId id="283" r:id="rId53"/>
    <p:sldId id="320" r:id="rId54"/>
    <p:sldId id="366" r:id="rId55"/>
    <p:sldId id="364" r:id="rId56"/>
    <p:sldId id="377" r:id="rId57"/>
    <p:sldId id="365" r:id="rId58"/>
    <p:sldId id="316" r:id="rId59"/>
    <p:sldId id="299" r:id="rId60"/>
    <p:sldId id="367" r:id="rId61"/>
    <p:sldId id="369" r:id="rId62"/>
    <p:sldId id="368" r:id="rId63"/>
    <p:sldId id="362" r:id="rId64"/>
    <p:sldId id="317" r:id="rId65"/>
    <p:sldId id="370" r:id="rId66"/>
    <p:sldId id="371" r:id="rId67"/>
    <p:sldId id="321" r:id="rId68"/>
    <p:sldId id="322" r:id="rId69"/>
    <p:sldId id="319" r:id="rId70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6"/>
    <a:srgbClr val="0000D6"/>
    <a:srgbClr val="36174D"/>
    <a:srgbClr val="3366FF"/>
    <a:srgbClr val="00004C"/>
    <a:srgbClr val="BC003F"/>
    <a:srgbClr val="CCFFCC"/>
    <a:srgbClr val="FF1D1D"/>
    <a:srgbClr val="7A34AE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97" autoAdjust="0"/>
    <p:restoredTop sz="95581" autoAdjust="0"/>
  </p:normalViewPr>
  <p:slideViewPr>
    <p:cSldViewPr snapToGrid="0">
      <p:cViewPr varScale="1">
        <p:scale>
          <a:sx n="70" d="100"/>
          <a:sy n="70" d="100"/>
        </p:scale>
        <p:origin x="137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4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C553C6D-88EB-47B4-9161-90D3F6F57D9B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3757CDB-E416-40A6-881F-FB38A2AE0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44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7572375" cy="2219691"/>
          </a:xfrm>
        </p:spPr>
        <p:txBody>
          <a:bodyPr anchor="ctr">
            <a:normAutofit/>
          </a:bodyPr>
          <a:lstStyle>
            <a:lvl1pPr algn="l">
              <a:defRPr sz="33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4" y="4511785"/>
            <a:ext cx="7572376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title="Ribbon tab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334" y="0"/>
            <a:ext cx="1310643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6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91003" y="1600200"/>
            <a:ext cx="4823184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2547747" cy="45720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6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65125"/>
            <a:ext cx="12858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8675" y="365125"/>
            <a:ext cx="6074172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181447" y="3239394"/>
            <a:ext cx="5632704" cy="63302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981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5" y="6976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1950">
                <a:solidFill>
                  <a:schemeClr val="tx2"/>
                </a:solidFill>
              </a:defRPr>
            </a:lvl1pPr>
            <a:lvl2pPr marL="342892" indent="0" algn="ctr">
              <a:buNone/>
            </a:lvl2pPr>
            <a:lvl3pPr marL="685783" indent="0" algn="ctr">
              <a:buNone/>
            </a:lvl3pPr>
            <a:lvl4pPr marL="1028675" indent="0" algn="ctr">
              <a:buNone/>
            </a:lvl4pPr>
            <a:lvl5pPr marL="1371566" indent="0" algn="ctr">
              <a:buNone/>
            </a:lvl5pPr>
            <a:lvl6pPr marL="1714457" indent="0" algn="ctr">
              <a:buNone/>
            </a:lvl6pPr>
            <a:lvl7pPr marL="2057348" indent="0" algn="ctr">
              <a:buNone/>
            </a:lvl7pPr>
            <a:lvl8pPr marL="2400240" indent="0" algn="ctr">
              <a:buNone/>
            </a:lvl8pPr>
            <a:lvl9pPr marL="2743132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fld id="{A54B8CB5-A7A6-4A80-974C-F6DBF99217B7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62938" y="1449306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0" name="Rectangle 9"/>
          <p:cNvSpPr/>
          <p:nvPr/>
        </p:nvSpPr>
        <p:spPr>
          <a:xfrm>
            <a:off x="62938" y="1396725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Rectangle 10"/>
          <p:cNvSpPr/>
          <p:nvPr/>
        </p:nvSpPr>
        <p:spPr>
          <a:xfrm>
            <a:off x="62938" y="2976653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42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7638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F98A-5A9D-4996-A42B-090F61CD51A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24447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5" y="6976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3"/>
            <a:ext cx="7772400" cy="1362075"/>
          </a:xfrm>
        </p:spPr>
        <p:txBody>
          <a:bodyPr anchor="b" anchorCtr="0"/>
          <a:lstStyle>
            <a:lvl1pPr algn="l">
              <a:buNone/>
              <a:defRPr sz="3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48"/>
            <a:ext cx="7772400" cy="1338263"/>
          </a:xfrm>
        </p:spPr>
        <p:txBody>
          <a:bodyPr anchor="t" anchorCtr="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1" y="6172200"/>
            <a:ext cx="40005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Rectangle 6"/>
          <p:cNvSpPr/>
          <p:nvPr/>
        </p:nvSpPr>
        <p:spPr>
          <a:xfrm flipV="1">
            <a:off x="69421" y="2376831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Rectangle 7"/>
          <p:cNvSpPr/>
          <p:nvPr/>
        </p:nvSpPr>
        <p:spPr>
          <a:xfrm>
            <a:off x="69159" y="2341487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Rectangle 8"/>
          <p:cNvSpPr/>
          <p:nvPr/>
        </p:nvSpPr>
        <p:spPr>
          <a:xfrm>
            <a:off x="68319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5ABFE77-764C-4996-B2E5-CDB71DDDE4F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0316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AC20-0EBA-4A05-B240-DBA3DCBA2339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1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48257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1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9308-69CC-4E2D-B717-F8E52F9EEE65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41329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10BE-D2DC-4A22-97CD-787F725233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033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1BFD-9DD8-4788-8218-B5F53B4EEB9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22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3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10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1"/>
            <a:ext cx="7772400" cy="1143000"/>
          </a:xfrm>
        </p:spPr>
        <p:txBody>
          <a:bodyPr anchor="b" anchorCtr="0"/>
          <a:lstStyle>
            <a:lvl1pPr algn="l">
              <a:buNone/>
              <a:defRPr sz="3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5A50-C012-413E-A7BC-FEB850698136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98063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1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1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20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1016183-5AB3-4806-A89B-CB4ED1C3BA5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2" name="Rectangle 11"/>
          <p:cNvSpPr/>
          <p:nvPr/>
        </p:nvSpPr>
        <p:spPr>
          <a:xfrm>
            <a:off x="68522" y="4650485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3" name="Rectangle 12"/>
          <p:cNvSpPr/>
          <p:nvPr/>
        </p:nvSpPr>
        <p:spPr>
          <a:xfrm>
            <a:off x="68523" y="4773236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22" y="66678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0728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B8CE-F064-476A-96FC-4E276E2E38E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130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2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93C00-2639-4CCD-B286-DE6A9F8E03D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889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1524000"/>
            <a:ext cx="8001000" cy="198596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3810000"/>
            <a:ext cx="8000999" cy="19859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7095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44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30351"/>
            <a:ext cx="8001000" cy="227965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4589464"/>
            <a:ext cx="8001000" cy="11831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940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523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7048"/>
            <a:ext cx="8001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2286000"/>
            <a:ext cx="3429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3059114"/>
            <a:ext cx="3429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499" y="2286001"/>
            <a:ext cx="3429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0" y="3059114"/>
            <a:ext cx="3428999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583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0"/>
            <a:ext cx="6858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38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1"/>
            <a:ext cx="9144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1"/>
            <a:ext cx="9144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4300538" cy="2219691"/>
          </a:xfrm>
        </p:spPr>
        <p:txBody>
          <a:bodyPr anchor="ctr">
            <a:normAutofit/>
          </a:bodyPr>
          <a:lstStyle>
            <a:lvl1pPr algn="l">
              <a:defRPr sz="33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4511785"/>
            <a:ext cx="4300538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10" name="Picture 9" title="Ribbon tab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410" y="0"/>
            <a:ext cx="1310643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35798" y="1310656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1300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455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0"/>
            <a:ext cx="2865835" cy="15240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0" y="1524000"/>
            <a:ext cx="4572000" cy="3810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3048000"/>
            <a:ext cx="2865835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868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1524000"/>
            <a:ext cx="2857500" cy="15240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00500" y="1524000"/>
            <a:ext cx="4571999" cy="3810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1" y="3048000"/>
            <a:ext cx="2857500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242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3048000"/>
            <a:ext cx="8001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180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1524000"/>
            <a:ext cx="2028825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1524000"/>
            <a:ext cx="5715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91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62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1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0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1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1"/>
            <a:ext cx="9144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2971806"/>
            <a:ext cx="7553324" cy="1684150"/>
          </a:xfrm>
        </p:spPr>
        <p:txBody>
          <a:bodyPr anchor="ctr">
            <a:normAutofit/>
          </a:bodyPr>
          <a:lstStyle>
            <a:lvl1pPr>
              <a:defRPr sz="33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4655956"/>
            <a:ext cx="7553324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title="Ribbon tab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" y="0"/>
            <a:ext cx="1337391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7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8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1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6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9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7860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6403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1261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2068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3449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476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8675" y="1600201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00201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9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F4D57BDD-E64A-4D27-8978-82FFCA18A12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8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9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99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4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6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8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1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7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2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1097280"/>
            <a:ext cx="3909060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5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8675" y="2424112"/>
            <a:ext cx="3689604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4583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4583" y="2424112"/>
            <a:ext cx="3689604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6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1069847"/>
            <a:ext cx="4574286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2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6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2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1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1386" y="1600200"/>
            <a:ext cx="4083939" cy="4572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3288411" cy="45720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675" y="76200"/>
            <a:ext cx="748551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748665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8675" y="6356352"/>
            <a:ext cx="137216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844" y="6356350"/>
            <a:ext cx="474231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2587" y="6356352"/>
            <a:ext cx="1371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827532" y="1219202"/>
            <a:ext cx="7488936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619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2" userDrawn="1">
          <p15:clr>
            <a:srgbClr val="F26B43"/>
          </p15:clr>
        </p15:guide>
        <p15:guide id="2" pos="5238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10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1" y="6191251"/>
            <a:ext cx="2476500" cy="476251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05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B313F3A-1037-4FFB-857E-D9E0CE93BF4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295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5735" indent="-205735" algn="l" rtl="0" eaLnBrk="1" latinLnBrk="0" hangingPunct="1">
        <a:spcBef>
          <a:spcPts val="435"/>
        </a:spcBef>
        <a:buClr>
          <a:schemeClr val="accent1"/>
        </a:buClr>
        <a:buSzPct val="85000"/>
        <a:buFont typeface="Wingdings 2"/>
        <a:buChar char="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11470" indent="-171446" algn="l" rtl="0" eaLnBrk="1" latinLnBrk="0" hangingPunct="1">
        <a:spcBef>
          <a:spcPts val="278"/>
        </a:spcBef>
        <a:buClr>
          <a:schemeClr val="accent2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17204" indent="-171446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40" indent="-171446" algn="l" rtl="0" eaLnBrk="1" latinLnBrk="0" hangingPunct="1">
        <a:spcBef>
          <a:spcPts val="278"/>
        </a:spcBef>
        <a:buClr>
          <a:schemeClr val="accent3"/>
        </a:buClr>
        <a:buSzPct val="80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indent="-171446" algn="l" rtl="0" eaLnBrk="1" latinLnBrk="0" hangingPunct="1">
        <a:spcBef>
          <a:spcPts val="278"/>
        </a:spcBef>
        <a:buClr>
          <a:schemeClr val="accent3"/>
        </a:buClr>
        <a:buFontTx/>
        <a:buChar char="o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09" indent="-171446" algn="l" rtl="0" eaLnBrk="1" latinLnBrk="0" hangingPunct="1">
        <a:spcBef>
          <a:spcPts val="278"/>
        </a:spcBef>
        <a:buClr>
          <a:schemeClr val="accent3"/>
        </a:buClr>
        <a:buChar char="•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144" indent="-171446" algn="l" rtl="0" eaLnBrk="1" latinLnBrk="0" hangingPunct="1">
        <a:spcBef>
          <a:spcPts val="278"/>
        </a:spcBef>
        <a:buClr>
          <a:schemeClr val="accent2"/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79" indent="-171446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14" indent="-171446" algn="l" rtl="0" eaLnBrk="1" latinLnBrk="0" hangingPunct="1">
        <a:spcBef>
          <a:spcPts val="278"/>
        </a:spcBef>
        <a:buClr>
          <a:schemeClr val="accent2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3048000"/>
            <a:ext cx="8001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500" y="401595"/>
            <a:ext cx="2286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3500" y="6096001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01594"/>
            <a:ext cx="17145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039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92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70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tx1"/>
        </a:buClr>
        <a:buSzPct val="80000"/>
        <a:buFont typeface="Corbe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>
            <a:extLst>
              <a:ext uri="{FF2B5EF4-FFF2-40B4-BE49-F238E27FC236}">
                <a16:creationId xmlns:a16="http://schemas.microsoft.com/office/drawing/2014/main" id="{B05F1281-29B6-639C-602E-3765E629D6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03" r="-2" b="8543"/>
          <a:stretch/>
        </p:blipFill>
        <p:spPr>
          <a:xfrm>
            <a:off x="185056" y="268154"/>
            <a:ext cx="8773887" cy="6361245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331793-04BE-9F28-6E3F-2CC929671273}"/>
              </a:ext>
            </a:extLst>
          </p:cNvPr>
          <p:cNvSpPr txBox="1"/>
          <p:nvPr/>
        </p:nvSpPr>
        <p:spPr>
          <a:xfrm>
            <a:off x="468086" y="4351396"/>
            <a:ext cx="6413216" cy="212365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kumimoji="0" lang="zh-CN" altLang="en-US" sz="7200" b="0" i="0" u="none" strike="noStrike" kern="1200" cap="none" spc="450" normalizeH="0" baseline="0" noProof="0" dirty="0">
                <a:ln>
                  <a:noFill/>
                </a:ln>
                <a:solidFill>
                  <a:srgbClr val="36174D"/>
                </a:solidFill>
                <a:effectLst>
                  <a:glow rad="101600">
                    <a:srgbClr val="FFFF00">
                      <a:alpha val="40000"/>
                    </a:srgbClr>
                  </a:glow>
                </a:effectLst>
                <a:uLnTx/>
                <a:uFillTx/>
                <a:latin typeface="Candara" panose="020E0502030303020204" pitchFamily="34" charset="0"/>
                <a:ea typeface="DFPWeiBei-B5" panose="03000700000000000000" pitchFamily="66" charset="-120"/>
                <a:cs typeface="+mj-cs"/>
              </a:rPr>
              <a:t>啟示錄查經</a:t>
            </a:r>
            <a:br>
              <a:rPr kumimoji="0" lang="en-US" altLang="zh-CN" sz="6600" b="0" i="0" u="none" strike="noStrike" kern="1200" cap="none" spc="450" normalizeH="0" baseline="0" noProof="0" dirty="0">
                <a:ln>
                  <a:noFill/>
                </a:ln>
                <a:solidFill>
                  <a:srgbClr val="36174D"/>
                </a:solidFill>
                <a:effectLst>
                  <a:glow rad="101600">
                    <a:srgbClr val="FFFF00">
                      <a:alpha val="40000"/>
                    </a:srgbClr>
                  </a:glow>
                </a:effectLst>
                <a:uLnTx/>
                <a:uFillTx/>
                <a:latin typeface="Candara" panose="020E0502030303020204" pitchFamily="34" charset="0"/>
                <a:ea typeface="DFPWeiBei-B5" panose="03000700000000000000" pitchFamily="66" charset="-120"/>
                <a:cs typeface="+mj-cs"/>
              </a:rPr>
            </a:br>
            <a:r>
              <a:rPr kumimoji="0" lang="en-US" altLang="zh-CN" sz="6000" b="0" i="0" u="none" strike="noStrike" kern="1200" cap="none" spc="450" normalizeH="0" baseline="0" noProof="0" dirty="0">
                <a:ln>
                  <a:noFill/>
                </a:ln>
                <a:solidFill>
                  <a:srgbClr val="36174D"/>
                </a:solidFill>
                <a:effectLst>
                  <a:glow rad="101600">
                    <a:srgbClr val="FFFF00">
                      <a:alpha val="40000"/>
                    </a:srgbClr>
                  </a:glow>
                </a:effectLst>
                <a:uLnTx/>
                <a:uFillTx/>
                <a:latin typeface="Candara" panose="020E0502030303020204" pitchFamily="34" charset="0"/>
                <a:ea typeface="DFPWeiBei-B5" panose="03000700000000000000" pitchFamily="66" charset="-120"/>
                <a:cs typeface="+mj-cs"/>
              </a:rPr>
              <a:t>2:1-11</a:t>
            </a:r>
            <a:endParaRPr lang="en-US" dirty="0">
              <a:solidFill>
                <a:srgbClr val="36174D"/>
              </a:solidFill>
              <a:effectLst>
                <a:glow rad="101600">
                  <a:srgbClr val="FFFF00">
                    <a:alpha val="4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760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98161C3-81BB-4427-860A-CD5ADFE0C1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" t="1043"/>
          <a:stretch/>
        </p:blipFill>
        <p:spPr bwMode="auto">
          <a:xfrm>
            <a:off x="255269" y="719755"/>
            <a:ext cx="8633462" cy="5143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56E891C-8F26-48AB-B042-27FF08F95133}"/>
              </a:ext>
            </a:extLst>
          </p:cNvPr>
          <p:cNvSpPr/>
          <p:nvPr/>
        </p:nvSpPr>
        <p:spPr>
          <a:xfrm>
            <a:off x="2071632" y="3729188"/>
            <a:ext cx="534739" cy="2582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82BBD08-84DE-41AF-A4DC-BEACDF16CE7F}"/>
              </a:ext>
            </a:extLst>
          </p:cNvPr>
          <p:cNvSpPr/>
          <p:nvPr/>
        </p:nvSpPr>
        <p:spPr>
          <a:xfrm>
            <a:off x="2524197" y="3902171"/>
            <a:ext cx="534739" cy="2582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215BCF1-AE4C-42D3-A682-6D7C4C6B0F50}"/>
              </a:ext>
            </a:extLst>
          </p:cNvPr>
          <p:cNvSpPr/>
          <p:nvPr/>
        </p:nvSpPr>
        <p:spPr>
          <a:xfrm>
            <a:off x="2992058" y="4138430"/>
            <a:ext cx="534739" cy="2582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FBABF1B-7296-41A4-9456-1540C7822399}"/>
              </a:ext>
            </a:extLst>
          </p:cNvPr>
          <p:cNvSpPr/>
          <p:nvPr/>
        </p:nvSpPr>
        <p:spPr>
          <a:xfrm>
            <a:off x="3208126" y="3659168"/>
            <a:ext cx="534739" cy="2582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9C19468-05BD-40FB-9825-1A78032D307D}"/>
              </a:ext>
            </a:extLst>
          </p:cNvPr>
          <p:cNvSpPr/>
          <p:nvPr/>
        </p:nvSpPr>
        <p:spPr>
          <a:xfrm>
            <a:off x="2836331" y="3532607"/>
            <a:ext cx="534739" cy="2582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9CAE437-D7D7-4EA0-A27E-BCC88A677505}"/>
              </a:ext>
            </a:extLst>
          </p:cNvPr>
          <p:cNvSpPr/>
          <p:nvPr/>
        </p:nvSpPr>
        <p:spPr>
          <a:xfrm>
            <a:off x="2687141" y="3366996"/>
            <a:ext cx="534739" cy="2582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5CFFC05-E8BF-4AA3-AA31-087EC83A791C}"/>
              </a:ext>
            </a:extLst>
          </p:cNvPr>
          <p:cNvSpPr/>
          <p:nvPr/>
        </p:nvSpPr>
        <p:spPr>
          <a:xfrm>
            <a:off x="2358271" y="3162361"/>
            <a:ext cx="534739" cy="2582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A6D068A-C01A-450E-85E1-FB74F0FA53C0}"/>
              </a:ext>
            </a:extLst>
          </p:cNvPr>
          <p:cNvSpPr/>
          <p:nvPr/>
        </p:nvSpPr>
        <p:spPr>
          <a:xfrm>
            <a:off x="1632682" y="3093401"/>
            <a:ext cx="2175323" cy="2090057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7059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0807E7C-5B25-4049-B757-2D970ECB94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t="-195" r="4" b="-360"/>
          <a:stretch/>
        </p:blipFill>
        <p:spPr bwMode="auto">
          <a:xfrm>
            <a:off x="367819" y="653144"/>
            <a:ext cx="8408362" cy="55299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E7932D0-757A-458D-A00B-49DBA3D64A0A}"/>
              </a:ext>
            </a:extLst>
          </p:cNvPr>
          <p:cNvSpPr/>
          <p:nvPr/>
        </p:nvSpPr>
        <p:spPr>
          <a:xfrm>
            <a:off x="3438094" y="653144"/>
            <a:ext cx="1187533" cy="6590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818ACD5-97DC-497E-BAD8-E70F852E7336}"/>
              </a:ext>
            </a:extLst>
          </p:cNvPr>
          <p:cNvSpPr/>
          <p:nvPr/>
        </p:nvSpPr>
        <p:spPr>
          <a:xfrm>
            <a:off x="4273979" y="1135701"/>
            <a:ext cx="1753912" cy="6590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C4FDFC9-EB46-4E90-A4A4-B22D1476B730}"/>
              </a:ext>
            </a:extLst>
          </p:cNvPr>
          <p:cNvSpPr/>
          <p:nvPr/>
        </p:nvSpPr>
        <p:spPr>
          <a:xfrm>
            <a:off x="4960915" y="1586600"/>
            <a:ext cx="1187533" cy="6590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6EF885A-5ED9-45BC-B763-C8B242D69E29}"/>
              </a:ext>
            </a:extLst>
          </p:cNvPr>
          <p:cNvSpPr/>
          <p:nvPr/>
        </p:nvSpPr>
        <p:spPr>
          <a:xfrm>
            <a:off x="6027891" y="1787617"/>
            <a:ext cx="1589810" cy="7602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5C186B9-AB8B-4BF6-B7A5-047B8E5FAC58}"/>
              </a:ext>
            </a:extLst>
          </p:cNvPr>
          <p:cNvSpPr/>
          <p:nvPr/>
        </p:nvSpPr>
        <p:spPr>
          <a:xfrm>
            <a:off x="2522343" y="2167723"/>
            <a:ext cx="1187533" cy="659081"/>
          </a:xfrm>
          <a:prstGeom prst="ellipse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B1C3D1F-4690-4688-94EE-CBF517327B51}"/>
              </a:ext>
            </a:extLst>
          </p:cNvPr>
          <p:cNvSpPr/>
          <p:nvPr/>
        </p:nvSpPr>
        <p:spPr>
          <a:xfrm>
            <a:off x="5434124" y="3088574"/>
            <a:ext cx="1187533" cy="6590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9FF8EC4-523A-4F19-818F-9A8EE4126AE3}"/>
              </a:ext>
            </a:extLst>
          </p:cNvPr>
          <p:cNvSpPr/>
          <p:nvPr/>
        </p:nvSpPr>
        <p:spPr>
          <a:xfrm>
            <a:off x="3939827" y="2453720"/>
            <a:ext cx="1371599" cy="659081"/>
          </a:xfrm>
          <a:prstGeom prst="ellipse">
            <a:avLst/>
          </a:prstGeom>
          <a:noFill/>
          <a:ln w="5715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3333FF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76BA812-7691-61AD-BE7B-84CE22A1E9A6}"/>
              </a:ext>
            </a:extLst>
          </p:cNvPr>
          <p:cNvSpPr/>
          <p:nvPr/>
        </p:nvSpPr>
        <p:spPr>
          <a:xfrm>
            <a:off x="1480458" y="3922063"/>
            <a:ext cx="1307276" cy="65908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2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F26966-BF3A-E1C3-1853-BD1B1621A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485" y="457200"/>
            <a:ext cx="7475220" cy="27432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zh-TW" sz="6000" b="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「你要寫信給以弗所教會的</a:t>
            </a:r>
            <a:r>
              <a:rPr lang="zh-TW" sz="6000" b="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使者</a:t>
            </a:r>
            <a:r>
              <a:rPr lang="zh-TW" sz="6000" b="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說</a:t>
            </a:r>
            <a:r>
              <a:rPr lang="en-US" altLang="zh-TW" sz="6000" b="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r>
              <a:rPr lang="en-US" sz="6000" b="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sz="6000" b="0" cap="none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sz="6000" b="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sz="6000" b="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1)</a:t>
            </a:r>
            <a:endParaRPr lang="en-US" sz="21600" b="0" dirty="0">
              <a:solidFill>
                <a:schemeClr val="tx2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0A60612-38D0-649B-6257-8BE7AC91D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571" y="3869635"/>
            <a:ext cx="7600134" cy="2531165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sz="4400" dirty="0">
                <a:solidFill>
                  <a:srgbClr val="0000AC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以弗所教會的使者是指誰</a:t>
            </a:r>
            <a:r>
              <a:rPr lang="en-US" sz="4400" dirty="0">
                <a:solidFill>
                  <a:srgbClr val="0000AC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?  </a:t>
            </a:r>
            <a:r>
              <a:rPr lang="en-US" sz="4400" i="1" dirty="0">
                <a:solidFill>
                  <a:srgbClr val="0000AC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By extension, CGC</a:t>
            </a:r>
            <a:r>
              <a:rPr lang="zh-TW" sz="4400" dirty="0">
                <a:solidFill>
                  <a:srgbClr val="0000AC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的使者會是誰</a:t>
            </a:r>
            <a:r>
              <a:rPr lang="en-US" sz="4400" dirty="0">
                <a:solidFill>
                  <a:srgbClr val="0000AC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?</a:t>
            </a:r>
            <a:r>
              <a:rPr lang="en-US" sz="4400" dirty="0">
                <a:solidFill>
                  <a:srgbClr val="0000AC"/>
                </a:solidFill>
                <a:effectLst/>
                <a:latin typeface="Arial" panose="020B0604020202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 </a:t>
            </a:r>
            <a:endParaRPr lang="en-US" sz="4400" dirty="0"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90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BF5DB-58B0-EB96-B675-89EC1B765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86" y="478971"/>
            <a:ext cx="8229600" cy="592182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使者</a:t>
            </a:r>
            <a:r>
              <a:rPr lang="en-US" altLang="zh-CN" sz="44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/</a:t>
            </a:r>
            <a:r>
              <a:rPr lang="zh-CN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天使</a:t>
            </a:r>
            <a:r>
              <a:rPr lang="en-US" altLang="zh-CN" sz="44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/</a:t>
            </a:r>
            <a:r>
              <a:rPr lang="en-US" altLang="zh-CN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Angels/messengers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000" dirty="0">
                <a:solidFill>
                  <a:srgbClr val="0000AC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既然七個教會不是象徵性的集合名詞</a:t>
            </a:r>
            <a:r>
              <a:rPr lang="en-US" sz="3200" dirty="0">
                <a:solidFill>
                  <a:srgbClr val="3366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sz="3200" dirty="0">
                <a:solidFill>
                  <a:srgbClr val="3366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代表普世教會</a:t>
            </a:r>
            <a:r>
              <a:rPr lang="en-US" sz="3200" dirty="0">
                <a:solidFill>
                  <a:srgbClr val="3366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sz="4000" dirty="0">
                <a:solidFill>
                  <a:srgbClr val="0000AC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，而是針對小亞細亞七個地區的教會，七個使者就不會是集合名詞，象徵一群使者，或是『</a:t>
            </a:r>
            <a:r>
              <a:rPr lang="zh-TW" sz="4000" dirty="0">
                <a:solidFill>
                  <a:srgbClr val="3366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某個完全的使者。</a:t>
            </a:r>
            <a:r>
              <a:rPr lang="zh-TW" sz="4000" dirty="0">
                <a:solidFill>
                  <a:srgbClr val="0000AC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endParaRPr lang="en-US" altLang="zh-TW" sz="4000" dirty="0">
              <a:solidFill>
                <a:srgbClr val="0000AC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0" indent="0" algn="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rgbClr val="0000AC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如何解釋</a:t>
            </a:r>
            <a:r>
              <a:rPr lang="en-US" altLang="zh-CN" sz="4000" dirty="0">
                <a:solidFill>
                  <a:srgbClr val="0000AC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altLang="en-US" sz="4000" dirty="0">
                <a:solidFill>
                  <a:srgbClr val="0000AC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使者</a:t>
            </a:r>
            <a:r>
              <a:rPr lang="en-US" altLang="zh-CN" sz="4000" dirty="0">
                <a:solidFill>
                  <a:srgbClr val="0000AC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』?</a:t>
            </a:r>
            <a:r>
              <a:rPr lang="zh-CN" altLang="en-US" sz="4000" dirty="0">
                <a:solidFill>
                  <a:srgbClr val="0000AC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 有幾個主張</a:t>
            </a:r>
            <a:r>
              <a:rPr lang="en-US" altLang="zh-CN" sz="4000" dirty="0">
                <a:solidFill>
                  <a:srgbClr val="0000AC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…</a:t>
            </a:r>
            <a:endParaRPr lang="en-US" sz="4000" dirty="0">
              <a:effectLst/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9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10634-EEE5-001A-FAB9-8F73B346C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86" y="446313"/>
            <a:ext cx="8229600" cy="5932715"/>
          </a:xfrm>
        </p:spPr>
        <p:txBody>
          <a:bodyPr>
            <a:normAutofit/>
          </a:bodyPr>
          <a:lstStyle/>
          <a:p>
            <a:pPr marL="685800" marR="0" lvl="0" indent="-685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arenR"/>
            </a:pPr>
            <a:r>
              <a:rPr lang="zh-TW" sz="4400" dirty="0">
                <a:solidFill>
                  <a:srgbClr val="0000AC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天使</a:t>
            </a:r>
            <a:r>
              <a:rPr lang="en-US" sz="4400" dirty="0">
                <a:solidFill>
                  <a:srgbClr val="0000AC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/</a:t>
            </a:r>
            <a:r>
              <a:rPr lang="zh-TW" sz="4400" dirty="0">
                <a:solidFill>
                  <a:srgbClr val="0000AC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守護天使：</a:t>
            </a:r>
            <a:endParaRPr lang="en-US" sz="4400" dirty="0"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  <a:p>
            <a:pPr marL="45720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000" dirty="0"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詩篇</a:t>
            </a:r>
            <a:r>
              <a:rPr lang="en-GB" sz="4000" dirty="0">
                <a:effectLst/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34:7 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耶和華的使者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，在敬畏他的人四圍安營，搭救他們。</a:t>
            </a:r>
            <a:endParaRPr lang="en-US" sz="40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  <a:p>
            <a:pPr marL="45720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000" dirty="0"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詩篇</a:t>
            </a:r>
            <a:r>
              <a:rPr lang="en-GB" sz="4000" dirty="0">
                <a:effectLst/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91:11 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因</a:t>
            </a:r>
            <a:r>
              <a:rPr lang="zh-TW" sz="4000" dirty="0"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sz="4000" dirty="0">
                <a:effectLst/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要為你吩咐</a:t>
            </a:r>
            <a:r>
              <a:rPr lang="zh-TW" sz="4000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的使者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，在你行的一切道路上保護你。</a:t>
            </a:r>
            <a:endParaRPr lang="en-US" sz="40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  <a:p>
            <a:pPr marL="45720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3600" dirty="0"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馬太福音</a:t>
            </a:r>
            <a:r>
              <a:rPr lang="en-US" sz="3600" dirty="0">
                <a:effectLst/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18:10 </a:t>
            </a:r>
            <a:r>
              <a:rPr lang="zh-TW" sz="36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你們要小心，不可輕看這小子裡的一個，我告訴你們，</a:t>
            </a:r>
            <a:r>
              <a:rPr lang="zh-TW" sz="3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他們的使者</a:t>
            </a:r>
            <a:r>
              <a:rPr lang="zh-TW" sz="36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在天上，常見我天父的面。</a:t>
            </a:r>
            <a:endParaRPr lang="en-US" sz="36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802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10634-EEE5-001A-FAB9-8F73B346C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686" y="446313"/>
            <a:ext cx="7761513" cy="5932715"/>
          </a:xfrm>
        </p:spPr>
        <p:txBody>
          <a:bodyPr anchor="ctr">
            <a:normAutofit/>
          </a:bodyPr>
          <a:lstStyle/>
          <a:p>
            <a:pPr marL="685800" marR="0" lvl="0" indent="-685800" hangingPunct="1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ClrTx/>
              <a:buSzPct val="100000"/>
              <a:buFont typeface="+mj-lt"/>
              <a:buAutoNum type="arabicParenR" startAt="2"/>
            </a:pPr>
            <a:r>
              <a:rPr lang="zh-TW" sz="4000" dirty="0">
                <a:solidFill>
                  <a:srgbClr val="0000AC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擬人化的教會</a:t>
            </a:r>
            <a:r>
              <a:rPr lang="en-GB" sz="3200" dirty="0">
                <a:solidFill>
                  <a:srgbClr val="0000AC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sz="3200" dirty="0">
                <a:solidFill>
                  <a:srgbClr val="0000AC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教會的靈意</a:t>
            </a:r>
            <a:r>
              <a:rPr lang="en-GB" sz="3200" dirty="0">
                <a:solidFill>
                  <a:srgbClr val="0000AC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 </a:t>
            </a:r>
            <a:r>
              <a:rPr lang="en-GB" sz="4000" dirty="0">
                <a:solidFill>
                  <a:srgbClr val="0000AC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– </a:t>
            </a:r>
            <a:r>
              <a:rPr lang="zh-TW" sz="4000" dirty="0">
                <a:solidFill>
                  <a:srgbClr val="0000AC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與上下文不合。</a:t>
            </a:r>
            <a:endParaRPr lang="en-US" sz="4000" dirty="0"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685800" marR="0" lvl="0" indent="-685800" hangingPunct="1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ClrTx/>
              <a:buSzPct val="100000"/>
              <a:buFont typeface="+mj-lt"/>
              <a:buAutoNum type="arabicParenR" startAt="2"/>
            </a:pPr>
            <a:r>
              <a:rPr lang="zh-TW" sz="4000" dirty="0">
                <a:solidFill>
                  <a:srgbClr val="0000AC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警告當時猶太人與某些基督徒對天使的崇拜 </a:t>
            </a:r>
            <a:r>
              <a:rPr lang="en-GB" sz="4000" dirty="0">
                <a:solidFill>
                  <a:srgbClr val="0000AC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– </a:t>
            </a:r>
            <a:r>
              <a:rPr lang="zh-TW" sz="4000" dirty="0">
                <a:solidFill>
                  <a:srgbClr val="0000AC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與上下文不合。</a:t>
            </a:r>
            <a:endParaRPr lang="en-US" sz="4000" dirty="0"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685800" marR="0" lvl="0" indent="-685800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ClrTx/>
              <a:buSzPct val="100000"/>
              <a:buFont typeface="+mj-lt"/>
              <a:buAutoNum type="arabicParenR" startAt="2"/>
            </a:pPr>
            <a:r>
              <a:rPr lang="zh-TW" sz="4000" dirty="0">
                <a:solidFill>
                  <a:srgbClr val="0000AC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帶信的人</a:t>
            </a:r>
            <a:r>
              <a:rPr lang="en-US" altLang="zh-TW" sz="3600" dirty="0">
                <a:solidFill>
                  <a:srgbClr val="0000AC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en-US" altLang="zh-TW" sz="3600" i="1" dirty="0">
                <a:solidFill>
                  <a:srgbClr val="0000AC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messenger</a:t>
            </a:r>
            <a:r>
              <a:rPr lang="en-US" altLang="zh-TW" sz="3600" dirty="0">
                <a:solidFill>
                  <a:srgbClr val="0000AC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en-GB" sz="4000" dirty="0">
                <a:solidFill>
                  <a:srgbClr val="0000AC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/</a:t>
            </a:r>
            <a:r>
              <a:rPr lang="zh-TW" sz="4000" dirty="0">
                <a:solidFill>
                  <a:srgbClr val="0000AC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傳遞信息的人</a:t>
            </a:r>
            <a:endParaRPr lang="en-US" sz="4000" dirty="0">
              <a:effectLst/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12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10634-EEE5-001A-FAB9-8F73B346C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4" y="446313"/>
            <a:ext cx="7968344" cy="5932715"/>
          </a:xfrm>
        </p:spPr>
        <p:txBody>
          <a:bodyPr>
            <a:normAutofit/>
          </a:bodyPr>
          <a:lstStyle/>
          <a:p>
            <a:pPr marL="685800" lvl="0" indent="-6858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Tx/>
              <a:buSzPct val="100000"/>
              <a:buFont typeface="+mj-lt"/>
              <a:buAutoNum type="arabicParenR" startAt="5"/>
            </a:pPr>
            <a:r>
              <a:rPr lang="zh-TW" sz="4000" dirty="0">
                <a:solidFill>
                  <a:srgbClr val="0000AC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教會的領袖</a:t>
            </a:r>
            <a:r>
              <a:rPr lang="en-GB" sz="4000" dirty="0">
                <a:solidFill>
                  <a:srgbClr val="0000AC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/</a:t>
            </a:r>
            <a:r>
              <a:rPr lang="zh-TW" sz="4000" dirty="0">
                <a:solidFill>
                  <a:srgbClr val="0000AC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長老或負責人</a:t>
            </a:r>
            <a:r>
              <a:rPr lang="en-GB" sz="4000" dirty="0">
                <a:solidFill>
                  <a:srgbClr val="0000AC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– </a:t>
            </a:r>
          </a:p>
          <a:p>
            <a:pPr marL="685800" indent="-4572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Tx/>
              <a:buSzPct val="100000"/>
            </a:pPr>
            <a:r>
              <a:rPr lang="zh-TW" sz="40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在舊約中，『星』往往代</a:t>
            </a:r>
            <a:r>
              <a:rPr lang="zh-TW" altLang="en-US" sz="40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表掌權者</a:t>
            </a:r>
            <a:r>
              <a:rPr lang="zh-CN" altLang="en-US" sz="40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，</a:t>
            </a:r>
            <a:r>
              <a:rPr lang="zh-TW" altLang="en-US" sz="40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或</a:t>
            </a:r>
            <a:r>
              <a:rPr lang="zh-CN" altLang="en-US" sz="40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是</a:t>
            </a:r>
            <a:r>
              <a:rPr lang="zh-CN" altLang="en-US" sz="40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有</a:t>
            </a:r>
            <a:r>
              <a:rPr lang="zh-TW" sz="40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權柄</a:t>
            </a:r>
            <a:r>
              <a:rPr lang="zh-CN" altLang="en-US" sz="40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與地位的人。</a:t>
            </a:r>
            <a:endParaRPr lang="en-US" altLang="zh-CN" sz="4000" dirty="0">
              <a:solidFill>
                <a:schemeClr val="tx2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685800" indent="-4572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Tx/>
              <a:buSzPct val="100000"/>
            </a:pPr>
            <a:r>
              <a:rPr lang="zh-TW" sz="4000" dirty="0">
                <a:solidFill>
                  <a:schemeClr val="tx2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指施洗約翰：</a:t>
            </a:r>
            <a:endParaRPr lang="en-US" altLang="zh-TW" sz="4000" dirty="0">
              <a:solidFill>
                <a:schemeClr val="tx2"/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68580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太</a:t>
            </a:r>
            <a:r>
              <a:rPr 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11:10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經上記著說：『我要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差遺我的使者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在你前面，豫備道路。』所說的就是這個人。</a:t>
            </a:r>
            <a:endParaRPr lang="en-US" sz="40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891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10634-EEE5-001A-FAB9-8F73B346C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86" y="446313"/>
            <a:ext cx="8305800" cy="5932715"/>
          </a:xfrm>
        </p:spPr>
        <p:txBody>
          <a:bodyPr>
            <a:normAutofit/>
          </a:bodyPr>
          <a:lstStyle/>
          <a:p>
            <a:pPr marL="457200" marR="0" indent="-45720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</a:pPr>
            <a:r>
              <a:rPr lang="zh-TW" sz="4000" dirty="0">
                <a:solidFill>
                  <a:schemeClr val="tx2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指主的門徒：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路</a:t>
            </a:r>
            <a:r>
              <a:rPr lang="en-US" alt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9:51 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耶穌被接上升的日子將到，他就定意向耶路撒冷去，</a:t>
            </a:r>
            <a:r>
              <a:rPr 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52 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便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打發使者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在他前頭走，他們到了撒瑪利亞的一個村莊，要為他豫備。</a:t>
            </a:r>
            <a:endParaRPr lang="en-US" sz="40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  <a:p>
            <a:pPr marL="457200" marR="0" indent="-45720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</a:pPr>
            <a:r>
              <a:rPr lang="zh-TW" sz="4000" dirty="0">
                <a:solidFill>
                  <a:schemeClr val="tx2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指受差派的人</a:t>
            </a:r>
            <a:r>
              <a:rPr lang="en-GB" sz="4000" dirty="0">
                <a:solidFill>
                  <a:schemeClr val="tx2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/</a:t>
            </a:r>
            <a:r>
              <a:rPr lang="zh-TW" sz="4000" dirty="0">
                <a:solidFill>
                  <a:schemeClr val="tx2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探子：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雅</a:t>
            </a:r>
            <a:r>
              <a:rPr 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2:25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妓女喇合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接待使者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，又放他們從別的路上出去，不也是一樣因行為稱義麼。</a:t>
            </a:r>
            <a:endParaRPr lang="en-US" sz="40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  <a:p>
            <a:pPr marL="3429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9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01500C-A1A5-4375-A2D5-17B9940C8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E1F8CE-D0B9-46E1-9994-B0EB7F220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10634-EEE5-001A-FAB9-8F73B346C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2" y="478971"/>
            <a:ext cx="8207828" cy="595448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3600"/>
              </a:spcBef>
              <a:spcAft>
                <a:spcPts val="600"/>
              </a:spcAft>
              <a:buNone/>
            </a:pPr>
            <a:r>
              <a:rPr lang="zh-CN" altLang="en-US" sz="48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關鍵 </a:t>
            </a:r>
            <a:r>
              <a:rPr lang="zh-TW" altLang="en-US" sz="48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altLang="zh-TW" sz="48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altLang="en-US" sz="48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使者</a:t>
            </a:r>
            <a:r>
              <a:rPr lang="en-US" sz="48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sz="4800" i="1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angels</a:t>
            </a:r>
            <a:r>
              <a:rPr lang="en-US" altLang="zh-TW" sz="48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TW" altLang="en-US" sz="48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一詞在整卷的啟示錄中，都是指天使</a:t>
            </a:r>
            <a:r>
              <a:rPr lang="en-US" sz="48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/</a:t>
            </a:r>
            <a:r>
              <a:rPr lang="zh-TW" altLang="en-US" sz="48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天上的使者</a:t>
            </a:r>
            <a:r>
              <a:rPr lang="zh-TW" altLang="en-US" sz="4800" dirty="0">
                <a:solidFill>
                  <a:srgbClr val="36174D"/>
                </a:solidFill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sz="4800" dirty="0">
              <a:solidFill>
                <a:srgbClr val="36174D"/>
              </a:solidFill>
              <a:latin typeface="Courier New" panose="02070309020205020404" pitchFamily="49" charset="0"/>
              <a:ea typeface="PMingLiU" panose="02020500000000000000" pitchFamily="18" charset="-120"/>
            </a:endParaRPr>
          </a:p>
          <a:p>
            <a:pPr marL="457200" indent="0">
              <a:lnSpc>
                <a:spcPct val="120000"/>
              </a:lnSpc>
              <a:spcBef>
                <a:spcPts val="36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創世記</a:t>
            </a:r>
            <a:r>
              <a:rPr lang="en-US" altLang="zh-TW" sz="4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6:4</a:t>
            </a: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zh-TW" sz="4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那時候有偉人在地上，後來</a:t>
            </a:r>
            <a:r>
              <a:rPr lang="zh-TW" sz="4800" dirty="0">
                <a:solidFill>
                  <a:srgbClr val="C0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神的兒子們</a:t>
            </a:r>
            <a:r>
              <a:rPr lang="zh-TW" sz="4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，和人的女子們交合生子，那就是上古英武有名的人。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C5857BF-EAE8-6C0E-CD09-EF60D34C7FEA}"/>
              </a:ext>
            </a:extLst>
          </p:cNvPr>
          <p:cNvCxnSpPr>
            <a:cxnSpLocks/>
          </p:cNvCxnSpPr>
          <p:nvPr/>
        </p:nvCxnSpPr>
        <p:spPr>
          <a:xfrm flipV="1">
            <a:off x="876300" y="2939143"/>
            <a:ext cx="7413172" cy="7620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10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10634-EEE5-001A-FAB9-8F73B346C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560614"/>
            <a:ext cx="8305799" cy="5736772"/>
          </a:xfrm>
        </p:spPr>
        <p:txBody>
          <a:bodyPr anchor="ctr">
            <a:normAutofit/>
          </a:bodyPr>
          <a:lstStyle/>
          <a:p>
            <a:pPr marL="457200" marR="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</a:pPr>
            <a:r>
              <a:rPr lang="zh-CN" altLang="en-US" sz="40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我個人比較傾向於</a:t>
            </a:r>
            <a:r>
              <a:rPr lang="en-US" altLang="zh-CN" sz="4000" dirty="0">
                <a:solidFill>
                  <a:srgbClr val="0000D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『(</a:t>
            </a:r>
            <a:r>
              <a:rPr lang="zh-CN" altLang="en-US" sz="4000" dirty="0">
                <a:solidFill>
                  <a:srgbClr val="0000D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守護</a:t>
            </a:r>
            <a:r>
              <a:rPr lang="en-US" altLang="zh-CN" sz="4000" dirty="0">
                <a:solidFill>
                  <a:srgbClr val="0000D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zh-CN" altLang="en-US" sz="4000" dirty="0">
                <a:solidFill>
                  <a:srgbClr val="0000D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天使</a:t>
            </a:r>
            <a:r>
              <a:rPr lang="en-US" altLang="zh-CN" sz="4000" dirty="0">
                <a:solidFill>
                  <a:srgbClr val="0000D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CN" altLang="en-US" sz="40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的解釋 </a:t>
            </a:r>
            <a:r>
              <a:rPr lang="en-US" altLang="zh-CN" sz="40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– </a:t>
            </a:r>
            <a:r>
              <a:rPr lang="zh-CN" altLang="en-US" sz="40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從字義，文體與當時的思維來看，如此解釋比較合理。</a:t>
            </a:r>
            <a:endParaRPr lang="en-US" sz="4000" dirty="0">
              <a:solidFill>
                <a:srgbClr val="36174D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  <a:p>
            <a:pPr marL="457200" marR="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</a:pPr>
            <a:r>
              <a:rPr lang="zh-CN" altLang="en-US" sz="40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給教會的七封信是包括在整卷寫給眾教會的啟示錄中；而寫信給該地區的</a:t>
            </a:r>
            <a:r>
              <a:rPr lang="en-US" altLang="zh-CN" sz="40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altLang="en-US" sz="40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守護天使</a:t>
            </a:r>
            <a:r>
              <a:rPr lang="en-US" altLang="zh-CN" sz="40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CN" altLang="en-US" sz="40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其實也是合乎啟示錄裡</a:t>
            </a:r>
            <a:r>
              <a:rPr lang="zh-CN" altLang="en-US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從天上到地上</a:t>
            </a:r>
            <a:r>
              <a:rPr lang="zh-CN" altLang="en-US" sz="4000" dirty="0">
                <a:solidFill>
                  <a:srgbClr val="36174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的觀點</a:t>
            </a:r>
            <a:r>
              <a:rPr lang="zh-CN" altLang="en-US" sz="40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。</a:t>
            </a:r>
            <a:endParaRPr lang="en-US" sz="4000" dirty="0">
              <a:solidFill>
                <a:srgbClr val="36174D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54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EAE6-F84A-4111-BDC4-1CDBCC7F2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090" y="674913"/>
            <a:ext cx="7533619" cy="2286001"/>
          </a:xfrm>
        </p:spPr>
        <p:txBody>
          <a:bodyPr anchor="b">
            <a:norm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1714500" algn="l"/>
                <a:tab pos="4457700" algn="l"/>
              </a:tabLst>
            </a:pPr>
            <a:r>
              <a:rPr lang="zh-TW" alt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啟示錄</a:t>
            </a:r>
            <a:r>
              <a:rPr lang="en-US" altLang="zh-TW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2:1-11 </a:t>
            </a:r>
            <a:br>
              <a:rPr 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</a:br>
            <a:r>
              <a:rPr lang="en-US" sz="44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YuanBold-B5" panose="020F0700000000000000" pitchFamily="34" charset="-120"/>
                <a:cs typeface="Times New Roman" panose="02020603050405020304" pitchFamily="18" charset="0"/>
              </a:rPr>
              <a:t>“</a:t>
            </a:r>
            <a:r>
              <a:rPr lang="zh-TW" sz="44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YuanBold-B5" panose="020F0700000000000000" pitchFamily="34" charset="-120"/>
                <a:cs typeface="Times New Roman" panose="02020603050405020304" pitchFamily="18" charset="0"/>
              </a:rPr>
              <a:t>耶穌給七教會的信</a:t>
            </a:r>
            <a:r>
              <a:rPr lang="en-US" sz="44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YuanBold-B5" panose="020F07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sz="44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YuanBold-B5" panose="020F0700000000000000" pitchFamily="34" charset="-120"/>
                <a:cs typeface="Times New Roman" panose="02020603050405020304" pitchFamily="18" charset="0"/>
              </a:rPr>
              <a:t>一</a:t>
            </a:r>
            <a:r>
              <a:rPr lang="en-US" sz="44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YuanBold-B5" panose="020F0700000000000000" pitchFamily="34" charset="-120"/>
                <a:cs typeface="Times New Roman" panose="02020603050405020304" pitchFamily="18" charset="0"/>
              </a:rPr>
              <a:t>)”</a:t>
            </a:r>
            <a:endParaRPr lang="en-US" sz="4400" b="1" dirty="0"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C48AE99-F613-4FED-8A6F-64A4FBA64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468" y="3429000"/>
            <a:ext cx="7315904" cy="2426759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600" dirty="0">
                <a:solidFill>
                  <a:schemeClr val="bg1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聖靈向眾教會所說的話，凡有耳的，就應當聽！得勝的，我必將神樂園中生命樹的果子賜給他吃。 </a:t>
            </a:r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啟 </a:t>
            </a:r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2:7)</a:t>
            </a:r>
          </a:p>
        </p:txBody>
      </p:sp>
    </p:spTree>
    <p:extLst>
      <p:ext uri="{BB962C8B-B14F-4D97-AF65-F5344CB8AC3E}">
        <p14:creationId xmlns:p14="http://schemas.microsoft.com/office/powerpoint/2010/main" val="91975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E4D1B-7BFF-9817-4968-843FF1838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105989"/>
          </a:xfrm>
        </p:spPr>
        <p:txBody>
          <a:bodyPr>
            <a:normAutofit/>
          </a:bodyPr>
          <a:lstStyle/>
          <a:p>
            <a:r>
              <a:rPr lang="zh-TW" altLang="en-US" sz="6000" b="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主的自稱：</a:t>
            </a:r>
            <a:endParaRPr lang="en-US" sz="60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7057" y="4141778"/>
            <a:ext cx="7360648" cy="2105989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lvl="2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zh-CN" altLang="en-US" sz="48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那右手拿著七星、在七個金燈臺中間行走的</a:t>
            </a:r>
            <a:r>
              <a:rPr lang="zh-CN" altLang="en-US" sz="4800" dirty="0">
                <a:solidFill>
                  <a:srgbClr val="2D051A"/>
                </a:solidFill>
                <a:latin typeface="DFPYuanBold-B5" panose="020F0700000000000000" pitchFamily="34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。</a:t>
            </a:r>
            <a:endParaRPr lang="en-US" altLang="zh-CN" sz="4800" dirty="0">
              <a:solidFill>
                <a:srgbClr val="2D051A"/>
              </a:solidFill>
              <a:latin typeface="DFPYuanBold-B5" panose="020F0700000000000000" pitchFamily="34" charset="-12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47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E4D1B-7BFF-9817-4968-843FF1838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255425"/>
          </a:xfrm>
        </p:spPr>
        <p:txBody>
          <a:bodyPr/>
          <a:lstStyle/>
          <a:p>
            <a:r>
              <a:rPr lang="zh-TW" altLang="en-US" sz="60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主的肯定或稱許：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056" y="4320618"/>
            <a:ext cx="7357981" cy="1840695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lvl="2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zh-CN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我知道</a:t>
            </a:r>
            <a:r>
              <a:rPr lang="zh-CN" altLang="en-US" sz="48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你的行為、勞碌、忍耐，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7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8971" y="685800"/>
            <a:ext cx="8207829" cy="5725886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lvl="2" indent="0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SzPct val="100000"/>
              <a:buNone/>
            </a:pPr>
            <a:r>
              <a:rPr lang="en-US" altLang="zh-CN" sz="44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r>
              <a:rPr lang="zh-CN" altLang="en-US" sz="4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也知道</a:t>
            </a:r>
            <a:r>
              <a:rPr lang="zh-CN" altLang="en-US" sz="44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</a:t>
            </a:r>
            <a:r>
              <a:rPr lang="zh-CN" altLang="en-US" sz="4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不能容忍惡人。你也曾試驗那自稱為使徒卻不是使徒的，看出他們是假的來</a:t>
            </a:r>
            <a:r>
              <a:rPr lang="zh-CN" altLang="en-US" sz="44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en-US" sz="44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3</a:t>
            </a:r>
            <a:r>
              <a:rPr lang="en-US" sz="44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 </a:t>
            </a:r>
            <a:r>
              <a:rPr lang="zh-CN" altLang="en-US" sz="44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你也</a:t>
            </a:r>
            <a:r>
              <a:rPr lang="zh-CN" altLang="en-US" sz="4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能忍耐，曾為我的名勞苦，並不乏倦</a:t>
            </a:r>
            <a:r>
              <a:rPr lang="en-US" sz="4400" dirty="0">
                <a:solidFill>
                  <a:srgbClr val="2D051A"/>
                </a:solidFill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…</a:t>
            </a:r>
            <a:r>
              <a:rPr lang="en-US" sz="44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6</a:t>
            </a:r>
            <a:r>
              <a:rPr lang="en-US" sz="44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 </a:t>
            </a:r>
            <a:r>
              <a:rPr lang="zh-CN" altLang="en-US" sz="44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然而，你還有一件可取的事，就是你</a:t>
            </a:r>
            <a:r>
              <a:rPr lang="zh-CN" altLang="en-US" sz="4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恨惡尼哥拉一黨人的行為</a:t>
            </a:r>
            <a:r>
              <a:rPr lang="zh-CN" altLang="en-US" sz="44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，這也是我所恨惡的。</a:t>
            </a:r>
            <a:endParaRPr lang="en-US" sz="4400" dirty="0">
              <a:solidFill>
                <a:srgbClr val="2D051A"/>
              </a:solidFill>
              <a:latin typeface="Candara" panose="020E0502030303020204" pitchFamily="34" charset="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0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8C8980-41DC-85F9-05E7-B90222510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105989"/>
          </a:xfrm>
        </p:spPr>
        <p:txBody>
          <a:bodyPr/>
          <a:lstStyle/>
          <a:p>
            <a:r>
              <a:rPr lang="zh-TW" altLang="en-US" sz="6000" b="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主的責備：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2148" y="4332514"/>
            <a:ext cx="6575895" cy="1393372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lvl="2">
              <a:lnSpc>
                <a:spcPct val="110000"/>
              </a:lnSpc>
              <a:spcBef>
                <a:spcPts val="1350"/>
              </a:spcBef>
              <a:spcAft>
                <a:spcPts val="900"/>
              </a:spcAft>
              <a:buSzPct val="100000"/>
            </a:pPr>
            <a:r>
              <a:rPr lang="zh-CN" altLang="en-US" sz="48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你把起初的愛心離棄了</a:t>
            </a:r>
            <a:r>
              <a:rPr lang="zh-CN" altLang="en-US" sz="4800" dirty="0">
                <a:solidFill>
                  <a:srgbClr val="2D051A"/>
                </a:solidFill>
                <a:latin typeface="DFPYuanBold-B5" panose="020F0700000000000000" pitchFamily="34" charset="-12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endParaRPr lang="en-US" sz="4800" dirty="0">
              <a:solidFill>
                <a:srgbClr val="2D051A"/>
              </a:solidFill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22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5020A0-3A44-BC0C-2BF4-069DEF88C5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105989"/>
          </a:xfrm>
        </p:spPr>
        <p:txBody>
          <a:bodyPr/>
          <a:lstStyle/>
          <a:p>
            <a:r>
              <a:rPr lang="zh-TW" altLang="en-US" sz="6000" b="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主的命令或勸勉：</a:t>
            </a:r>
            <a:endParaRPr lang="en-US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3C4D1F-13AE-4EF6-664F-410E8CF405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6172" y="4206459"/>
            <a:ext cx="7371533" cy="1769165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應當回想你是從哪裡墜落的，並要悔改，行起初所行的事。</a:t>
            </a:r>
            <a:endParaRPr lang="en-US" sz="4400" dirty="0"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11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B42A8-5C76-D0F9-8472-D1909F2C3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105989"/>
          </a:xfrm>
        </p:spPr>
        <p:txBody>
          <a:bodyPr/>
          <a:lstStyle/>
          <a:p>
            <a:r>
              <a:rPr lang="zh-TW" altLang="en-US" sz="6000" b="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主的警告</a:t>
            </a:r>
            <a:r>
              <a:rPr lang="zh-CN" altLang="en-US" sz="6000" b="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：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7057" y="4066211"/>
            <a:ext cx="7475219" cy="2105990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lvl="2" indent="0">
              <a:lnSpc>
                <a:spcPct val="110000"/>
              </a:lnSpc>
              <a:spcBef>
                <a:spcPts val="1350"/>
              </a:spcBef>
              <a:spcAft>
                <a:spcPts val="900"/>
              </a:spcAft>
              <a:buSzPct val="100000"/>
              <a:buNone/>
            </a:pPr>
            <a:r>
              <a:rPr lang="zh-CN" altLang="en-US" sz="4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你若不悔改，我就臨到你那裡，把你的燈臺從原處挪去</a:t>
            </a:r>
            <a:r>
              <a:rPr lang="zh-CN" altLang="en-US" sz="44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zh-CN" altLang="en-US" sz="4400" dirty="0">
                <a:solidFill>
                  <a:srgbClr val="2D051A"/>
                </a:solidFill>
                <a:latin typeface="DFPYuanBold-B5" panose="020F0700000000000000" pitchFamily="34" charset="-12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zh-CN" altLang="en-US" sz="4400" dirty="0">
                <a:solidFill>
                  <a:srgbClr val="2D051A"/>
                </a:solidFill>
                <a:latin typeface="DFPYuanBold-B5" panose="020F0700000000000000" pitchFamily="34" charset="-120"/>
                <a:ea typeface="Candara" panose="020E0502030303020204" pitchFamily="34" charset="0"/>
                <a:cs typeface="Courier New" panose="02070309020205020404" pitchFamily="49" charset="0"/>
              </a:rPr>
              <a:t> </a:t>
            </a:r>
            <a:endParaRPr lang="en-US" sz="4400" dirty="0">
              <a:solidFill>
                <a:srgbClr val="2D051A"/>
              </a:solidFill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9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4EAF1-F390-76C6-FA85-98E8689C7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10598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TW" altLang="en-US" sz="6000" b="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主對得勝者的應許和結語：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6171" y="4055325"/>
            <a:ext cx="7371533" cy="2105989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lvl="2" indent="0">
              <a:lnSpc>
                <a:spcPct val="110000"/>
              </a:lnSpc>
              <a:spcBef>
                <a:spcPts val="1350"/>
              </a:spcBef>
              <a:spcAft>
                <a:spcPts val="900"/>
              </a:spcAft>
              <a:buSzPct val="100000"/>
              <a:buNone/>
            </a:pPr>
            <a:r>
              <a:rPr lang="zh-CN" altLang="en-US" sz="4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得勝的，我必將神樂園中生命樹的果子賜給他吃</a:t>
            </a:r>
            <a:r>
              <a:rPr lang="zh-CN" altLang="en-US" sz="44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4400" dirty="0">
              <a:solidFill>
                <a:srgbClr val="2D051A"/>
              </a:solidFill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01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086" y="696685"/>
            <a:ext cx="8229600" cy="5725885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TW" sz="4400" dirty="0">
                <a:solidFill>
                  <a:srgbClr val="3333FF"/>
                </a:solidFill>
                <a:latin typeface="Candara" panose="020E0502030303020204" pitchFamily="34" charset="0"/>
                <a:ea typeface="DFYuanBold-B5" panose="020F07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altLang="en-US" sz="4800" dirty="0">
                <a:solidFill>
                  <a:srgbClr val="3333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萬軍之耶和華如此說</a:t>
            </a:r>
            <a:r>
              <a:rPr lang="en-US" altLang="zh-TW" sz="4400" dirty="0">
                <a:solidFill>
                  <a:srgbClr val="3333FF"/>
                </a:solidFill>
                <a:latin typeface="Candara" panose="020E0502030303020204" pitchFamily="34" charset="0"/>
                <a:ea typeface="DFYuanBold-B5" panose="020F0709000000000000" pitchFamily="49" charset="-120"/>
                <a:cs typeface="Times New Roman" panose="02020603050405020304" pitchFamily="18" charset="0"/>
              </a:rPr>
              <a:t>』</a:t>
            </a:r>
            <a:r>
              <a:rPr lang="zh-TW" altLang="en-US" sz="4400" dirty="0">
                <a:solidFill>
                  <a:schemeClr val="tx2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是舊約先知發預言的標準格式。</a:t>
            </a:r>
            <a:r>
              <a:rPr lang="zh-TW" altLang="en-US" sz="44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約翰也是以相同的公式來宣告傳與各教會的信息。所以這七封信也是相當於先知對七個教會的信息 </a:t>
            </a:r>
            <a:r>
              <a:rPr lang="en-US" sz="44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– </a:t>
            </a:r>
            <a:r>
              <a:rPr lang="zh-TW" altLang="en-US" sz="44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七封簡短的先知書。</a:t>
            </a:r>
            <a:endParaRPr lang="en-US" sz="4400" dirty="0">
              <a:solidFill>
                <a:schemeClr val="tx2"/>
              </a:solidFill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674914"/>
            <a:ext cx="8229599" cy="571500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4400" dirty="0">
                <a:solidFill>
                  <a:srgbClr val="2D051A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主耶穌這裡的自稱是緊接著前面</a:t>
            </a:r>
            <a:r>
              <a:rPr lang="en-GB" sz="44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1</a:t>
            </a:r>
            <a:r>
              <a:rPr lang="en-US" sz="44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:</a:t>
            </a:r>
            <a:r>
              <a:rPr lang="en-GB" sz="44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20</a:t>
            </a:r>
            <a:r>
              <a:rPr lang="zh-TW" altLang="en-US" sz="44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， </a:t>
            </a:r>
            <a:r>
              <a:rPr lang="en-US" altLang="zh-TW" sz="4400" dirty="0">
                <a:solidFill>
                  <a:srgbClr val="2D051A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TW" altLang="en-US" sz="44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論到你所看見在我右手中的七星，和七個金燈臺的奧秘，那七星就是七個教會的使者，七燈臺就是七個教會。</a:t>
            </a:r>
            <a:r>
              <a:rPr lang="en-US" altLang="zh-TW" sz="4400" dirty="0">
                <a:solidFill>
                  <a:srgbClr val="2D051A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r>
              <a:rPr lang="zh-TW" altLang="en-US" sz="4400" dirty="0">
                <a:solidFill>
                  <a:srgbClr val="2D051A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就是要以弗所教會知道</a:t>
            </a:r>
            <a:r>
              <a:rPr lang="zh-TW" altLang="en-US" sz="4400" dirty="0">
                <a:solidFill>
                  <a:srgbClr val="C000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祂一直在他們中間，對他們的所作所為瞭如指掌。</a:t>
            </a:r>
            <a:endParaRPr lang="en-US" sz="4400" dirty="0">
              <a:solidFill>
                <a:srgbClr val="C00000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817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2642" y="452324"/>
            <a:ext cx="8218715" cy="5953351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4000" dirty="0">
                <a:solidFill>
                  <a:srgbClr val="FF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altLang="en-US" sz="4000" u="sng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我知道</a:t>
            </a:r>
            <a:r>
              <a:rPr lang="zh-CN" altLang="en-US" sz="40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你的行為、勞碌、忍耐</a:t>
            </a:r>
            <a:r>
              <a:rPr lang="en-US" altLang="zh-CN" sz="40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r>
              <a:rPr lang="en-US" altLang="zh-CN" sz="4000" dirty="0">
                <a:solidFill>
                  <a:srgbClr val="FF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比較</a:t>
            </a:r>
            <a:r>
              <a:rPr lang="zh-CN" altLang="en-US" sz="40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：</a:t>
            </a:r>
            <a:r>
              <a:rPr lang="zh-TW" altLang="en-US" sz="40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保羅稱讚帖撒羅尼迦教會的話</a:t>
            </a:r>
            <a:r>
              <a:rPr lang="zh-CN" altLang="en-US" sz="40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，</a:t>
            </a:r>
            <a:r>
              <a:rPr lang="en-US" altLang="zh-TW" sz="40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en-GB" sz="4000" dirty="0">
                <a:solidFill>
                  <a:srgbClr val="36174D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4000" dirty="0">
                <a:solidFill>
                  <a:srgbClr val="36174D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</a:t>
            </a:r>
            <a:r>
              <a:rPr lang="en-GB" sz="4000" dirty="0">
                <a:solidFill>
                  <a:srgbClr val="36174D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 </a:t>
            </a:r>
            <a:r>
              <a:rPr lang="zh-TW" altLang="en-US" sz="4000" dirty="0">
                <a:solidFill>
                  <a:srgbClr val="36174D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在神我們的父面前，不住的記念你們因信心所作的</a:t>
            </a:r>
            <a:r>
              <a:rPr lang="zh-TW" altLang="en-US" sz="4000" dirty="0">
                <a:solidFill>
                  <a:srgbClr val="0000D6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工夫</a:t>
            </a:r>
            <a:r>
              <a:rPr lang="en-GB" sz="4000" dirty="0">
                <a:solidFill>
                  <a:srgbClr val="0000D6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4000" dirty="0">
                <a:solidFill>
                  <a:srgbClr val="0000D6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行為</a:t>
            </a:r>
            <a:r>
              <a:rPr lang="en-GB" sz="4000" dirty="0">
                <a:solidFill>
                  <a:srgbClr val="0000D6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altLang="en-US" sz="4000" dirty="0">
                <a:solidFill>
                  <a:srgbClr val="36174D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，因愛心所受的</a:t>
            </a:r>
            <a:r>
              <a:rPr lang="zh-TW" altLang="en-US" sz="4000" dirty="0">
                <a:solidFill>
                  <a:srgbClr val="0000D6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勞苦</a:t>
            </a:r>
            <a:r>
              <a:rPr lang="zh-TW" altLang="en-US" sz="4000" dirty="0">
                <a:solidFill>
                  <a:srgbClr val="36174D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，因盼望我們主耶穌基督所存的</a:t>
            </a:r>
            <a:r>
              <a:rPr lang="zh-TW" altLang="en-US" sz="4000" dirty="0">
                <a:solidFill>
                  <a:srgbClr val="0000D6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忍耐</a:t>
            </a:r>
            <a:r>
              <a:rPr lang="zh-TW" altLang="en-US" sz="4000" dirty="0">
                <a:solidFill>
                  <a:srgbClr val="36174D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en-US" altLang="zh-TW" sz="40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en-GB" sz="40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40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帖前</a:t>
            </a:r>
            <a:r>
              <a:rPr lang="en-US" sz="40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1:3) </a:t>
            </a:r>
          </a:p>
        </p:txBody>
      </p:sp>
    </p:spTree>
    <p:extLst>
      <p:ext uri="{BB962C8B-B14F-4D97-AF65-F5344CB8AC3E}">
        <p14:creationId xmlns:p14="http://schemas.microsoft.com/office/powerpoint/2010/main" val="309790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556" y="468087"/>
            <a:ext cx="8392213" cy="5932714"/>
          </a:xfrm>
        </p:spPr>
        <p:txBody>
          <a:bodyPr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44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</a:t>
            </a:r>
            <a:r>
              <a:rPr lang="en-GB" sz="4400" dirty="0">
                <a:solidFill>
                  <a:srgbClr val="001B70"/>
                </a:solidFill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altLang="en-US" sz="44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「你要寫信給以弗所教會的使者說：</a:t>
            </a:r>
            <a:r>
              <a:rPr lang="en-US" altLang="zh-TW" sz="4400" dirty="0">
                <a:solidFill>
                  <a:srgbClr val="001B70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altLang="en-US" sz="44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那右手拿著七星、在七個金燈臺中間行走的說：</a:t>
            </a:r>
            <a:r>
              <a:rPr lang="en-GB" sz="44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2</a:t>
            </a:r>
            <a:r>
              <a:rPr lang="en-GB" sz="4400" dirty="0">
                <a:solidFill>
                  <a:srgbClr val="001B70"/>
                </a:solidFill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altLang="en-US" sz="4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我知道</a:t>
            </a:r>
            <a:r>
              <a:rPr lang="zh-TW" altLang="en-US" sz="44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你的行為、勞碌、忍耐，</a:t>
            </a:r>
            <a:r>
              <a:rPr lang="zh-TW" altLang="en-US" sz="4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也知道</a:t>
            </a:r>
            <a:r>
              <a:rPr lang="zh-TW" altLang="en-US" sz="44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你不能容忍惡人。你也曾試驗那自稱為使徒卻不是使徒的，看出他們是假的來。</a:t>
            </a:r>
            <a:endParaRPr lang="en-US" sz="5400" dirty="0">
              <a:solidFill>
                <a:srgbClr val="001B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84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8971" y="457200"/>
            <a:ext cx="8218715" cy="594360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Tx/>
              <a:buSzPct val="100000"/>
              <a:buNone/>
            </a:pPr>
            <a:r>
              <a:rPr lang="zh-TW" altLang="en-US" sz="40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你也曾試驗那</a:t>
            </a:r>
            <a:r>
              <a:rPr lang="en-US" altLang="zh-TW" sz="40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altLang="en-US" sz="40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自稱為使徒卻不是使徒的</a:t>
            </a:r>
            <a:r>
              <a:rPr lang="en-US" altLang="zh-TW" sz="40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TW" altLang="en-US" sz="40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：</a:t>
            </a:r>
            <a:endParaRPr lang="en-US" sz="4000" dirty="0">
              <a:solidFill>
                <a:srgbClr val="36174D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685800" indent="-3572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zh-TW" sz="36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altLang="en-US" sz="3600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狹義的使徒</a:t>
            </a:r>
            <a:r>
              <a:rPr lang="en-US" altLang="zh-TW" sz="36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TW" altLang="en-US" sz="36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是指</a:t>
            </a:r>
            <a:r>
              <a:rPr lang="zh-TW" altLang="en-US" sz="3600" dirty="0">
                <a:solidFill>
                  <a:srgbClr val="3333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主耶穌所親自選召，授權，與差派的十二個使徒</a:t>
            </a:r>
            <a:r>
              <a:rPr lang="zh-CN" altLang="en-US" sz="36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。</a:t>
            </a:r>
            <a:r>
              <a:rPr lang="en-US" sz="36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太</a:t>
            </a:r>
            <a:r>
              <a:rPr lang="en-US" sz="36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10:1 </a:t>
            </a:r>
            <a:r>
              <a:rPr lang="zh-TW" altLang="en-US" sz="3600" dirty="0">
                <a:solidFill>
                  <a:srgbClr val="36174D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耶穌叫了十二個門徒來，給他們權柄，能趕逐污鬼，並醫治各樣的病症。</a:t>
            </a:r>
            <a:r>
              <a:rPr lang="en-US" sz="3600" dirty="0">
                <a:solidFill>
                  <a:srgbClr val="36174D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 </a:t>
            </a:r>
            <a:r>
              <a:rPr lang="zh-TW" altLang="en-US" sz="3600" dirty="0">
                <a:solidFill>
                  <a:srgbClr val="36174D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這十二使徒的名，頭一個叫西門，又稱彼得</a:t>
            </a:r>
            <a:r>
              <a:rPr lang="en-GB" sz="3600" dirty="0">
                <a:solidFill>
                  <a:srgbClr val="36174D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r>
              <a:rPr lang="en-US" sz="36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。</a:t>
            </a:r>
            <a:endParaRPr lang="en-US" sz="3600" dirty="0">
              <a:solidFill>
                <a:srgbClr val="36174D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67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9857" y="490765"/>
            <a:ext cx="8207829" cy="589914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900"/>
              </a:spcBef>
              <a:spcAft>
                <a:spcPts val="450"/>
              </a:spcAft>
              <a:buNone/>
            </a:pPr>
            <a:r>
              <a:rPr lang="en-US" altLang="zh-TW" sz="40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altLang="en-US" sz="40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廣義的使徒</a:t>
            </a:r>
            <a:r>
              <a:rPr lang="en-US" altLang="zh-TW" sz="40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TW" altLang="en-US" sz="40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是指受</a:t>
            </a:r>
            <a:r>
              <a:rPr lang="en-US" altLang="zh-TW" sz="40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altLang="en-US" sz="40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教會差派出去的門徒</a:t>
            </a:r>
            <a:r>
              <a:rPr lang="en-US" altLang="zh-TW" sz="40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TW" altLang="en-US" sz="40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，如巴拿巴，西拉，等等。</a:t>
            </a:r>
            <a:r>
              <a:rPr lang="en-US" sz="40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40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徒</a:t>
            </a:r>
            <a:r>
              <a:rPr lang="en-US" sz="40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14:14 </a:t>
            </a:r>
            <a:r>
              <a:rPr lang="zh-TW" altLang="en-US" sz="40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巴拿巴，保羅，二使徒聽見，就撕開衣裳，跳進眾人中間，喊著說</a:t>
            </a:r>
            <a:r>
              <a:rPr lang="en-GB" sz="40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…</a:t>
            </a:r>
            <a:r>
              <a:rPr lang="en-US" sz="40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endParaRPr lang="en-US" sz="4000" dirty="0">
              <a:solidFill>
                <a:srgbClr val="36174D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0" indent="0">
              <a:lnSpc>
                <a:spcPct val="110000"/>
              </a:lnSpc>
              <a:spcBef>
                <a:spcPts val="900"/>
              </a:spcBef>
              <a:spcAft>
                <a:spcPts val="450"/>
              </a:spcAft>
              <a:buNone/>
            </a:pPr>
            <a:r>
              <a:rPr lang="zh-TW" altLang="en-US" sz="4000" dirty="0">
                <a:solidFill>
                  <a:srgbClr val="0000D6"/>
                </a:solidFill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由於主所選召的十二個使徒是確定的，無人可以假冒。所以這裡顯然是指</a:t>
            </a:r>
            <a:r>
              <a:rPr lang="en-US" altLang="zh-TW" sz="4000" dirty="0">
                <a:solidFill>
                  <a:srgbClr val="0000D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altLang="en-US" sz="4000" dirty="0">
                <a:solidFill>
                  <a:srgbClr val="0000D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廣義的使徒</a:t>
            </a:r>
            <a:r>
              <a:rPr lang="en-US" altLang="zh-TW" sz="4000" dirty="0">
                <a:solidFill>
                  <a:srgbClr val="0000D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TW" altLang="en-US" sz="4000" dirty="0">
                <a:solidFill>
                  <a:srgbClr val="0000D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。</a:t>
            </a:r>
            <a:endParaRPr lang="en-US" sz="4000" dirty="0">
              <a:solidFill>
                <a:srgbClr val="0000D6"/>
              </a:solidFill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561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086" y="674914"/>
            <a:ext cx="8240485" cy="5508172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4400" dirty="0">
                <a:solidFill>
                  <a:srgbClr val="FF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這裡也顯明以弗所教會的屬靈敏感度 </a:t>
            </a:r>
            <a:r>
              <a:rPr lang="en-US" sz="4400" dirty="0">
                <a:solidFill>
                  <a:srgbClr val="FF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– </a:t>
            </a:r>
            <a:r>
              <a:rPr lang="zh-TW" altLang="en-US" sz="4400" dirty="0">
                <a:solidFill>
                  <a:srgbClr val="FF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具備高度明辨真理與謬誤，及分辨諸靈的能力；</a:t>
            </a:r>
            <a:r>
              <a:rPr lang="zh-TW" altLang="en-US" sz="44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反映出保羅，約翰，提摩太等人在這裡辛苦耕耘建造所結出來的果子。</a:t>
            </a:r>
            <a:r>
              <a:rPr lang="zh-CN" altLang="en-US" sz="44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看來應該是一個屬靈智慧上十分老練的教會。</a:t>
            </a:r>
            <a:endParaRPr lang="en-US" sz="4400" dirty="0">
              <a:solidFill>
                <a:srgbClr val="0000D6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409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9858" y="501877"/>
            <a:ext cx="8196942" cy="568121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zh-CN" altLang="en-US" sz="44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當然，</a:t>
            </a:r>
            <a:r>
              <a:rPr lang="zh-CN" altLang="en-US" sz="4400" dirty="0">
                <a:solidFill>
                  <a:srgbClr val="0000D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這樣的教會也更會吸引一些</a:t>
            </a:r>
            <a:r>
              <a:rPr lang="en-US" altLang="zh-CN" sz="4400" dirty="0">
                <a:solidFill>
                  <a:srgbClr val="0000D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altLang="en-US" sz="4400" dirty="0">
                <a:solidFill>
                  <a:srgbClr val="0000D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想要成名的工人。</a:t>
            </a:r>
            <a:r>
              <a:rPr lang="en-US" altLang="zh-CN" sz="4400" dirty="0">
                <a:solidFill>
                  <a:srgbClr val="0000D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CN" altLang="en-US" sz="44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再加上當地的宗教環境所帶來的複雜性和威脅，更是對教會的治理帶來極大的挑戰。所以治理以弗所教會本身就不是一件容易的事。</a:t>
            </a:r>
            <a:endParaRPr lang="en-US" sz="4400" dirty="0">
              <a:solidFill>
                <a:srgbClr val="3333FF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976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2443" y="472168"/>
            <a:ext cx="8139113" cy="593951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900"/>
              </a:spcBef>
              <a:spcAft>
                <a:spcPts val="450"/>
              </a:spcAft>
              <a:buNone/>
            </a:pPr>
            <a:r>
              <a:rPr lang="en-US" altLang="zh-CN" sz="4000" dirty="0">
                <a:solidFill>
                  <a:schemeClr val="tx2"/>
                </a:solidFill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altLang="en-US" sz="4000" dirty="0">
                <a:solidFill>
                  <a:schemeClr val="tx2"/>
                </a:solidFill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起初</a:t>
            </a:r>
            <a:r>
              <a:rPr lang="en-US" altLang="zh-TW" sz="4000" dirty="0">
                <a:solidFill>
                  <a:schemeClr val="tx2"/>
                </a:solidFill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TW" altLang="en-US" sz="4000" dirty="0">
                <a:solidFill>
                  <a:schemeClr val="tx2"/>
                </a:solidFill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的愛心：</a:t>
            </a:r>
            <a:r>
              <a:rPr lang="zh-TW" altLang="en-US" sz="4000" dirty="0">
                <a:solidFill>
                  <a:schemeClr val="tx2"/>
                </a:solidFill>
                <a:latin typeface="Courier New" panose="02070309020205020404" pitchFamily="49" charset="0"/>
                <a:ea typeface="DFYuanMedium-B5" panose="020F0509000000000000" pitchFamily="49" charset="-120"/>
                <a:cs typeface="bwgrkl" panose="02020603050405020304" pitchFamily="18" charset="0"/>
              </a:rPr>
              <a:t>第一個，最早的，最優先的。</a:t>
            </a:r>
            <a:r>
              <a:rPr lang="zh-TW" altLang="en-US" sz="4000" dirty="0">
                <a:solidFill>
                  <a:schemeClr val="tx2"/>
                </a:solidFill>
                <a:latin typeface="Courier New" panose="02070309020205020404" pitchFamily="49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chemeClr val="tx2"/>
              </a:solidFill>
              <a:latin typeface="Courier New" panose="02070309020205020404" pitchFamily="49" charset="0"/>
              <a:ea typeface="PMingLiU" panose="02020500000000000000" pitchFamily="18" charset="-120"/>
            </a:endParaRPr>
          </a:p>
          <a:p>
            <a:pPr marL="0" marR="12859" indent="0">
              <a:lnSpc>
                <a:spcPct val="110000"/>
              </a:lnSpc>
              <a:spcBef>
                <a:spcPts val="900"/>
              </a:spcBef>
              <a:spcAft>
                <a:spcPts val="450"/>
              </a:spcAft>
              <a:buNone/>
            </a:pPr>
            <a:r>
              <a:rPr lang="zh-TW" altLang="en-US" sz="4000" dirty="0">
                <a:solidFill>
                  <a:srgbClr val="FF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三個帶著命令的動詞：</a:t>
            </a:r>
            <a:r>
              <a:rPr lang="zh-CN" altLang="en-US" sz="40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“</a:t>
            </a:r>
            <a:r>
              <a:rPr lang="zh-TW" altLang="en-US" sz="40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所以，應當</a:t>
            </a:r>
            <a:r>
              <a:rPr lang="en-US" altLang="zh-TW" sz="4000" dirty="0">
                <a:solidFill>
                  <a:srgbClr val="FF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altLang="en-US" sz="4000" dirty="0">
                <a:solidFill>
                  <a:srgbClr val="FF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回想</a:t>
            </a:r>
            <a:r>
              <a:rPr lang="en-US" altLang="zh-TW" sz="4000" dirty="0">
                <a:solidFill>
                  <a:srgbClr val="FF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en-GB" sz="3600" dirty="0">
                <a:solidFill>
                  <a:srgbClr val="3366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CN" altLang="en-US" sz="3600" dirty="0">
                <a:solidFill>
                  <a:srgbClr val="0000D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記起來</a:t>
            </a:r>
            <a:r>
              <a:rPr lang="en-GB" sz="3600" dirty="0">
                <a:solidFill>
                  <a:srgbClr val="3366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/</a:t>
            </a:r>
            <a:r>
              <a:rPr lang="en-GB" sz="3200" i="1" dirty="0">
                <a:solidFill>
                  <a:srgbClr val="3366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remember – mark it down in your mind</a:t>
            </a:r>
            <a:r>
              <a:rPr lang="en-GB" sz="3600" dirty="0">
                <a:solidFill>
                  <a:srgbClr val="3366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40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你是從哪裡墜落的，並要</a:t>
            </a:r>
            <a:r>
              <a:rPr lang="en-US" altLang="zh-TW" sz="4000" dirty="0">
                <a:solidFill>
                  <a:srgbClr val="FF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altLang="en-US" sz="4000" dirty="0">
                <a:solidFill>
                  <a:srgbClr val="FF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悔改</a:t>
            </a:r>
            <a:r>
              <a:rPr lang="en-US" altLang="zh-TW" sz="4000" dirty="0">
                <a:solidFill>
                  <a:srgbClr val="FF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en-GB" sz="3600" dirty="0">
                <a:solidFill>
                  <a:srgbClr val="3366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CN" altLang="en-US" sz="3600" dirty="0">
                <a:solidFill>
                  <a:srgbClr val="0000D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轉過來</a:t>
            </a:r>
            <a:r>
              <a:rPr lang="en-GB" sz="3600" dirty="0">
                <a:solidFill>
                  <a:srgbClr val="3366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/</a:t>
            </a:r>
            <a:r>
              <a:rPr lang="en-GB" sz="3200" i="1" dirty="0">
                <a:solidFill>
                  <a:srgbClr val="3366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turn around</a:t>
            </a:r>
            <a:r>
              <a:rPr lang="en-GB" sz="3600" dirty="0">
                <a:solidFill>
                  <a:srgbClr val="3366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40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，</a:t>
            </a:r>
            <a:r>
              <a:rPr lang="en-US" altLang="zh-TW" sz="4000" dirty="0">
                <a:solidFill>
                  <a:srgbClr val="FF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altLang="en-US" sz="4000" dirty="0">
                <a:solidFill>
                  <a:srgbClr val="FF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行</a:t>
            </a:r>
            <a:r>
              <a:rPr lang="en-US" altLang="zh-TW" sz="4000" dirty="0">
                <a:solidFill>
                  <a:srgbClr val="FF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en-GB" sz="3600" dirty="0">
                <a:solidFill>
                  <a:srgbClr val="3366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CN" altLang="en-US" sz="3600" dirty="0">
                <a:solidFill>
                  <a:srgbClr val="0000D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動起來</a:t>
            </a:r>
            <a:r>
              <a:rPr lang="en-GB" sz="3200" i="1" dirty="0">
                <a:solidFill>
                  <a:srgbClr val="3366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do/act on</a:t>
            </a:r>
            <a:r>
              <a:rPr lang="en-GB" sz="3600" dirty="0">
                <a:solidFill>
                  <a:srgbClr val="3366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40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起初所行的事。</a:t>
            </a:r>
            <a:r>
              <a:rPr lang="zh-CN" altLang="en-US" sz="40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”</a:t>
            </a:r>
            <a:endParaRPr lang="en-US" sz="4000" dirty="0">
              <a:solidFill>
                <a:srgbClr val="2D051A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590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41CA9-F182-F426-650F-4260099FC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685800"/>
            <a:ext cx="8218715" cy="549728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4800" dirty="0">
                <a:solidFill>
                  <a:schemeClr val="tx2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en-US" altLang="zh-CN" sz="48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r>
              <a:rPr lang="zh-TW" altLang="en-US" sz="48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你若不悔改，我就臨到你那裡，把你的燈臺從原處挪去。</a:t>
            </a:r>
            <a:r>
              <a:rPr lang="en-US" altLang="zh-CN" sz="4800" dirty="0">
                <a:solidFill>
                  <a:schemeClr val="tx2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4400" dirty="0">
                <a:solidFill>
                  <a:srgbClr val="3333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教會是燈檯，就是耶穌基督的見證人 </a:t>
            </a:r>
            <a:r>
              <a:rPr lang="en-US" sz="4400" dirty="0">
                <a:solidFill>
                  <a:srgbClr val="3333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– </a:t>
            </a:r>
            <a:r>
              <a:rPr lang="zh-TW" altLang="en-US" sz="4400" dirty="0">
                <a:solidFill>
                  <a:srgbClr val="3333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讓人可以看見耶穌基督</a:t>
            </a:r>
            <a:r>
              <a:rPr lang="zh-CN" altLang="en-US" sz="4400" dirty="0">
                <a:solidFill>
                  <a:srgbClr val="3333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是道路，是真理，是生命。</a:t>
            </a:r>
            <a:endParaRPr lang="en-US" sz="4400" dirty="0">
              <a:solidFill>
                <a:schemeClr val="tx2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387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086" y="469220"/>
            <a:ext cx="8218714" cy="594246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TW" sz="44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TW" altLang="en-US" sz="4400" dirty="0">
                <a:solidFill>
                  <a:schemeClr val="tx2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耶穌又對他們說：人拿燈來，豈是要放在斗底下，床底下，不放在燈臺上麼。</a:t>
            </a:r>
            <a:r>
              <a:rPr lang="en-US" altLang="zh-TW" sz="44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』 </a:t>
            </a:r>
            <a:r>
              <a:rPr lang="zh-TW" altLang="en-US" sz="44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馬可福音 </a:t>
            </a:r>
            <a:r>
              <a:rPr lang="en-GB" sz="44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4</a:t>
            </a:r>
            <a:r>
              <a:rPr lang="en-US" sz="44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:21</a:t>
            </a:r>
            <a:r>
              <a:rPr lang="zh-TW" altLang="en-US" sz="44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。</a:t>
            </a:r>
            <a:endParaRPr lang="en-US" altLang="zh-TW" sz="4400" dirty="0">
              <a:solidFill>
                <a:schemeClr val="tx2"/>
              </a:solidFill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altLang="en-US" sz="44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因此這裡</a:t>
            </a:r>
            <a:r>
              <a:rPr lang="zh-TW" altLang="en-US" sz="44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相當於是對以弗所教會說，</a:t>
            </a:r>
            <a:r>
              <a:rPr lang="en-US" altLang="zh-TW" sz="44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TW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若是你們不悔改，就不再是我的</a:t>
            </a:r>
            <a:r>
              <a:rPr lang="zh-TW" altLang="en-US" sz="4400" u="sng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見證人</a:t>
            </a:r>
            <a:r>
              <a:rPr lang="zh-TW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了</a:t>
            </a:r>
            <a:r>
              <a:rPr lang="en-US" sz="44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!</a:t>
            </a:r>
            <a:r>
              <a:rPr lang="en-US" altLang="zh-TW" sz="44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endParaRPr lang="en-US" sz="4400" dirty="0">
              <a:solidFill>
                <a:schemeClr val="tx2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477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1337" y="458334"/>
            <a:ext cx="8061325" cy="5724752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900"/>
              </a:spcBef>
              <a:spcAft>
                <a:spcPts val="450"/>
              </a:spcAft>
              <a:buNone/>
            </a:pPr>
            <a:r>
              <a:rPr lang="zh-TW" altLang="en-US" sz="4400" dirty="0">
                <a:solidFill>
                  <a:srgbClr val="2D051A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警醒：儘管以弗所教會有那麼多值得稱讚與肯定的優點，若是失去了起初的愛心，就不被主耶穌認定為祂的見證人了：</a:t>
            </a:r>
            <a:r>
              <a:rPr lang="en-US" altLang="zh-TW" sz="4400" dirty="0">
                <a:solidFill>
                  <a:srgbClr val="2D051A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TW" altLang="en-US" sz="4400" dirty="0">
                <a:solidFill>
                  <a:srgbClr val="3333FF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因為有的，還要給他，沒有的，連他所有的也要奪去。</a:t>
            </a:r>
            <a:r>
              <a:rPr lang="en-US" altLang="zh-TW" sz="4400" dirty="0">
                <a:solidFill>
                  <a:srgbClr val="2D051A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en-US" altLang="zh-TW" sz="44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44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馬可福音 </a:t>
            </a:r>
            <a:r>
              <a:rPr lang="en-US" sz="44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4:25)</a:t>
            </a:r>
            <a:endParaRPr lang="en-US" sz="4400" dirty="0">
              <a:solidFill>
                <a:srgbClr val="2D051A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838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1337" y="490992"/>
            <a:ext cx="8061325" cy="592069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900"/>
              </a:spcBef>
              <a:spcAft>
                <a:spcPts val="450"/>
              </a:spcAft>
              <a:buNone/>
            </a:pPr>
            <a:r>
              <a:rPr lang="zh-TW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這對我們服事的心態是極大的提醒</a:t>
            </a:r>
            <a:r>
              <a:rPr lang="zh-CN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：</a:t>
            </a:r>
            <a:r>
              <a:rPr lang="zh-TW" altLang="en-US" sz="4000" dirty="0">
                <a:solidFill>
                  <a:srgbClr val="001B7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我們服事的心態</a:t>
            </a:r>
            <a:r>
              <a:rPr lang="zh-CN" altLang="en-US" sz="4000" dirty="0">
                <a:solidFill>
                  <a:srgbClr val="001B7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要</a:t>
            </a:r>
            <a:r>
              <a:rPr lang="zh-TW" altLang="en-US" sz="4000" dirty="0">
                <a:solidFill>
                  <a:srgbClr val="001B7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符合上帝律法的核心價值</a:t>
            </a:r>
            <a:r>
              <a:rPr lang="zh-CN" altLang="en-US" sz="4000" dirty="0">
                <a:solidFill>
                  <a:srgbClr val="001B7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。</a:t>
            </a:r>
            <a:endParaRPr lang="en-US" sz="4000" dirty="0">
              <a:solidFill>
                <a:srgbClr val="001B70"/>
              </a:solidFill>
              <a:latin typeface="Courier New" panose="02070309020205020404" pitchFamily="49" charset="0"/>
              <a:ea typeface="PMingLiU" panose="02020500000000000000" pitchFamily="18" charset="-120"/>
            </a:endParaRPr>
          </a:p>
          <a:p>
            <a:pPr marL="0" indent="0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zh-TW" altLang="en-US" sz="36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馬可福音</a:t>
            </a:r>
            <a:r>
              <a:rPr lang="en-US" altLang="zh-TW" sz="36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12:29-31</a:t>
            </a:r>
            <a:r>
              <a:rPr lang="zh-CN" altLang="en-US" sz="36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：</a:t>
            </a:r>
            <a:r>
              <a:rPr lang="en-US" altLang="zh-TW" sz="36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altLang="en-US" sz="3600" dirty="0">
                <a:solidFill>
                  <a:srgbClr val="36174D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耶穌回答說：第一要緊的，就是說：以色列阿，你要聽，主我們神，是獨一的主。你要盡心，盡性，盡意，盡力，愛主你的神。其次，就是說：要愛人如己。</a:t>
            </a:r>
            <a:r>
              <a:rPr lang="zh-TW" altLang="en-US" sz="3600" dirty="0">
                <a:solidFill>
                  <a:srgbClr val="3333FF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再沒有比這兩條誡命更大的了。</a:t>
            </a:r>
            <a:r>
              <a:rPr lang="en-US" altLang="zh-TW" sz="36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endParaRPr lang="en-US" sz="3600" dirty="0">
              <a:solidFill>
                <a:srgbClr val="36174D"/>
              </a:solidFill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244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1" y="468086"/>
            <a:ext cx="8240486" cy="5921827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altLang="zh-CN" sz="40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CN" altLang="en-US" sz="40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尼哥拉黨的人</a:t>
            </a:r>
            <a:r>
              <a:rPr lang="en-US" altLang="zh-CN" sz="40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』(v.6)  </a:t>
            </a:r>
            <a:r>
              <a:rPr lang="en-US" altLang="zh-CN" sz="40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  <a:sym typeface="Wingdings" panose="05000000000000000000" pitchFamily="2" charset="2"/>
              </a:rPr>
              <a:t> </a:t>
            </a:r>
            <a:r>
              <a:rPr lang="zh-TW" altLang="en-US" sz="40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從以弗所教會的背景來看</a:t>
            </a:r>
            <a:r>
              <a:rPr lang="en-GB" sz="2800" dirty="0">
                <a:solidFill>
                  <a:srgbClr val="0000D6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(</a:t>
            </a:r>
            <a:r>
              <a:rPr lang="zh-CN" altLang="en-US" sz="2800" dirty="0">
                <a:solidFill>
                  <a:srgbClr val="0000D6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信仰所帶來經濟上的打擊</a:t>
            </a:r>
            <a:r>
              <a:rPr lang="en-GB" sz="2800" dirty="0">
                <a:solidFill>
                  <a:srgbClr val="0000D6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)</a:t>
            </a:r>
            <a:r>
              <a:rPr lang="zh-TW" altLang="en-US" sz="40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，</a:t>
            </a:r>
            <a:r>
              <a:rPr lang="zh-CN" altLang="en-US" sz="40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他們很</a:t>
            </a:r>
            <a:r>
              <a:rPr lang="zh-TW" altLang="en-US" sz="40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可能是倡議教會可以接受異教徒做法，基督徒可以參與異教之宗教活動。</a:t>
            </a:r>
            <a:r>
              <a:rPr lang="zh-CN" altLang="en-US" sz="40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參考</a:t>
            </a:r>
            <a:r>
              <a:rPr lang="en-US" altLang="zh-CN" sz="40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2:14-15</a:t>
            </a:r>
            <a:r>
              <a:rPr lang="zh-CN" altLang="en-US" sz="40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，</a:t>
            </a:r>
            <a:r>
              <a:rPr lang="zh-TW" altLang="en-US" sz="40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巴蘭之所以得罪上帝，就是</a:t>
            </a:r>
            <a:r>
              <a:rPr lang="en-US" altLang="zh-TW" sz="40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TW" altLang="en-US" sz="40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見利忘義</a:t>
            </a:r>
            <a:r>
              <a:rPr lang="en-GB" sz="40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 – </a:t>
            </a:r>
            <a:r>
              <a:rPr lang="zh-CN" altLang="en-US" sz="40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為財物上的好處而不遵循耶和華的道。</a:t>
            </a:r>
            <a:endParaRPr lang="en-US" altLang="zh-CN" sz="4000" dirty="0">
              <a:solidFill>
                <a:srgbClr val="2D051A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44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85" y="457201"/>
            <a:ext cx="8262258" cy="5954486"/>
          </a:xfrm>
        </p:spPr>
        <p:txBody>
          <a:bodyPr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44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3</a:t>
            </a:r>
            <a:r>
              <a:rPr lang="en-GB" sz="4400" dirty="0">
                <a:solidFill>
                  <a:srgbClr val="001B70"/>
                </a:solidFill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altLang="en-US" sz="44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你也能忍耐，曾為我的名勞苦，並不乏倦。</a:t>
            </a:r>
            <a:r>
              <a:rPr lang="en-GB" sz="44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4</a:t>
            </a:r>
            <a:r>
              <a:rPr lang="en-GB" sz="4400" dirty="0">
                <a:solidFill>
                  <a:srgbClr val="001B70"/>
                </a:solidFill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en-US" altLang="zh-TW" sz="4400" dirty="0">
                <a:solidFill>
                  <a:srgbClr val="001B70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altLang="en-US" sz="44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然而，有一件事我要責備你，就是你把起初的愛心離棄了。</a:t>
            </a:r>
            <a:r>
              <a:rPr lang="en-GB" sz="44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5</a:t>
            </a:r>
            <a:r>
              <a:rPr lang="en-GB" sz="4400" dirty="0">
                <a:solidFill>
                  <a:srgbClr val="001B70"/>
                </a:solidFill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altLang="en-US" sz="44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所以，應當回想你是從哪裡墜落的，並要悔改，行起初所行的事。你若不悔改，我就臨到你那裡，把你的燈臺從原處挪去。</a:t>
            </a:r>
            <a:endParaRPr lang="en-US" sz="5400" dirty="0">
              <a:solidFill>
                <a:srgbClr val="001B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02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1" y="502331"/>
            <a:ext cx="8240486" cy="5887583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zh-TW" sz="4400" dirty="0"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en-GB" sz="4400" dirty="0"/>
              <a:t>7 </a:t>
            </a:r>
            <a:r>
              <a:rPr lang="zh-TW" altLang="en-US" sz="44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聖靈向眾教會所說的話，凡有耳的，就應當聽！得勝的，我必將神樂園中生命樹的果子賜給他吃。</a:t>
            </a:r>
            <a:r>
              <a:rPr lang="en-US" altLang="zh-TW" sz="4400" dirty="0"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endParaRPr lang="en-US" sz="4400" dirty="0"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箴言 </a:t>
            </a:r>
            <a:r>
              <a:rPr lang="en-GB" sz="44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11:30	</a:t>
            </a:r>
            <a:r>
              <a:rPr lang="zh-TW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義人所結的果子，就是</a:t>
            </a:r>
            <a:r>
              <a:rPr lang="zh-TW" altLang="en-US" sz="4400" u="sng" dirty="0">
                <a:solidFill>
                  <a:srgbClr val="00B05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生命樹</a:t>
            </a:r>
            <a:r>
              <a:rPr lang="zh-TW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，有智慧的必能得人。</a:t>
            </a:r>
            <a:endParaRPr lang="en-US" sz="4400" dirty="0">
              <a:solidFill>
                <a:srgbClr val="C00000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925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1" y="502331"/>
            <a:ext cx="8240486" cy="5887583"/>
          </a:xfrm>
        </p:spPr>
        <p:txBody>
          <a:bodyPr anchor="ctr">
            <a:noAutofit/>
          </a:bodyPr>
          <a:lstStyle/>
          <a:p>
            <a:pPr marL="0" indent="0" hangingPunct="0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zh-TW" altLang="en-US" sz="4400" dirty="0">
                <a:solidFill>
                  <a:srgbClr val="001B7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創世記 </a:t>
            </a:r>
            <a:r>
              <a:rPr lang="en-US" sz="4400" dirty="0">
                <a:solidFill>
                  <a:srgbClr val="001B7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3:22  </a:t>
            </a:r>
            <a:r>
              <a:rPr lang="zh-TW" altLang="en-US" sz="44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耶和華神說、那人已經與我們相似、能知道善惡．現在恐怕他伸手又摘</a:t>
            </a:r>
            <a:r>
              <a:rPr lang="zh-TW" altLang="en-US" sz="4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生命樹</a:t>
            </a:r>
            <a:r>
              <a:rPr lang="zh-TW" altLang="en-US" sz="44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的果子喫、就永遠</a:t>
            </a:r>
            <a:r>
              <a:rPr lang="zh-CN" altLang="en-US" sz="44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活著</a:t>
            </a:r>
            <a:r>
              <a:rPr lang="en-US" altLang="zh-TW" sz="44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HanWangYenLight" panose="02020300000000000000" pitchFamily="18" charset="-120"/>
              </a:rPr>
              <a:t>…</a:t>
            </a:r>
            <a:r>
              <a:rPr lang="en-US" sz="44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24 </a:t>
            </a:r>
            <a:r>
              <a:rPr lang="zh-TW" altLang="en-US" sz="44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於是把他趕出去了．又在伊甸園的東邊安設基路伯、和四面轉動發火焰的劍、要把守</a:t>
            </a:r>
            <a:r>
              <a:rPr lang="zh-TW" altLang="en-US" sz="4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生命樹</a:t>
            </a:r>
            <a:r>
              <a:rPr lang="zh-TW" altLang="en-US" sz="44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的道路。</a:t>
            </a:r>
            <a:endParaRPr lang="en-US" sz="4800" dirty="0">
              <a:solidFill>
                <a:srgbClr val="C00000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259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2131" y="475570"/>
            <a:ext cx="8059738" cy="5936116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zh-TW" altLang="en-US" sz="4400" dirty="0"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總結來說，從以弗所教會的特質：非常看重真理的根據</a:t>
            </a:r>
            <a:r>
              <a:rPr lang="en-GB" sz="4400" dirty="0"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4400" dirty="0"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檢驗使徒身份</a:t>
            </a:r>
            <a:r>
              <a:rPr lang="en-GB" sz="4400" dirty="0"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4400" dirty="0"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；並且願意為堅持真理付上代價</a:t>
            </a:r>
            <a:r>
              <a:rPr lang="zh-CN" altLang="en-US" sz="4400" dirty="0"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，來判斷。</a:t>
            </a:r>
            <a:r>
              <a:rPr lang="zh-TW" altLang="en-US" sz="4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非常可能這也成為以弗所教會的盲點</a:t>
            </a:r>
            <a:r>
              <a:rPr lang="en-GB" sz="4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– </a:t>
            </a:r>
            <a:r>
              <a:rPr lang="en-US" altLang="zh-TW" sz="4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altLang="en-US" sz="4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嚴守公義而忽略恩慈。</a:t>
            </a:r>
            <a:r>
              <a:rPr lang="en-US" altLang="zh-TW" sz="4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endParaRPr lang="en-US" sz="4400" dirty="0"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263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087" y="475570"/>
            <a:ext cx="8229600" cy="5925230"/>
          </a:xfrm>
        </p:spPr>
        <p:txBody>
          <a:bodyPr vert="horz" lIns="68580" tIns="34290" rIns="68580" bIns="34290" rtlCol="0" anchor="ctr"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4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教會與基督徒總是在</a:t>
            </a:r>
            <a:r>
              <a:rPr lang="en-US" altLang="zh-TW" sz="4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altLang="en-US" sz="4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聖潔公義</a:t>
            </a:r>
            <a:r>
              <a:rPr lang="en-US" altLang="zh-TW" sz="4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TW" altLang="en-US" sz="4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與</a:t>
            </a:r>
            <a:r>
              <a:rPr lang="en-US" altLang="zh-TW" sz="4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altLang="en-US" sz="4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愛心憐憫</a:t>
            </a:r>
            <a:r>
              <a:rPr lang="en-US" altLang="zh-TW" sz="4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TW" altLang="en-US" sz="4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之間掙扎</a:t>
            </a:r>
            <a:r>
              <a:rPr lang="zh-CN" altLang="en-US" sz="4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著</a:t>
            </a:r>
            <a:r>
              <a:rPr lang="zh-TW" altLang="en-US" sz="4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做出最合宜的</a:t>
            </a:r>
            <a:r>
              <a:rPr lang="zh-CN" altLang="en-US" sz="4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平衡</a:t>
            </a:r>
            <a:r>
              <a:rPr lang="zh-TW" altLang="en-US" sz="4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。</a:t>
            </a:r>
            <a:r>
              <a:rPr lang="zh-CN" altLang="en-US" sz="4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畢竟兩者都必須兼顧</a:t>
            </a:r>
            <a:r>
              <a:rPr lang="en-US" altLang="zh-CN" sz="4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…</a:t>
            </a:r>
            <a:r>
              <a:rPr lang="zh-CN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彌迦書</a:t>
            </a:r>
            <a:r>
              <a:rPr lang="en-US" altLang="zh-CN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6:8</a:t>
            </a:r>
            <a:r>
              <a:rPr lang="zh-CN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，</a:t>
            </a:r>
            <a:r>
              <a:rPr lang="zh-CN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sz="4400" dirty="0">
                <a:solidFill>
                  <a:srgbClr val="0000D6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世人哪，耶和華已指示你何為善。</a:t>
            </a:r>
            <a:r>
              <a:rPr lang="zh-CN" altLang="en-US" sz="4400" dirty="0">
                <a:solidFill>
                  <a:srgbClr val="0000D6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CN" sz="4400" dirty="0">
                <a:solidFill>
                  <a:srgbClr val="0000D6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向你所要的是甚麼呢</a:t>
            </a:r>
            <a:r>
              <a:rPr lang="en-US" sz="4400" dirty="0">
                <a:solidFill>
                  <a:srgbClr val="0000D6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? </a:t>
            </a:r>
            <a:r>
              <a:rPr lang="zh-CN" sz="4400" dirty="0">
                <a:solidFill>
                  <a:srgbClr val="0000D6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只要你</a:t>
            </a:r>
            <a:r>
              <a:rPr lang="zh-CN" sz="4400" u="sng" dirty="0">
                <a:solidFill>
                  <a:srgbClr val="0000D6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行公義，好憐憫，存謙卑的心，與你的神同行。</a:t>
            </a:r>
            <a:r>
              <a:rPr lang="zh-CN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endParaRPr lang="en-US" sz="4400" dirty="0"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298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8971" y="457200"/>
            <a:ext cx="8207829" cy="5932713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zh-TW" altLang="en-US" sz="4400" dirty="0"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當一個教會在堅持真理的同時，若沒有愛心來調和與監督；那這個教會就已經失去她最有力的見證</a:t>
            </a:r>
            <a:r>
              <a:rPr lang="zh-TW" altLang="en-US" sz="4400" dirty="0"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：</a:t>
            </a:r>
            <a:r>
              <a:rPr lang="en-US" altLang="zh-TW" sz="4400" dirty="0"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altLang="en-US" sz="4400" dirty="0"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你們若有彼此相愛的心，眾人因此就認出你們是我的門徒了。</a:t>
            </a:r>
            <a:r>
              <a:rPr lang="en-US" altLang="zh-TW" sz="4400" dirty="0"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en-GB" sz="4400" dirty="0"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en-US" sz="4400" dirty="0"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約翰福音</a:t>
            </a:r>
            <a:r>
              <a:rPr lang="zh-TW" altLang="en-US" sz="4400" dirty="0">
                <a:latin typeface="Courier New" panose="02070309020205020404" pitchFamily="49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13:35)</a:t>
            </a:r>
            <a:r>
              <a:rPr lang="zh-TW" altLang="en-US" sz="4400" dirty="0"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sz="4400" dirty="0"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731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086" y="464683"/>
            <a:ext cx="8229599" cy="5968773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altLang="en-US" sz="40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因此主耶穌指出這件錯誤的嚴重性</a:t>
            </a:r>
            <a:r>
              <a:rPr lang="en-US" sz="40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– </a:t>
            </a:r>
            <a:r>
              <a:rPr lang="zh-TW" altLang="en-US" sz="40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教會</a:t>
            </a:r>
            <a:r>
              <a:rPr lang="zh-CN" altLang="en-US" sz="40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就會</a:t>
            </a:r>
            <a:r>
              <a:rPr lang="zh-TW" altLang="en-US" sz="40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失去他們做耶穌基督見證人的身份</a:t>
            </a:r>
            <a:r>
              <a:rPr lang="zh-TW" altLang="en-US" sz="4000" dirty="0"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zh-TW" altLang="en-US" sz="40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也就失去了他們存在的主要意義</a:t>
            </a:r>
            <a:r>
              <a:rPr lang="zh-TW" altLang="en-US" sz="4000" dirty="0"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– </a:t>
            </a:r>
            <a:r>
              <a:rPr lang="en-US" altLang="zh-CN" sz="40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altLang="en-US" sz="40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作我的見證</a:t>
            </a:r>
            <a:r>
              <a:rPr lang="zh-CN" altLang="en-US" sz="4000" dirty="0"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。</a:t>
            </a:r>
            <a:r>
              <a:rPr lang="en-US" altLang="zh-CN" sz="40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endParaRPr lang="en-US" sz="4000" dirty="0">
              <a:latin typeface="Candara" panose="020E0502030303020204" pitchFamily="34" charset="0"/>
              <a:ea typeface="PMingLiU" panose="02020500000000000000" pitchFamily="18" charset="-120"/>
            </a:endParaRPr>
          </a:p>
          <a:p>
            <a:pPr marL="914400" indent="-6858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ð"/>
            </a:pPr>
            <a:r>
              <a:rPr lang="zh-TW" altLang="en-US" sz="40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所以</a:t>
            </a:r>
            <a:r>
              <a:rPr lang="en-US" altLang="zh-TW" sz="40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應當</a:t>
            </a:r>
            <a:r>
              <a:rPr lang="zh-TW" altLang="en-US" sz="40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回想</a:t>
            </a:r>
            <a:r>
              <a:rPr lang="en-GB" sz="3600" b="1" dirty="0">
                <a:solidFill>
                  <a:srgbClr val="3366FF"/>
                </a:solidFill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GB" sz="3600" b="1" i="1" dirty="0">
                <a:solidFill>
                  <a:srgbClr val="3366FF"/>
                </a:solidFill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remember</a:t>
            </a:r>
            <a:r>
              <a:rPr lang="en-GB" sz="3600" b="1" dirty="0">
                <a:solidFill>
                  <a:srgbClr val="3366FF"/>
                </a:solidFill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TW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你是從哪裡墜落的，並要</a:t>
            </a:r>
            <a:r>
              <a:rPr lang="zh-TW" altLang="en-US" sz="40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悔改</a:t>
            </a:r>
            <a:r>
              <a:rPr lang="en-GB" sz="3600" b="1" i="1" dirty="0">
                <a:solidFill>
                  <a:srgbClr val="3366FF"/>
                </a:solidFill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(turn around)</a:t>
            </a:r>
            <a:r>
              <a:rPr lang="zh-TW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TW" altLang="en-US" sz="40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行</a:t>
            </a:r>
            <a:r>
              <a:rPr lang="en-GB" sz="3600" b="1" i="1" dirty="0">
                <a:solidFill>
                  <a:srgbClr val="3366FF"/>
                </a:solidFill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(do/act on)</a:t>
            </a:r>
            <a:r>
              <a:rPr lang="zh-TW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起初所行的事。</a:t>
            </a:r>
            <a:r>
              <a:rPr lang="en-US" altLang="zh-CN" sz="40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endParaRPr lang="en-US" sz="4000" dirty="0"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799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9857" y="687387"/>
            <a:ext cx="8196943" cy="5506583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zh-CN" sz="4800" dirty="0">
                <a:solidFill>
                  <a:schemeClr val="tx2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en-US" sz="48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9</a:t>
            </a:r>
            <a:r>
              <a:rPr lang="en-US" sz="48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 </a:t>
            </a:r>
            <a:r>
              <a:rPr lang="zh-CN" altLang="en-US" sz="48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我知道你的患難、你的貧窮，你卻是富足的；也知道那自稱是猶太人所說的毀謗話，</a:t>
            </a:r>
            <a:r>
              <a:rPr lang="zh-CN" altLang="en-US" sz="48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其實他們不是猶太人，乃是撒旦一會的人。</a:t>
            </a:r>
            <a:r>
              <a:rPr lang="en-US" altLang="zh-CN" sz="4800" dirty="0">
                <a:solidFill>
                  <a:schemeClr val="tx2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endParaRPr lang="en-US" sz="4800" dirty="0">
              <a:solidFill>
                <a:schemeClr val="tx2"/>
              </a:solidFill>
              <a:latin typeface="DFYuanMedium-B5" panose="020F0509000000000000" pitchFamily="49" charset="-120"/>
              <a:ea typeface="DFYuanMedium-B5" panose="020F05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85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A7AED-DD7A-7E8B-F6E3-AAA397A94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10598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CN" sz="4800" b="0" dirty="0">
                <a:solidFill>
                  <a:schemeClr val="tx2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altLang="en-US" sz="4800" b="0" dirty="0">
                <a:solidFill>
                  <a:schemeClr val="tx2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我知道你的患難、你的貧窮，你卻是富足的；</a:t>
            </a:r>
            <a:r>
              <a:rPr lang="en-US" altLang="zh-CN" sz="4800" b="0" dirty="0">
                <a:solidFill>
                  <a:schemeClr val="tx2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endParaRPr lang="en-US" sz="4800" b="0" dirty="0">
              <a:solidFill>
                <a:schemeClr val="tx2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6AB21D-5BD4-DEF3-7D91-D861AE954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6171" y="4120006"/>
            <a:ext cx="7371534" cy="2105989"/>
          </a:xfrm>
        </p:spPr>
        <p:txBody>
          <a:bodyPr anchor="ctr">
            <a:normAutofit/>
          </a:bodyPr>
          <a:lstStyle/>
          <a:p>
            <a:r>
              <a:rPr lang="zh-CN" altLang="en-US" sz="4800" dirty="0">
                <a:solidFill>
                  <a:srgbClr val="0000D6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到底是貧窮還是富足</a:t>
            </a:r>
            <a:r>
              <a:rPr lang="en-US" altLang="zh-CN" sz="4800" dirty="0">
                <a:solidFill>
                  <a:srgbClr val="0000D6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?</a:t>
            </a:r>
          </a:p>
          <a:p>
            <a:r>
              <a:rPr lang="zh-CN" altLang="en-US" sz="4800" dirty="0">
                <a:solidFill>
                  <a:srgbClr val="BC003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就看你衡量的是什麼！</a:t>
            </a:r>
            <a:endParaRPr lang="en-US" sz="4800" dirty="0">
              <a:solidFill>
                <a:srgbClr val="BC003F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34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8758AA-45DA-4761-8496-77BF0EC73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6" y="457200"/>
            <a:ext cx="7783285" cy="3657600"/>
          </a:xfrm>
        </p:spPr>
        <p:txBody>
          <a:bodyPr vert="horz" lIns="68580" tIns="34290" rIns="68580" bIns="34290" rtlCol="0" anchor="ctr" anchorCtr="0"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zh-CN" altLang="en-US" sz="4000" dirty="0">
                <a:solidFill>
                  <a:schemeClr val="tx2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主在這裡所說的</a:t>
            </a:r>
            <a:r>
              <a:rPr lang="en-US" altLang="zh-CN" sz="4000" dirty="0">
                <a:solidFill>
                  <a:schemeClr val="tx2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CN" altLang="en-US" sz="4000" dirty="0">
                <a:solidFill>
                  <a:srgbClr val="BC003F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貧窮</a:t>
            </a:r>
            <a:r>
              <a:rPr lang="en-US" altLang="zh-CN" sz="4000" dirty="0">
                <a:solidFill>
                  <a:schemeClr val="tx2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r>
              <a:rPr lang="zh-CN" altLang="en-US" sz="4000" dirty="0">
                <a:solidFill>
                  <a:schemeClr val="tx2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與</a:t>
            </a:r>
            <a:r>
              <a:rPr lang="en-US" altLang="zh-CN" sz="4000" dirty="0">
                <a:solidFill>
                  <a:schemeClr val="tx2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CN" altLang="en-US" sz="4000" dirty="0">
                <a:solidFill>
                  <a:srgbClr val="BC003F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富足</a:t>
            </a:r>
            <a:r>
              <a:rPr lang="en-US" altLang="zh-CN" sz="4000" dirty="0">
                <a:solidFill>
                  <a:schemeClr val="tx2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r>
              <a:rPr lang="zh-CN" altLang="en-US" sz="4000" dirty="0">
                <a:solidFill>
                  <a:schemeClr val="tx2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都是</a:t>
            </a:r>
            <a:r>
              <a:rPr lang="zh-CN" altLang="en-US" sz="4000" dirty="0">
                <a:solidFill>
                  <a:srgbClr val="C000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今天的實際光景</a:t>
            </a:r>
            <a:r>
              <a:rPr lang="zh-CN" altLang="en-US" sz="4000" dirty="0">
                <a:solidFill>
                  <a:schemeClr val="tx2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。否則語氣就不相稱了。換句話說，天上的財寶不是將來新天新地裡才會實現。而是在今生就已經應驗的。</a:t>
            </a:r>
            <a:endParaRPr lang="en-US" sz="4000" dirty="0">
              <a:solidFill>
                <a:schemeClr val="tx2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0D7F4D-7475-4D21-B4F8-E0FAF6BFBD0A}"/>
              </a:ext>
            </a:extLst>
          </p:cNvPr>
          <p:cNvSpPr txBox="1"/>
          <p:nvPr/>
        </p:nvSpPr>
        <p:spPr>
          <a:xfrm>
            <a:off x="899081" y="4373602"/>
            <a:ext cx="7345838" cy="1661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4800" dirty="0">
                <a:solidFill>
                  <a:srgbClr val="0000D6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然而，天上的財寶又是指什麼呢</a:t>
            </a:r>
            <a:r>
              <a:rPr lang="en-US" altLang="zh-CN" sz="4800" dirty="0">
                <a:solidFill>
                  <a:srgbClr val="0000D6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?  </a:t>
            </a:r>
            <a:r>
              <a:rPr lang="zh-CN" altLang="en-US" sz="4800" dirty="0">
                <a:solidFill>
                  <a:srgbClr val="0000D6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使徒們怎麼看</a:t>
            </a:r>
            <a:r>
              <a:rPr lang="en-US" altLang="zh-CN" sz="4800" dirty="0">
                <a:solidFill>
                  <a:srgbClr val="0000D6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?</a:t>
            </a:r>
            <a:endParaRPr lang="en-US" sz="4800" dirty="0">
              <a:solidFill>
                <a:srgbClr val="0000D6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342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086" y="464684"/>
            <a:ext cx="8240485" cy="5936116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350"/>
              </a:spcBef>
              <a:spcAft>
                <a:spcPts val="450"/>
              </a:spcAft>
              <a:buNone/>
              <a:tabLst>
                <a:tab pos="2743200" algn="l"/>
              </a:tabLst>
            </a:pPr>
            <a:r>
              <a:rPr lang="zh-TW" altLang="en-US" sz="4000" dirty="0">
                <a:solidFill>
                  <a:srgbClr val="2D051A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林後</a:t>
            </a:r>
            <a:r>
              <a:rPr lang="en-US" altLang="zh-TW" sz="4000" dirty="0">
                <a:solidFill>
                  <a:srgbClr val="2D051A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6:10</a:t>
            </a:r>
            <a:r>
              <a:rPr lang="en-US" sz="40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	</a:t>
            </a:r>
            <a:r>
              <a:rPr lang="zh-TW" altLang="en-US" sz="4000" dirty="0">
                <a:solidFill>
                  <a:srgbClr val="2D051A"/>
                </a:solidFill>
                <a:latin typeface="DFWeiBei-B5" panose="03000709000000000000" pitchFamily="65" charset="-120"/>
                <a:ea typeface="DFWeiBei-B5" panose="03000709000000000000" pitchFamily="65" charset="-120"/>
                <a:cs typeface="Times New Roman" panose="02020603050405020304" pitchFamily="18" charset="0"/>
              </a:rPr>
              <a:t>似乎憂愁，卻是常常快樂的，</a:t>
            </a:r>
            <a:r>
              <a:rPr lang="zh-TW" altLang="en-US" sz="4000" dirty="0">
                <a:solidFill>
                  <a:srgbClr val="C00000"/>
                </a:solidFill>
                <a:latin typeface="DFWeiBei-B5" panose="03000709000000000000" pitchFamily="65" charset="-120"/>
                <a:ea typeface="DFWeiBei-B5" panose="03000709000000000000" pitchFamily="65" charset="-120"/>
                <a:cs typeface="Times New Roman" panose="02020603050405020304" pitchFamily="18" charset="0"/>
              </a:rPr>
              <a:t>似乎貧窮，卻是叫許多人富足的，似乎一無所有，卻是樣樣都有的</a:t>
            </a:r>
            <a:r>
              <a:rPr lang="zh-TW" altLang="en-US" sz="4000" dirty="0">
                <a:solidFill>
                  <a:srgbClr val="2D051A"/>
                </a:solidFill>
                <a:latin typeface="DFWeiBei-B5" panose="03000709000000000000" pitchFamily="65" charset="-120"/>
                <a:ea typeface="DFWeiBei-B5" panose="03000709000000000000" pitchFamily="65" charset="-120"/>
                <a:cs typeface="Times New Roman" panose="02020603050405020304" pitchFamily="18" charset="0"/>
              </a:rPr>
              <a:t>。</a:t>
            </a:r>
            <a:endParaRPr lang="en-US" sz="4000" dirty="0">
              <a:solidFill>
                <a:srgbClr val="2D051A"/>
              </a:solidFill>
              <a:latin typeface="DFWeiBei-B5" panose="03000709000000000000" pitchFamily="65" charset="-120"/>
              <a:ea typeface="DFWeiBei-B5" panose="03000709000000000000" pitchFamily="65" charset="-120"/>
            </a:endParaRPr>
          </a:p>
          <a:p>
            <a:pPr marL="0" indent="0">
              <a:lnSpc>
                <a:spcPct val="110000"/>
              </a:lnSpc>
              <a:spcBef>
                <a:spcPts val="1350"/>
              </a:spcBef>
              <a:spcAft>
                <a:spcPts val="450"/>
              </a:spcAft>
              <a:buNone/>
              <a:tabLst>
                <a:tab pos="2743200" algn="l"/>
              </a:tabLst>
            </a:pPr>
            <a:r>
              <a:rPr lang="zh-CN" altLang="en-US" sz="4000" dirty="0">
                <a:solidFill>
                  <a:srgbClr val="2D051A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雅各書 </a:t>
            </a:r>
            <a:r>
              <a:rPr lang="en-US" sz="40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2:5 	</a:t>
            </a:r>
            <a:r>
              <a:rPr lang="zh-TW" altLang="en-US" sz="4000" dirty="0">
                <a:solidFill>
                  <a:srgbClr val="2D051A"/>
                </a:solidFill>
                <a:latin typeface="DFWeiBei-B5" panose="03000709000000000000" pitchFamily="65" charset="-120"/>
                <a:ea typeface="DFWeiBei-B5" panose="03000709000000000000" pitchFamily="65" charset="-120"/>
                <a:cs typeface="Times New Roman" panose="02020603050405020304" pitchFamily="18" charset="0"/>
              </a:rPr>
              <a:t>我親愛的弟兄們請聽，神豈不是</a:t>
            </a:r>
            <a:r>
              <a:rPr lang="zh-TW" altLang="en-US" sz="4000" dirty="0">
                <a:solidFill>
                  <a:srgbClr val="3366FF"/>
                </a:solidFill>
                <a:latin typeface="DFWeiBei-B5" panose="03000709000000000000" pitchFamily="65" charset="-120"/>
                <a:ea typeface="DFWeiBei-B5" panose="03000709000000000000" pitchFamily="65" charset="-120"/>
                <a:cs typeface="Times New Roman" panose="02020603050405020304" pitchFamily="18" charset="0"/>
              </a:rPr>
              <a:t>揀選了世上的貧窮人，叫他們</a:t>
            </a:r>
            <a:r>
              <a:rPr lang="zh-TW" altLang="en-US" sz="4000" u="sng" dirty="0">
                <a:solidFill>
                  <a:srgbClr val="C00000"/>
                </a:solidFill>
                <a:latin typeface="DFWeiBei-B5" panose="03000709000000000000" pitchFamily="65" charset="-120"/>
                <a:ea typeface="DFWeiBei-B5" panose="03000709000000000000" pitchFamily="65" charset="-120"/>
                <a:cs typeface="Times New Roman" panose="02020603050405020304" pitchFamily="18" charset="0"/>
              </a:rPr>
              <a:t>在信上富足</a:t>
            </a:r>
            <a:r>
              <a:rPr lang="zh-TW" altLang="en-US" sz="4000" dirty="0">
                <a:solidFill>
                  <a:srgbClr val="2D051A"/>
                </a:solidFill>
                <a:latin typeface="DFWeiBei-B5" panose="03000709000000000000" pitchFamily="65" charset="-120"/>
                <a:ea typeface="DFWeiBei-B5" panose="03000709000000000000" pitchFamily="65" charset="-120"/>
                <a:cs typeface="Times New Roman" panose="02020603050405020304" pitchFamily="18" charset="0"/>
              </a:rPr>
              <a:t>，並承受</a:t>
            </a:r>
            <a:r>
              <a:rPr lang="zh-CN" altLang="en-US" sz="4000" dirty="0">
                <a:solidFill>
                  <a:srgbClr val="2D051A"/>
                </a:solidFill>
                <a:latin typeface="DFWeiBei-B5" panose="03000709000000000000" pitchFamily="65" charset="-120"/>
                <a:ea typeface="DFWeiBei-B5" panose="03000709000000000000" pitchFamily="65" charset="-120"/>
                <a:cs typeface="Times New Roman" panose="02020603050405020304" pitchFamily="18" charset="0"/>
              </a:rPr>
              <a:t>祂</a:t>
            </a:r>
            <a:r>
              <a:rPr lang="zh-TW" altLang="en-US" sz="4000" dirty="0">
                <a:solidFill>
                  <a:srgbClr val="2D051A"/>
                </a:solidFill>
                <a:latin typeface="DFWeiBei-B5" panose="03000709000000000000" pitchFamily="65" charset="-120"/>
                <a:ea typeface="DFWeiBei-B5" panose="03000709000000000000" pitchFamily="65" charset="-120"/>
                <a:cs typeface="Times New Roman" panose="02020603050405020304" pitchFamily="18" charset="0"/>
              </a:rPr>
              <a:t>所應許給那些愛</a:t>
            </a:r>
            <a:r>
              <a:rPr lang="zh-CN" altLang="en-US" sz="4000" dirty="0">
                <a:solidFill>
                  <a:srgbClr val="2D051A"/>
                </a:solidFill>
                <a:latin typeface="DFWeiBei-B5" panose="03000709000000000000" pitchFamily="65" charset="-120"/>
                <a:ea typeface="DFWeiBei-B5" panose="03000709000000000000" pitchFamily="65" charset="-120"/>
                <a:cs typeface="Times New Roman" panose="02020603050405020304" pitchFamily="18" charset="0"/>
              </a:rPr>
              <a:t>祂</a:t>
            </a:r>
            <a:r>
              <a:rPr lang="zh-TW" altLang="en-US" sz="4000" dirty="0">
                <a:solidFill>
                  <a:srgbClr val="2D051A"/>
                </a:solidFill>
                <a:latin typeface="DFWeiBei-B5" panose="03000709000000000000" pitchFamily="65" charset="-120"/>
                <a:ea typeface="DFWeiBei-B5" panose="03000709000000000000" pitchFamily="65" charset="-120"/>
                <a:cs typeface="Times New Roman" panose="02020603050405020304" pitchFamily="18" charset="0"/>
              </a:rPr>
              <a:t>之人的國麼。</a:t>
            </a:r>
            <a:endParaRPr lang="en-US" sz="4000" dirty="0">
              <a:solidFill>
                <a:srgbClr val="2D051A"/>
              </a:solidFill>
              <a:latin typeface="DFWeiBei-B5" panose="03000709000000000000" pitchFamily="65" charset="-12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759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457201"/>
            <a:ext cx="8207830" cy="5954486"/>
          </a:xfrm>
        </p:spPr>
        <p:txBody>
          <a:bodyPr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44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6</a:t>
            </a:r>
            <a:r>
              <a:rPr lang="en-GB" sz="4400" dirty="0">
                <a:solidFill>
                  <a:srgbClr val="001B70"/>
                </a:solidFill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altLang="en-US" sz="44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然而，你還有一件可取的事，就是你恨惡尼哥拉一黨人的行為，這也是我所恨惡的。</a:t>
            </a:r>
            <a:r>
              <a:rPr lang="en-GB" sz="44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7</a:t>
            </a:r>
            <a:r>
              <a:rPr lang="en-GB" sz="4400" dirty="0">
                <a:solidFill>
                  <a:srgbClr val="001B70"/>
                </a:solidFill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altLang="en-US" sz="44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聖靈向眾教會所說的話，凡有耳的，就應當聽！得勝的，我必將神樂園中生命樹的果子賜給他吃。</a:t>
            </a:r>
            <a:r>
              <a:rPr lang="en-US" altLang="zh-TW" sz="4400" dirty="0">
                <a:solidFill>
                  <a:srgbClr val="001B70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endParaRPr lang="en-US" sz="4400" dirty="0">
              <a:solidFill>
                <a:srgbClr val="001B70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002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5A62AD-966C-CE90-BC85-EB88737CF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446314"/>
            <a:ext cx="8207828" cy="59436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chemeClr val="tx2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因著他們的信仰，他們在地上那暫時的，有形有體的財物上是貧乏的；然而在永恆的，屬天的財富上卻是富足的。</a:t>
            </a:r>
            <a:endParaRPr lang="en-US" altLang="zh-CN" sz="4800" dirty="0">
              <a:solidFill>
                <a:schemeClr val="tx2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4800" dirty="0">
                <a:solidFill>
                  <a:schemeClr val="tx2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TW" altLang="en-US" sz="48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因信心所作的</a:t>
            </a:r>
            <a:r>
              <a:rPr lang="zh-TW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工夫</a:t>
            </a:r>
            <a:r>
              <a:rPr lang="zh-TW" altLang="en-US" sz="48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，因愛心所受的</a:t>
            </a:r>
            <a:r>
              <a:rPr lang="zh-TW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勞苦</a:t>
            </a:r>
            <a:r>
              <a:rPr lang="zh-TW" altLang="en-US" sz="48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，因盼望我們主耶穌基督所存的</a:t>
            </a:r>
            <a:r>
              <a:rPr lang="zh-TW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忍耐</a:t>
            </a:r>
            <a:r>
              <a:rPr lang="zh-TW" altLang="en-US" sz="48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en-US" altLang="zh-TW" sz="48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en-GB" sz="48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48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帖前</a:t>
            </a:r>
            <a:r>
              <a:rPr lang="en-US" sz="48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1:3) </a:t>
            </a:r>
            <a:endParaRPr lang="en-US" sz="4800" dirty="0">
              <a:solidFill>
                <a:schemeClr val="tx2"/>
              </a:solidFill>
              <a:latin typeface="DFPWeiBei-B5" panose="03000700000000000000" pitchFamily="66" charset="-120"/>
              <a:ea typeface="DFPWeiBei-B5" panose="03000700000000000000" pitchFamily="66" charset="-120"/>
            </a:endParaRPr>
          </a:p>
          <a:p>
            <a:pPr mar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440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8971" y="495754"/>
            <a:ext cx="8196943" cy="5915932"/>
          </a:xfrm>
        </p:spPr>
        <p:txBody>
          <a:bodyPr vert="horz" lIns="68580" tIns="34290" rIns="68580" bIns="34290" rtlCol="0" anchor="ctr">
            <a:noAutofit/>
          </a:bodyPr>
          <a:lstStyle/>
          <a:p>
            <a:pPr marL="0" indent="0">
              <a:lnSpc>
                <a:spcPct val="110000"/>
              </a:lnSpc>
              <a:spcBef>
                <a:spcPts val="900"/>
              </a:spcBef>
              <a:spcAft>
                <a:spcPts val="450"/>
              </a:spcAft>
              <a:buNone/>
            </a:pPr>
            <a:r>
              <a:rPr lang="zh-CN" altLang="en-US" sz="4800" dirty="0">
                <a:solidFill>
                  <a:schemeClr val="tx2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關於</a:t>
            </a:r>
            <a:r>
              <a:rPr lang="en-US" altLang="zh-CN" sz="4800" dirty="0">
                <a:solidFill>
                  <a:schemeClr val="tx2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『</a:t>
            </a:r>
            <a:r>
              <a:rPr lang="zh-CN" altLang="en-US" sz="4800" dirty="0">
                <a:solidFill>
                  <a:schemeClr val="tx2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假猶太人</a:t>
            </a:r>
            <a:r>
              <a:rPr lang="en-US" altLang="zh-CN" sz="4800" dirty="0">
                <a:solidFill>
                  <a:schemeClr val="tx2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』</a:t>
            </a:r>
            <a:r>
              <a:rPr lang="zh-CN" altLang="en-US" sz="4800" dirty="0">
                <a:solidFill>
                  <a:schemeClr val="tx2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：</a:t>
            </a:r>
            <a:endParaRPr lang="en-US" altLang="zh-CN" sz="4800" dirty="0">
              <a:solidFill>
                <a:schemeClr val="tx2"/>
              </a:solidFill>
              <a:latin typeface="DFYuanMedium-B5" panose="020F0509000000000000" pitchFamily="49" charset="-120"/>
              <a:ea typeface="DFYuanMedium-B5" panose="020F0509000000000000" pitchFamily="49" charset="-12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900"/>
              </a:spcBef>
              <a:spcAft>
                <a:spcPts val="450"/>
              </a:spcAft>
              <a:buNone/>
            </a:pPr>
            <a:r>
              <a:rPr lang="zh-CN" altLang="en-US" sz="4800" dirty="0">
                <a:solidFill>
                  <a:schemeClr val="tx2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施洗約翰：</a:t>
            </a:r>
            <a:r>
              <a:rPr lang="en-US" altLang="zh-CN" sz="48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『</a:t>
            </a:r>
            <a:r>
              <a:rPr lang="zh-TW" altLang="en-US" sz="48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不要自己心裡說：有亞伯拉罕為我們的袓宗，我告訴你們，神能從這些石頭中給亞伯拉罕興起子孫來。</a:t>
            </a:r>
            <a:r>
              <a:rPr lang="en-US" altLang="zh-CN" sz="48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』(</a:t>
            </a:r>
            <a:r>
              <a:rPr lang="zh-CN" altLang="en-US" sz="48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馬太福音 </a:t>
            </a:r>
            <a:r>
              <a:rPr lang="en-US" sz="48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3:9)</a:t>
            </a:r>
            <a:endParaRPr lang="en-US" sz="4800" dirty="0">
              <a:solidFill>
                <a:schemeClr val="tx2"/>
              </a:solidFill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89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8971" y="495754"/>
            <a:ext cx="8207829" cy="5665560"/>
          </a:xfrm>
        </p:spPr>
        <p:txBody>
          <a:bodyPr vert="horz" lIns="68580" tIns="34290" rIns="68580" bIns="34290" rtlCol="0" anchor="ctr">
            <a:noAutofit/>
          </a:bodyPr>
          <a:lstStyle/>
          <a:p>
            <a:pPr marL="0" indent="0">
              <a:lnSpc>
                <a:spcPct val="110000"/>
              </a:lnSpc>
              <a:spcBef>
                <a:spcPts val="900"/>
              </a:spcBef>
              <a:spcAft>
                <a:spcPts val="450"/>
              </a:spcAft>
              <a:buNone/>
            </a:pPr>
            <a:r>
              <a:rPr lang="zh-CN" altLang="en-US" sz="48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主耶穌：</a:t>
            </a:r>
            <a:r>
              <a:rPr lang="en-US" altLang="zh-CN" sz="48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altLang="en-US" sz="48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他們說：我們的父就是亞伯拉罕。耶穌說：你們若是亞伯拉罕的兒子，就必行亞伯拉罕所行的事</a:t>
            </a:r>
            <a:r>
              <a:rPr lang="en-US" altLang="zh-TW" sz="48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r>
              <a:rPr lang="zh-TW" altLang="en-US" sz="48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你們是出於你們的父魔鬼</a:t>
            </a:r>
            <a:r>
              <a:rPr lang="en-US" altLang="zh-TW" sz="48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…</a:t>
            </a:r>
            <a:r>
              <a:rPr lang="en-US" altLang="zh-CN" sz="48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CN" altLang="en-US" sz="48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約翰福音 </a:t>
            </a:r>
            <a:r>
              <a:rPr lang="en-US" sz="48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8:39</a:t>
            </a:r>
            <a:r>
              <a:rPr lang="zh-CN" altLang="en-US" sz="48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，</a:t>
            </a:r>
            <a:r>
              <a:rPr lang="en-US" sz="48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44</a:t>
            </a:r>
            <a:endParaRPr lang="en-US" sz="4800" dirty="0">
              <a:solidFill>
                <a:schemeClr val="tx2"/>
              </a:solidFill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96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8972" y="469673"/>
            <a:ext cx="8207828" cy="5942014"/>
          </a:xfrm>
        </p:spPr>
        <p:txBody>
          <a:bodyPr vert="horz" lIns="68580" tIns="34290" rIns="68580" bIns="34290" rtlCol="0" anchor="ctr"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D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保羅</a:t>
            </a:r>
            <a:r>
              <a:rPr lang="zh-CN" altLang="en-US" sz="44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：</a:t>
            </a:r>
            <a:r>
              <a:rPr lang="en-US" altLang="zh-CN" sz="4400" dirty="0">
                <a:solidFill>
                  <a:schemeClr val="tx2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『</a:t>
            </a:r>
            <a:r>
              <a:rPr lang="zh-TW" altLang="en-US" sz="44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惟有</a:t>
            </a:r>
            <a:r>
              <a:rPr lang="zh-TW" altLang="en-US" sz="4400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裡面作的</a:t>
            </a:r>
            <a:r>
              <a:rPr lang="zh-TW" altLang="en-US" sz="44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，才是</a:t>
            </a:r>
            <a:r>
              <a:rPr lang="zh-TW" altLang="en-US" sz="4400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真猶太人</a:t>
            </a:r>
            <a:r>
              <a:rPr lang="zh-TW" altLang="en-US" sz="44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，真割禮也是心裡的，</a:t>
            </a:r>
            <a:r>
              <a:rPr lang="zh-TW" altLang="en-US" sz="4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在乎靈不在乎儀文</a:t>
            </a:r>
            <a:r>
              <a:rPr lang="en-US" altLang="zh-TW" sz="44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…</a:t>
            </a:r>
            <a:r>
              <a:rPr lang="en-US" altLang="zh-CN" sz="4400" dirty="0">
                <a:solidFill>
                  <a:schemeClr val="tx2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』</a:t>
            </a:r>
            <a:r>
              <a:rPr lang="en-US" altLang="zh-CN" sz="40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(</a:t>
            </a:r>
            <a:r>
              <a:rPr lang="zh-CN" altLang="en-US" sz="40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羅馬書 </a:t>
            </a:r>
            <a:r>
              <a:rPr lang="en-US" sz="40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2:29</a:t>
            </a:r>
            <a:r>
              <a:rPr lang="en-US" sz="40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D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彼得</a:t>
            </a:r>
            <a:r>
              <a:rPr lang="zh-CN" altLang="en-US" sz="44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：</a:t>
            </a:r>
            <a:r>
              <a:rPr lang="en-US" altLang="zh-CN" sz="44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altLang="en-US" sz="44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你們從前算不得子民，現在卻作了神的子民，從前未曾蒙憐恤，現在卻蒙了憐恤。</a:t>
            </a:r>
            <a:r>
              <a:rPr lang="en-US" altLang="zh-CN" sz="44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en-US" altLang="zh-CN" sz="40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CN" altLang="en-US" sz="40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彼得前書 </a:t>
            </a:r>
            <a:r>
              <a:rPr lang="en-US" sz="40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2:10)</a:t>
            </a:r>
            <a:endParaRPr lang="en-US" sz="4400" dirty="0">
              <a:solidFill>
                <a:schemeClr val="tx2"/>
              </a:solidFill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70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086" y="475570"/>
            <a:ext cx="8251371" cy="5925230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latin typeface="Candara" panose="020E0502030303020204" pitchFamily="34" charset="0"/>
                <a:ea typeface="DFPWeiBei-B5" panose="03000700000000000000" pitchFamily="66" charset="-120"/>
              </a:rPr>
              <a:t>馬太福音</a:t>
            </a:r>
            <a:r>
              <a:rPr lang="en-US" sz="4800" dirty="0">
                <a:latin typeface="Candara" panose="020E0502030303020204" pitchFamily="34" charset="0"/>
                <a:ea typeface="DFPWeiBei-B5" panose="03000700000000000000" pitchFamily="66" charset="-120"/>
              </a:rPr>
              <a:t> 6:19	</a:t>
            </a:r>
            <a:r>
              <a:rPr lang="zh-TW" altLang="en-US" sz="4800" dirty="0">
                <a:latin typeface="Candara" panose="020E0502030303020204" pitchFamily="34" charset="0"/>
                <a:ea typeface="DFPWeiBei-B5" panose="03000700000000000000" pitchFamily="66" charset="-120"/>
              </a:rPr>
              <a:t>不要為自己</a:t>
            </a:r>
            <a:r>
              <a:rPr lang="zh-TW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積儹財寶在地上</a:t>
            </a:r>
            <a:r>
              <a:rPr lang="zh-TW" altLang="en-US" sz="4800" dirty="0">
                <a:latin typeface="Candara" panose="020E0502030303020204" pitchFamily="34" charset="0"/>
                <a:ea typeface="DFPWeiBei-B5" panose="03000700000000000000" pitchFamily="66" charset="-120"/>
              </a:rPr>
              <a:t>、地上有蟲子咬、能鏽壞、也有賊挖窟窿來偷．</a:t>
            </a:r>
            <a:r>
              <a:rPr lang="en-US" sz="4800" dirty="0">
                <a:latin typeface="Candara" panose="020E0502030303020204" pitchFamily="34" charset="0"/>
                <a:ea typeface="DFPWeiBei-B5" panose="03000700000000000000" pitchFamily="66" charset="-120"/>
              </a:rPr>
              <a:t>20</a:t>
            </a:r>
            <a:r>
              <a:rPr lang="zh-TW" altLang="en-US" sz="4800" dirty="0">
                <a:latin typeface="Candara" panose="020E0502030303020204" pitchFamily="34" charset="0"/>
                <a:ea typeface="DFPWeiBei-B5" panose="03000700000000000000" pitchFamily="66" charset="-120"/>
              </a:rPr>
              <a:t>只要積儹財寶在天上、天上沒有蟲子咬、不能鏽壞、也沒有賊挖窟窿來偷</a:t>
            </a:r>
            <a:r>
              <a:rPr lang="zh-CN" altLang="en-US" sz="4800" dirty="0"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4800" dirty="0"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4540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86" y="696685"/>
            <a:ext cx="8224651" cy="5508171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zh-TW" sz="4800" dirty="0">
                <a:solidFill>
                  <a:srgbClr val="001B7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en-GB" sz="4800" dirty="0">
                <a:solidFill>
                  <a:srgbClr val="001B7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10</a:t>
            </a:r>
            <a:r>
              <a:rPr lang="en-GB" sz="48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altLang="en-US" sz="48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你將要受的苦</a:t>
            </a:r>
            <a:r>
              <a:rPr lang="zh-TW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你不用怕</a:t>
            </a:r>
            <a:r>
              <a:rPr lang="zh-TW" altLang="en-US" sz="48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。魔鬼要把你們中間幾個人下在監裡，叫你們被試煉，你們必受患難十日。</a:t>
            </a:r>
            <a:r>
              <a:rPr lang="en-US" altLang="zh-TW" sz="4800" dirty="0">
                <a:solidFill>
                  <a:srgbClr val="001B7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endParaRPr lang="en-US" sz="4800" dirty="0">
              <a:solidFill>
                <a:srgbClr val="001B70"/>
              </a:solidFill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960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E9BB8-86C4-4B73-91A7-403DE3FDBB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3087" y="452438"/>
            <a:ext cx="7997825" cy="5959248"/>
          </a:xfrm>
        </p:spPr>
        <p:txBody>
          <a:bodyPr vert="horz" lIns="68580" tIns="34290" rIns="68580" bIns="34290" rtlCol="0" anchor="ctr"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但以理和三個好友所面對的試煉：</a:t>
            </a:r>
            <a:endParaRPr lang="en-US" altLang="zh-CN" sz="4400" dirty="0"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altLang="en-US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但以理對太監長所派管理但以理，哈拿尼雅，米沙利，亞撒利雅的委辦說：求你試試僕人們十天，給我們素菜吃，白水喝</a:t>
            </a:r>
            <a:r>
              <a:rPr lang="en-US" altLang="zh-TW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r>
              <a:rPr lang="zh-TW" altLang="en-US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過了</a:t>
            </a:r>
            <a:r>
              <a:rPr lang="zh-TW" altLang="en-US" sz="4400" dirty="0">
                <a:solidFill>
                  <a:srgbClr val="3333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十天</a:t>
            </a:r>
            <a:r>
              <a:rPr lang="zh-TW" altLang="en-US" sz="44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TW" altLang="en-US" sz="4400" dirty="0">
                <a:solidFill>
                  <a:srgbClr val="3333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見他們的面貌</a:t>
            </a:r>
            <a:r>
              <a:rPr lang="zh-TW" altLang="en-US" sz="44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TW" altLang="en-US" sz="4400" dirty="0">
                <a:solidFill>
                  <a:srgbClr val="3333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比用王膳的一切少年人更加俊美肥胖</a:t>
            </a:r>
            <a:r>
              <a:rPr lang="zh-TW" altLang="en-US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en-US" altLang="zh-TW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TW" altLang="en-US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但</a:t>
            </a:r>
            <a:r>
              <a:rPr lang="en-US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1:11</a:t>
            </a:r>
            <a:r>
              <a:rPr lang="en-US" altLang="zh-CN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-15)</a:t>
            </a:r>
            <a:endParaRPr lang="en-US" sz="4400" dirty="0"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230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E9BB8-86C4-4B73-91A7-403DE3FDBB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086" y="491444"/>
            <a:ext cx="8218713" cy="5909355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 defTabSz="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rgbClr val="3333FF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但以理等四人所受的試煉和逼迫</a:t>
            </a:r>
            <a:endParaRPr lang="en-US" altLang="zh-CN" sz="4000" dirty="0">
              <a:solidFill>
                <a:srgbClr val="3333FF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  <a:p>
            <a:pPr marL="0" indent="0" defTabSz="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rgbClr val="3333FF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蘊含著主給士每拿的安慰與激勵。</a:t>
            </a:r>
            <a:endParaRPr lang="en-US" sz="4000" dirty="0">
              <a:solidFill>
                <a:srgbClr val="3333FF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4000" dirty="0"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當</a:t>
            </a:r>
            <a:r>
              <a:rPr lang="zh-TW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時尼布甲尼撒怒氣填胸，向沙得拉，米煞，亞伯尼歌，變了臉色，吩咐人把窯燒熱，比尋常更加七倍。又吩咐他軍中的幾個壯士，將沙得拉，米煞，亞伯尼歌捆起來，扔在烈火的窯中。</a:t>
            </a:r>
            <a:r>
              <a:rPr lang="en-US" altLang="zh-CN" sz="4000" dirty="0"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TW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altLang="zh-TW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TW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但 </a:t>
            </a:r>
            <a:r>
              <a:rPr 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3:19</a:t>
            </a:r>
            <a:r>
              <a:rPr lang="en-US" altLang="zh-CN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20)</a:t>
            </a:r>
          </a:p>
        </p:txBody>
      </p:sp>
    </p:spTree>
    <p:extLst>
      <p:ext uri="{BB962C8B-B14F-4D97-AF65-F5344CB8AC3E}">
        <p14:creationId xmlns:p14="http://schemas.microsoft.com/office/powerpoint/2010/main" val="166307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E9BB8-86C4-4B73-91A7-403DE3FDBB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8970" y="674914"/>
            <a:ext cx="8196943" cy="5486400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sz="4400" dirty="0"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altLang="en-US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他們對王說：王阿，那被擄之猶大人中的但以理不理你，也不遵你蓋了玉璽的禁令，他竟一日三次祈禱</a:t>
            </a:r>
            <a:r>
              <a:rPr lang="en-US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 </a:t>
            </a:r>
            <a:r>
              <a:rPr lang="zh-TW" altLang="en-US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王下令，人就把但以理帶來，扔在獅子坑中，王對但以理說：你所常事奉的神，他必救你</a:t>
            </a:r>
            <a:r>
              <a:rPr lang="en-US" altLang="zh-TW" sz="4400" dirty="0"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…</a:t>
            </a:r>
            <a:r>
              <a:rPr lang="en-US" altLang="zh-CN" sz="4400" dirty="0"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TW" altLang="en-US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altLang="zh-TW" sz="4400" dirty="0"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但 </a:t>
            </a:r>
            <a:r>
              <a:rPr lang="en-US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6:13</a:t>
            </a:r>
            <a:r>
              <a:rPr lang="en-US" altLang="zh-CN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-24</a:t>
            </a:r>
            <a:r>
              <a:rPr lang="en-US" altLang="zh-CN" sz="4400" dirty="0"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)</a:t>
            </a:r>
            <a:endParaRPr lang="en-US" sz="4400" dirty="0">
              <a:latin typeface="Courier New" panose="02070309020205020404" pitchFamily="49" charset="0"/>
              <a:ea typeface="PMingLiU" panose="02020500000000000000" pitchFamily="18" charset="-120"/>
            </a:endParaRPr>
          </a:p>
          <a:p>
            <a:pPr marL="0" indent="0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None/>
            </a:pPr>
            <a:endParaRPr lang="en-US" sz="4400" dirty="0">
              <a:solidFill>
                <a:schemeClr val="tx1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0935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0F94DA-2D81-4B58-8BEA-63AB174912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5174" y="537641"/>
            <a:ext cx="8213725" cy="1530645"/>
          </a:xfrm>
        </p:spPr>
        <p:txBody>
          <a:bodyPr>
            <a:normAutofit fontScale="90000"/>
          </a:bodyPr>
          <a:lstStyle/>
          <a:p>
            <a:pPr algn="ctr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r>
              <a:rPr lang="zh-TW" altLang="en-US" sz="4000" dirty="0">
                <a:solidFill>
                  <a:srgbClr val="00004C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主耶穌對士每拿教會的勸勉有一個</a:t>
            </a:r>
            <a:br>
              <a:rPr lang="en-US" altLang="zh-TW" sz="4000" dirty="0">
                <a:solidFill>
                  <a:srgbClr val="00004C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</a:br>
            <a:r>
              <a:rPr lang="zh-TW" altLang="en-US" sz="4000" dirty="0">
                <a:solidFill>
                  <a:srgbClr val="00004C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明顯的對比格式 </a:t>
            </a:r>
            <a:r>
              <a:rPr lang="en-GB" sz="4000" dirty="0">
                <a:solidFill>
                  <a:srgbClr val="00004C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(v.</a:t>
            </a:r>
            <a:r>
              <a:rPr lang="en-GB" sz="4000" dirty="0">
                <a:solidFill>
                  <a:srgbClr val="00004C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9)</a:t>
            </a:r>
            <a:r>
              <a:rPr lang="en-GB" sz="4000" dirty="0">
                <a:solidFill>
                  <a:srgbClr val="00004C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 </a:t>
            </a:r>
            <a:r>
              <a:rPr lang="zh-TW" altLang="en-US" sz="4000" dirty="0">
                <a:solidFill>
                  <a:srgbClr val="00004C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：</a:t>
            </a:r>
            <a:r>
              <a:rPr lang="en-US" altLang="zh-CN" sz="4000" dirty="0">
                <a:solidFill>
                  <a:srgbClr val="00004C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CN" altLang="en-US" sz="4000" dirty="0">
                <a:solidFill>
                  <a:srgbClr val="00004C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雲上有太陽</a:t>
            </a:r>
            <a:r>
              <a:rPr lang="en-US" altLang="zh-CN" sz="4000" dirty="0">
                <a:solidFill>
                  <a:srgbClr val="00004C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endParaRPr lang="en-US" sz="4000" dirty="0">
              <a:solidFill>
                <a:srgbClr val="00004C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060B5F4-484E-4A0B-B421-79D02DE2A7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412706"/>
              </p:ext>
            </p:extLst>
          </p:nvPr>
        </p:nvGraphicFramePr>
        <p:xfrm>
          <a:off x="465249" y="2286000"/>
          <a:ext cx="8213650" cy="4114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06825">
                  <a:extLst>
                    <a:ext uri="{9D8B030D-6E8A-4147-A177-3AD203B41FA5}">
                      <a16:colId xmlns:a16="http://schemas.microsoft.com/office/drawing/2014/main" val="2402454460"/>
                    </a:ext>
                  </a:extLst>
                </a:gridCol>
                <a:gridCol w="4106825">
                  <a:extLst>
                    <a:ext uri="{9D8B030D-6E8A-4147-A177-3AD203B41FA5}">
                      <a16:colId xmlns:a16="http://schemas.microsoft.com/office/drawing/2014/main" val="3564533255"/>
                    </a:ext>
                  </a:extLst>
                </a:gridCol>
              </a:tblGrid>
              <a:tr h="8382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0" dirty="0">
                          <a:solidFill>
                            <a:srgbClr val="000096"/>
                          </a:solidFill>
                          <a:effectLst/>
                          <a:latin typeface="DFPWeiBei-B5" panose="03000700000000000000" pitchFamily="66" charset="-120"/>
                          <a:ea typeface="DFPWeiBei-B5" panose="03000700000000000000" pitchFamily="66" charset="-120"/>
                        </a:rPr>
                        <a:t>我知道</a:t>
                      </a:r>
                      <a:endParaRPr lang="en-US" sz="3600" b="0" dirty="0">
                        <a:solidFill>
                          <a:srgbClr val="000096"/>
                        </a:solidFill>
                        <a:effectLst/>
                        <a:latin typeface="DFPWeiBei-B5" panose="03000700000000000000" pitchFamily="66" charset="-120"/>
                        <a:ea typeface="DFPWeiBei-B5" panose="03000700000000000000" pitchFamily="66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719196"/>
                  </a:ext>
                </a:extLst>
              </a:tr>
              <a:tr h="8237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>
                          <a:solidFill>
                            <a:srgbClr val="000096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</a:rPr>
                        <a:t>你的患難、你的貧窮</a:t>
                      </a:r>
                      <a:endParaRPr lang="en-GB" sz="3200" dirty="0">
                        <a:solidFill>
                          <a:srgbClr val="000096"/>
                        </a:solidFill>
                        <a:effectLst/>
                        <a:latin typeface="Candara" panose="020E0502030303020204" pitchFamily="34" charset="0"/>
                        <a:ea typeface="DFPWeiBei-B5" panose="03000700000000000000" pitchFamily="66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dirty="0">
                          <a:solidFill>
                            <a:srgbClr val="000096"/>
                          </a:solidFill>
                          <a:latin typeface="DFPWeiBei-B5" panose="03000700000000000000" pitchFamily="66" charset="-120"/>
                          <a:ea typeface="DFPWeiBei-B5" panose="03000700000000000000" pitchFamily="66" charset="-120"/>
                        </a:rPr>
                        <a:t>你卻是富足的；</a:t>
                      </a:r>
                      <a:endParaRPr lang="en-US" sz="3200" b="0" dirty="0">
                        <a:solidFill>
                          <a:srgbClr val="000096"/>
                        </a:solidFill>
                        <a:latin typeface="DFPWeiBei-B5" panose="03000700000000000000" pitchFamily="66" charset="-120"/>
                        <a:ea typeface="DFPWeiBei-B5" panose="03000700000000000000" pitchFamily="66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927082"/>
                  </a:ext>
                </a:extLst>
              </a:tr>
              <a:tr h="82377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0" dirty="0">
                          <a:solidFill>
                            <a:srgbClr val="000096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</a:rPr>
                        <a:t>也知道</a:t>
                      </a:r>
                      <a:endParaRPr lang="en-US" sz="3600" b="0" dirty="0">
                        <a:solidFill>
                          <a:srgbClr val="000096"/>
                        </a:solidFill>
                        <a:effectLst/>
                        <a:latin typeface="Candara" panose="020E0502030303020204" pitchFamily="34" charset="0"/>
                        <a:ea typeface="DFPWeiBei-B5" panose="03000700000000000000" pitchFamily="66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4953818"/>
                  </a:ext>
                </a:extLst>
              </a:tr>
              <a:tr h="16290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>
                          <a:solidFill>
                            <a:srgbClr val="000096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</a:rPr>
                        <a:t>那自稱是猶太人</a:t>
                      </a:r>
                      <a:r>
                        <a:rPr lang="en-US" altLang="zh-TW" sz="3200" dirty="0">
                          <a:solidFill>
                            <a:srgbClr val="000096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</a:rPr>
                        <a:t> </a:t>
                      </a:r>
                      <a:r>
                        <a:rPr lang="en-GB" sz="3200" dirty="0">
                          <a:solidFill>
                            <a:srgbClr val="000096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</a:rPr>
                        <a:t>(</a:t>
                      </a:r>
                      <a:r>
                        <a:rPr lang="zh-TW" altLang="en-US" sz="3200" dirty="0">
                          <a:solidFill>
                            <a:srgbClr val="000096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</a:rPr>
                        <a:t>所說的毀謗話</a:t>
                      </a:r>
                      <a:r>
                        <a:rPr lang="en-GB" sz="3200" dirty="0">
                          <a:solidFill>
                            <a:srgbClr val="000096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</a:rPr>
                        <a:t>)	</a:t>
                      </a:r>
                      <a:endParaRPr lang="en-US" sz="3200" dirty="0">
                        <a:solidFill>
                          <a:srgbClr val="000096"/>
                        </a:solidFill>
                        <a:effectLst/>
                        <a:latin typeface="Candara" panose="020E0502030303020204" pitchFamily="34" charset="0"/>
                        <a:ea typeface="DFPWeiBei-B5" panose="03000700000000000000" pitchFamily="66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dirty="0">
                          <a:solidFill>
                            <a:srgbClr val="000096"/>
                          </a:solidFill>
                          <a:latin typeface="DFPWeiBei-B5" panose="03000700000000000000" pitchFamily="66" charset="-120"/>
                          <a:ea typeface="DFPWeiBei-B5" panose="03000700000000000000" pitchFamily="66" charset="-120"/>
                        </a:rPr>
                        <a:t>其實他們不是猶太人，乃是撒旦一會的人。</a:t>
                      </a:r>
                      <a:endParaRPr lang="en-US" sz="3200" b="0" dirty="0">
                        <a:solidFill>
                          <a:srgbClr val="000096"/>
                        </a:solidFill>
                        <a:latin typeface="DFPWeiBei-B5" panose="03000700000000000000" pitchFamily="66" charset="-120"/>
                        <a:ea typeface="DFPWeiBei-B5" panose="03000700000000000000" pitchFamily="66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7037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6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86" y="457201"/>
            <a:ext cx="8218714" cy="5954486"/>
          </a:xfrm>
        </p:spPr>
        <p:txBody>
          <a:bodyPr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44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8</a:t>
            </a:r>
            <a:r>
              <a:rPr lang="en-GB" sz="4400" dirty="0">
                <a:solidFill>
                  <a:srgbClr val="001B70"/>
                </a:solidFill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altLang="en-US" sz="44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「你要寫信給士每拿教會的使者說：</a:t>
            </a:r>
            <a:r>
              <a:rPr lang="en-US" altLang="zh-TW" sz="4400" dirty="0">
                <a:solidFill>
                  <a:srgbClr val="001B70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altLang="en-US" sz="44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那首先的、末後的、死過又活的說：</a:t>
            </a:r>
            <a:r>
              <a:rPr lang="en-GB" sz="44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9</a:t>
            </a:r>
            <a:r>
              <a:rPr lang="en-GB" sz="4400" dirty="0">
                <a:solidFill>
                  <a:srgbClr val="001B70"/>
                </a:solidFill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altLang="en-US" sz="44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我知道你的患難、你的貧窮，你卻是富足的；也知道那自稱是猶太人所說的毀謗話，其實他們不是猶太人，乃是撒旦一會的人。 </a:t>
            </a:r>
            <a:endParaRPr lang="en-US" sz="4400" dirty="0">
              <a:solidFill>
                <a:srgbClr val="001B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15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8971" y="486456"/>
            <a:ext cx="8207829" cy="5903458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350"/>
              </a:spcBef>
              <a:spcAft>
                <a:spcPts val="450"/>
              </a:spcAft>
              <a:buNone/>
            </a:pPr>
            <a:r>
              <a:rPr lang="zh-CN" altLang="en-US" sz="3600" dirty="0">
                <a:solidFill>
                  <a:srgbClr val="2666F6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啟 </a:t>
            </a:r>
            <a:r>
              <a:rPr lang="en-US" altLang="zh-CN" sz="3600" dirty="0">
                <a:latin typeface="Candara" panose="020E0502030303020204" pitchFamily="34" charset="0"/>
                <a:ea typeface="DFYuanMedium-B5" panose="020F0509000000000000" pitchFamily="49" charset="-120"/>
              </a:rPr>
              <a:t>2:10-11</a:t>
            </a:r>
            <a:r>
              <a:rPr lang="en-US" altLang="zh-TW" sz="3600" dirty="0">
                <a:latin typeface="Candara" panose="020E0502030303020204" pitchFamily="34" charset="0"/>
                <a:ea typeface="DFYuanMedium-B5" panose="020F0509000000000000" pitchFamily="49" charset="-120"/>
              </a:rPr>
              <a:t>『…</a:t>
            </a:r>
            <a:r>
              <a:rPr lang="zh-TW" altLang="en-US" sz="36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我就賜給你那</a:t>
            </a:r>
            <a:r>
              <a:rPr lang="zh-TW" altLang="en-US" sz="36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生命的冠冕</a:t>
            </a:r>
            <a:r>
              <a:rPr lang="en-GB" sz="36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r>
              <a:rPr lang="en-GB" sz="36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11</a:t>
            </a:r>
            <a:r>
              <a:rPr lang="en-GB" sz="3600" dirty="0"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altLang="en-US" sz="36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聖靈向眾教會所說的話，凡有耳的，就應當聽！得勝的，必不受</a:t>
            </a:r>
            <a:r>
              <a:rPr lang="zh-TW" altLang="en-US" sz="3600" dirty="0">
                <a:solidFill>
                  <a:srgbClr val="3333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第二次死的害</a:t>
            </a:r>
            <a:r>
              <a:rPr lang="zh-TW" altLang="en-US" sz="36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en-US" altLang="zh-TW" sz="36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</a:p>
          <a:p>
            <a:pPr marL="0" indent="0">
              <a:lnSpc>
                <a:spcPct val="110000"/>
              </a:lnSpc>
              <a:spcBef>
                <a:spcPts val="1350"/>
              </a:spcBef>
              <a:spcAft>
                <a:spcPts val="450"/>
              </a:spcAft>
              <a:buNone/>
            </a:pPr>
            <a:r>
              <a:rPr lang="zh-CN" altLang="en-US" sz="36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冠冕是賜予得勝者的肯定與獎賞。因此</a:t>
            </a:r>
            <a:r>
              <a:rPr lang="en-US" altLang="zh-CN" sz="36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altLang="en-US" sz="3600" dirty="0">
                <a:solidFill>
                  <a:srgbClr val="0000D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生命的冠冕</a:t>
            </a:r>
            <a:r>
              <a:rPr lang="en-US" altLang="zh-CN" sz="36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CN" altLang="en-US" sz="36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就是</a:t>
            </a:r>
            <a:r>
              <a:rPr lang="zh-CN" altLang="en-US" sz="36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得勝者</a:t>
            </a:r>
            <a:r>
              <a:rPr lang="en-US" altLang="zh-CN" sz="2800" dirty="0">
                <a:solidFill>
                  <a:srgbClr val="0000D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CN" altLang="en-US" sz="2800" dirty="0">
                <a:solidFill>
                  <a:srgbClr val="0000D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勝過苦難，堅持信仰</a:t>
            </a:r>
            <a:r>
              <a:rPr lang="en-US" altLang="zh-CN" sz="2800" dirty="0">
                <a:solidFill>
                  <a:srgbClr val="0000D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zh-CN" altLang="en-US" sz="36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的獎賞</a:t>
            </a:r>
            <a:r>
              <a:rPr lang="zh-CN" altLang="en-US" sz="36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，就是</a:t>
            </a:r>
            <a:r>
              <a:rPr lang="zh-CN" altLang="en-US" sz="36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永生</a:t>
            </a:r>
            <a:r>
              <a:rPr lang="zh-CN" altLang="en-US" sz="36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。得勝者既然得了永遠的生命為冠冕，不會有</a:t>
            </a:r>
            <a:r>
              <a:rPr lang="en-US" altLang="zh-CN" sz="36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altLang="en-US" sz="36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第二次的死。</a:t>
            </a:r>
            <a:r>
              <a:rPr lang="en-US" altLang="zh-CN" sz="36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endParaRPr lang="en-US" altLang="zh-TW" sz="3600" dirty="0"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85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5528" y="475570"/>
            <a:ext cx="8202158" cy="5685744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None/>
              <a:tabLst>
                <a:tab pos="685800" algn="l"/>
              </a:tabLst>
            </a:pPr>
            <a:r>
              <a:rPr lang="zh-TW" altLang="en-US" sz="4400" dirty="0">
                <a:solidFill>
                  <a:srgbClr val="2666F6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雅</a:t>
            </a:r>
            <a:r>
              <a:rPr lang="en-US" altLang="zh-TW" sz="4400" dirty="0">
                <a:solidFill>
                  <a:srgbClr val="2666F6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GB" sz="4400" dirty="0">
                <a:latin typeface="Candara" panose="020E0502030303020204" pitchFamily="34" charset="0"/>
                <a:ea typeface="DFPWeiBei-B5" panose="03000700000000000000" pitchFamily="66" charset="-120"/>
              </a:rPr>
              <a:t>1:12	</a:t>
            </a:r>
            <a:r>
              <a:rPr lang="zh-TW" altLang="en-US" sz="4400" dirty="0">
                <a:latin typeface="Candara" panose="020E0502030303020204" pitchFamily="34" charset="0"/>
                <a:ea typeface="DFPWeiBei-B5" panose="03000700000000000000" pitchFamily="66" charset="-120"/>
              </a:rPr>
              <a:t>忍受試探的人是有福的．因為他經過試驗以後、</a:t>
            </a:r>
            <a:r>
              <a:rPr lang="zh-TW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必得生命的冠冕</a:t>
            </a:r>
            <a:r>
              <a:rPr lang="zh-TW" altLang="en-US" sz="4400" dirty="0">
                <a:latin typeface="Candara" panose="020E0502030303020204" pitchFamily="34" charset="0"/>
                <a:ea typeface="DFPWeiBei-B5" panose="03000700000000000000" pitchFamily="66" charset="-120"/>
              </a:rPr>
              <a:t>、這是主應許給那些愛他之人的。</a:t>
            </a:r>
            <a:endParaRPr lang="en-US" sz="4400" dirty="0"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0" indent="0" hangingPunct="0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zh-TW" altLang="en-US" sz="4400" dirty="0">
                <a:solidFill>
                  <a:srgbClr val="2666F6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彼前</a:t>
            </a:r>
            <a:r>
              <a:rPr lang="en-US" altLang="zh-TW" sz="4400" dirty="0">
                <a:solidFill>
                  <a:srgbClr val="2666F6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4400" dirty="0">
                <a:latin typeface="Candara" panose="020E0502030303020204" pitchFamily="34" charset="0"/>
                <a:ea typeface="DFPWeiBei-B5" panose="03000700000000000000" pitchFamily="66" charset="-120"/>
              </a:rPr>
              <a:t>5:4	</a:t>
            </a:r>
            <a:r>
              <a:rPr lang="zh-TW" altLang="en-US" sz="4400" dirty="0">
                <a:latin typeface="Candara" panose="020E0502030303020204" pitchFamily="34" charset="0"/>
                <a:ea typeface="DFPWeiBei-B5" panose="03000700000000000000" pitchFamily="66" charset="-120"/>
              </a:rPr>
              <a:t>到了牧長顯現的時候、你們必得那永</a:t>
            </a:r>
            <a:r>
              <a:rPr lang="zh-TW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不衰殘的榮耀冠冕</a:t>
            </a:r>
            <a:r>
              <a:rPr lang="zh-TW" altLang="en-US" sz="4400" dirty="0"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4400" dirty="0"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823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8971" y="475570"/>
            <a:ext cx="8229599" cy="5936116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1350"/>
              </a:spcBef>
              <a:spcAft>
                <a:spcPts val="450"/>
              </a:spcAft>
              <a:buNone/>
            </a:pPr>
            <a:r>
              <a:rPr lang="zh-TW" altLang="en-US" sz="4400" dirty="0">
                <a:latin typeface="Candara" panose="020E0502030303020204" pitchFamily="34" charset="0"/>
                <a:ea typeface="DFPWeiBei-B5" panose="03000700000000000000" pitchFamily="66" charset="-120"/>
              </a:rPr>
              <a:t>啟</a:t>
            </a:r>
            <a:r>
              <a:rPr lang="en-US" altLang="zh-TW" sz="4400" dirty="0"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GB" sz="4400" dirty="0">
                <a:latin typeface="Candara" panose="020E0502030303020204" pitchFamily="34" charset="0"/>
                <a:ea typeface="DFPWeiBei-B5" panose="03000700000000000000" pitchFamily="66" charset="-120"/>
              </a:rPr>
              <a:t>20:6	</a:t>
            </a:r>
            <a:r>
              <a:rPr lang="zh-TW" altLang="en-US" sz="4400" dirty="0">
                <a:latin typeface="Candara" panose="020E0502030303020204" pitchFamily="34" charset="0"/>
                <a:ea typeface="DFPWeiBei-B5" panose="03000700000000000000" pitchFamily="66" charset="-120"/>
              </a:rPr>
              <a:t>在頭一次復活有分的、有福了、聖潔了．</a:t>
            </a:r>
            <a:r>
              <a:rPr lang="zh-TW" altLang="en-US" sz="4400" dirty="0">
                <a:solidFill>
                  <a:srgbClr val="3333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第二次的死</a:t>
            </a:r>
            <a:r>
              <a:rPr lang="zh-TW" altLang="en-US" sz="4400" dirty="0">
                <a:latin typeface="Candara" panose="020E0502030303020204" pitchFamily="34" charset="0"/>
                <a:ea typeface="DFPWeiBei-B5" panose="03000700000000000000" pitchFamily="66" charset="-120"/>
              </a:rPr>
              <a:t>在他們身上沒有權柄．他們必作神和基督的祭司、並要與基督一同作王一千年。</a:t>
            </a:r>
            <a:r>
              <a:rPr lang="en-GB" sz="4400" dirty="0">
                <a:latin typeface="Candara" panose="020E0502030303020204" pitchFamily="34" charset="0"/>
                <a:ea typeface="DFPWeiBei-B5" panose="03000700000000000000" pitchFamily="66" charset="-120"/>
              </a:rPr>
              <a:t>	</a:t>
            </a:r>
            <a:endParaRPr lang="en-US" sz="4400" dirty="0"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0" indent="0" hangingPunct="0">
              <a:lnSpc>
                <a:spcPct val="110000"/>
              </a:lnSpc>
              <a:spcBef>
                <a:spcPts val="1350"/>
              </a:spcBef>
              <a:spcAft>
                <a:spcPts val="450"/>
              </a:spcAft>
              <a:buNone/>
            </a:pPr>
            <a:r>
              <a:rPr lang="zh-TW" altLang="en-US" sz="4400" dirty="0">
                <a:latin typeface="Candara" panose="020E0502030303020204" pitchFamily="34" charset="0"/>
                <a:ea typeface="DFPWeiBei-B5" panose="03000700000000000000" pitchFamily="66" charset="-120"/>
              </a:rPr>
              <a:t>啟</a:t>
            </a:r>
            <a:r>
              <a:rPr lang="en-US" altLang="zh-TW" sz="4400" dirty="0"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GB" sz="4400" dirty="0">
                <a:latin typeface="Candara" panose="020E0502030303020204" pitchFamily="34" charset="0"/>
                <a:ea typeface="DFPWeiBei-B5" panose="03000700000000000000" pitchFamily="66" charset="-120"/>
              </a:rPr>
              <a:t>20:14	</a:t>
            </a:r>
            <a:r>
              <a:rPr lang="zh-TW" altLang="en-US" sz="4400" dirty="0">
                <a:latin typeface="Candara" panose="020E0502030303020204" pitchFamily="34" charset="0"/>
                <a:ea typeface="DFPWeiBei-B5" panose="03000700000000000000" pitchFamily="66" charset="-120"/>
              </a:rPr>
              <a:t>死亡和陰間也被扔在火湖裏．這火湖就是</a:t>
            </a:r>
            <a:r>
              <a:rPr lang="zh-TW" altLang="en-US" sz="4400" dirty="0">
                <a:solidFill>
                  <a:srgbClr val="3333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第二次的死</a:t>
            </a:r>
            <a:r>
              <a:rPr lang="zh-TW" altLang="en-US" sz="4400" dirty="0"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4400" dirty="0"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519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086" y="685800"/>
            <a:ext cx="8207828" cy="5486400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900"/>
              </a:spcBef>
              <a:spcAft>
                <a:spcPts val="450"/>
              </a:spcAft>
              <a:buSzPts val="1200"/>
              <a:buNone/>
            </a:pPr>
            <a:r>
              <a:rPr lang="en-US" altLang="zh-CN" sz="4400" dirty="0">
                <a:solidFill>
                  <a:srgbClr val="001B7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altLang="en-US" sz="4400" dirty="0">
                <a:solidFill>
                  <a:srgbClr val="001B70"/>
                </a:solidFill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聖靈向眾教會所說的話，凡有耳的，就應當聽！</a:t>
            </a:r>
            <a:r>
              <a:rPr lang="en-US" altLang="zh-TW" sz="4400" dirty="0">
                <a:solidFill>
                  <a:srgbClr val="001B7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endParaRPr lang="en-US" sz="4400" dirty="0">
              <a:solidFill>
                <a:srgbClr val="001B70"/>
              </a:solidFill>
              <a:latin typeface="Courier New" panose="02070309020205020404" pitchFamily="49" charset="0"/>
              <a:ea typeface="PMingLiU" panose="02020500000000000000" pitchFamily="18" charset="-120"/>
            </a:endParaRPr>
          </a:p>
          <a:p>
            <a:pPr marL="0" indent="0">
              <a:lnSpc>
                <a:spcPct val="110000"/>
              </a:lnSpc>
              <a:spcBef>
                <a:spcPts val="900"/>
              </a:spcBef>
              <a:spcAft>
                <a:spcPts val="450"/>
              </a:spcAft>
              <a:buSzPts val="1200"/>
              <a:buNone/>
            </a:pPr>
            <a:r>
              <a:rPr lang="zh-TW" altLang="en-US" sz="4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新約背景</a:t>
            </a:r>
            <a:r>
              <a:rPr lang="zh-CN" altLang="en-US" sz="4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：</a:t>
            </a:r>
            <a:r>
              <a:rPr lang="en-US" altLang="zh-CN" sz="4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altLang="en-US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有耳可聽的，就應當聽。</a:t>
            </a:r>
            <a:r>
              <a:rPr lang="en-US" altLang="zh-TW" sz="4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en-GB" sz="3600" dirty="0">
                <a:solidFill>
                  <a:srgbClr val="0000D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0000D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馬太福音</a:t>
            </a:r>
            <a:r>
              <a:rPr lang="en-US" altLang="zh-TW" sz="3600" dirty="0">
                <a:solidFill>
                  <a:srgbClr val="0000D6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D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13:9</a:t>
            </a:r>
            <a:r>
              <a:rPr lang="zh-TW" altLang="en-US" sz="3600" dirty="0">
                <a:solidFill>
                  <a:srgbClr val="0000D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；馬可福音</a:t>
            </a:r>
            <a:r>
              <a:rPr lang="en-US" sz="3600" dirty="0">
                <a:solidFill>
                  <a:srgbClr val="0000D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4:23</a:t>
            </a:r>
            <a:r>
              <a:rPr lang="zh-TW" altLang="en-US" sz="3600" dirty="0">
                <a:solidFill>
                  <a:srgbClr val="0000D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；路加福音</a:t>
            </a:r>
            <a:r>
              <a:rPr lang="en-US" altLang="zh-TW" sz="3600" dirty="0">
                <a:solidFill>
                  <a:srgbClr val="0000D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D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8:8)</a:t>
            </a:r>
            <a:endParaRPr lang="en-US" sz="4400" dirty="0">
              <a:solidFill>
                <a:srgbClr val="0000D6"/>
              </a:solidFill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7291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1337" y="488042"/>
            <a:ext cx="8061325" cy="5912757"/>
          </a:xfrm>
        </p:spPr>
        <p:txBody>
          <a:bodyPr vert="horz" lIns="68580" tIns="34290" rIns="68580" bIns="34290" rtlCol="0" anchor="t"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SzPts val="1200"/>
              <a:buNone/>
            </a:pPr>
            <a:r>
              <a:rPr lang="zh-TW" altLang="en-US" sz="4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舊約背景：</a:t>
            </a:r>
            <a:r>
              <a:rPr lang="en-US" altLang="zh-TW" sz="4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altLang="en-US" sz="4400" dirty="0"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altLang="en-US" sz="4400" dirty="0"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說：你去告訴這百姓說：你們聽是要聽見，卻不明白，看是要看見，卻不曉得。要使這百姓心蒙脂油，耳朵發沉，眼睛昏迷，恐怕眼睛看見，耳朵聽見，心裡明白，回轉過來，便得醫治。</a:t>
            </a:r>
            <a:r>
              <a:rPr lang="en-US" altLang="zh-TW" sz="4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</a:p>
          <a:p>
            <a:pPr marL="0" indent="0" algn="r">
              <a:lnSpc>
                <a:spcPct val="110000"/>
              </a:lnSpc>
              <a:spcBef>
                <a:spcPts val="600"/>
              </a:spcBef>
              <a:buSzPts val="1200"/>
              <a:buNone/>
            </a:pPr>
            <a:r>
              <a:rPr lang="zh-TW" altLang="en-US" sz="4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以賽亞書</a:t>
            </a:r>
            <a:r>
              <a:rPr lang="zh-TW" altLang="en-US" sz="4400" dirty="0">
                <a:latin typeface="Courier New" panose="02070309020205020404" pitchFamily="49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GB" sz="4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6:9-10</a:t>
            </a:r>
            <a:endParaRPr lang="en-US" sz="14900" dirty="0"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575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C5618-8723-4EBE-84FF-372634691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1680211"/>
            <a:ext cx="6754588" cy="2140889"/>
          </a:xfrm>
        </p:spPr>
        <p:txBody>
          <a:bodyPr vert="horz" lIns="68580" tIns="34290" rIns="68580" bIns="34290" rtlCol="0" anchor="b" anchorCtr="0">
            <a:normAutofit/>
          </a:bodyPr>
          <a:lstStyle/>
          <a:p>
            <a:pPr algn="r"/>
            <a:r>
              <a:rPr lang="zh-CN" altLang="en-US" sz="7200" dirty="0">
                <a:solidFill>
                  <a:schemeClr val="tx2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結語</a:t>
            </a:r>
            <a:endParaRPr lang="en-US" sz="7200" dirty="0">
              <a:solidFill>
                <a:schemeClr val="tx2"/>
              </a:solidFill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894C7B-DDB8-4EE4-A54F-2B2208CA1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361215"/>
            <a:ext cx="6411687" cy="1919841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r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altLang="zh-CN" sz="40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altLang="en-US" sz="4000" dirty="0">
                <a:solidFill>
                  <a:schemeClr val="tx2"/>
                </a:solidFill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聖靈向眾教會所說的話，凡有耳的，就應當聽！</a:t>
            </a:r>
            <a:r>
              <a:rPr lang="en-US" altLang="zh-TW" sz="40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endParaRPr lang="en-US" sz="4000" dirty="0">
              <a:solidFill>
                <a:schemeClr val="tx2"/>
              </a:solidFill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747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556" y="457201"/>
            <a:ext cx="8392213" cy="6041570"/>
          </a:xfrm>
        </p:spPr>
        <p:txBody>
          <a:bodyPr>
            <a:normAutofit lnSpcReduction="10000"/>
          </a:bodyPr>
          <a:lstStyle/>
          <a:p>
            <a:pPr marL="0" indent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4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10</a:t>
            </a:r>
            <a:r>
              <a:rPr lang="en-GB" sz="4400" dirty="0">
                <a:solidFill>
                  <a:srgbClr val="001B70"/>
                </a:solidFill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en-US" altLang="zh-TW" sz="4400" dirty="0">
                <a:solidFill>
                  <a:srgbClr val="001B70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altLang="en-US" sz="44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你將要受的苦你不用怕。魔鬼要把你們中間幾個人下在監裡，叫你們被試煉，你們必受患難十日。你務要至死忠心，我就賜給你那生命的冠冕。</a:t>
            </a:r>
            <a:r>
              <a:rPr lang="en-GB" sz="44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11</a:t>
            </a:r>
            <a:r>
              <a:rPr lang="en-GB" sz="4400" dirty="0">
                <a:solidFill>
                  <a:srgbClr val="001B70"/>
                </a:solidFill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altLang="en-US" sz="4400" dirty="0">
                <a:solidFill>
                  <a:srgbClr val="001B7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聖靈向眾教會所說的話，凡有耳的，就應當聽！得勝的，必不受第二次死的害。</a:t>
            </a:r>
            <a:r>
              <a:rPr lang="en-US" altLang="zh-TW" sz="4400" dirty="0">
                <a:solidFill>
                  <a:srgbClr val="001B70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endParaRPr lang="en-US" sz="5400" dirty="0">
              <a:solidFill>
                <a:srgbClr val="001B70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2379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93A05E-E20F-4259-9C92-082C977F8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1" y="468086"/>
            <a:ext cx="7761516" cy="5921827"/>
          </a:xfrm>
        </p:spPr>
        <p:txBody>
          <a:bodyPr vert="horz" lIns="68580" tIns="34290" rIns="68580" bIns="34290" rtlCol="0" anchor="ctr" anchorCtr="0">
            <a:normAutofit/>
          </a:bodyPr>
          <a:lstStyle/>
          <a:p>
            <a:pPr>
              <a:lnSpc>
                <a:spcPct val="110000"/>
              </a:lnSpc>
            </a:pPr>
            <a:r>
              <a:rPr lang="zh-TW" altLang="en-US" sz="48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主把以弗所教會排在第一個順序，可能是因為以弗所教會在當時亞細亞</a:t>
            </a:r>
            <a:r>
              <a:rPr lang="zh-TW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眾教會的領導地位</a:t>
            </a:r>
            <a:r>
              <a:rPr lang="zh-CN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。</a:t>
            </a:r>
            <a:r>
              <a:rPr lang="zh-TW" altLang="en-US" sz="48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它也是進出小亞細亞的主要口岸</a:t>
            </a:r>
            <a:r>
              <a:rPr lang="zh-CN" altLang="en-US" sz="48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；更是當時，當地</a:t>
            </a:r>
            <a:r>
              <a:rPr lang="zh-CN" altLang="en-US" sz="4800" dirty="0">
                <a:solidFill>
                  <a:srgbClr val="0000D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異教信仰的宗教中心</a:t>
            </a:r>
            <a:r>
              <a:rPr lang="zh-TW" altLang="en-US" sz="48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。</a:t>
            </a:r>
            <a:endParaRPr lang="en-US" sz="37200" dirty="0"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907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E9E09B16-4874-4AF2-86A9-1E174C200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35494F9B-D851-46F3-9164-479893CBE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6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phesus | ancient city, Turkey | Britannica">
            <a:extLst>
              <a:ext uri="{FF2B5EF4-FFF2-40B4-BE49-F238E27FC236}">
                <a16:creationId xmlns:a16="http://schemas.microsoft.com/office/drawing/2014/main" id="{E311B586-BD3C-DD08-7283-CDE8A5AF7D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3" r="13136" b="-1"/>
          <a:stretch/>
        </p:blipFill>
        <p:spPr bwMode="auto">
          <a:xfrm>
            <a:off x="480695" y="643467"/>
            <a:ext cx="8178799" cy="5571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ED3799A-1FC5-417A-8683-57447021F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C49059-05F7-9BB2-7E73-EF55D1412A6F}"/>
              </a:ext>
            </a:extLst>
          </p:cNvPr>
          <p:cNvSpPr txBox="1"/>
          <p:nvPr/>
        </p:nvSpPr>
        <p:spPr>
          <a:xfrm>
            <a:off x="868951" y="6375946"/>
            <a:ext cx="7402286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2000" b="1" i="1" dirty="0"/>
              <a:t>https://www.britannica.com/place/Ephesus</a:t>
            </a:r>
          </a:p>
        </p:txBody>
      </p:sp>
    </p:spTree>
    <p:extLst>
      <p:ext uri="{BB962C8B-B14F-4D97-AF65-F5344CB8AC3E}">
        <p14:creationId xmlns:p14="http://schemas.microsoft.com/office/powerpoint/2010/main" val="322597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ext Theme">
  <a:themeElements>
    <a:clrScheme name="Custom 2">
      <a:dk1>
        <a:srgbClr val="000000"/>
      </a:dk1>
      <a:lt1>
        <a:srgbClr val="4E4D27"/>
      </a:lt1>
      <a:dk2>
        <a:srgbClr val="000000"/>
      </a:dk2>
      <a:lt2>
        <a:srgbClr val="FFFFF3"/>
      </a:lt2>
      <a:accent1>
        <a:srgbClr val="000000"/>
      </a:accent1>
      <a:accent2>
        <a:srgbClr val="7C7C00"/>
      </a:accent2>
      <a:accent3>
        <a:srgbClr val="525A6A"/>
      </a:accent3>
      <a:accent4>
        <a:srgbClr val="827266"/>
      </a:accent4>
      <a:accent5>
        <a:srgbClr val="6E5D46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xt Theme" id="{2D69C54A-2180-4E10-AA4D-141C96F09457}" vid="{78ECE106-2099-4E09-AD14-E2FE9F80213D}"/>
    </a:ext>
  </a:extLst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ep Blue">
  <a:themeElements>
    <a:clrScheme name="AnalogousFromRegularSeedRightStep">
      <a:dk1>
        <a:srgbClr val="000000"/>
      </a:dk1>
      <a:lt1>
        <a:srgbClr val="FFFFFF"/>
      </a:lt1>
      <a:dk2>
        <a:srgbClr val="1B1D38"/>
      </a:dk2>
      <a:lt2>
        <a:srgbClr val="E8E5E2"/>
      </a:lt2>
      <a:accent1>
        <a:srgbClr val="4D86C3"/>
      </a:accent1>
      <a:accent2>
        <a:srgbClr val="3B43B1"/>
      </a:accent2>
      <a:accent3>
        <a:srgbClr val="764DC3"/>
      </a:accent3>
      <a:accent4>
        <a:srgbClr val="963BB1"/>
      </a:accent4>
      <a:accent5>
        <a:srgbClr val="C34DAD"/>
      </a:accent5>
      <a:accent6>
        <a:srgbClr val="B13B6A"/>
      </a:accent6>
      <a:hlink>
        <a:srgbClr val="B0773A"/>
      </a:hlink>
      <a:folHlink>
        <a:srgbClr val="7F7F7F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ep Blue" id="{63CDF1E8-BE24-4A62-A6C4-016F28A3EF60}" vid="{448D26E8-072C-4AA3-B2BA-13FC76F9CBCE}"/>
    </a:ext>
  </a:extLst>
</a:theme>
</file>

<file path=ppt/theme/theme4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5.xml><?xml version="1.0" encoding="utf-8"?>
<a:theme xmlns:a="http://schemas.openxmlformats.org/drawingml/2006/main" name="1_Basi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2776</TotalTime>
  <Words>4926</Words>
  <Application>Microsoft Office PowerPoint</Application>
  <PresentationFormat>On-screen Show (4:3)</PresentationFormat>
  <Paragraphs>115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65</vt:i4>
      </vt:variant>
    </vt:vector>
  </HeadingPairs>
  <TitlesOfParts>
    <vt:vector size="89" baseType="lpstr">
      <vt:lpstr>DFPWeiBei-B5</vt:lpstr>
      <vt:lpstr>DFPYuanBold-B5</vt:lpstr>
      <vt:lpstr>DFWeiBei-B5</vt:lpstr>
      <vt:lpstr>DFYuanMedium-B5</vt:lpstr>
      <vt:lpstr>Arial</vt:lpstr>
      <vt:lpstr>Arial Nova Cond</vt:lpstr>
      <vt:lpstr>Calibri</vt:lpstr>
      <vt:lpstr>Candara</vt:lpstr>
      <vt:lpstr>Century Gothic</vt:lpstr>
      <vt:lpstr>Corbel</vt:lpstr>
      <vt:lpstr>Courier New</vt:lpstr>
      <vt:lpstr>Euphemia</vt:lpstr>
      <vt:lpstr>Franklin Gothic Book</vt:lpstr>
      <vt:lpstr>Impact</vt:lpstr>
      <vt:lpstr>Perpetua</vt:lpstr>
      <vt:lpstr>Plantagenet Cherokee</vt:lpstr>
      <vt:lpstr>Wingdings</vt:lpstr>
      <vt:lpstr>Wingdings 2</vt:lpstr>
      <vt:lpstr>Wingdings 3</vt:lpstr>
      <vt:lpstr>Text Theme</vt:lpstr>
      <vt:lpstr>Equity</vt:lpstr>
      <vt:lpstr>Deep Blue</vt:lpstr>
      <vt:lpstr>Ion Boardroom</vt:lpstr>
      <vt:lpstr>1_Basis</vt:lpstr>
      <vt:lpstr>PowerPoint Presentation</vt:lpstr>
      <vt:lpstr>啟示錄 2:1-11  “耶穌給七教會的信(一)”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主把以弗所教會排在第一個順序，可能是因為以弗所教會在當時亞細亞眾教會的領導地位。它也是進出小亞細亞的主要口岸；更是當時，當地異教信仰的宗教中心。</vt:lpstr>
      <vt:lpstr>PowerPoint Presentation</vt:lpstr>
      <vt:lpstr>PowerPoint Presentation</vt:lpstr>
      <vt:lpstr>PowerPoint Presentation</vt:lpstr>
      <vt:lpstr>「你要寫信給以弗所教會的使者說…(v.1)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主的自稱：</vt:lpstr>
      <vt:lpstr>主的肯定或稱許：</vt:lpstr>
      <vt:lpstr>PowerPoint Presentation</vt:lpstr>
      <vt:lpstr>主的責備：</vt:lpstr>
      <vt:lpstr>主的命令或勸勉：</vt:lpstr>
      <vt:lpstr>主的警告：</vt:lpstr>
      <vt:lpstr>主對得勝者的應許和結語：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『我知道你的患難、你的貧窮，你卻是富足的；』</vt:lpstr>
      <vt:lpstr>主在這裡所說的『貧窮』與『富足』都是今天的實際光景。否則語氣就不相稱了。換句話說，天上的財寶不是將來新天新地裡才會實現。而是在今生就已經應驗的。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主耶穌對士每拿教會的勸勉有一個 明顯的對比格式 (v.9) ：『雲上有太陽』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結語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啟示錄簡介與釋經要點</dc:title>
  <dc:creator>rjames Ho</dc:creator>
  <cp:lastModifiedBy>rjames Ho</cp:lastModifiedBy>
  <cp:revision>28</cp:revision>
  <dcterms:created xsi:type="dcterms:W3CDTF">2021-08-10T05:01:00Z</dcterms:created>
  <dcterms:modified xsi:type="dcterms:W3CDTF">2023-01-12T11:34:21Z</dcterms:modified>
</cp:coreProperties>
</file>