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7"/>
  </p:notesMasterIdLst>
  <p:sldIdLst>
    <p:sldId id="256" r:id="rId2"/>
    <p:sldId id="260" r:id="rId3"/>
    <p:sldId id="304" r:id="rId4"/>
    <p:sldId id="288" r:id="rId5"/>
    <p:sldId id="305" r:id="rId6"/>
    <p:sldId id="312" r:id="rId7"/>
    <p:sldId id="301" r:id="rId8"/>
    <p:sldId id="303" r:id="rId9"/>
    <p:sldId id="306" r:id="rId10"/>
    <p:sldId id="308" r:id="rId11"/>
    <p:sldId id="307" r:id="rId12"/>
    <p:sldId id="309" r:id="rId13"/>
    <p:sldId id="262" r:id="rId14"/>
    <p:sldId id="310" r:id="rId15"/>
    <p:sldId id="31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99"/>
    <p:restoredTop sz="79781"/>
  </p:normalViewPr>
  <p:slideViewPr>
    <p:cSldViewPr snapToGrid="0" snapToObjects="1">
      <p:cViewPr varScale="1">
        <p:scale>
          <a:sx n="100" d="100"/>
          <a:sy n="100" d="100"/>
        </p:scale>
        <p:origin x="856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7" d="100"/>
          <a:sy n="107" d="100"/>
        </p:scale>
        <p:origin x="4408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DC275-215A-B447-BFC3-9A868799082A}" type="datetimeFigureOut">
              <a:rPr lang="en-US" smtClean="0"/>
              <a:t>12/17/22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7FEA-7F72-7E40-BBFC-88E40B06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60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317FEA-7F72-7E40-BBFC-88E40B063E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57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317FEA-7F72-7E40-BBFC-88E40B063E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0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317FEA-7F72-7E40-BBFC-88E40B063E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12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317FEA-7F72-7E40-BBFC-88E40B063E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61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3F9CA-A81A-5248-8CB1-BF5D11B594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36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3F9CA-A81A-5248-8CB1-BF5D11B594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37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3F9CA-A81A-5248-8CB1-BF5D11B5942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14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30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2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937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2104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97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63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775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19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402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1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25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55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57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04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0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8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816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15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6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584F5-449B-EB4A-9A98-68F8378CE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959" y="1889991"/>
            <a:ext cx="6517482" cy="1881910"/>
          </a:xfrm>
        </p:spPr>
        <p:txBody>
          <a:bodyPr>
            <a:normAutofit/>
          </a:bodyPr>
          <a:lstStyle/>
          <a:p>
            <a:r>
              <a:rPr lang="zh-TW" altLang="en-US" sz="4050" b="1" dirty="0">
                <a:latin typeface="FangSong" panose="02010609060101010101" pitchFamily="49" charset="-122"/>
                <a:ea typeface="FangSong" panose="02010609060101010101" pitchFamily="49" charset="-122"/>
              </a:rPr>
              <a:t>神的主权</a:t>
            </a:r>
            <a:br>
              <a:rPr lang="en-US" altLang="ja-JP" sz="4050" b="1" dirty="0">
                <a:latin typeface="FangSong" panose="02010609060101010101" pitchFamily="49" charset="-122"/>
                <a:ea typeface="FangSong" panose="02010609060101010101" pitchFamily="49" charset="-122"/>
              </a:rPr>
            </a:br>
            <a:endParaRPr lang="en-US" sz="2700" b="1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C68F9-A7FD-5045-AA4F-2F8DD903C8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288" y="3939311"/>
            <a:ext cx="6517482" cy="1028699"/>
          </a:xfrm>
        </p:spPr>
        <p:txBody>
          <a:bodyPr>
            <a:normAutofit/>
          </a:bodyPr>
          <a:lstStyle/>
          <a:p>
            <a:r>
              <a:rPr lang="ja-JP" altLang="en-US" sz="2800" b="1">
                <a:latin typeface="FangSong" panose="02010609060101010101" pitchFamily="49" charset="-122"/>
                <a:ea typeface="FangSong" panose="02010609060101010101" pitchFamily="49" charset="-122"/>
              </a:rPr>
              <a:t>罗马书</a:t>
            </a:r>
            <a:r>
              <a:rPr lang="en-US" altLang="zh-CN" sz="2800" b="1" dirty="0">
                <a:latin typeface="FangSong" panose="02010609060101010101" pitchFamily="49" charset="-122"/>
                <a:ea typeface="FangSong" panose="02010609060101010101" pitchFamily="49" charset="-122"/>
              </a:rPr>
              <a:t>9:1-33</a:t>
            </a:r>
            <a:endParaRPr lang="en-US" altLang="ja-JP" sz="2800" b="1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4699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B6883-ED50-C467-5C1D-9E6BD083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四、他为甚么还指责人呢？（</a:t>
            </a:r>
            <a:r>
              <a:rPr lang="en-US" altLang="zh-CN" b="1" dirty="0"/>
              <a:t>9:25-26</a:t>
            </a:r>
            <a:r>
              <a:rPr lang="zh-CN" altLang="en-US" b="1" dirty="0"/>
              <a:t>）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A4EE6-0EDC-4752-798B-D813FDD7E5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就像　神在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何西阿书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上说：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那本来不是我子民的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，我要称为「我的子民」；本来不是蒙爱的，我要称为「蒙爱的」。从前在甚么地方对他们说：你们不是我的子民，将来就在那里称他们为「永生　神的儿子」。</a:t>
            </a:r>
            <a:b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06069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B6883-ED50-C467-5C1D-9E6BD083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四、他为甚么还指责人呢？（</a:t>
            </a:r>
            <a:r>
              <a:rPr lang="en-US" altLang="zh-CN" b="1" dirty="0"/>
              <a:t>9:27-29</a:t>
            </a:r>
            <a:r>
              <a:rPr lang="zh-CN" altLang="en-US" b="1" dirty="0"/>
              <a:t>）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A4EE6-0EDC-4752-798B-D813FDD7E5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以赛亚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指着以色列人喊着说：「以色列人虽多如海沙，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得救的不过是剩下的余数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；因为主要在世上施行他的话，叫他的话都成全，速速地完结。」又如以赛亚先前说过：若不是万军之主给我们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存留余种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，我们早已像所多玛、蛾摩拉的样子了。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09212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B6883-ED50-C467-5C1D-9E6BD083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四、他为甚么还指责人呢？（</a:t>
            </a:r>
            <a:r>
              <a:rPr lang="en-US" altLang="zh-CN" b="1" dirty="0"/>
              <a:t>9:30-33</a:t>
            </a:r>
            <a:r>
              <a:rPr lang="zh-CN" altLang="en-US" b="1" dirty="0"/>
              <a:t>）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A4EE6-0EDC-4752-798B-D813FDD7E5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这样，我们可说甚么呢？那本来不追求义的外邦人反得了义，就是因信而得的义。但以色列人追求律法的义，反得不着律法的义。这是甚么缘故呢？是因为他们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不凭着信心求，只凭着行为求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；他们正跌在那绊脚石上。就如经上所记：我在锡安放一块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绊脚的石头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跌人的磐石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；信靠他的人必不至于羞愧。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33223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ith a beard&#10;&#10;Description automatically generated">
            <a:extLst>
              <a:ext uri="{FF2B5EF4-FFF2-40B4-BE49-F238E27FC236}">
                <a16:creationId xmlns:a16="http://schemas.microsoft.com/office/drawing/2014/main" id="{39B58808-2974-EE40-9083-959F7DF00B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3" y="857250"/>
            <a:ext cx="5951785" cy="286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173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ith a beard&#10;&#10;Description automatically generated">
            <a:extLst>
              <a:ext uri="{FF2B5EF4-FFF2-40B4-BE49-F238E27FC236}">
                <a16:creationId xmlns:a16="http://schemas.microsoft.com/office/drawing/2014/main" id="{39B58808-2974-EE40-9083-959F7DF00B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3" y="857250"/>
            <a:ext cx="5951785" cy="2860222"/>
          </a:xfrm>
          <a:prstGeom prst="rect">
            <a:avLst/>
          </a:prstGeom>
        </p:spPr>
      </p:pic>
      <p:pic>
        <p:nvPicPr>
          <p:cNvPr id="7" name="Picture 6" descr="A group of men&#10;&#10;Description automatically generated with low confidence">
            <a:extLst>
              <a:ext uri="{FF2B5EF4-FFF2-40B4-BE49-F238E27FC236}">
                <a16:creationId xmlns:a16="http://schemas.microsoft.com/office/drawing/2014/main" id="{19CEEFF0-B953-0E43-98CD-FBA5B16990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5601" y="3149053"/>
            <a:ext cx="5633357" cy="281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997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ith a beard&#10;&#10;Description automatically generated">
            <a:extLst>
              <a:ext uri="{FF2B5EF4-FFF2-40B4-BE49-F238E27FC236}">
                <a16:creationId xmlns:a16="http://schemas.microsoft.com/office/drawing/2014/main" id="{39B58808-2974-EE40-9083-959F7DF00B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3" y="857250"/>
            <a:ext cx="5951785" cy="2860222"/>
          </a:xfrm>
          <a:prstGeom prst="rect">
            <a:avLst/>
          </a:prstGeom>
        </p:spPr>
      </p:pic>
      <p:pic>
        <p:nvPicPr>
          <p:cNvPr id="7" name="Picture 6" descr="A group of men&#10;&#10;Description automatically generated with low confidence">
            <a:extLst>
              <a:ext uri="{FF2B5EF4-FFF2-40B4-BE49-F238E27FC236}">
                <a16:creationId xmlns:a16="http://schemas.microsoft.com/office/drawing/2014/main" id="{19CEEFF0-B953-0E43-98CD-FBA5B16990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5601" y="3149053"/>
            <a:ext cx="5633357" cy="2816678"/>
          </a:xfrm>
          <a:prstGeom prst="rect">
            <a:avLst/>
          </a:prstGeom>
        </p:spPr>
      </p:pic>
      <p:pic>
        <p:nvPicPr>
          <p:cNvPr id="9" name="Picture 8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796563F7-B745-CA48-AB43-9B2CFE84ED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9641" y="1963779"/>
            <a:ext cx="4692952" cy="293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18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17212-E729-794E-A98D-885EF132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一、保罗的伤痛（</a:t>
            </a:r>
            <a:r>
              <a:rPr lang="en-US" altLang="zh-CN" b="1" dirty="0"/>
              <a:t>9:1-3</a:t>
            </a:r>
            <a:r>
              <a:rPr lang="zh-CN" altLang="en-US" b="1" dirty="0"/>
              <a:t>）</a:t>
            </a:r>
            <a:endParaRPr lang="en-US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C198D-CD6C-1748-8BCD-D6114874F39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/>
              <a:t>	</a:t>
            </a:r>
            <a:r>
              <a:rPr lang="zh-TW" altLang="en-US" sz="2800" b="1" dirty="0"/>
              <a:t>我</a:t>
            </a:r>
            <a:r>
              <a:rPr lang="zh-TW" altLang="en-US" sz="2800" b="1" dirty="0">
                <a:solidFill>
                  <a:srgbClr val="FF0000"/>
                </a:solidFill>
              </a:rPr>
              <a:t>在基督里说真话</a:t>
            </a:r>
            <a:r>
              <a:rPr lang="zh-TW" altLang="en-US" sz="2800" b="1" dirty="0"/>
              <a:t>，</a:t>
            </a:r>
            <a:r>
              <a:rPr lang="zh-TW" altLang="en-US" sz="2800" b="1" dirty="0">
                <a:solidFill>
                  <a:srgbClr val="FF0000"/>
                </a:solidFill>
              </a:rPr>
              <a:t>并不谎言</a:t>
            </a:r>
            <a:r>
              <a:rPr lang="zh-TW" altLang="en-US" sz="2800" b="1" dirty="0"/>
              <a:t>，有我</a:t>
            </a:r>
            <a:r>
              <a:rPr lang="zh-TW" altLang="en-US" sz="2800" b="1" dirty="0">
                <a:solidFill>
                  <a:srgbClr val="FF0000"/>
                </a:solidFill>
              </a:rPr>
              <a:t>良心被圣灵感动</a:t>
            </a:r>
            <a:r>
              <a:rPr lang="zh-TW" altLang="en-US" sz="2800" b="1" dirty="0"/>
              <a:t>，给我作见证：我是大有忧愁，心里时常伤痛；为我弟兄，我骨肉之亲，就是自己被咒诅，与基督分离，我也愿意。</a:t>
            </a:r>
            <a:endParaRPr lang="en-US" altLang="zh-TW" sz="2800" b="1" dirty="0"/>
          </a:p>
          <a:p>
            <a:pPr marL="0" indent="0">
              <a:buNone/>
            </a:pPr>
            <a:r>
              <a:rPr lang="en-US" altLang="zh-TW" sz="2800" b="1" dirty="0"/>
              <a:t>	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1607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17212-E729-794E-A98D-885EF132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一、保罗的伤痛（</a:t>
            </a:r>
            <a:r>
              <a:rPr lang="en-US" altLang="zh-CN" b="1" dirty="0"/>
              <a:t>9:4-5</a:t>
            </a:r>
            <a:r>
              <a:rPr lang="zh-CN" altLang="en-US" b="1" dirty="0"/>
              <a:t>）</a:t>
            </a:r>
            <a:endParaRPr lang="en-US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C198D-CD6C-1748-8BCD-D6114874F39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/>
              <a:t>	</a:t>
            </a:r>
            <a:r>
              <a:rPr lang="zh-TW" altLang="en-US" sz="2800" b="1" dirty="0"/>
              <a:t>他们是以色列人；那</a:t>
            </a:r>
            <a:r>
              <a:rPr lang="zh-TW" altLang="en-US" sz="2800" b="1" dirty="0">
                <a:solidFill>
                  <a:srgbClr val="FF0000"/>
                </a:solidFill>
              </a:rPr>
              <a:t>儿子的名分</a:t>
            </a:r>
            <a:r>
              <a:rPr lang="zh-TW" altLang="en-US" sz="2800" b="1" dirty="0"/>
              <a:t>、</a:t>
            </a:r>
            <a:r>
              <a:rPr lang="zh-TW" altLang="en-US" sz="2800" b="1" dirty="0">
                <a:solidFill>
                  <a:srgbClr val="FF0000"/>
                </a:solidFill>
              </a:rPr>
              <a:t>荣耀</a:t>
            </a:r>
            <a:r>
              <a:rPr lang="zh-TW" altLang="en-US" sz="2800" b="1" dirty="0"/>
              <a:t>、</a:t>
            </a:r>
            <a:r>
              <a:rPr lang="zh-TW" altLang="en-US" sz="2800" b="1" dirty="0">
                <a:solidFill>
                  <a:srgbClr val="FF0000"/>
                </a:solidFill>
              </a:rPr>
              <a:t>诸约</a:t>
            </a:r>
            <a:r>
              <a:rPr lang="zh-TW" altLang="en-US" sz="2800" b="1" dirty="0"/>
              <a:t>、</a:t>
            </a:r>
            <a:r>
              <a:rPr lang="zh-TW" altLang="en-US" sz="2800" b="1" dirty="0">
                <a:solidFill>
                  <a:srgbClr val="FF0000"/>
                </a:solidFill>
              </a:rPr>
              <a:t>律法</a:t>
            </a:r>
            <a:r>
              <a:rPr lang="zh-TW" altLang="en-US" sz="2800" b="1" dirty="0"/>
              <a:t>、</a:t>
            </a:r>
            <a:r>
              <a:rPr lang="zh-TW" altLang="en-US" sz="2800" b="1" dirty="0">
                <a:solidFill>
                  <a:srgbClr val="FF0000"/>
                </a:solidFill>
              </a:rPr>
              <a:t>礼仪</a:t>
            </a:r>
            <a:r>
              <a:rPr lang="zh-TW" altLang="en-US" sz="2800" b="1" dirty="0"/>
              <a:t>、</a:t>
            </a:r>
            <a:r>
              <a:rPr lang="zh-TW" altLang="en-US" sz="2800" b="1" dirty="0">
                <a:solidFill>
                  <a:srgbClr val="FF0000"/>
                </a:solidFill>
              </a:rPr>
              <a:t>应许</a:t>
            </a:r>
            <a:r>
              <a:rPr lang="zh-TW" altLang="en-US" sz="2800" b="1" dirty="0"/>
              <a:t>都是他们的。列祖就是他们的祖宗；按肉体说，基督也是从他们出来的。他是在万有之上，永远可称颂的　神。阿们！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9995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17212-E729-794E-A98D-885EF132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二、神的话落了空吗？（</a:t>
            </a:r>
            <a:r>
              <a:rPr lang="en-US" altLang="zh-CN" b="1" dirty="0"/>
              <a:t>9:6-8</a:t>
            </a:r>
            <a:r>
              <a:rPr lang="zh-CN" altLang="en-US" b="1" dirty="0"/>
              <a:t>）</a:t>
            </a:r>
            <a:endParaRPr lang="en-US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C198D-CD6C-1748-8BCD-D6114874F3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3338" cy="4198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dirty="0"/>
              <a:t>	</a:t>
            </a:r>
            <a:r>
              <a:rPr lang="zh-TW" altLang="en-US" sz="2800" b="1" dirty="0"/>
              <a:t>这不是说　神的话落了空。因为从以色列生的不都是以色列人，也不因为是亚伯拉罕的后裔就都作他的儿女；惟独「从以撒生的才要称为你的后裔。」这就是说，肉身所生的儿女不是　神的儿女，</a:t>
            </a:r>
            <a:r>
              <a:rPr lang="zh-TW" altLang="en-US" sz="2800" b="1" dirty="0">
                <a:solidFill>
                  <a:srgbClr val="FF0000"/>
                </a:solidFill>
              </a:rPr>
              <a:t>惟独那应许的儿女才算是后裔</a:t>
            </a:r>
            <a:r>
              <a:rPr lang="zh-TW" altLang="en-US" sz="2800" b="1" dirty="0"/>
              <a:t>。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2735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17212-E729-794E-A98D-885EF132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二、神的话落了空吗？（</a:t>
            </a:r>
            <a:r>
              <a:rPr lang="en-US" altLang="zh-CN" b="1" dirty="0"/>
              <a:t>9:9-13</a:t>
            </a:r>
            <a:r>
              <a:rPr lang="zh-CN" altLang="en-US" b="1" dirty="0"/>
              <a:t>）</a:t>
            </a:r>
            <a:endParaRPr lang="en-US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C198D-CD6C-1748-8BCD-D6114874F3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3338" cy="4198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dirty="0"/>
              <a:t>	</a:t>
            </a:r>
            <a:r>
              <a:rPr lang="zh-TW" altLang="en-US" sz="2800" b="1" dirty="0"/>
              <a:t>因为所应许的话是这样说：「到明年这时候我要来，</a:t>
            </a:r>
            <a:r>
              <a:rPr lang="zh-TW" altLang="en-US" sz="2800" b="1" dirty="0">
                <a:solidFill>
                  <a:srgbClr val="FF0000"/>
                </a:solidFill>
              </a:rPr>
              <a:t>撒拉必生一个儿子</a:t>
            </a:r>
            <a:r>
              <a:rPr lang="zh-TW" altLang="en-US" sz="2800" b="1" dirty="0"/>
              <a:t>。」不但如此，还有利百加，既从一个人，就是从我们的祖宗以撒怀了孕，（双子还没有生下来，善恶还没有做出来，只因要显明　神拣选人的旨意，不在乎人的行为，乃在乎召人的主。）</a:t>
            </a:r>
            <a:r>
              <a:rPr lang="zh-TW" altLang="en-US" sz="2800" b="1" dirty="0">
                <a:solidFill>
                  <a:srgbClr val="FF0000"/>
                </a:solidFill>
              </a:rPr>
              <a:t>神就对利百加说：「将来，大的要服事小的。」</a:t>
            </a:r>
            <a:r>
              <a:rPr lang="zh-TW" altLang="en-US" sz="2800" b="1" dirty="0"/>
              <a:t>正如经上所记：</a:t>
            </a:r>
            <a:r>
              <a:rPr lang="zh-TW" altLang="en-US" sz="2800" b="1" dirty="0">
                <a:solidFill>
                  <a:srgbClr val="FF0000"/>
                </a:solidFill>
              </a:rPr>
              <a:t>雅各是我所爱的；以扫是我所恶的。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25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93274B0C-1CB3-4AA4-A183-20B7FE5DB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E640319-3BB6-49BF-BAF4-D63FEC73E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Content Placeholder 4" descr="A group of men playing football&#10;&#10;Description automatically generated with medium confidence">
            <a:extLst>
              <a:ext uri="{FF2B5EF4-FFF2-40B4-BE49-F238E27FC236}">
                <a16:creationId xmlns:a16="http://schemas.microsoft.com/office/drawing/2014/main" id="{AF7ABFC3-C686-150E-AF1C-A4A0505656F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5"/>
          <a:srcRect l="2861" r="8473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49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B6883-ED50-C467-5C1D-9E6BD083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三、神有甚么不公平吗？ （</a:t>
            </a:r>
            <a:r>
              <a:rPr lang="en-US" altLang="zh-CN" b="1" dirty="0"/>
              <a:t>9:14-18</a:t>
            </a:r>
            <a:r>
              <a:rPr lang="zh-CN" altLang="en-US" b="1" dirty="0"/>
              <a:t>）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A4EE6-0EDC-4752-798B-D813FDD7E55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2066075"/>
            <a:ext cx="7772870" cy="41734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dirty="0"/>
              <a:t>	</a:t>
            </a:r>
            <a:r>
              <a:rPr lang="zh-TW" altLang="en-US" sz="2800" b="1" dirty="0"/>
              <a:t>这样，我们可说甚么呢？难道　神有甚么不公平吗？断乎没有！因他对摩西说：</a:t>
            </a:r>
            <a:r>
              <a:rPr lang="zh-TW" altLang="en-US" sz="2800" b="1" dirty="0">
                <a:solidFill>
                  <a:srgbClr val="FF0000"/>
                </a:solidFill>
              </a:rPr>
              <a:t>我要怜悯谁就怜悯谁，要恩待谁就恩待谁</a:t>
            </a:r>
            <a:r>
              <a:rPr lang="zh-TW" altLang="en-US" sz="2800" b="1" dirty="0"/>
              <a:t>。据此看来，这不在乎那</a:t>
            </a:r>
            <a:r>
              <a:rPr lang="zh-TW" altLang="en-US" sz="2800" b="1" dirty="0">
                <a:solidFill>
                  <a:srgbClr val="FF0000"/>
                </a:solidFill>
              </a:rPr>
              <a:t>定意的</a:t>
            </a:r>
            <a:r>
              <a:rPr lang="zh-TW" altLang="en-US" sz="2800" b="1" dirty="0"/>
              <a:t>，也不在乎那</a:t>
            </a:r>
            <a:r>
              <a:rPr lang="zh-TW" altLang="en-US" sz="2800" b="1" dirty="0">
                <a:solidFill>
                  <a:srgbClr val="FF0000"/>
                </a:solidFill>
              </a:rPr>
              <a:t>奔跑的</a:t>
            </a:r>
            <a:r>
              <a:rPr lang="zh-TW" altLang="en-US" sz="2800" b="1" dirty="0"/>
              <a:t>，只在乎发怜悯的　神。因为经上有话向法老说：「我将你兴起来，特要在你身上彰显我的权能，并要使我的名传遍天下。」如此看来，　神要怜悯谁就怜悯谁，要叫谁刚硬就叫谁刚硬。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2472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B6883-ED50-C467-5C1D-9E6BD083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四、他为甚么还指责人呢？（</a:t>
            </a:r>
            <a:r>
              <a:rPr lang="en-US" altLang="zh-CN" b="1" dirty="0"/>
              <a:t>9:19-21</a:t>
            </a:r>
            <a:r>
              <a:rPr lang="zh-CN" altLang="en-US" b="1" dirty="0"/>
              <a:t>）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A4EE6-0EDC-4752-798B-D813FDD7E5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这样，你必对我说：「他为甚么还指责人呢？有谁抗拒他的旨意呢？」你这个人哪，你是谁，竟敢向　神强嘴呢？受造之物岂能对造他的说：「你为甚么这样造我呢？」</a:t>
            </a:r>
            <a:r>
              <a:rPr lang="en-US" altLang="zh-TW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窑匠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难道没有权柄从一团泥里拿一块做成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贵重的器皿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，又拿一块做成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卑贱的器皿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吗？</a:t>
            </a:r>
            <a:r>
              <a:rPr lang="en-US" altLang="zh-TW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96899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B6883-ED50-C467-5C1D-9E6BD083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四、他为甚么还指责人呢？（</a:t>
            </a:r>
            <a:r>
              <a:rPr lang="en-US" altLang="zh-CN" b="1" dirty="0"/>
              <a:t>9:22-24</a:t>
            </a:r>
            <a:r>
              <a:rPr lang="zh-CN" altLang="en-US" b="1" dirty="0"/>
              <a:t>）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A4EE6-0EDC-4752-798B-D813FDD7E5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倘若　神要显明他的忿怒，彰显他的权能，就多多忍耐宽容那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可怒、预备遭毁灭的器皿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，又要将他丰盛的荣耀彰显在那蒙怜悯、早预备得荣耀的器皿上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（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这器皿就是我们被　神所召的，不但是从犹太人中，也是从外邦人中</a:t>
            </a:r>
            <a:r>
              <a:rPr lang="zh-CN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），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这有甚么不可呢？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9554807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17555</TotalTime>
  <Words>1039</Words>
  <Application>Microsoft Macintosh PowerPoint</Application>
  <PresentationFormat>On-screen Show (4:3)</PresentationFormat>
  <Paragraphs>30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FangSong</vt:lpstr>
      <vt:lpstr>Arial</vt:lpstr>
      <vt:lpstr>Calibri</vt:lpstr>
      <vt:lpstr>Tw Cen MT</vt:lpstr>
      <vt:lpstr>Droplet</vt:lpstr>
      <vt:lpstr>神的主权 </vt:lpstr>
      <vt:lpstr>一、保罗的伤痛（9:1-3）</vt:lpstr>
      <vt:lpstr>一、保罗的伤痛（9:4-5）</vt:lpstr>
      <vt:lpstr>二、神的话落了空吗？（9:6-8）</vt:lpstr>
      <vt:lpstr>二、神的话落了空吗？（9:9-13）</vt:lpstr>
      <vt:lpstr>PowerPoint Presentation</vt:lpstr>
      <vt:lpstr>三、神有甚么不公平吗？ （9:14-18）</vt:lpstr>
      <vt:lpstr>四、他为甚么还指责人呢？（9:19-21） </vt:lpstr>
      <vt:lpstr>四、他为甚么还指责人呢？（9:22-24） </vt:lpstr>
      <vt:lpstr>四、他为甚么还指责人呢？（9:25-26） </vt:lpstr>
      <vt:lpstr>四、他为甚么还指责人呢？（9:27-29） </vt:lpstr>
      <vt:lpstr>四、他为甚么还指责人呢？（9:30-33）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现今的机会</dc:title>
  <dc:creator>Microsoft Office User</dc:creator>
  <cp:lastModifiedBy>Joe Xu</cp:lastModifiedBy>
  <cp:revision>172</cp:revision>
  <dcterms:created xsi:type="dcterms:W3CDTF">2020-06-26T02:48:39Z</dcterms:created>
  <dcterms:modified xsi:type="dcterms:W3CDTF">2022-12-18T02:53:38Z</dcterms:modified>
</cp:coreProperties>
</file>