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329" r:id="rId2"/>
    <p:sldId id="2272" r:id="rId3"/>
    <p:sldId id="2062" r:id="rId4"/>
    <p:sldId id="1407" r:id="rId5"/>
    <p:sldId id="2384" r:id="rId6"/>
    <p:sldId id="2267" r:id="rId7"/>
    <p:sldId id="2065" r:id="rId8"/>
    <p:sldId id="1709" r:id="rId9"/>
    <p:sldId id="2293" r:id="rId10"/>
    <p:sldId id="2066" r:id="rId11"/>
    <p:sldId id="2067" r:id="rId12"/>
    <p:sldId id="2268" r:id="rId13"/>
    <p:sldId id="1714" r:id="rId14"/>
    <p:sldId id="1718" r:id="rId15"/>
    <p:sldId id="2381" r:id="rId16"/>
    <p:sldId id="2069" r:id="rId17"/>
    <p:sldId id="2380" r:id="rId18"/>
    <p:sldId id="2356" r:id="rId19"/>
    <p:sldId id="2358" r:id="rId20"/>
    <p:sldId id="1712" r:id="rId21"/>
    <p:sldId id="2359" r:id="rId22"/>
    <p:sldId id="2361" r:id="rId23"/>
    <p:sldId id="2354" r:id="rId24"/>
    <p:sldId id="2266" r:id="rId25"/>
    <p:sldId id="2071" r:id="rId26"/>
    <p:sldId id="2072" r:id="rId27"/>
    <p:sldId id="2075" r:id="rId28"/>
    <p:sldId id="2372" r:id="rId29"/>
    <p:sldId id="2074" r:id="rId30"/>
    <p:sldId id="2270" r:id="rId31"/>
    <p:sldId id="2076" r:id="rId32"/>
    <p:sldId id="2077" r:id="rId33"/>
    <p:sldId id="2078" r:id="rId34"/>
    <p:sldId id="2311" r:id="rId35"/>
    <p:sldId id="2079" r:id="rId36"/>
    <p:sldId id="2303" r:id="rId37"/>
    <p:sldId id="2352" r:id="rId38"/>
    <p:sldId id="2085" r:id="rId39"/>
    <p:sldId id="298" r:id="rId40"/>
    <p:sldId id="2086" r:id="rId41"/>
    <p:sldId id="2081" r:id="rId42"/>
    <p:sldId id="2368" r:id="rId43"/>
    <p:sldId id="2088" r:id="rId44"/>
    <p:sldId id="2091" r:id="rId45"/>
    <p:sldId id="278" r:id="rId46"/>
    <p:sldId id="2365" r:id="rId47"/>
    <p:sldId id="2382" r:id="rId48"/>
    <p:sldId id="238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FF5050"/>
    <a:srgbClr val="333399"/>
    <a:srgbClr val="6600FF"/>
    <a:srgbClr val="CC66FF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5" autoAdjust="0"/>
    <p:restoredTop sz="86435" autoAdjust="0"/>
  </p:normalViewPr>
  <p:slideViewPr>
    <p:cSldViewPr>
      <p:cViewPr>
        <p:scale>
          <a:sx n="70" d="100"/>
          <a:sy n="70" d="100"/>
        </p:scale>
        <p:origin x="476" y="124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-6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516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80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080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52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id="{0A7ED9B4-C620-4894-8073-33B0769F3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id="{E3DB5EDA-88B9-4D2A-A2B1-F54C70043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140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115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6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71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531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49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95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3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2FF9C186-3D10-40DF-82DE-EED73776C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3811" name="Rectangle 3">
            <a:extLst>
              <a:ext uri="{FF2B5EF4-FFF2-40B4-BE49-F238E27FC236}">
                <a16:creationId xmlns:a16="http://schemas.microsoft.com/office/drawing/2014/main" id="{27A62C86-B994-453F-B3A1-C58ECF62F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3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>
            <a:extLst>
              <a:ext uri="{FF2B5EF4-FFF2-40B4-BE49-F238E27FC236}">
                <a16:creationId xmlns:a16="http://schemas.microsoft.com/office/drawing/2014/main" id="{74E310DF-4BFF-466F-96CE-283681AF2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0C2F8087-7EAB-4F2F-BF65-2A6F8F8D2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083bc4dd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3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a083bc4d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342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C1709C2B-F0DE-495A-985A-A964A73E0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2851" name="Rectangle 3">
            <a:extLst>
              <a:ext uri="{FF2B5EF4-FFF2-40B4-BE49-F238E27FC236}">
                <a16:creationId xmlns:a16="http://schemas.microsoft.com/office/drawing/2014/main" id="{67A8B0B8-C322-4997-B486-FE63253C0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4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04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8AB2-1214-43EE-BD91-01F24FE81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AB45-0D3C-4E5C-A0B5-126A4E54F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8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0049-3DB3-4CD7-9E5C-FA8EFFC74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6C48-AF6E-4B21-B805-9926FED67A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823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0ED4-9136-47F4-BFA4-F1BDF6906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4E04-6C53-4E17-91F1-E45933DE4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AF62-11E4-4526-9F58-F3A73436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7D3D-3146-4D80-9D30-CD87790D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182F-B999-47A6-8714-C13D3C30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609E-A85F-4694-8F05-DB47C9869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74A8-7392-4C7C-8E15-EA6AD14BF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2392-0E2E-4D08-B155-6B8C4B67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1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03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03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03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35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03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3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3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A86F42-940A-4D63-908E-F73598A2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Ctr="0"/>
          <a:lstStyle/>
          <a:p>
            <a:pPr eaLnBrk="1" hangingPunct="1">
              <a:defRPr/>
            </a:pPr>
            <a:br>
              <a:rPr lang="en-US" altLang="zh-CN" sz="54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</a:br>
            <a:r>
              <a:rPr lang="zh-CN" alt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疫情下精神健康</a:t>
            </a:r>
            <a:br>
              <a:rPr lang="en-US" altLang="zh-CN" sz="54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</a:br>
            <a:r>
              <a:rPr lang="zh-CN" alt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精神科学</a:t>
            </a:r>
            <a:r>
              <a:rPr lang="en-US" altLang="zh-CN" sz="54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40</a:t>
            </a:r>
            <a:r>
              <a:rPr lang="zh-CN" alt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年来的突破</a:t>
            </a:r>
            <a:br>
              <a:rPr lang="en-US" altLang="zh-CN" sz="540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</a:br>
            <a:r>
              <a:rPr lang="en-US" altLang="zh-CN" sz="540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5.</a:t>
            </a:r>
            <a:r>
              <a:rPr lang="zh-CN" altLang="en-US" sz="5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其他常见的精神疾病</a:t>
            </a:r>
            <a:br>
              <a:rPr lang="en-US" altLang="zh-CN" sz="5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br>
              <a:rPr lang="en-US" altLang="zh-CN" sz="5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徐理强长老</a:t>
            </a:r>
            <a:b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</a:b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BJ_06.2022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705600"/>
            <a:ext cx="9144000" cy="1524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4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强迫症:丘脑,基底节</a:t>
            </a:r>
            <a:r>
              <a:rPr lang="zh-CN" altLang="en-US" sz="36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与额叶网络功能出问题</a:t>
            </a:r>
            <a:endParaRPr sz="36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DFKai-SB"/>
              <a:sym typeface="DFKai-SB"/>
            </a:endParaRPr>
          </a:p>
        </p:txBody>
      </p:sp>
      <p:sp>
        <p:nvSpPr>
          <p:cNvPr id="270" name="Google Shape;270;p28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20"/>
              <a:buChar char="•"/>
            </a:pPr>
            <a:r>
              <a:rPr lang="zh-CN" sz="5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28" descr="C:\Users\lkghsu\Pictures\OCD_BasalG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86779"/>
            <a:ext cx="9144000" cy="629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-76200" y="0"/>
            <a:ext cx="9144000" cy="914400"/>
          </a:xfrm>
        </p:spPr>
        <p:txBody>
          <a:bodyPr anchorCtr="0"/>
          <a:lstStyle/>
          <a:p>
            <a:pPr>
              <a:defRPr/>
            </a:pP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强迫症额叶与基底节网络功能过度活跃</a:t>
            </a:r>
            <a:endParaRPr lang="en-US" altLang="zh-CN" sz="4000" dirty="0">
              <a:solidFill>
                <a:srgbClr val="FFFF0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577850" indent="-577850" eaLnBrk="1" hangingPunct="1">
              <a:lnSpc>
                <a:spcPct val="90000"/>
              </a:lnSpc>
              <a:buNone/>
              <a:defRPr/>
            </a:pP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2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强迫症治疗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认知治疗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行为法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类似内爆治疗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眼球转动治疗？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药物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百忧解类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可能需要大剂量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比如百忧解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80MG,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来斯普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40MG,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舍取林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300MG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加上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小剂量利培酮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1MG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或阿里哌唑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2MG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摄食症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9144000" cy="6324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主要分厌食症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暴食症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厌食症比较严重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青年期开始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:12-21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&gt;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男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=10:1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对肥胖极度恐惧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觉得自己必须不断减肥才心里有平安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每天量体重几次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尽力避免吃她认为可以增加体重或肥胖的食物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假如吃了这些食物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非常自责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会伤害自己如割腕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以不停节食、锻炼、催</a:t>
            </a: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吐、吃泻药、利尿剂帮助减肥</a:t>
            </a:r>
            <a:r>
              <a:rPr lang="en-US" altLang="zh-CN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造成</a:t>
            </a:r>
            <a:r>
              <a:rPr lang="zh-TW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电解质</a:t>
            </a: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失衡</a:t>
            </a:r>
            <a:endParaRPr lang="en-US" altLang="zh-CN" sz="4400" dirty="0">
              <a:latin typeface=" Times New Roman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厌食症</a:t>
            </a:r>
            <a:r>
              <a:rPr lang="en-US" altLang="zh-CN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BMI《</a:t>
            </a: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体重指数</a:t>
            </a:r>
            <a:r>
              <a:rPr lang="en-US" altLang="zh-CN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》</a:t>
            </a: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低于</a:t>
            </a:r>
            <a:r>
              <a:rPr lang="en-US" altLang="zh-CN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16;</a:t>
            </a: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暴食症</a:t>
            </a:r>
            <a:r>
              <a:rPr lang="en-US" altLang="zh-CN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BMI</a:t>
            </a: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正常</a:t>
            </a:r>
            <a:endParaRPr lang="en-US" altLang="zh-CN" sz="4400" dirty="0">
              <a:latin typeface=" Times New Roman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西方预后</a:t>
            </a:r>
            <a:r>
              <a:rPr lang="en-US" altLang="zh-CN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:10%</a:t>
            </a: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自杀</a:t>
            </a:r>
            <a:r>
              <a:rPr lang="en-US" altLang="zh-CN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;30%</a:t>
            </a: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长期患摄食症</a:t>
            </a:r>
            <a:r>
              <a:rPr lang="en-US" altLang="zh-CN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;50%</a:t>
            </a:r>
            <a:r>
              <a:rPr lang="zh-CN" altLang="en-US" sz="4400" dirty="0">
                <a:latin typeface=" Times New Roman"/>
                <a:ea typeface="KaiTi" panose="02010609060101010101" pitchFamily="49" charset="-122"/>
                <a:cs typeface="Times New Roman" pitchFamily="18" charset="0"/>
              </a:rPr>
              <a:t>抑郁焦虑</a:t>
            </a:r>
            <a:endParaRPr lang="en-US" altLang="zh-CN" sz="4400" dirty="0">
              <a:latin typeface=" Times New Roman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1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81000"/>
          </a:xfrm>
        </p:spPr>
        <p:txBody>
          <a:bodyPr anchorCtr="0"/>
          <a:lstStyle/>
          <a:p>
            <a:pPr>
              <a:defRPr/>
            </a:pP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摄食症成因</a:t>
            </a:r>
            <a:r>
              <a:rPr lang="en-US" altLang="zh-CN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zh-CN" altLang="en-US" sz="40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环境与基因互动</a:t>
            </a:r>
            <a:endParaRPr lang="en-US" altLang="zh-CN" sz="4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环境因素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社会经济发达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营养过剩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体型发胖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社会因此开始注重节制、减肥、保健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以消瘦为健康、为美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自我意识减弱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节食提供一种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适应不良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的操控手段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以消瘦体型建造自我形象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发病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别人嘲笑她太胖开始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嘲笑挑战自我形象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家庭矛盾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原生家庭暴力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性侵犯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缺乏关爱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对患者过分要求控制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因此以节食减肥为应付手段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或给自己一种对环境的操控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基因因素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已经找到很多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跟抑郁症、分裂症、身体新陈代谢基因有关联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西方青年女孩最普遍精神疾病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4-20%;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最近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25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年在日本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中国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印度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东欧也开始普遍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摄食症治疗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需要接受过特殊训练的团队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团队成员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精神科医师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心理辅导师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营养师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护士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执业辅导师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以个人、小组、与家庭行为、心理治疗为主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讨论节食减肥的好处、坏处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了解自己人生目标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抗抑郁药物对暴食症有效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A49B59C8-6FE7-4843-ABD9-5EEA558A7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53340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創傷后遺症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PTSD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07AD9E04-DDBE-481C-8438-95666621E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296400" cy="63246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極度創傷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自己经历或看到创伤事故</a:t>
            </a: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創傷記憶經歷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突然侵入脑海</a:t>
            </a: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晚上常發創傷惡夢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某些事情或处境可以誘發創傷記憶</a:t>
            </a: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尽力避免接触会诱发记忆的处境或事情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影响生活质素</a:t>
            </a: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容易焦慮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憂鬱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情緒失控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想自杀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假如有内疚自责或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斯德哥尔摩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综合症</a:t>
            </a:r>
            <a:r>
              <a:rPr lang="en-US" altLang="zh-CN" sz="3500" dirty="0">
                <a:latin typeface=" Times New Roman"/>
                <a:ea typeface="KaiTi" panose="02010609060101010101" pitchFamily="49" charset="-122"/>
                <a:cs typeface="Times New Roman" panose="02020603050405020304" pitchFamily="18" charset="0"/>
              </a:rPr>
              <a:t>Stockholm syndrome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治疗效果不理想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创伤造成大脑海马网络功能紊乱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864179" cy="85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海马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15" descr="C:\Users\lkghsu\Pictures\Hippocampus 20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599" y="762001"/>
            <a:ext cx="47244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Hippocampus">
            <a:extLst>
              <a:ext uri="{FF2B5EF4-FFF2-40B4-BE49-F238E27FC236}">
                <a16:creationId xmlns:a16="http://schemas.microsoft.com/office/drawing/2014/main" id="{3F2A344D-B640-4111-8AE0-7A3B49F56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799"/>
            <a:ext cx="60960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创伤后遗症PTSD</a:t>
            </a:r>
            <a:r>
              <a:rPr 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DFKai-SB"/>
              </a:rPr>
              <a:t>:海马萎缩</a:t>
            </a:r>
            <a:endParaRPr sz="4800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DFKai-SB"/>
            </a:endParaRPr>
          </a:p>
        </p:txBody>
      </p:sp>
      <p:sp>
        <p:nvSpPr>
          <p:cNvPr id="277" name="Google Shape;277;p29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8" name="Google Shape;2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811788"/>
            <a:ext cx="9601200" cy="604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6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76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PTSD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大脑功能紊乱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2</a:t>
            </a:r>
            <a:b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海马跟前脑皮层网络功能紊乱</a:t>
            </a:r>
            <a:endParaRPr lang="en-US" altLang="zh-CN" sz="4800" dirty="0">
              <a:solidFill>
                <a:srgbClr val="FFFF0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maging of Posttraumatic Stress Disorder - Neuroimaging Clinics">
            <a:extLst>
              <a:ext uri="{FF2B5EF4-FFF2-40B4-BE49-F238E27FC236}">
                <a16:creationId xmlns:a16="http://schemas.microsoft.com/office/drawing/2014/main" id="{50C7C8DA-8B30-E78A-5AAD-FDEAE9C49AF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1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其他常见的精神病和治疗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400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精神疾病有不同的症状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可是社会上很多人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20%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有精神症状却隐瞒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或只关注躯体化症状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估计一般社区诊所病人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50%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是躯体化症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精神疾病的分类目前是热烈讨论的话题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各种精神疾病成因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都是基因与环境互动造成大脑功能紊乱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一般也是心理辅导针对诱因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+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药物治疗针对症状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治疗烈度有区别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住院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日间医院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密集跟进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门诊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大城市有病人俱乐部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职业治疗等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治疗烈度按需要、症状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有些精神疾病比如抑郁焦虑应该按程序处理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可是有些比如惊恐症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双向症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分裂症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应该尽早用药物治疗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2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创伤后遗症个案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岁老师在教课时地震发生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赶紧把学生带出学校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学校的一栋楼倒塌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压死她的几个学生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晚上开始失眠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白天非常焦虑紧张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地震图像会突然闯入脑海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每次有大声或任何颤抖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马上发抖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惊叫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几乎每天晚上都做恶梦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惊醒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非常内疚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认为自己假如行动快一点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学生不会死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开始抑郁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有自杀念头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创伤后遗症案例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762000"/>
            <a:ext cx="9220200" cy="6019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40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岁两个小孩的母亲有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20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年抑郁症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严重失眠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偶有幻听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声音责备、批评、咒骂她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不肯接受治疗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坚持单靠祷告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家族历史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母亲有严重抑郁症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她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8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岁时母亲抱她一起跳河自杀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救起来后教会替母亲赶鬼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后来母亲长期住精神病院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最近丈夫认为她需要赶鬼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她非常难过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想起教会替母亲赶鬼痛苦记忆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常有跳河恶梦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宁可接受药物治疗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不要赶鬼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吃米氮平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(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计量从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3.75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毫克慢慢增加到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22.5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毫克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)6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周以后抑郁症状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创伤后遗症状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幻听消失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体重增加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需要锻炼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创伤后遗个案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42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岁单身女教师抑郁焦虑惊恐心慌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经常有创伤记忆和恶梦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很多时候不能起床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无法上班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对交男朋友、结婚有恐惧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12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岁时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父亲肺癌诊断后三个月去世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她很抑郁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不吃不喝不睡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浑身无力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不能起床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不能上学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家人认为鬼附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请人赶鬼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母亲反对没效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家人歧视母亲因为她没有生男孩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赶鬼的人杀了一只羊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把带血的羊皮铺在她脱光衣服的身上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铺了三天三晚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三十年她无法摆脱这情景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这情景经常在恶梦中、记忆中出现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多次辅导、药物治疗、祷告按手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效果不理想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PTSD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个案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762000"/>
            <a:ext cx="93726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32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岁退伍军人严重创伤后遗症状两年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;29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岁开军车时被敌人包围攻击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队长命令他加快速度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冲出敌人包围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看到马路上有一家人正在过马路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他想刹车避免橦到这些人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可是队长下令绝对不能刹车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结果把一家四口橦死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非常内疚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认为自己是杀人凶手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无法原谅自己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创伤后遗治疗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眼球转动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EMDR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;Prince Harry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认知治疗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了解面对创伤经历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改变负面思想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理清自己责任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意义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/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信仰治疗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与伤害自己的对方沟通后考虑饶恕对方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讨论对方没有悔改是否可能饶恕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理清创伤意义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把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责任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归咎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两者关系理清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药物治疗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抗抑郁药物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哌唑嗪</a:t>
            </a:r>
            <a:r>
              <a:rPr lang="en-US" altLang="zh-CN" sz="33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Prazosin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降血压药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挡住控制血压受体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也挡住记忆受体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减少创伤恶梦、侵入性创伤回忆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副作用头晕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血压降低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A97559BD-147B-443B-870A-914DA4A40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685800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狂躁憂鬱症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兩極症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Bipolar(1)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0F3049AB-0E39-4394-8F29-F5BBACC53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76200" y="685800"/>
            <a:ext cx="9372600" cy="61722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有時憂鬱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有時狂躁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憂鬱的反面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，所以也称双向症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=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男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; 15-35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嵗发病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;  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流行率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4%</a:t>
            </a: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狂躁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一周以上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情緒很高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極度兴奋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脾氣暴躁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自大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充满自信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精力充沛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不需要睡眠或休息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講話很快很多很大声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思路快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有时候好像语无伦次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滿有冲勁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不疲倦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冒險行爲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亂花錢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性欲、性行为增加</a:t>
            </a: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自大妄想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能明白各样奥秘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行异能</a:t>
            </a:r>
            <a:r>
              <a:rPr lang="en-US" altLang="zh-CN" sz="440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>
                <a:latin typeface="KaiTi" panose="02010609060101010101" pitchFamily="49" charset="-122"/>
                <a:ea typeface="KaiTi" panose="02010609060101010101" pitchFamily="49" charset="-122"/>
              </a:rPr>
              <a:t>妄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想自己是先知等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),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偏执怀疑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幻聼幻视</a:t>
            </a:r>
          </a:p>
          <a:p>
            <a:pPr>
              <a:buFontTx/>
              <a:buNone/>
            </a:pPr>
            <a:endParaRPr lang="zh-CN" altLang="en-US" sz="4000" dirty="0">
              <a:ea typeface="SimSun" panose="02010600030101010101" pitchFamily="2" charset="-122"/>
            </a:endParaRPr>
          </a:p>
          <a:p>
            <a:endParaRPr lang="zh-CN" altLang="en-US" sz="40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>
            <a:extLst>
              <a:ext uri="{FF2B5EF4-FFF2-40B4-BE49-F238E27FC236}">
                <a16:creationId xmlns:a16="http://schemas.microsoft.com/office/drawing/2014/main" id="{0384A3B8-57D6-4EFF-9D2E-BACC3598D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762000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狂躁憂鬱症</a:t>
            </a:r>
            <a: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兩極症</a:t>
            </a:r>
            <a: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(2)</a:t>
            </a:r>
          </a:p>
        </p:txBody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7A785B40-B3CE-401B-8142-ECD74A870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296400" cy="6096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憂鬱時特別沒勁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疲累無力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睡很多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躺在床上不能起床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严重症状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木僵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Catatonia</a:t>
            </a:r>
            <a:endParaRPr lang="zh-CN" altLang="en-US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有時狂躁和抑郁兩樣混合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基因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:&gt;200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个基因变异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与其他精神病基因有重叠</a:t>
            </a:r>
          </a:p>
          <a:p>
            <a:pPr>
              <a:lnSpc>
                <a:spcPct val="90000"/>
              </a:lnSpc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一般发病以憂鬱開始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然后狂躁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;1/3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以狂躁開始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青少年期发病的抑郁症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:1/3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后来双向</a:t>
            </a:r>
          </a:p>
          <a:p>
            <a:pPr>
              <a:lnSpc>
                <a:spcPct val="90000"/>
              </a:lnSpc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自殺率高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10-15%</a:t>
            </a:r>
          </a:p>
          <a:p>
            <a:pPr>
              <a:lnSpc>
                <a:spcPct val="90000"/>
              </a:lnSpc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單用抗憂鬱症藥物治療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可能更引起情緒波動起伏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需要用情绪稳定药物</a:t>
            </a:r>
          </a:p>
          <a:p>
            <a:pPr>
              <a:lnSpc>
                <a:spcPct val="90000"/>
              </a:lnSpc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很多天才的人有双向症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双向症案例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优秀基督徒建筑师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,23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岁在研究院第一次燥郁兴奋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精力充沛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情绪高昂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不需要睡眠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话多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说话很快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声音很大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思想多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思路快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觉得自己被圣灵充满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有说预言能力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能明白各样奥秘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六周后突然变得抑郁没劲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低落消极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浑身无力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躺在床上到下午三点才能起来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勉强可以上学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后来每年换季节时情绪起伏很大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婚姻破裂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教会替她担心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但她拒绝治疗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35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岁燥郁不能控制住院治疗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38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岁抑郁时自杀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双向症案例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685800"/>
            <a:ext cx="9296400" cy="6172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27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岁哲学博士蒙召读神学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父亲突然去世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殇礼后开始失眠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多话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说话声音很大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很多计划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兴奋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自大骄傲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家族历史有双向症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神学院认为他需要治疗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医师诊断双向症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吃碳酸锂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+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利培酮很快恢复正常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一年后停药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29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岁结婚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蜜月时燥郁复发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有幻听幻视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妄想认为旅馆中的女客人喜欢他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行为失控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侵犯该女客人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做牢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监狱医师从新开药进行治疗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法庭要他接受治疗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释放回家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7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年坚持吃药没有复发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得神学博士后在神学院当教授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很受学生欢迎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98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itle 1"/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9143999" cy="654048"/>
          </a:xfrm>
        </p:spPr>
        <p:txBody>
          <a:bodyPr/>
          <a:lstStyle/>
          <a:p>
            <a:pPr algn="l" eaLnBrk="1" hangingPunct="1"/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很有才华的人有双向症</a:t>
            </a:r>
            <a:endParaRPr lang="en-US" altLang="zh-CN"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  <p:sp>
        <p:nvSpPr>
          <p:cNvPr id="380931" name="Content Placeholder 2"/>
          <p:cNvSpPr>
            <a:spLocks noGrp="1"/>
          </p:cNvSpPr>
          <p:nvPr>
            <p:ph idx="4294967295"/>
          </p:nvPr>
        </p:nvSpPr>
        <p:spPr>
          <a:xfrm>
            <a:off x="-1" y="762000"/>
            <a:ext cx="9144000" cy="6096000"/>
          </a:xfrm>
        </p:spPr>
        <p:txBody>
          <a:bodyPr/>
          <a:lstStyle/>
          <a:p>
            <a:pPr marL="577850" indent="-57785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JohnNash1994</a:t>
            </a:r>
            <a:r>
              <a:rPr lang="zh-CN" altLang="en-US" sz="2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诺贝尔经济奖</a:t>
            </a:r>
            <a:endParaRPr lang="en-US" altLang="zh-CN" sz="2800" dirty="0">
              <a:solidFill>
                <a:srgbClr val="FFFF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66" y="3903047"/>
            <a:ext cx="2820282" cy="31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90" y="3903047"/>
            <a:ext cx="37338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38600"/>
            <a:ext cx="2620733" cy="282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1" y="716457"/>
            <a:ext cx="3756059" cy="333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76" y="751983"/>
            <a:ext cx="2330521" cy="33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MLuther">
            <a:extLst>
              <a:ext uri="{FF2B5EF4-FFF2-40B4-BE49-F238E27FC236}">
                <a16:creationId xmlns:a16="http://schemas.microsoft.com/office/drawing/2014/main" id="{674AD600-D6FF-4A48-983C-098D014E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4656" y="772017"/>
            <a:ext cx="2620734" cy="328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A92044-2127-4835-BBBC-066AC546B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3991" y="796504"/>
            <a:ext cx="2336241" cy="32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3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惊恐症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Panic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惊恐发作</a:t>
            </a:r>
            <a:r>
              <a:rPr lang="en-US" altLang="zh-CN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Panic attack</a:t>
            </a:r>
            <a:r>
              <a:rPr lang="zh-CN" altLang="en-US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突然发作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极度惊恐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同时有以下症状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最少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个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心慌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心跳加速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冒汗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发抖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气促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胸口压榨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胸痛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头晕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手发麻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感觉快要死亡、昏倒、失控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不真实感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晚上睡眠惊恐发作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:《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鬼压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发过一次以后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♦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持续不断担心会再发作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♦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想尽办法避免发作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尽力避免碰到可能引起惊恐发作的场合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双向症治疗</a:t>
            </a:r>
            <a:endParaRPr lang="en-US" altLang="zh-CN" sz="4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9144000" cy="6400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稳定情绪药物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一般晚上吃一次比较一天两、三次好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减少副作用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1.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碳酸锂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剂量靠检查血液浓度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注意肾功能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2.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德巴金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卡马西平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奥卡西平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剂量需要靠检查血液浓度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注意肝功能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◇副作用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碳酸锂德巴金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体重↑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嗜睡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手发抖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奥卡西平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卡马西平一般不影响体重体力精神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可能造成电解子失衡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分裂症药物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奥氮平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利培酮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阿里哌唑等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对妄想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自大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怀疑症状有效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需要注意副作用如嗜睡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增加体重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手发抖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假如抑郁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可能需要抗抑郁药物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但不能单用抗抑郁药物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其他副作用需要处理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手发抖用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《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心得安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精神分裂症</a:t>
            </a:r>
            <a:endParaRPr lang="en-US" altLang="zh-CN"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685800"/>
            <a:ext cx="9372600" cy="6172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青年期发病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男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&gt;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,2:1;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全世界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1%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&gt;128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处基因变异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大脑细胞死亡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网络问题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最严重的精神病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:30%-50%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治疗效果不理想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不配合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药物功效有限 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阳性症状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妄想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偏执怀疑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幻听幻视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自言自语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说话杂乱无章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思路混乱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行为失控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阴性症状</a:t>
            </a:r>
            <a:r>
              <a:rPr lang="en-US" altLang="zh-CN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毫无热情、动力、感情、表情</a:t>
            </a:r>
            <a:r>
              <a:rPr lang="en-US" altLang="zh-CN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缺乏自理意愿</a:t>
            </a:r>
            <a:r>
              <a:rPr lang="en-US" altLang="zh-CN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不洗澡</a:t>
            </a:r>
            <a:r>
              <a:rPr lang="en-US" altLang="zh-CN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不剪发</a:t>
            </a:r>
            <a:r>
              <a:rPr lang="en-US" altLang="zh-CN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不修</a:t>
            </a:r>
            <a:r>
              <a:rPr lang="zh-CN" altLang="en-US" sz="4300" b="1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趾甲</a:t>
            </a:r>
            <a:r>
              <a:rPr lang="en-US" altLang="zh-CN" sz="4300" b="1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离群独居</a:t>
            </a:r>
            <a:r>
              <a:rPr lang="en-US" altLang="zh-CN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,(</a:t>
            </a:r>
            <a:r>
              <a:rPr lang="zh-CN" altLang="en-US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把自己关在房间</a:t>
            </a:r>
            <a:r>
              <a:rPr lang="en-US" altLang="zh-CN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街头露宿</a:t>
            </a:r>
            <a:r>
              <a:rPr lang="en-US" altLang="zh-CN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住在坟场</a:t>
            </a:r>
            <a:r>
              <a:rPr lang="en-US" altLang="zh-CN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),</a:t>
            </a:r>
            <a:r>
              <a:rPr lang="zh-CN" altLang="en-US" sz="43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但不是抑郁</a:t>
            </a:r>
            <a:endParaRPr lang="en-US" altLang="zh-CN" sz="43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有综合症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精分症状与抑郁或双向混合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990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單卵雙胞胎分裂症大腦萎缩</a:t>
            </a:r>
            <a:r>
              <a:rPr lang="en-US" altLang="zh-CN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CN" altLang="en-US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脑室</a:t>
            </a:r>
            <a:r>
              <a:rPr lang="zh-CN" altLang="en-US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itchFamily="2" charset="2"/>
              </a:rPr>
              <a:t>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990600"/>
          <a:ext cx="44958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333333" imgH="1876190" progId="Paint.Picture">
                  <p:embed/>
                </p:oleObj>
              </mc:Choice>
              <mc:Fallback>
                <p:oleObj name="Bitmap Image" r:id="rId3" imgW="1333333" imgH="1876190" progId="Paint.Picture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24000" contras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44958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24400" y="990600"/>
          <a:ext cx="43434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276190" imgH="1876190" progId="Paint.Picture">
                  <p:embed/>
                </p:oleObj>
              </mc:Choice>
              <mc:Fallback>
                <p:oleObj name="Bitmap Image" r:id="rId5" imgW="1276190" imgH="1876190" progId="Paint.Picture">
                  <p:embed/>
                  <p:pic>
                    <p:nvPicPr>
                      <p:cNvPr id="45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2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90600"/>
                        <a:ext cx="43434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170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/>
          <a:lstStyle/>
          <a:p>
            <a:pPr eaLnBrk="1" hangingPunct="1"/>
            <a:r>
              <a:rPr lang="zh-CN" altLang="en-US" sz="4800">
                <a:solidFill>
                  <a:srgbClr val="FFFF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分裂症大脑皮层减少</a:t>
            </a:r>
            <a:endParaRPr lang="en-US" altLang="en-US" sz="4800">
              <a:solidFill>
                <a:srgbClr val="FFFF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pic>
        <p:nvPicPr>
          <p:cNvPr id="3778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3" y="838200"/>
            <a:ext cx="9082087" cy="6019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352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幻听</a:t>
            </a:r>
            <a:r>
              <a:rPr lang="en-US" altLang="zh-CN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大脑听觉区域错误发出声音信号</a:t>
            </a:r>
            <a:endParaRPr lang="en-US" altLang="zh-CN" sz="4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73BD0D1-D80A-48DF-A39D-B155FD30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4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16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分裂症个案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18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岁男生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高考时开始失眠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白天精神恍惚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跟自己说话、笑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说有很多声音跟他说话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有些是恐吓话语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有些说笑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有些向人广播他的每个行动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加以评论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有一天告诉同学说自己是某电影明星的儿子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有很多人通过电脑电视跟他联系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电视节目里面的人在评论他的事情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不肯出门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把自己锁在房间里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说外面有人在监视他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后来说有人躲在墙里面跟他说话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有一天母亲一定要他一起去公园散步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他说公园里的石头在录音他们讲话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接受治疗但不太持续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症状时好时坏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基本上能自理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母亲去世后靠教会和政府机构帮助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能独立生活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精神分裂症个案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9144000" cy="6553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岁男、单身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六年前大学毕业后去泰国工作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一次去庙里观光回家开始整夜失眠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开始有幻听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许多声音在脑袋里彼此对话评论他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恐吓他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妄想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警察跟踪监视他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经常自言自语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有时候无故大声笑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辞职回国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回国后不能工作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整天把自己关在房间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连饭也只能在房间里吃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把窗帘拉闭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说有人监视他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最近一年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深夜一点出门在街上游荡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早上三、四点回家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家人认为是在庙里被鬼附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多次请教会牧师长老赶鬼无效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拒绝接受治疗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048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被群鬼附身的人很可能是精神分裂症</a:t>
            </a:r>
            <a:endParaRPr lang="en-US" altLang="zh-CN" sz="4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9144000" cy="7315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从症状角度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格拉森人</a:t>
            </a:r>
            <a:r>
              <a:rPr lang="zh-CN" altLang="en-US" sz="33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可</a:t>
            </a:r>
            <a:r>
              <a:rPr lang="en-US" altLang="zh-CN" sz="33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5:1-20;</a:t>
            </a:r>
            <a:r>
              <a:rPr lang="zh-CN" altLang="en-US" sz="33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太</a:t>
            </a:r>
            <a:r>
              <a:rPr lang="en-US" altLang="zh-CN" sz="33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8:28-34;</a:t>
            </a:r>
            <a:r>
              <a:rPr lang="zh-CN" altLang="en-US" sz="33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路</a:t>
            </a:r>
            <a:r>
              <a:rPr lang="en-US" altLang="zh-CN" sz="33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8:26-39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很可能得了精神分裂症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严重阴性阳性症状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圣经的鬼是堕落天使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不是中国人死去的人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鬼附的身体、精神病跟非鬼附的身体、精神病是同样器质性疾病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分别在鬼附是撒旦直接插手在基因与环境互动的环节、流程中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造成器质病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群鬼离开后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病人的分裂症器质病变还需要治疗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群鬼离开这人后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附在猪群身上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猪跳到海里淹死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我认为这种情况在耶稣复活后应该没有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末后时期可能会再出现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基督徒有圣灵内住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神愛安置在我們裏面的靈</a:t>
            </a:r>
            <a:r>
              <a:rPr lang="en-US" altLang="zh-TW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愛到嫉妒的地步</a:t>
            </a:r>
            <a:r>
              <a:rPr lang="zh-CN" altLang="en-US" sz="31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雅</a:t>
            </a:r>
            <a:r>
              <a:rPr lang="en-US" altLang="zh-CN" sz="31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4:5; </a:t>
            </a:r>
            <a:r>
              <a:rPr lang="zh-CN" altLang="en-US" sz="4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所以基督徒不可能被鬼附</a:t>
            </a:r>
            <a:r>
              <a:rPr lang="en-US" altLang="zh-CN" sz="4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却可能得分裂症</a:t>
            </a:r>
            <a:endParaRPr lang="en-US" altLang="zh-CN" sz="46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我建议所有器质疾病需要治疗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+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祷告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假如认为被鬼附也可以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+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赶鬼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 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我反对单靠赶鬼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74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AD</a:t>
            </a: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阿尔茨海默氏病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06" name="Google Shape;206;p20"/>
          <p:cNvSpPr txBox="1">
            <a:spLocks noGrp="1"/>
          </p:cNvSpPr>
          <p:nvPr>
            <p:ph type="body" idx="4294967295"/>
          </p:nvPr>
        </p:nvSpPr>
        <p:spPr>
          <a:xfrm>
            <a:off x="0" y="574158"/>
            <a:ext cx="9144000" cy="628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目前美国有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百万人有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AD;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因人口老化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,AD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会迅速的增加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女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&gt;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男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:2:1;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唐氏症患者有染色体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21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相同基因因素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altLang="zh-CN" dirty="0"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◇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65-74: 1-2%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altLang="zh-CN" dirty="0"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◇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75-84: 15-20%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altLang="zh-CN" dirty="0"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◇</a:t>
            </a:r>
            <a:r>
              <a:rPr 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&gt;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85: 35-40%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西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方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日本女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人第一死亡原因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严重公共卫生问题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lv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已经找到多处增加发病率基因变异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>AD </a:t>
            </a:r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基因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目前找到四处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 </a:t>
            </a:r>
            <a:endParaRPr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93200D2-56BC-4D97-ADE2-7346372F4A70}"/>
              </a:ext>
            </a:extLst>
          </p:cNvPr>
          <p:cNvGraphicFramePr>
            <a:graphicFrameLocks noGrp="1"/>
          </p:cNvGraphicFramePr>
          <p:nvPr/>
        </p:nvGraphicFramePr>
        <p:xfrm>
          <a:off x="0" y="1524002"/>
          <a:ext cx="9143999" cy="533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677">
                  <a:extLst>
                    <a:ext uri="{9D8B030D-6E8A-4147-A177-3AD203B41FA5}">
                      <a16:colId xmlns:a16="http://schemas.microsoft.com/office/drawing/2014/main" val="3076273624"/>
                    </a:ext>
                  </a:extLst>
                </a:gridCol>
                <a:gridCol w="4670322">
                  <a:extLst>
                    <a:ext uri="{9D8B030D-6E8A-4147-A177-3AD203B41FA5}">
                      <a16:colId xmlns:a16="http://schemas.microsoft.com/office/drawing/2014/main" val="627626203"/>
                    </a:ext>
                  </a:extLst>
                </a:gridCol>
              </a:tblGrid>
              <a:tr h="1024311">
                <a:tc>
                  <a:txBody>
                    <a:bodyPr/>
                    <a:lstStyle/>
                    <a:p>
                      <a:r>
                        <a:rPr lang="zh-CN" altLang="en-US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基因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染色体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76650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APO-E4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19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24751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PS1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74804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PS2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20564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APP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026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56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 anchorCtr="0"/>
          <a:lstStyle/>
          <a:p>
            <a:pPr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惊恐症</a:t>
            </a:r>
            <a: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恐慌症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Panic Disorder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个案</a:t>
            </a:r>
            <a:endParaRPr lang="en-US" altLang="zh-CN"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48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岁母亲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丈夫是教会长老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被调到加州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17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岁儿子反叛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她有单亲的各样压力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第一次恐慌惊恐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突然心慌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手发抖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头晕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呼吸感觉气进不去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呼吸加快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手发麻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要昏倒死去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非常惊恐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以后又发了几次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担心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情绪低落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华裔医生说可能肾上腺肿瘤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要求病人留三天小便检测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儿子看见冰箱里三大瓶小便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离家出走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丈夫辞职回家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新工作出问题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丈夫也抑郁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有自杀念头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担心家破人亡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其实是恐慌症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抑郁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很好治疗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病人吃药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周症状消失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丈夫症状也跟着消失 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阿尔茨海默氏病状</a:t>
            </a:r>
            <a:endParaRPr sz="480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开始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短期记忆出问题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忘记事情、信息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不知道日期:忘记约会;今天是星期几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忘记东西放在哪里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遗失东西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迷路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中期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不能分辨地点;迷失方向;找不到路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不能辨认路标,距离,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图形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失去计划能力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无法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理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财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不能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操作电脑,电视,微波炉</a:t>
            </a:r>
            <a:endParaRPr lang="en-US" altLang="zh-CN" sz="4070" dirty="0">
              <a:latin typeface="KaiTi"/>
              <a:ea typeface="KaiTi"/>
              <a:cs typeface="KaiTi"/>
              <a:sym typeface="KaiTi"/>
            </a:endParaRPr>
          </a:p>
          <a:p>
            <a:pPr lv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中期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抑郁焦虑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怀疑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幻听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妄想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情绪失控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因为器质病变影响情绪网络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>
                <a:latin typeface="KaiTi"/>
                <a:ea typeface="KaiTi"/>
                <a:cs typeface="KaiTi"/>
                <a:sym typeface="KaiTi"/>
              </a:rPr>
              <a:t>不是鬼附、灵性、犯罪问题</a:t>
            </a:r>
            <a:endParaRPr lang="en-US" altLang="zh-CN" sz="4070" dirty="0">
              <a:latin typeface="KaiTi"/>
              <a:ea typeface="KaiTi"/>
              <a:cs typeface="KaiTi"/>
              <a:sym typeface="KaiTi"/>
            </a:endParaRPr>
          </a:p>
          <a:p>
            <a:pPr lv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晚期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不认识朋友亲人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大小便失禁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 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187833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None/>
            </a:pPr>
            <a:endParaRPr sz="407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阿尔茨海默病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AD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大脑的三个特征</a:t>
            </a:r>
            <a:endParaRPr lang="en-US" altLang="zh-CN" sz="4800" dirty="0">
              <a:solidFill>
                <a:srgbClr val="FFFF0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大脑萎缩</a:t>
            </a:r>
            <a:r>
              <a:rPr lang="en-US" altLang="zh-CN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Brain Atrophy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特别是海马区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斑块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淀粉样蛋白斑块</a:t>
            </a:r>
            <a:r>
              <a:rPr lang="en-US" altLang="zh-CN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Amyloid Plaques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在大脑细胞外和脑血管墙壁上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缠结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en-US" altLang="zh-CN" sz="28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Tangles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大脑细胞内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细胞变性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4" name="Google Shape;185;p17">
            <a:extLst>
              <a:ext uri="{FF2B5EF4-FFF2-40B4-BE49-F238E27FC236}">
                <a16:creationId xmlns:a16="http://schemas.microsoft.com/office/drawing/2014/main" id="{83ABCC45-EF8B-C730-AD56-BBFCC835E8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3581400"/>
            <a:ext cx="4572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9;p19">
            <a:extLst>
              <a:ext uri="{FF2B5EF4-FFF2-40B4-BE49-F238E27FC236}">
                <a16:creationId xmlns:a16="http://schemas.microsoft.com/office/drawing/2014/main" id="{51F4DD62-C418-3708-2153-4EE300AE35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5000" y="3581400"/>
            <a:ext cx="50800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9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阿尔茨海默氏个案</a:t>
            </a:r>
            <a:endParaRPr sz="480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75岁开始忘记关炉火;丢东西;做梦看到死去的家人;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抑郁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焦虑紧张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病人和家人认为梦中看到死人等于死期快到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也恐怕被邪灵干扰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吃少量利培酮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抑郁焦虑恶梦消失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80岁出门会迷路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加</a:t>
            </a:r>
            <a:r>
              <a:rPr lang="zh-CN" sz="2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Aricept</a:t>
            </a:r>
            <a:r>
              <a:rPr lang="zh-CN" sz="28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+</a:t>
            </a:r>
            <a:r>
              <a:rPr lang="zh-CN" sz="2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Namenda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有效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81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怀疑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邻居、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家人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下毒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偷她的钱;吃加量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利培酮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妄想症状消失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85岁大小便失禁,住老人院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17526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7526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7526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18372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9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药物治疗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37" name="Google Shape;237;p25"/>
          <p:cNvSpPr txBox="1">
            <a:spLocks noGrp="1"/>
          </p:cNvSpPr>
          <p:nvPr>
            <p:ph type="body" idx="4294967295"/>
          </p:nvPr>
        </p:nvSpPr>
        <p:spPr>
          <a:xfrm>
            <a:off x="-76200" y="685800"/>
            <a:ext cx="9372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目前药物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只能减慢记忆衰退两年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1.多奈哌齐</a:t>
            </a:r>
            <a:r>
              <a:rPr lang="zh-CN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Donepecil</a:t>
            </a:r>
            <a:r>
              <a:rPr lang="en-US" altLang="zh-CN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/Aricept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增加大脑记忆介体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副作用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肠胃不适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2.美金刚</a:t>
            </a:r>
            <a:r>
              <a:rPr lang="zh-CN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Memantine: NMDA receptor blocker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一般很少副作用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保护大脑细胞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社会压力下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美国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FDA6/7/21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通过</a:t>
            </a:r>
            <a:r>
              <a:rPr lang="en-US" altLang="zh-CN" sz="33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Biogen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单克隆抗体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Aducanumab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价格高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一般专家认为临床效果有限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lv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Lilly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单克隆抗体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正在临床三期实验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或许有效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急需更多科研:从不同概念入手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比如用疫苗消除斑块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或针对其他发病机制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失智预防</a:t>
            </a:r>
            <a:endParaRPr sz="480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4294967295"/>
          </p:nvPr>
        </p:nvSpPr>
        <p:spPr>
          <a:xfrm>
            <a:off x="0" y="882316"/>
            <a:ext cx="9296400" cy="8109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AD</a:t>
            </a: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预防</a:t>
            </a:r>
            <a:r>
              <a:rPr lang="en-US" altLang="zh-CN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需要预防导致失智的诱因</a:t>
            </a:r>
            <a:endParaRPr lang="en-US" altLang="zh-CN" sz="440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三高治疗:血压高;血糖高;血脂高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需要定时检查;长期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药物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治疗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多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动脑:阅读;填字游戏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多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社交活动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玩乐器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唱歌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每天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锻炼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多吃青菜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鱼类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豆类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少油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少糖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睡眠好:深睡慢脑电波清除毒素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争取完成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大学教育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>
              <a:lnSpc>
                <a:spcPct val="70000"/>
              </a:lnSpc>
              <a:spcBef>
                <a:spcPts val="814"/>
              </a:spcBef>
              <a:buSzPts val="2442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抑郁症治疗有帮助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预防失智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？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结论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世界精神疾病流行率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15%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中国估计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2.4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忆人有精神疾病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其中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1.6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忆人有严重精神疾病症状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各种精神疾病都是环境与基因互动造成的大脑不同网络、介质功能紊乱的疾病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不是灵性、信心、隐而未现的罪造成的问题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精神疾病患者不肯接受治疗的很多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:?90%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以上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严重影响生活质量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教会应该尽量避免对病人造成二度伤害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病人与家人极需要教会的扶持关怀、转介专业治疗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教会需要鼓励病人接受治疗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需要基督徒投入精神科学专业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承担临床和科研的责任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05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每个月一次徐理强医师义诊学习平台</a:t>
            </a:r>
            <a:endParaRPr lang="en-US" altLang="zh-CN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学生应该听过全部课程最少一次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义诊平台提供机会把学习内容落实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来访者个案由学生提供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来访者参加义诊需要付出的代价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在讨论中公开病历、治疗历史、相关个人资料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接受义诊平台的讨论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等于在学习平台中公开部分个人隐私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把自己个案在义诊平台中对学生提供学习机会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来访者接受义诊不需要付费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义诊一般需要几次跟进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因为治疗进度需要观察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药物可能需要调整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有兴趣参加平台可以跟周明牧师联系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86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3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社交恐惧症个案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16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岁牧师的女儿在中学开始不敢站起来在同学目前说话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18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岁进入大学需要在小组讨论中发表自己的想法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每次到她发言的时候就非常焦虑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惊恐症状发作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结果退学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不肯出门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家人和自己单靠祷告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不接受治疗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可以参加教会主日崇拜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但不肯参加小组活动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25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岁认识教会里一个男孩子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比较愿意出门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但是无法工作上班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焦虑症治疗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296400" cy="6096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行为法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放松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内爆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认知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了解诱因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了解自己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成长经历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改变负面认知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药物治疗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抗抑郁症药物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镇静剂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苯二氮卓类镇静药物</a:t>
            </a:r>
            <a:r>
              <a:rPr lang="en-US" altLang="zh-CN" sz="36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Benzodiazepine:</a:t>
            </a:r>
            <a:r>
              <a:rPr lang="zh-CN" altLang="en-US" sz="43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短期有效</a:t>
            </a:r>
            <a:r>
              <a:rPr lang="en-US" altLang="zh-CN" sz="43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3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长期使用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需要关注成瘾可能性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丁螺环酮类镇静剂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加吧喷丁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不会上瘾但效果一般不理想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喹硫平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阿里哌唑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6BA7990C-F236-4E61-B751-CBAA18C06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60960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強迫症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OCD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8A228403-E034-4448-A87F-8B04AFF72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76200" y="609600"/>
            <a:ext cx="9372600" cy="62484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分行动与思想两个类型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1.Compulsion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重復行爲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洗手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関門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次數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次序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前後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高低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排列對錯</a:t>
            </a: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一般跟懼怕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細菌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潔癖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不完美有关</a:t>
            </a:r>
          </a:p>
          <a:p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2.Obsession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重復思想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是否對稱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對錯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清楚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完美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是否得罪、伤害别人有关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必须想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做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对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才放心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否则认为会有不好或不幸的事情发生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不能自控的迷信和焦虑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多次多方要自己不做不想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也用别的行为或思想来逃避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但没效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强迫症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OCD</a:t>
            </a: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个案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33400"/>
            <a:ext cx="9144000" cy="7086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42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岁高管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两个孩子的母亲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;18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岁高考时第一次有强迫思想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需要把每件事情重复思想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惧怕假如想错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会有不好的事情发生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;6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个月后恢复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25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岁信主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结婚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热心爱主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岁生第二小孩后强迫思想复发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惧怕想错神会惩罚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接受基督教辅导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一年后恢复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40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岁新冠疫情冲击下第三次复发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惧怕想不对或说错话得罪别人会被神惩罚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下地狱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非常抑郁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焦虑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严重失眠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不断问自己、别人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为什么不能停止脑子里的重复思想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?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再找以前的辅导师做基督教辅导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没效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每天打十多次电话问牧师她是否得救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为什么常觉得自己会说错话而下地狱？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教会长老坚持她不能每天打十多次电话给牧师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需要药物治疗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吃舍取林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6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周后症状消失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强迫症个案</a:t>
            </a:r>
            <a:r>
              <a:rPr lang="en-US" altLang="zh-CN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40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岁软体工程师高考时有焦虑抑郁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信主后症状基本消失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35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岁焦虑抑郁又出现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开始失眠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吃米氮平有效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一年后停药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39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岁突然有亵渎神的意念在脑子中闪过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特别是在参加教会敬拜的时候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后来更有不正常的性念头出现脑海中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越想控制意念越强烈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非常恐惧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怕是邪灵鬼附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吃米氮平没效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西太普兰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维斯通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利培酮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三周后有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90%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进步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偶尔还有意念闪过但很快自己消失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三个月后症状完全消失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减药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su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Hsu Template</Template>
  <TotalTime>5208</TotalTime>
  <Words>6463</Words>
  <Application>Microsoft Office PowerPoint</Application>
  <PresentationFormat>On-screen Show (4:3)</PresentationFormat>
  <Paragraphs>263</Paragraphs>
  <Slides>48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 Times New Roman</vt:lpstr>
      <vt:lpstr>DFKai-SB</vt:lpstr>
      <vt:lpstr>KaiTi</vt:lpstr>
      <vt:lpstr>Arial</vt:lpstr>
      <vt:lpstr>Times New Roman</vt:lpstr>
      <vt:lpstr>Verdana</vt:lpstr>
      <vt:lpstr>Wingdings</vt:lpstr>
      <vt:lpstr>Hsu Template</vt:lpstr>
      <vt:lpstr>Bitmap Image</vt:lpstr>
      <vt:lpstr> 疫情下精神健康 精神科学40年来的突破 5.其他常见的精神疾病  徐理强长老 BJ_06.2022</vt:lpstr>
      <vt:lpstr>其他常见的精神病和治疗</vt:lpstr>
      <vt:lpstr>惊恐症Panic Disorder</vt:lpstr>
      <vt:lpstr>惊恐症/恐慌症Panic Disorder个案</vt:lpstr>
      <vt:lpstr>社交恐惧症个案</vt:lpstr>
      <vt:lpstr>焦虑症治疗</vt:lpstr>
      <vt:lpstr>強迫症OCD</vt:lpstr>
      <vt:lpstr>强迫症OCD个案</vt:lpstr>
      <vt:lpstr>强迫症个案3</vt:lpstr>
      <vt:lpstr>强迫症:丘脑,基底节与额叶网络功能出问题</vt:lpstr>
      <vt:lpstr>强迫症额叶与基底节网络功能过度活跃</vt:lpstr>
      <vt:lpstr>强迫症治疗</vt:lpstr>
      <vt:lpstr>摄食症</vt:lpstr>
      <vt:lpstr>摄食症成因:环境与基因互动</vt:lpstr>
      <vt:lpstr>摄食症治疗</vt:lpstr>
      <vt:lpstr>創傷后遺症PTSD</vt:lpstr>
      <vt:lpstr>海马</vt:lpstr>
      <vt:lpstr>创伤后遗症PTSD:海马萎缩</vt:lpstr>
      <vt:lpstr>PTSD大脑功能紊乱2 海马跟前脑皮层网络功能紊乱</vt:lpstr>
      <vt:lpstr>创伤后遗症个案1</vt:lpstr>
      <vt:lpstr>创伤后遗症案例2</vt:lpstr>
      <vt:lpstr>创伤后遗个案3</vt:lpstr>
      <vt:lpstr>PTSD个案4</vt:lpstr>
      <vt:lpstr>创伤后遗治疗</vt:lpstr>
      <vt:lpstr>狂躁憂鬱症/兩極症Bipolar(1)</vt:lpstr>
      <vt:lpstr>狂躁憂鬱症/兩極症(2)</vt:lpstr>
      <vt:lpstr>双向症案例</vt:lpstr>
      <vt:lpstr>双向症案例2</vt:lpstr>
      <vt:lpstr>很有才华的人有双向症</vt:lpstr>
      <vt:lpstr>双向症治疗</vt:lpstr>
      <vt:lpstr>精神分裂症</vt:lpstr>
      <vt:lpstr>單卵雙胞胎分裂症大腦萎缩,脑室</vt:lpstr>
      <vt:lpstr>分裂症大脑皮层减少</vt:lpstr>
      <vt:lpstr>幻听:大脑听觉区域错误发出声音信号</vt:lpstr>
      <vt:lpstr>分裂症个案1</vt:lpstr>
      <vt:lpstr>精神分裂症个案2</vt:lpstr>
      <vt:lpstr>被群鬼附身的人很可能是精神分裂症</vt:lpstr>
      <vt:lpstr>AD阿尔茨海默氏病</vt:lpstr>
      <vt:lpstr>AD 基因</vt:lpstr>
      <vt:lpstr>阿尔茨海默氏病状</vt:lpstr>
      <vt:lpstr>阿尔茨海默病AD大脑的三个特征</vt:lpstr>
      <vt:lpstr>阿尔茨海默氏个案</vt:lpstr>
      <vt:lpstr>药物治疗</vt:lpstr>
      <vt:lpstr>失智预防</vt:lpstr>
      <vt:lpstr>结论</vt:lpstr>
      <vt:lpstr>每个月一次徐理强医师义诊学习平台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lkghsu</dc:creator>
  <cp:lastModifiedBy>George Hsu</cp:lastModifiedBy>
  <cp:revision>33</cp:revision>
  <cp:lastPrinted>2002-03-27T18:41:19Z</cp:lastPrinted>
  <dcterms:created xsi:type="dcterms:W3CDTF">2015-08-19T22:10:50Z</dcterms:created>
  <dcterms:modified xsi:type="dcterms:W3CDTF">2022-07-02T01:00:19Z</dcterms:modified>
</cp:coreProperties>
</file>