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6"/>
  </p:notesMasterIdLst>
  <p:handoutMasterIdLst>
    <p:handoutMasterId r:id="rId47"/>
  </p:handoutMasterIdLst>
  <p:sldIdLst>
    <p:sldId id="277" r:id="rId2"/>
    <p:sldId id="2363" r:id="rId3"/>
    <p:sldId id="2142" r:id="rId4"/>
    <p:sldId id="2305" r:id="rId5"/>
    <p:sldId id="2306" r:id="rId6"/>
    <p:sldId id="2051" r:id="rId7"/>
    <p:sldId id="2052" r:id="rId8"/>
    <p:sldId id="2303" r:id="rId9"/>
    <p:sldId id="2123" r:id="rId10"/>
    <p:sldId id="2308" r:id="rId11"/>
    <p:sldId id="2309" r:id="rId12"/>
    <p:sldId id="2310" r:id="rId13"/>
    <p:sldId id="2053" r:id="rId14"/>
    <p:sldId id="2304" r:id="rId15"/>
    <p:sldId id="2058" r:id="rId16"/>
    <p:sldId id="2059" r:id="rId17"/>
    <p:sldId id="2143" r:id="rId18"/>
    <p:sldId id="2269" r:id="rId19"/>
    <p:sldId id="2004" r:id="rId20"/>
    <p:sldId id="2362" r:id="rId21"/>
    <p:sldId id="2005" r:id="rId22"/>
    <p:sldId id="2008" r:id="rId23"/>
    <p:sldId id="2006" r:id="rId24"/>
    <p:sldId id="2007" r:id="rId25"/>
    <p:sldId id="1972" r:id="rId26"/>
    <p:sldId id="1973" r:id="rId27"/>
    <p:sldId id="1974" r:id="rId28"/>
    <p:sldId id="1975" r:id="rId29"/>
    <p:sldId id="1976" r:id="rId30"/>
    <p:sldId id="2011" r:id="rId31"/>
    <p:sldId id="1978" r:id="rId32"/>
    <p:sldId id="1981" r:id="rId33"/>
    <p:sldId id="1982" r:id="rId34"/>
    <p:sldId id="1983" r:id="rId35"/>
    <p:sldId id="1984" r:id="rId36"/>
    <p:sldId id="1985" r:id="rId37"/>
    <p:sldId id="1986" r:id="rId38"/>
    <p:sldId id="2012" r:id="rId39"/>
    <p:sldId id="1987" r:id="rId40"/>
    <p:sldId id="302" r:id="rId41"/>
    <p:sldId id="1988" r:id="rId42"/>
    <p:sldId id="278" r:id="rId43"/>
    <p:sldId id="286" r:id="rId44"/>
    <p:sldId id="287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FF5050"/>
    <a:srgbClr val="333399"/>
    <a:srgbClr val="6600FF"/>
    <a:srgbClr val="CC66FF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5" autoAdjust="0"/>
    <p:restoredTop sz="86435" autoAdjust="0"/>
  </p:normalViewPr>
  <p:slideViewPr>
    <p:cSldViewPr>
      <p:cViewPr varScale="1">
        <p:scale>
          <a:sx n="65" d="100"/>
          <a:sy n="65" d="100"/>
        </p:scale>
        <p:origin x="32" y="184"/>
      </p:cViewPr>
      <p:guideLst>
        <p:guide orient="horz" pos="2160"/>
        <p:guide pos="2976"/>
      </p:guideLst>
    </p:cSldViewPr>
  </p:slideViewPr>
  <p:outlineViewPr>
    <p:cViewPr>
      <p:scale>
        <a:sx n="33" d="100"/>
        <a:sy n="33" d="100"/>
      </p:scale>
      <p:origin x="0" y="-6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0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080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312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83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45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90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73291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42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4524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64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323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4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04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8AB2-1214-43EE-BD91-01F24FE81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AB45-0D3C-4E5C-A0B5-126A4E54F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0049-3DB3-4CD7-9E5C-FA8EFFC74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0ED4-9136-47F4-BFA4-F1BDF6906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0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4E04-6C53-4E17-91F1-E45933DE4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AF62-11E4-4526-9F58-F3A734361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7D3D-3146-4D80-9D30-CD87790D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0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182F-B999-47A6-8714-C13D3C304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2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609E-A85F-4694-8F05-DB47C9869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874A8-7392-4C7C-8E15-EA6AD14BF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E2392-0E2E-4D08-B155-6B8C4B679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03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03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03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35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03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A86F42-940A-4D63-908E-F73598A2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 anchorCtr="0"/>
          <a:lstStyle/>
          <a:p>
            <a:pPr eaLnBrk="1" hangingPunct="1">
              <a:defRPr/>
            </a:pPr>
            <a:br>
              <a:rPr lang="en-US" altLang="zh-CN" sz="6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br>
              <a:rPr lang="en-US" altLang="zh-CN" sz="6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CN" altLang="en-US" sz="6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抑郁症</a:t>
            </a:r>
            <a:br>
              <a:rPr lang="en-US" altLang="zh-CN" sz="6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CN" altLang="en-US" sz="6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你需要知道的三件事</a:t>
            </a:r>
            <a:br>
              <a:rPr lang="en-US" altLang="zh-CN" sz="6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en-US" altLang="zh-CN" sz="6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4.</a:t>
            </a:r>
            <a:r>
              <a:rPr lang="zh-CN" altLang="en-US" sz="6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专业辅导、聆听扶持</a:t>
            </a:r>
            <a:br>
              <a:rPr lang="en-US" altLang="zh-CN" sz="6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b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zh-CN" altLang="en-US" sz="36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徐理强长老</a:t>
            </a:r>
            <a:br>
              <a:rPr lang="en-US" altLang="zh-CN" sz="36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en-US" altLang="zh-CN" sz="32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06.2022</a:t>
            </a:r>
            <a:b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endParaRPr lang="en-US" altLang="zh-CN" sz="4800" dirty="0">
              <a:solidFill>
                <a:srgbClr val="FFFF00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629400"/>
            <a:ext cx="9144000" cy="2286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079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案例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来访者是一个五十多岁教会女秘书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因为与新来的年轻女牧师相处很多矛盾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所以来咨询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咨询中提出很多理由对新来的年轻女牧师不满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几次咨询以后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辅导关系建立起来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辅导师问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这牧师跟你以前碰到的青年人有相同或不相同的地方吗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来访者开始醒悟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牧师跟自己女儿性格很像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也跟她自己母亲个性很像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后来也察觉女牧师跟自己年轻时很像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68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>
              <a:defRPr/>
            </a:pPr>
            <a:r>
              <a:rPr lang="zh-CN" altLang="en-US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药物治疗效果不理想的咨询案例</a:t>
            </a:r>
            <a:endParaRPr lang="en-US" altLang="zh-CN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609600"/>
            <a:ext cx="9372600" cy="6248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38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岁性格外向专业音乐演奏家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成长期因父亲对母亲嫉妒、监控、暴力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心理受伤害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丈夫跟父亲一样有嫉妒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监控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暴力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母亲和自己婚姻都不愉快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三年前开始得抑郁症、表演焦虑、不能演奏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药物治疗后症状消失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可是因此丈夫怀疑、控制、嫉妒增加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偶有暴力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教会认为她需要更顺服丈夫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停止演奏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咨询讨论父亲、丈夫几乎相同的嫉妒、监控、暴力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病人开始理解为什么自己特别被控制欲强的男人吸引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21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辅导主要帮助来访者了解自己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认知辅导主要从了解自己认知入手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动力辅导主要从过去经历和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移情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来入手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现在一般合起来做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移情的了解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动力辅导从来访者自己人生经历中寻找以前相同的经验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也比较现在对辅导师的感觉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动力咨询师称这为了解自己的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移情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案例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6》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动力辅导焦点在帮助来访者了解自己为什么对年轻牧师特别有意见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案例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7》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来访者为什么容易爱上嫉妒控制欲强的男人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辅导师没有劝导来访者需要顺服牧师、丈夫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顺服权柄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51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心理辅导效果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一般与是否能跟辅导师配合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症状诊断有关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对抑郁症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焦虑症一般有效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假如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8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周心理治疗没效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就需要药物治疗配合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 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对强迫症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创伤后遗症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有中等难度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辅导师需要很有经验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一般也可能需要药物治疗配合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 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对分裂症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双向症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难度大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需要药物治疗为主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但可能有辅助性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可以帮助病人了解诱因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了解为什么需要药物治疗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接受症状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 4.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对行为、个性、人生目标问题难度大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辅导、药物效果有限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很可能需要信仰扶持、陪伴、专业训练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32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特殊技巧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2964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对恐惧症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Phobia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的行为治疗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主要有两个方法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放松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+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想象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内爆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Implosion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相反理论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效果一般差不多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因人而异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对创伤后遗症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:EMDR(Prince Harry,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汶川地震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75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放松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+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想象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先学习完全放松身体每一部分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想象自己上高楼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或看到惧怕的动物）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能够放松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没有惧怕后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想象越上越高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一步一步克服焦虑紧张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理论基础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对惧怕情况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用放松的反射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代替紧张的不适当反射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85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内爆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辅导师陪来访者逐步上楼梯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来访者开始紧张时停下来最少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45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分钟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或等到来访者不紧张后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10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分钟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然后再上一层楼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最后上到顶楼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每次疗程可能需要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2-3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小时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关键在来访者紧张时不能放弃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必须坚持一直等到紧张消失后最少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10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分钟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理论基础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紧张的反射在坚持下消失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26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-76200" y="0"/>
            <a:ext cx="92964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特殊技巧</a:t>
            </a:r>
            <a: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EMDR:</a:t>
            </a:r>
            <a:r>
              <a:rPr lang="zh-CN" altLang="en-US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创伤后遗症</a:t>
            </a:r>
            <a:endParaRPr lang="en-US" altLang="zh-CN" dirty="0">
              <a:solidFill>
                <a:srgbClr val="FFFF00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最近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Prince Harry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回英国在飞机上自己用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EMDR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来面对成长期创伤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EMDR</a:t>
            </a:r>
            <a:r>
              <a:rPr lang="en-US" altLang="zh-CN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(Eye Movement Desensitization and Reprocessing)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1988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一个心理治疗师开创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治疗师引导来访者想象某个创伤图像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同时引导来访者眼睛跟着治疗师手上的笔头不断慢慢左右移动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也同时轮流以双手拍自己膝盖、大腿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坚持做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90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分钟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;3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次治疗成功率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80%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理论基础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用左右动作打断大脑创伤记忆网络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也可能对强迫症有效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汶川地震后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WHO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引入中国广泛使用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39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小结</a:t>
            </a:r>
            <a:r>
              <a:rPr lang="en-US" altLang="zh-CN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抑郁症</a:t>
            </a:r>
            <a:r>
              <a:rPr lang="en-US" altLang="zh-CN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你需要知道的三件事</a:t>
            </a:r>
            <a:endParaRPr lang="en-US" altLang="zh-CN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抑郁症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或称忧郁症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是大脑功能紊乱造成疾病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抑郁症的大脑功能紊乱来自基因与环境的互动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得抑郁症需要按程序来处理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抑郁症不一定需要专业治疗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可是抑郁症的专业治疗安全、有效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不是心理效应暗示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治疗以药物针对基因紊乱造成的症状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以辅导针对诱动基因紊乱的环境诱因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教会里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5-15%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有抑郁症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需要扶持帮助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盼望大家以后可以换角度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换思想模式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从这三件事来看抑郁症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09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教会如何扶持抑郁焦虑的人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教会提供扶持需要制造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4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个条件：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制造一个安全的空间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（黄维仁博士：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emotional oasis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；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鼓励没有惧怕的分享；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3.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对分享有专心的聆听和接纳：不是教导；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4.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聆听接纳后作适当的回应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不合适的回应可能造成二度伤害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22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抑郁症专业治疗安全有效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抗抑郁症药物经过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12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年八步骤严格审核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安全有效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屠呦呦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2015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用同样方法找到疟疾药得诺贝尔医学奖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辅导手段也通过临床心理学双盲实验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圣经辅导没有双盲实验证据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以前辅导门派已经因证据研究被打破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想要学基督教咨询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可以到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ciu.edu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浏览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哥伦比亚国际大学</a:t>
            </a:r>
            <a:r>
              <a:rPr lang="en-US" altLang="zh-CN" sz="440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询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问以中文教学的辅导课程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院长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徐志秋博士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19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>
              <a:defRPr/>
            </a:pP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不合适的回应可能造成悲剧</a:t>
            </a:r>
            <a:r>
              <a:rPr lang="zh-CN" altLang="en-US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个案</a:t>
            </a:r>
            <a:endParaRPr lang="en-US" altLang="zh-CN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9144000" cy="6324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35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岁母亲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爱主热心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积极服事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丈夫是成功科学家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教会长老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两个小孩优秀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家族历史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姐姐自杀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六个月以来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失去热情兴趣动力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不断流泪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内心沉重挥之不去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跟姐妹们、家人分享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姐妹们说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:“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你没有理由抑郁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我们的难处比你大太多” “多点交托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依靠主”“不要想太多”“你就看开一点吧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别太认真”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周二晚上带福音查经很有能力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没有抑郁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周四早上请丈夫下班接小孩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说自己要晚一点才能回家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丈夫接小孩回家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小孩发现她已经在房间上吊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十多年后孩子还有严重创伤后遗症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30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1.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为什么需要安全的空间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安全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=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没有惧怕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惧怕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被批评、责备、标签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分享后事情被传开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所以把问题压在、埋在心里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有惧怕就不承认自己有问题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不分享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可是不等于问题就不存在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问题埋在心里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更加抑郁焦虑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教会要鼓励彼此扶持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首先需要制造一个安全的空间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让大家敞开分享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15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教会需要制造安全空间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教会需要真理的教导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适当的时候也需要责备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可是与此同时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教会也需要制造一个安全的空间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让大家可以坦诚分享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传</a:t>
            </a:r>
            <a:r>
              <a:rPr lang="en-US" altLang="zh-CN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3:3-7.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拆毀有時，建造有時；哭有時，笑有時；哀慟有時，跳舞有時；懷抱有時，拋棄有時；撕裂有時，縫補有時；沉默有時，說話有時</a:t>
            </a:r>
            <a:endParaRPr lang="en-US" altLang="zh-CN" sz="38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一般做法是建立扶持小组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在小组中制造安全的空间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让组员坦诚分享得到扶持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可是很多时候扶持小组变成教导小组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组员分享得到是教导、建议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这样的回应叫组员无法分享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因为没有安全感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8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2.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扶持需要没有惧怕的分享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685800"/>
            <a:ext cx="9372600" cy="6248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扶持必须从彼此分享开始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有分享的习惯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才能把重担说出来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分享需要说出内心的负面感觉</a:t>
            </a:r>
            <a:r>
              <a:rPr lang="en-US" altLang="zh-CN" sz="4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把负面情绪变成话语说出来</a:t>
            </a:r>
            <a:r>
              <a:rPr lang="en-US" altLang="zh-CN" sz="4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这做法需要学习</a:t>
            </a:r>
            <a:endParaRPr lang="en-US" altLang="zh-CN" sz="42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约壹</a:t>
            </a:r>
            <a:r>
              <a:rPr lang="en-US" altLang="zh-CN" sz="28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4:18</a:t>
            </a:r>
            <a:r>
              <a:rPr lang="zh-CN" altLang="en-US" sz="3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爱里没有惧怕</a:t>
            </a:r>
            <a:r>
              <a:rPr lang="en-US" altLang="zh-CN" sz="3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3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完满的爱把惧怕驱逐出去</a:t>
            </a:r>
            <a:r>
              <a:rPr lang="en-US" altLang="zh-CN" sz="3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3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因为惧怕里含着惩罚</a:t>
            </a:r>
            <a:r>
              <a:rPr lang="en-US" altLang="zh-CN" sz="3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3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惧怕的人在爱里尚未得到完满</a:t>
            </a:r>
            <a:endParaRPr lang="en-US" altLang="zh-CN" sz="33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华人社会、家庭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一般不鼓励分享自己内心的负面感觉、情绪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华人教会认为分享负面情绪不属灵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基督徒应该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《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对付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》《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隐瞒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》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负面情绪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负面情绪不荣耀神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说出来会绊倒人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教会对分享负面情绪的回应是教导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建议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容易造成反效果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89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3.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分享需要聆听、接纳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扶持的第三个条件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旁边的人需要聆听、接纳别人说出来的负面情绪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聆听才可能了解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了解才能接纳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聆听的三个方法：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 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给别人时间说清楚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不要打断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 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不要自己代替对方说话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下结论：“我想你的意思是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…”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 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3.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可以提问要求澄清或解释“请问你的意思是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…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15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接纳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接纳不是同意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接纳是了解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是听懂、是听明白别人所分享出来的话语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然后不下判断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自己可以有判断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但不要说出来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所以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分享小组需要鼓励分享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聆听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接纳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才能对抑郁焦虑的人提供实际扶持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学习分享与聆听接纳的两个例子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耶稣在客西马尼的分享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约伯朋友对约伯没有聆听接纳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反面教育的例子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23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耶稣也需要分享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52400" y="609600"/>
            <a:ext cx="9448800" cy="6400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耶稣带了彼得和西庇太的两个儿子一起去</a:t>
            </a:r>
            <a:r>
              <a:rPr lang="en-US" altLang="zh-CN" sz="4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心里忧愁难过</a:t>
            </a:r>
            <a:r>
              <a:rPr lang="en-US" altLang="zh-CN" sz="4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	</a:t>
            </a:r>
            <a:r>
              <a:rPr lang="zh-CN" altLang="en-US" sz="4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对他们说</a:t>
            </a:r>
            <a:r>
              <a:rPr lang="en-US" altLang="zh-CN" sz="4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我的心灵痛苦得快要死了</a:t>
            </a:r>
            <a:r>
              <a:rPr lang="en-US" altLang="zh-CN" sz="4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你们留在这里</a:t>
            </a:r>
            <a:r>
              <a:rPr lang="en-US" altLang="zh-CN" sz="4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与我一同警醒吧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太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36</a:t>
            </a: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：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37-38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TW" altLang="en-US" sz="4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有一位天使從天上顯現</a:t>
            </a:r>
            <a:r>
              <a:rPr lang="en-US" altLang="zh-TW" sz="4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加添他的力量</a:t>
            </a:r>
            <a:r>
              <a:rPr lang="en-US" altLang="zh-TW" sz="4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耶稣非常痛苦焦虑</a:t>
            </a:r>
            <a:r>
              <a:rPr lang="en-US" altLang="zh-CN" sz="4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禱告更加懇切</a:t>
            </a:r>
            <a:r>
              <a:rPr lang="en-US" altLang="zh-TW" sz="4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汗如大血点滴在地上 </a:t>
            </a:r>
            <a:r>
              <a:rPr lang="zh-CN" altLang="en-US" sz="35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路</a:t>
            </a:r>
            <a:r>
              <a:rPr lang="en-US" altLang="zh-CN" sz="35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22:44</a:t>
            </a:r>
            <a:endParaRPr lang="en-US" altLang="zh-CN" sz="35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耶稣回到门徒那里</a:t>
            </a:r>
            <a:r>
              <a:rPr lang="en-US" altLang="zh-CN" sz="4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看见他们都睡着了，就对彼得说</a:t>
            </a:r>
            <a:r>
              <a:rPr lang="en-US" altLang="zh-CN" sz="4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3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你们连一个小时也不能同我警醒吗？</a:t>
            </a: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太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36</a:t>
            </a: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：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40.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为什么耶稣要向门徒分享他心里极度的忧伤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也让圣经记载他祷告中的挣扎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为什么耶稣三次请求门徒与他一同警醒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  <a:endParaRPr lang="en-US" altLang="zh-CN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5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为什么圣经记载耶稣祷告的挣扎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296400" cy="640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路</a:t>
            </a:r>
            <a:r>
              <a:rPr lang="en-US" altLang="zh-CN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22:44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耶稣非常痛苦焦虑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汗如大血点滴在地上</a:t>
            </a:r>
            <a:endParaRPr lang="en-US" altLang="zh-CN" sz="4400" dirty="0">
              <a:solidFill>
                <a:srgbClr val="FFFF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耶稣既然知道父神不能接受他的请求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为什么三次做同样的祈求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太</a:t>
            </a:r>
            <a:r>
              <a:rPr lang="en-US" altLang="zh-CN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26:39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如果可能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求你使这杯离开我</a:t>
            </a:r>
            <a:r>
              <a:rPr lang="zh-CN" altLang="en-US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可</a:t>
            </a:r>
            <a:r>
              <a:rPr lang="en-US" altLang="zh-CN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14:36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父啊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!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在你凡事都能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;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求你将这杯撤去 </a:t>
            </a:r>
            <a:endParaRPr lang="en-US" altLang="zh-CN" sz="4400" dirty="0">
              <a:solidFill>
                <a:srgbClr val="FFFF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为什么圣经让门徒把这祷告记载下来</a:t>
            </a:r>
            <a:r>
              <a:rPr lang="en-US" altLang="zh-CN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50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-152400" y="0"/>
            <a:ext cx="9448800" cy="1219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为什么记载耶稣在客西马尼对三个门徒分享？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1371600"/>
            <a:ext cx="93726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耶稣对三个亲近的门徒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清楚分享他心里的优伤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“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我心里非常忧伤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几乎要死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CN" altLang="en-US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太</a:t>
            </a:r>
            <a:r>
              <a:rPr lang="en-US" altLang="zh-CN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26:38</a:t>
            </a:r>
            <a:endParaRPr lang="en-US" altLang="zh-CN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然后对三个门徒提出一个请求 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“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你们留在这里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和我一同警醒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CN" altLang="en-US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太</a:t>
            </a:r>
            <a:r>
              <a:rPr lang="en-US" altLang="zh-CN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26:38</a:t>
            </a:r>
            <a:endParaRPr lang="en-US" altLang="zh-CN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也因为门徒没有合适的回应表示惊讶于责备 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“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怎么样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你们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三人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不能同我警醒一小时吗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?”</a:t>
            </a:r>
            <a:r>
              <a:rPr lang="zh-CN" altLang="en-US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太</a:t>
            </a:r>
            <a:r>
              <a:rPr lang="en-US" altLang="zh-CN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26:40</a:t>
            </a:r>
            <a:endParaRPr lang="en-US" altLang="zh-CN" dirty="0">
              <a:solidFill>
                <a:srgbClr val="FFFF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93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理由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耶稣留下榜样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耶稣不是得了抑郁症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耶稣以榜样说明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每个人的心里可能都有难处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压力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焦虑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忧伤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痛苦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挣扎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耶稣也以榜样说明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可以把负面情绪说出来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可以要求了解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陪伴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尽管门徒没有回应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耶稣还是留下榜样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要我们面对自己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分享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聆听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彼此扶持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我们要学习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耶稣没有惧怕的面对、承认负面情绪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分享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祷告中的挣扎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也思考如何对别人的分享做出合适的回应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提供扶持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33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专业心理治疗、辅导、咨询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美国心理辅导师有不同专业背景</a:t>
            </a:r>
            <a:r>
              <a:rPr lang="en-US" altLang="zh-CN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(PhD, NP, LICSW, PsyD, </a:t>
            </a:r>
            <a:r>
              <a:rPr lang="en-US" altLang="zh-CN" sz="3800" dirty="0" err="1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Ed.D</a:t>
            </a:r>
            <a:r>
              <a:rPr lang="en-US" altLang="zh-CN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 </a:t>
            </a:r>
            <a:r>
              <a:rPr lang="zh-CN" altLang="en-US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都需要考试取得州政府的辅导专业执照才能执业</a:t>
            </a:r>
            <a:endParaRPr lang="en-US" altLang="zh-CN" sz="38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任何专业背景都必须有</a:t>
            </a:r>
            <a:r>
              <a:rPr lang="en-US" altLang="zh-CN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2-3000</a:t>
            </a:r>
            <a:r>
              <a:rPr lang="zh-CN" altLang="en-US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小时被督导的实习经验才能考执照</a:t>
            </a:r>
            <a:endParaRPr lang="en-US" altLang="zh-CN" sz="38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目前美国心理治疗跟</a:t>
            </a:r>
            <a:r>
              <a:rPr lang="en-US" altLang="zh-CN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1970</a:t>
            </a:r>
            <a:r>
              <a:rPr lang="zh-CN" altLang="en-US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年代有很大区别</a:t>
            </a:r>
            <a:r>
              <a:rPr lang="en-US" altLang="zh-CN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理由主要跟临床心理学发展、保险付费有关</a:t>
            </a:r>
            <a:r>
              <a:rPr lang="en-US" altLang="zh-CN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所以美国一些辅导师只接受来访者自己付费</a:t>
            </a:r>
            <a:endParaRPr lang="en-US" altLang="zh-CN" sz="38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CN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♦1.</a:t>
            </a:r>
            <a:r>
              <a:rPr lang="zh-CN" altLang="en-US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短期治疗</a:t>
            </a:r>
            <a:r>
              <a:rPr lang="en-US" altLang="zh-CN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疗程大概</a:t>
            </a:r>
            <a:r>
              <a:rPr lang="en-US" altLang="zh-CN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6-12</a:t>
            </a:r>
            <a:r>
              <a:rPr lang="zh-CN" altLang="en-US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周 </a:t>
            </a:r>
            <a:endParaRPr lang="en-US" altLang="zh-CN" sz="38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 2.</a:t>
            </a:r>
            <a:r>
              <a:rPr lang="zh-CN" altLang="en-US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辅导目标</a:t>
            </a:r>
            <a:r>
              <a:rPr lang="en-US" altLang="zh-CN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 </a:t>
            </a:r>
            <a:r>
              <a:rPr lang="zh-CN" altLang="en-US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以消除症状为主</a:t>
            </a:r>
            <a:r>
              <a:rPr lang="en-US" altLang="zh-CN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 </a:t>
            </a:r>
            <a:r>
              <a:rPr lang="zh-CN" altLang="en-US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很少是为了要个人成长或改变性格、个性问题</a:t>
            </a:r>
            <a:endParaRPr lang="en-US" altLang="zh-CN" sz="38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 3.</a:t>
            </a:r>
            <a:r>
              <a:rPr lang="zh-CN" altLang="en-US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一般是个人辅导</a:t>
            </a:r>
            <a:r>
              <a:rPr lang="en-US" altLang="zh-CN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 </a:t>
            </a:r>
            <a:r>
              <a:rPr lang="zh-CN" altLang="en-US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家庭或小组辅导比较少</a:t>
            </a:r>
            <a:endParaRPr lang="en-US" altLang="zh-CN" sz="38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 4.</a:t>
            </a:r>
            <a:r>
              <a:rPr lang="zh-CN" altLang="en-US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辅导师一般不分门派</a:t>
            </a:r>
            <a:r>
              <a:rPr lang="en-US" altLang="zh-CN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跟中国情况不一样</a:t>
            </a:r>
            <a:endParaRPr lang="en-US" altLang="zh-CN" sz="38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70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注意在客西马尼耶稣没有做的事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耶稣没有以高声赞美、高呼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哈利路亚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来克服心中的负面情绪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也没有刻意强调平安喜乐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耶稣没有把负面情绪埋在心里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脸上带着笑容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勇敢往十字架直走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也没有说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我不应该把重担放在三个门徒的身上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他们不能承担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耶稣在适当的时候做适当的事情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比较       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太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11:25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39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“</a:t>
            </a:r>
            <a:r>
              <a:rPr lang="zh-CN" altLang="en-US" sz="39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父阿我感谢你</a:t>
            </a:r>
            <a:r>
              <a:rPr lang="en-US" altLang="zh-CN" sz="39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…” </a:t>
            </a:r>
            <a:r>
              <a:rPr lang="zh-CN" altLang="en-US" sz="35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传</a:t>
            </a:r>
            <a:r>
              <a:rPr lang="en-US" altLang="zh-CN" sz="35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3:3-7</a:t>
            </a:r>
            <a:r>
              <a:rPr lang="zh-CN" altLang="en-US" sz="30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“</a:t>
            </a:r>
            <a:r>
              <a:rPr lang="zh-TW" altLang="en-US" sz="39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哭有時，笑有時；哀慟有時，跳舞有時；沉默有時，說話有時</a:t>
            </a:r>
            <a:r>
              <a:rPr lang="zh-CN" altLang="en-US" sz="39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”</a:t>
            </a:r>
            <a:endParaRPr lang="en-US" altLang="zh-CN" sz="39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endParaRPr lang="en-US" altLang="zh-CN" sz="4400" dirty="0">
              <a:solidFill>
                <a:srgbClr val="FFFF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17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约伯朋友们的话很多很有道理</a:t>
            </a:r>
            <a:endParaRPr lang="en-US" altLang="zh-CN" sz="40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57200"/>
            <a:ext cx="9296400" cy="6400800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44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约伯的朋友安慰他的话大部分非常合情合理</a:t>
            </a:r>
            <a:r>
              <a:rPr lang="en-US" altLang="zh-CN" sz="44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zh-CN" altLang="en-US" sz="44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就好像</a:t>
            </a:r>
            <a:r>
              <a:rPr lang="en-US" altLang="zh-CN" sz="44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44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箴言</a:t>
            </a:r>
            <a:r>
              <a:rPr lang="en-US" altLang="zh-CN" sz="44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》</a:t>
            </a:r>
            <a:r>
              <a:rPr lang="zh-CN" altLang="en-US" sz="44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里面真理的话</a:t>
            </a:r>
            <a:endParaRPr lang="en-US" altLang="zh-CN" sz="4400" dirty="0">
              <a:effectLst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伯</a:t>
            </a:r>
            <a:r>
              <a:rPr lang="en-US" altLang="zh-CN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5:9-20 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以利法说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en-US" altLang="zh-CN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行大事不可測度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行奇事不可勝數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他將卑微的人安置在高處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將哀痛的人舉到穩妥地 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看哪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神所懲治的人是有福的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!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所以你不可輕看全能者的管教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因為他打傷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又包紮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他擊傷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又親手醫治</a:t>
            </a:r>
            <a:endParaRPr lang="en-US" altLang="zh-TW" sz="40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3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伯</a:t>
            </a:r>
            <a:r>
              <a:rPr lang="en-US" altLang="zh-CN" sz="3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11:13-17</a:t>
            </a:r>
            <a:r>
              <a:rPr lang="zh-TW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拿瑪人瑣法回答說</a:t>
            </a:r>
            <a:r>
              <a:rPr lang="en-US" altLang="zh-TW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至於你</a:t>
            </a:r>
            <a:r>
              <a:rPr lang="en-US" altLang="zh-TW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若堅固己心</a:t>
            </a:r>
            <a:r>
              <a:rPr lang="en-US" altLang="zh-TW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又向主舉手</a:t>
            </a:r>
            <a:r>
              <a:rPr lang="en-US" altLang="zh-TW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你若遠遠脫離你手中的罪孽</a:t>
            </a:r>
            <a:r>
              <a:rPr lang="en-US" altLang="zh-TW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不容許不義住在你帳棚之中</a:t>
            </a:r>
            <a:r>
              <a:rPr lang="en-US" altLang="zh-TW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就</a:t>
            </a:r>
            <a:r>
              <a:rPr lang="zh-TW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必仰起臉來</a:t>
            </a:r>
            <a:r>
              <a:rPr lang="en-US" altLang="zh-TW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毫無瑕疵</a:t>
            </a:r>
            <a:r>
              <a:rPr lang="en-US" altLang="zh-TW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你也必安穩</a:t>
            </a:r>
            <a:r>
              <a:rPr lang="en-US" altLang="zh-TW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無所懼怕</a:t>
            </a:r>
            <a:r>
              <a:rPr lang="en-US" altLang="zh-TW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你必忘記你的苦楚</a:t>
            </a:r>
            <a:r>
              <a:rPr lang="en-US" altLang="zh-TW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…</a:t>
            </a:r>
            <a:r>
              <a:rPr lang="zh-TW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你在世要升高</a:t>
            </a:r>
            <a:r>
              <a:rPr lang="en-US" altLang="zh-TW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比正午更明</a:t>
            </a:r>
            <a:r>
              <a:rPr lang="en-US" altLang="zh-TW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雖有黑暗</a:t>
            </a:r>
            <a:r>
              <a:rPr lang="en-US" altLang="zh-TW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仍像早晨</a:t>
            </a:r>
            <a:r>
              <a:rPr lang="en-US" altLang="zh-TW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endParaRPr lang="en-US" altLang="zh-CN" sz="40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buNone/>
            </a:pPr>
            <a:endParaRPr lang="en-US" altLang="zh-CN" sz="40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76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约伯的痛苦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约伯朋友的劝导很有理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却不能帮助他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约伯重复向他的朋友说：他需要有人给他一个安全的空间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聆听他的诉求；聆听就是安慰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他不需要教导和劝勉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伯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6:14 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灰心的人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他的朋友當以慈愛待他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虽然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他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已经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離棄敬畏全能者的心 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NIV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</a:t>
            </a:r>
            <a:endParaRPr lang="en-US" altLang="zh-CN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伯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12:3 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但我也有聰明，跟你們一樣，並非不及你們。這些事，誰不知道呢？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35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伯</a:t>
            </a:r>
            <a:r>
              <a:rPr lang="en-US" altLang="zh-CN" sz="35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13: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1-6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看哪，這一切，我眼都見過；我耳都聽過，而且明白。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你們所知道的，我也知道，並非不及你們。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但你們全都是無用的醫生。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惟願你們全然不作聲，這就是你們的智慧！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請你們聽我的答辯，留心聽我嘴唇的訴求。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zh-CN" sz="44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伯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16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：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這樣的話我聽了許多；你們全都是使人愁煩的安慰者。</a:t>
            </a:r>
            <a:endParaRPr lang="en-US" altLang="zh-TW" sz="4400" dirty="0">
              <a:solidFill>
                <a:srgbClr val="FFFF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48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伯</a:t>
            </a:r>
            <a:r>
              <a:rPr lang="en-US" altLang="zh-CN" sz="36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16:4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我也能說你們那樣的話，你們若處在我的景況，我也可以堆砌言詞攻擊你們，又可以向你們搖頭。</a:t>
            </a:r>
            <a:endParaRPr lang="en-US" altLang="zh-TW" sz="4400" dirty="0">
              <a:solidFill>
                <a:srgbClr val="FFFF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伯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19:21,22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我的朋友啊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可憐我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!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可憐我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!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因為神的手攻擊我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你們為甚麼彷彿神逼迫我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吃我的肉還不滿足呢？</a:t>
            </a:r>
            <a:endParaRPr lang="en-US" altLang="zh-TW" sz="4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约伯</a:t>
            </a:r>
            <a:r>
              <a:rPr lang="en-US" altLang="zh-CN" sz="36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21:2 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你們要細心聽我的言語，這就算是你們的安慰。</a:t>
            </a:r>
            <a:endParaRPr lang="en-US" altLang="zh-TW" sz="4400" dirty="0">
              <a:solidFill>
                <a:srgbClr val="FFFF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4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endParaRPr lang="zh-TW" altLang="en-US" sz="4400" dirty="0">
              <a:solidFill>
                <a:srgbClr val="FFFF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TW" altLang="en-US" sz="44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29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伤心的人需要安全的空间、聆听、接纳</a:t>
            </a:r>
            <a:endParaRPr lang="en-US" altLang="zh-CN" sz="40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296400" cy="6096000"/>
          </a:xfrm>
        </p:spPr>
        <p:txBody>
          <a:bodyPr>
            <a:normAutofit/>
          </a:bodyPr>
          <a:lstStyle/>
          <a:p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伤心的人需要安全的空间</a:t>
            </a:r>
            <a:r>
              <a:rPr lang="en-US" altLang="zh-CN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可以把心理的痛苦没有惧怕的分享出来</a:t>
            </a:r>
            <a:endParaRPr lang="en-US" altLang="zh-CN" sz="44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也需要旁边的人聆听</a:t>
            </a:r>
            <a:r>
              <a:rPr lang="en-US" altLang="zh-CN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聆听比教导重要</a:t>
            </a:r>
            <a:r>
              <a:rPr lang="en-US" altLang="zh-CN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;</a:t>
            </a: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聆听就是安慰</a:t>
            </a:r>
            <a:endParaRPr lang="en-US" altLang="zh-CN" sz="44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伤心的人需要接纳</a:t>
            </a:r>
            <a:r>
              <a:rPr lang="en-US" altLang="zh-CN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;</a:t>
            </a: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一般不需要劝导</a:t>
            </a:r>
            <a:endParaRPr lang="en-US" altLang="zh-CN" sz="44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安全空间</a:t>
            </a:r>
            <a:r>
              <a:rPr lang="en-US" altLang="zh-CN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分享</a:t>
            </a:r>
            <a:r>
              <a:rPr lang="en-US" altLang="zh-CN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聆听</a:t>
            </a:r>
            <a:r>
              <a:rPr lang="en-US" altLang="zh-CN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接纳</a:t>
            </a:r>
            <a:r>
              <a:rPr lang="en-US" altLang="zh-CN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是教会扶持抑郁症病人的方法</a:t>
            </a:r>
            <a:endParaRPr lang="zh-TW" altLang="en-US" sz="44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TW" altLang="en-US" sz="44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66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-228600" y="0"/>
            <a:ext cx="9525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教导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劝导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建议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提醒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可能造成二度伤害</a:t>
            </a:r>
            <a:endParaRPr lang="en-US" altLang="zh-CN" sz="40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在扶持时教导或提供建议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很可能造成反弹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反效果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对立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和矛盾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约伯对他朋友的教导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有很负面的反应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伯</a:t>
            </a:r>
            <a:r>
              <a:rPr lang="en-US" altLang="zh-CN" sz="36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lang="zh-CN" altLang="en-US" sz="36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36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你們為甚麼彷彿神逼迫我，吃我的肉還不滿足呢？</a:t>
            </a:r>
            <a:endParaRPr lang="en-US" altLang="zh-TW" sz="4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伯</a:t>
            </a:r>
            <a:r>
              <a:rPr lang="en-US" altLang="zh-CN" sz="36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36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36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你們全都是使人愁煩的安慰者。</a:t>
            </a:r>
            <a:endParaRPr lang="en-US" altLang="zh-TW" sz="4400" dirty="0">
              <a:solidFill>
                <a:srgbClr val="FFFF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伯</a:t>
            </a:r>
            <a:r>
              <a:rPr lang="en-US" altLang="zh-CN" sz="36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13</a:t>
            </a:r>
            <a:r>
              <a:rPr lang="zh-CN" altLang="en-US" sz="36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36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但你們全都是無用的醫生。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惟願你們全然不作聲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這就是你們的智慧！</a:t>
            </a:r>
            <a:endParaRPr lang="en-US" altLang="zh-TW" sz="4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96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应用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小组推动彼此分享与扶持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每人用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3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分钟分享过去一周的事情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分享自己的事情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不是别人的事情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最近一周的事情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不是遥远的事情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自己的感受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不是借机会控诉别人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组员在分享的时候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其他组员聆听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分享后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不讨论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不教导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不给意见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结束前每个人为旁边的人祷告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要保密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不对小组以外的人讨论小组里面分享的事情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互相提醒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62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单独与抑郁的人讨论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705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假如你有负担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有感动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有技巧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可在小组分享后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问抑郁焦虑的人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是否愿意跟你单独谈话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不要勉强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找一个适合的地方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一个适合的时间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第一次单独谈话后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假如彼此觉得适合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可以再跟进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先说好、说清楚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每周一次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每次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45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分钟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为期大概六周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陪伴走第二阶段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每次时间太长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有可能造成依赖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自己烧尽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对方烧尽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六周后应该考虑走第三阶段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最好有督导帮助你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8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单独与灰心者讨论问题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每次讨论一个问题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不要超过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分钟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577850" indent="-577850" eaLnBrk="1" hangingPunct="1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最近情况如何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marL="577850" indent="-577850" eaLnBrk="1" hangingPunct="1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情绪低落已经造成什么困难和问题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marL="577850" indent="-577850" eaLnBrk="1" hangingPunct="1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你认为情绪低落的原因在哪里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marL="577850" indent="-577850" eaLnBrk="1" hangingPunct="1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这情况发展下去会怎样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marL="577850" indent="-577850" eaLnBrk="1" hangingPunct="1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你需要什么帮助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我们如何帮助你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marL="577850" indent="-577850" eaLnBrk="1" hangingPunct="1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你认为这是一种病吗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如果不是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哪是什么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如果是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应该怎样处理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marL="577850" indent="-577850" eaLnBrk="1" hangingPunct="1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有消极活不下去的感觉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想法吗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marL="577850" indent="-57785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89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为什么美国辅导师没有门派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治疗功效数据一般证明各门派都有效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咨询师应该采取适合来访者症状的治疗手段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专业训练时各门派的老师都有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每个门派的辅导都需要学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毕业考试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专业执照考试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各门派都需要懂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2-3000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小时督导一般接受各门派的实践培训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知道什么时候需要转接药物治疗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目前很少辅导师单用一个门派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一般看来访者症状和需要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按症状和需要用最合适的技巧、手段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一般有精神科医师配合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中国咨询师仍然分门派、不转介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停留在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1970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年代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理由不好讨论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82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假如有人来问你应该怎样做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一般不适合说出你的意见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除非是家暴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很多背景因素你不了解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他听了你的建议会说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可是何牧师却不是这样说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他会再去问别人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然后说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徐医生说应该这样做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可以回答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你可能已经想过了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你觉得应该怎样做呢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假如他说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我就是不知道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才问你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你可以说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你认为有哪几个可能呢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62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聆听讨论后：回应结束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讨论后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可以用以下的回应来结束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建议跟进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“我可以用六周陪伴你走过这低谷吗？”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不要说万事互相效力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可以建议一起寻求这情绪低谷的意义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考虑简单解释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“你的内疚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后悔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灰心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信心软弱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是情绪抑郁低落的后果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不是造成抑郁低落的原因”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用读经唱诗结束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我们可以读诗篇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唱诗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一起祷告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?”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4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结论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教会需要处理抑郁症患者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按程序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提供扶持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知道什么时候需要转介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开始专业治疗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接受抑郁症专业治疗安全有效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鼓励更多基督徒投身精神健康专业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提供有效服务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有人愿意站起来做见证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打破病羞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60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5901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59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目前美国专业辅导做些什么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制造安全空间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建立治疗关系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辅导师引导来访者说出问题、难处、困惑、症状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做系统性访问讨论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症状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发病历史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治疗历史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家庭成长背景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家族历史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辅导师把来访者的问题陈述出来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Formulation;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跟来访者讨论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然后修改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辅导师照自己的专业训练背景制定治疗方法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制定疗程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约定治疗会议时间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5.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进行治疗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可能需要跟进治疗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65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专业心理治疗方法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来访者在安全空间中能敞开自己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讨论心中的焦虑、压力、迷惑、以前不敢跟别人讨论的问题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勇敢面对问题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审查自己的思想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了解结论是否合理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是否可以有别的、另外的想法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改变思想框架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从成长经历、家庭环境因素、目前压力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来了解自己现在的感受、心态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扩大视野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接受自己的感觉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但对感觉保持距离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可以客观观察自己的感觉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不受感觉控制自己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有人称这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静观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用自己跟来访者的治疗关系让来访者了解跟其他人的关系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所谓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移情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6.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一般并不用劝导劝诫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假如来访者是基督徒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可以在恰当的时候问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你认为圣经对你这做法或想法有立场吗？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讨论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val="378725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咨询如何帮助了解思想感觉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治疗师经常问来访者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 “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你在想什么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?”;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“你现在有什么感觉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?”;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“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你可以说一下为什么你有这想法、感觉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?”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“以前曾经也有这些想法、感觉？什么情况之下有？”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假如来访者问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 “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我该怎么做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?”;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辅导师不是提供答案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而是说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“你有什么选择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?”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然后讨论每个选择的好处、坏处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辅导几周以后辅导师应该问来访者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 “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你对这几次的辅导感觉如何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?” 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然后讨论为什么有这些感受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11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案例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609600"/>
            <a:ext cx="9296400" cy="6248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一个抑郁症来访者说自己这几天情绪不错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可是昨天晚上突然非常低落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 “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你那时候在想什么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?”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来访者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 “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没想什么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莫名其妙的情绪就低落了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也可能忙了一天太累了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”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 “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当时你在做什么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?”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来访者说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在写简历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准备申请工作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 “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那你在写简历的时候有在想什么吗？”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来访者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好像在想怎么自己一事无成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同学们都很有成就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开始把这思想跟情绪低落连上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辅导师跟来访者讨论为什么觉得自己一事无成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也喜欢跟别人比较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一般劝导跟专业辅导的一些区别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一般朋友的劝导注重安慰、化解、替你做解释、提供答案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假如上面的来访者告诉她的朋友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昨天晚上情绪突然低落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她朋友一般说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每个人情绪都可能有变化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没什么关系的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也可能说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你太累了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需要多休息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辅导师却把握机会问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你当时在想什么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你当时在做什么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要理解情绪改变的过程、理由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了解自己一般从了解认知和过去经历入手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34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su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Hsu Template</Template>
  <TotalTime>1981</TotalTime>
  <Words>6713</Words>
  <Application>Microsoft Office PowerPoint</Application>
  <PresentationFormat>On-screen Show (4:3)</PresentationFormat>
  <Paragraphs>257</Paragraphs>
  <Slides>44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DFKai-SB</vt:lpstr>
      <vt:lpstr>KaiTi</vt:lpstr>
      <vt:lpstr>Arial</vt:lpstr>
      <vt:lpstr>Times New Roman</vt:lpstr>
      <vt:lpstr>Verdana</vt:lpstr>
      <vt:lpstr>Wingdings</vt:lpstr>
      <vt:lpstr>Hsu Template</vt:lpstr>
      <vt:lpstr>  抑郁症 你需要知道的三件事 4.专业辅导、聆听扶持  徐理强长老 06.2022 </vt:lpstr>
      <vt:lpstr>抑郁症专业治疗安全有效</vt:lpstr>
      <vt:lpstr>专业心理治疗、辅导、咨询</vt:lpstr>
      <vt:lpstr>为什么美国辅导师没有门派</vt:lpstr>
      <vt:lpstr>目前美国专业辅导做些什么</vt:lpstr>
      <vt:lpstr>专业心理治疗方法</vt:lpstr>
      <vt:lpstr>咨询如何帮助了解思想感觉</vt:lpstr>
      <vt:lpstr>案例5</vt:lpstr>
      <vt:lpstr>一般劝导跟专业辅导的一些区别</vt:lpstr>
      <vt:lpstr>案例6</vt:lpstr>
      <vt:lpstr>药物治疗效果不理想的咨询案例</vt:lpstr>
      <vt:lpstr>辅导主要帮助来访者了解自己</vt:lpstr>
      <vt:lpstr>心理辅导效果</vt:lpstr>
      <vt:lpstr>特殊技巧</vt:lpstr>
      <vt:lpstr>放松+想象</vt:lpstr>
      <vt:lpstr>内爆</vt:lpstr>
      <vt:lpstr>特殊技巧EMDR:创伤后遗症</vt:lpstr>
      <vt:lpstr>小结:抑郁症:你需要知道的三件事</vt:lpstr>
      <vt:lpstr>教会如何扶持抑郁焦虑的人</vt:lpstr>
      <vt:lpstr>不合适的回应可能造成悲剧个案</vt:lpstr>
      <vt:lpstr>1.为什么需要安全的空间</vt:lpstr>
      <vt:lpstr>教会需要制造安全空间</vt:lpstr>
      <vt:lpstr>2.扶持需要没有惧怕的分享</vt:lpstr>
      <vt:lpstr>3.分享需要聆听、接纳</vt:lpstr>
      <vt:lpstr>接纳</vt:lpstr>
      <vt:lpstr>耶稣也需要分享?</vt:lpstr>
      <vt:lpstr>为什么圣经记载耶稣祷告的挣扎?</vt:lpstr>
      <vt:lpstr>为什么记载耶稣在客西马尼对三个门徒分享？</vt:lpstr>
      <vt:lpstr>理由:耶稣留下榜样</vt:lpstr>
      <vt:lpstr>注意在客西马尼耶稣没有做的事</vt:lpstr>
      <vt:lpstr>约伯朋友们的话很多很有道理</vt:lpstr>
      <vt:lpstr>约伯的痛苦</vt:lpstr>
      <vt:lpstr>PowerPoint Presentation</vt:lpstr>
      <vt:lpstr>PowerPoint Presentation</vt:lpstr>
      <vt:lpstr>伤心的人需要安全的空间、聆听、接纳</vt:lpstr>
      <vt:lpstr>教导,劝导,建议,提醒:可能造成二度伤害</vt:lpstr>
      <vt:lpstr>应用:小组推动彼此分享与扶持</vt:lpstr>
      <vt:lpstr>单独与抑郁的人讨论</vt:lpstr>
      <vt:lpstr>单独与灰心者讨论问题</vt:lpstr>
      <vt:lpstr>假如有人来问你应该怎样做</vt:lpstr>
      <vt:lpstr>聆听讨论后：回应结束</vt:lpstr>
      <vt:lpstr>结论:教会需要处理抑郁症患者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lkghsu</dc:creator>
  <cp:lastModifiedBy>George Hsu</cp:lastModifiedBy>
  <cp:revision>37</cp:revision>
  <cp:lastPrinted>2002-03-27T18:41:19Z</cp:lastPrinted>
  <dcterms:created xsi:type="dcterms:W3CDTF">2015-08-19T22:10:50Z</dcterms:created>
  <dcterms:modified xsi:type="dcterms:W3CDTF">2022-08-22T20:53:58Z</dcterms:modified>
</cp:coreProperties>
</file>