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7"/>
  </p:notesMasterIdLst>
  <p:handoutMasterIdLst>
    <p:handoutMasterId r:id="rId48"/>
  </p:handoutMasterIdLst>
  <p:sldIdLst>
    <p:sldId id="268" r:id="rId2"/>
    <p:sldId id="1475" r:id="rId3"/>
    <p:sldId id="1924" r:id="rId4"/>
    <p:sldId id="1925" r:id="rId5"/>
    <p:sldId id="2004" r:id="rId6"/>
    <p:sldId id="2362" r:id="rId7"/>
    <p:sldId id="2131" r:id="rId8"/>
    <p:sldId id="1928" r:id="rId9"/>
    <p:sldId id="1929" r:id="rId10"/>
    <p:sldId id="1930" r:id="rId11"/>
    <p:sldId id="1617" r:id="rId12"/>
    <p:sldId id="2130" r:id="rId13"/>
    <p:sldId id="1990" r:id="rId14"/>
    <p:sldId id="1991" r:id="rId15"/>
    <p:sldId id="2140" r:id="rId16"/>
    <p:sldId id="2141" r:id="rId17"/>
    <p:sldId id="2227" r:id="rId18"/>
    <p:sldId id="1939" r:id="rId19"/>
    <p:sldId id="1881" r:id="rId20"/>
    <p:sldId id="1940" r:id="rId21"/>
    <p:sldId id="1941" r:id="rId22"/>
    <p:sldId id="1942" r:id="rId23"/>
    <p:sldId id="1943" r:id="rId24"/>
    <p:sldId id="2302" r:id="rId25"/>
    <p:sldId id="1734" r:id="rId26"/>
    <p:sldId id="2307" r:id="rId27"/>
    <p:sldId id="1577" r:id="rId28"/>
    <p:sldId id="1937" r:id="rId29"/>
    <p:sldId id="2310" r:id="rId30"/>
    <p:sldId id="1322" r:id="rId31"/>
    <p:sldId id="2278" r:id="rId32"/>
    <p:sldId id="2363" r:id="rId33"/>
    <p:sldId id="1895" r:id="rId34"/>
    <p:sldId id="2198" r:id="rId35"/>
    <p:sldId id="2282" r:id="rId36"/>
    <p:sldId id="2308" r:id="rId37"/>
    <p:sldId id="282" r:id="rId38"/>
    <p:sldId id="2351" r:id="rId39"/>
    <p:sldId id="1411" r:id="rId40"/>
    <p:sldId id="1609" r:id="rId41"/>
    <p:sldId id="2241" r:id="rId42"/>
    <p:sldId id="2248" r:id="rId43"/>
    <p:sldId id="2269" r:id="rId44"/>
    <p:sldId id="2379" r:id="rId45"/>
    <p:sldId id="284" r:id="rId4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FF"/>
    <a:srgbClr val="FF5050"/>
    <a:srgbClr val="333399"/>
    <a:srgbClr val="6600FF"/>
    <a:srgbClr val="CC66FF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0" autoAdjust="0"/>
    <p:restoredTop sz="94293" autoAdjust="0"/>
  </p:normalViewPr>
  <p:slideViewPr>
    <p:cSldViewPr>
      <p:cViewPr varScale="1">
        <p:scale>
          <a:sx n="65" d="100"/>
          <a:sy n="65" d="100"/>
        </p:scale>
        <p:origin x="32" y="332"/>
      </p:cViewPr>
      <p:guideLst>
        <p:guide orient="horz" pos="2160"/>
        <p:guide pos="2976"/>
      </p:guideLst>
    </p:cSldViewPr>
  </p:slideViewPr>
  <p:outlineViewPr>
    <p:cViewPr>
      <p:scale>
        <a:sx n="25" d="100"/>
        <a:sy n="25" d="100"/>
      </p:scale>
      <p:origin x="0" y="-3944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80" d="100"/>
        <a:sy n="80" d="100"/>
      </p:scale>
      <p:origin x="0" y="-3468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E7A2C7-BFD1-4022-85DE-6A48ABB5972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311B3A1-716E-499A-8CB1-426528F82A80}">
      <dgm:prSet phldrT="[Text]" custT="1"/>
      <dgm:spPr/>
      <dgm:t>
        <a:bodyPr/>
        <a:lstStyle/>
        <a:p>
          <a:r>
            <a:rPr lang="en-US" altLang="zh-CN" sz="4000" b="1" dirty="0">
              <a:solidFill>
                <a:schemeClr val="accent4">
                  <a:lumMod val="10000"/>
                </a:schemeClr>
              </a:solidFill>
            </a:rPr>
            <a:t>R&amp;D</a:t>
          </a:r>
          <a:r>
            <a:rPr lang="zh-CN" altLang="en-US" sz="4000" b="1" dirty="0">
              <a:solidFill>
                <a:schemeClr val="accent4">
                  <a:lumMod val="10000"/>
                </a:schemeClr>
              </a:solidFill>
            </a:rPr>
            <a:t>研发</a:t>
          </a:r>
        </a:p>
      </dgm:t>
    </dgm:pt>
    <dgm:pt modelId="{5BA2C6CE-E7C9-4630-88CC-F2FF4C884422}" type="parTrans" cxnId="{2D48C0C7-D83A-4408-9628-E07EEB362D2F}">
      <dgm:prSet/>
      <dgm:spPr/>
      <dgm:t>
        <a:bodyPr/>
        <a:lstStyle/>
        <a:p>
          <a:endParaRPr lang="zh-CN" altLang="en-US"/>
        </a:p>
      </dgm:t>
    </dgm:pt>
    <dgm:pt modelId="{0CBDB3A4-A9AC-4B09-A31A-5B6AA33192FC}" type="sibTrans" cxnId="{2D48C0C7-D83A-4408-9628-E07EEB362D2F}">
      <dgm:prSet/>
      <dgm:spPr/>
      <dgm:t>
        <a:bodyPr/>
        <a:lstStyle/>
        <a:p>
          <a:endParaRPr lang="zh-CN" altLang="en-US"/>
        </a:p>
      </dgm:t>
    </dgm:pt>
    <dgm:pt modelId="{36B828C8-6141-42C0-97A7-54F89D28FC73}">
      <dgm:prSet phldrT="[Text]" custT="1"/>
      <dgm:spPr/>
      <dgm:t>
        <a:bodyPr/>
        <a:lstStyle/>
        <a:p>
          <a:r>
            <a:rPr lang="zh-CN" altLang="en-US" sz="3200" b="1" dirty="0">
              <a:solidFill>
                <a:schemeClr val="accent4">
                  <a:lumMod val="10000"/>
                </a:schemeClr>
              </a:solidFill>
            </a:rPr>
            <a:t>临床前期动物实验</a:t>
          </a:r>
        </a:p>
      </dgm:t>
    </dgm:pt>
    <dgm:pt modelId="{0F128040-BDDD-4937-BD2D-C1FEF6EC0D60}" type="parTrans" cxnId="{8D69DB71-1816-451A-875C-C13121296A17}">
      <dgm:prSet/>
      <dgm:spPr/>
      <dgm:t>
        <a:bodyPr/>
        <a:lstStyle/>
        <a:p>
          <a:endParaRPr lang="zh-CN" altLang="en-US"/>
        </a:p>
      </dgm:t>
    </dgm:pt>
    <dgm:pt modelId="{14FD88EE-509E-4474-93A4-19D5D836F7AC}" type="sibTrans" cxnId="{8D69DB71-1816-451A-875C-C13121296A17}">
      <dgm:prSet/>
      <dgm:spPr/>
      <dgm:t>
        <a:bodyPr/>
        <a:lstStyle/>
        <a:p>
          <a:endParaRPr lang="zh-CN" altLang="en-US"/>
        </a:p>
      </dgm:t>
    </dgm:pt>
    <dgm:pt modelId="{2C72FF99-67E6-4EE0-8EC4-85F56DC264E7}">
      <dgm:prSet phldrT="[Text]" custT="1"/>
      <dgm:spPr/>
      <dgm:t>
        <a:bodyPr/>
        <a:lstStyle/>
        <a:p>
          <a:r>
            <a:rPr lang="zh-CN" altLang="en-US" sz="3600" b="1" dirty="0">
              <a:solidFill>
                <a:schemeClr val="accent4">
                  <a:lumMod val="10000"/>
                </a:schemeClr>
              </a:solidFill>
            </a:rPr>
            <a:t>临床第一阶段</a:t>
          </a:r>
          <a:endParaRPr lang="en-US" altLang="zh-CN" sz="3600" b="1" dirty="0">
            <a:solidFill>
              <a:schemeClr val="accent4">
                <a:lumMod val="10000"/>
              </a:schemeClr>
            </a:solidFill>
          </a:endParaRPr>
        </a:p>
        <a:p>
          <a:r>
            <a:rPr lang="zh-CN" altLang="en-US" sz="2800" b="1" dirty="0">
              <a:solidFill>
                <a:schemeClr val="accent4">
                  <a:lumMod val="10000"/>
                </a:schemeClr>
              </a:solidFill>
            </a:rPr>
            <a:t>健康志愿者</a:t>
          </a:r>
        </a:p>
      </dgm:t>
    </dgm:pt>
    <dgm:pt modelId="{BB70E248-B177-4CEB-87A9-95E30F4182BD}" type="parTrans" cxnId="{020363F6-C08C-41DF-95DE-EE9F654CE89F}">
      <dgm:prSet/>
      <dgm:spPr/>
      <dgm:t>
        <a:bodyPr/>
        <a:lstStyle/>
        <a:p>
          <a:endParaRPr lang="zh-CN" altLang="en-US"/>
        </a:p>
      </dgm:t>
    </dgm:pt>
    <dgm:pt modelId="{FD5BEC15-E8A0-4235-BFA9-DE5CB4808DBD}" type="sibTrans" cxnId="{020363F6-C08C-41DF-95DE-EE9F654CE89F}">
      <dgm:prSet/>
      <dgm:spPr/>
      <dgm:t>
        <a:bodyPr/>
        <a:lstStyle/>
        <a:p>
          <a:endParaRPr lang="zh-CN" altLang="en-US"/>
        </a:p>
      </dgm:t>
    </dgm:pt>
    <dgm:pt modelId="{C821FB58-D8BD-4453-8D0E-781D2DDB6389}" type="pres">
      <dgm:prSet presAssocID="{49E7A2C7-BFD1-4022-85DE-6A48ABB59723}" presName="Name0" presStyleCnt="0">
        <dgm:presLayoutVars>
          <dgm:dir/>
          <dgm:resizeHandles val="exact"/>
        </dgm:presLayoutVars>
      </dgm:prSet>
      <dgm:spPr/>
    </dgm:pt>
    <dgm:pt modelId="{8B892D32-6853-4839-BFCE-62558C61ADD6}" type="pres">
      <dgm:prSet presAssocID="{5311B3A1-716E-499A-8CB1-426528F82A80}" presName="node" presStyleLbl="node1" presStyleIdx="0" presStyleCnt="3">
        <dgm:presLayoutVars>
          <dgm:bulletEnabled val="1"/>
        </dgm:presLayoutVars>
      </dgm:prSet>
      <dgm:spPr/>
    </dgm:pt>
    <dgm:pt modelId="{DED1BD4C-3E50-4393-879A-8868EC0A1F22}" type="pres">
      <dgm:prSet presAssocID="{0CBDB3A4-A9AC-4B09-A31A-5B6AA33192FC}" presName="sibTrans" presStyleLbl="sibTrans2D1" presStyleIdx="0" presStyleCnt="2"/>
      <dgm:spPr/>
    </dgm:pt>
    <dgm:pt modelId="{CD064154-9987-4D30-BCBA-E1644E0DB231}" type="pres">
      <dgm:prSet presAssocID="{0CBDB3A4-A9AC-4B09-A31A-5B6AA33192FC}" presName="connectorText" presStyleLbl="sibTrans2D1" presStyleIdx="0" presStyleCnt="2"/>
      <dgm:spPr/>
    </dgm:pt>
    <dgm:pt modelId="{873C4AE5-E511-4ECE-BBB3-D86712D224D3}" type="pres">
      <dgm:prSet presAssocID="{36B828C8-6141-42C0-97A7-54F89D28FC73}" presName="node" presStyleLbl="node1" presStyleIdx="1" presStyleCnt="3">
        <dgm:presLayoutVars>
          <dgm:bulletEnabled val="1"/>
        </dgm:presLayoutVars>
      </dgm:prSet>
      <dgm:spPr/>
    </dgm:pt>
    <dgm:pt modelId="{560B08D2-5BB8-4415-95BB-9D1468AAEF66}" type="pres">
      <dgm:prSet presAssocID="{14FD88EE-509E-4474-93A4-19D5D836F7AC}" presName="sibTrans" presStyleLbl="sibTrans2D1" presStyleIdx="1" presStyleCnt="2"/>
      <dgm:spPr/>
    </dgm:pt>
    <dgm:pt modelId="{AD4F8250-8BC4-48DC-A066-EB02C55FEFE8}" type="pres">
      <dgm:prSet presAssocID="{14FD88EE-509E-4474-93A4-19D5D836F7AC}" presName="connectorText" presStyleLbl="sibTrans2D1" presStyleIdx="1" presStyleCnt="2"/>
      <dgm:spPr/>
    </dgm:pt>
    <dgm:pt modelId="{953EE2EF-95BC-485F-88EB-EB308ED9CEC5}" type="pres">
      <dgm:prSet presAssocID="{2C72FF99-67E6-4EE0-8EC4-85F56DC264E7}" presName="node" presStyleLbl="node1" presStyleIdx="2" presStyleCnt="3" custScaleX="112798">
        <dgm:presLayoutVars>
          <dgm:bulletEnabled val="1"/>
        </dgm:presLayoutVars>
      </dgm:prSet>
      <dgm:spPr/>
    </dgm:pt>
  </dgm:ptLst>
  <dgm:cxnLst>
    <dgm:cxn modelId="{E0764713-019D-4358-9497-35205E211767}" type="presOf" srcId="{0CBDB3A4-A9AC-4B09-A31A-5B6AA33192FC}" destId="{CD064154-9987-4D30-BCBA-E1644E0DB231}" srcOrd="1" destOrd="0" presId="urn:microsoft.com/office/officeart/2005/8/layout/process1"/>
    <dgm:cxn modelId="{C55A8032-B155-4EFC-8D0C-E0BE4CAB3243}" type="presOf" srcId="{14FD88EE-509E-4474-93A4-19D5D836F7AC}" destId="{560B08D2-5BB8-4415-95BB-9D1468AAEF66}" srcOrd="0" destOrd="0" presId="urn:microsoft.com/office/officeart/2005/8/layout/process1"/>
    <dgm:cxn modelId="{04E4384C-6BC8-4893-80A6-DD371A2C1CA5}" type="presOf" srcId="{49E7A2C7-BFD1-4022-85DE-6A48ABB59723}" destId="{C821FB58-D8BD-4453-8D0E-781D2DDB6389}" srcOrd="0" destOrd="0" presId="urn:microsoft.com/office/officeart/2005/8/layout/process1"/>
    <dgm:cxn modelId="{8D69DB71-1816-451A-875C-C13121296A17}" srcId="{49E7A2C7-BFD1-4022-85DE-6A48ABB59723}" destId="{36B828C8-6141-42C0-97A7-54F89D28FC73}" srcOrd="1" destOrd="0" parTransId="{0F128040-BDDD-4937-BD2D-C1FEF6EC0D60}" sibTransId="{14FD88EE-509E-4474-93A4-19D5D836F7AC}"/>
    <dgm:cxn modelId="{7A3E6754-56C0-4364-B924-118E30CBB621}" type="presOf" srcId="{2C72FF99-67E6-4EE0-8EC4-85F56DC264E7}" destId="{953EE2EF-95BC-485F-88EB-EB308ED9CEC5}" srcOrd="0" destOrd="0" presId="urn:microsoft.com/office/officeart/2005/8/layout/process1"/>
    <dgm:cxn modelId="{994E9954-C77A-41EB-B20D-8CB406931D6F}" type="presOf" srcId="{0CBDB3A4-A9AC-4B09-A31A-5B6AA33192FC}" destId="{DED1BD4C-3E50-4393-879A-8868EC0A1F22}" srcOrd="0" destOrd="0" presId="urn:microsoft.com/office/officeart/2005/8/layout/process1"/>
    <dgm:cxn modelId="{CB9A0594-C7F8-4FB1-90DB-2137D45A7E2A}" type="presOf" srcId="{36B828C8-6141-42C0-97A7-54F89D28FC73}" destId="{873C4AE5-E511-4ECE-BBB3-D86712D224D3}" srcOrd="0" destOrd="0" presId="urn:microsoft.com/office/officeart/2005/8/layout/process1"/>
    <dgm:cxn modelId="{09737DBB-7EEE-4C90-A373-86C665A51BC8}" type="presOf" srcId="{14FD88EE-509E-4474-93A4-19D5D836F7AC}" destId="{AD4F8250-8BC4-48DC-A066-EB02C55FEFE8}" srcOrd="1" destOrd="0" presId="urn:microsoft.com/office/officeart/2005/8/layout/process1"/>
    <dgm:cxn modelId="{2D48C0C7-D83A-4408-9628-E07EEB362D2F}" srcId="{49E7A2C7-BFD1-4022-85DE-6A48ABB59723}" destId="{5311B3A1-716E-499A-8CB1-426528F82A80}" srcOrd="0" destOrd="0" parTransId="{5BA2C6CE-E7C9-4630-88CC-F2FF4C884422}" sibTransId="{0CBDB3A4-A9AC-4B09-A31A-5B6AA33192FC}"/>
    <dgm:cxn modelId="{A6CC65DC-23FA-4FBA-9F16-DB90648F9D10}" type="presOf" srcId="{5311B3A1-716E-499A-8CB1-426528F82A80}" destId="{8B892D32-6853-4839-BFCE-62558C61ADD6}" srcOrd="0" destOrd="0" presId="urn:microsoft.com/office/officeart/2005/8/layout/process1"/>
    <dgm:cxn modelId="{020363F6-C08C-41DF-95DE-EE9F654CE89F}" srcId="{49E7A2C7-BFD1-4022-85DE-6A48ABB59723}" destId="{2C72FF99-67E6-4EE0-8EC4-85F56DC264E7}" srcOrd="2" destOrd="0" parTransId="{BB70E248-B177-4CEB-87A9-95E30F4182BD}" sibTransId="{FD5BEC15-E8A0-4235-BFA9-DE5CB4808DBD}"/>
    <dgm:cxn modelId="{DD73D261-741D-4496-8835-9161F2C9C8B3}" type="presParOf" srcId="{C821FB58-D8BD-4453-8D0E-781D2DDB6389}" destId="{8B892D32-6853-4839-BFCE-62558C61ADD6}" srcOrd="0" destOrd="0" presId="urn:microsoft.com/office/officeart/2005/8/layout/process1"/>
    <dgm:cxn modelId="{25AD6E94-E182-4672-881F-0FFF33693B13}" type="presParOf" srcId="{C821FB58-D8BD-4453-8D0E-781D2DDB6389}" destId="{DED1BD4C-3E50-4393-879A-8868EC0A1F22}" srcOrd="1" destOrd="0" presId="urn:microsoft.com/office/officeart/2005/8/layout/process1"/>
    <dgm:cxn modelId="{90A20E5D-F197-4CB5-9C01-B81C9A0D4107}" type="presParOf" srcId="{DED1BD4C-3E50-4393-879A-8868EC0A1F22}" destId="{CD064154-9987-4D30-BCBA-E1644E0DB231}" srcOrd="0" destOrd="0" presId="urn:microsoft.com/office/officeart/2005/8/layout/process1"/>
    <dgm:cxn modelId="{AD665299-872A-4E61-BBB7-FF9AA4C48087}" type="presParOf" srcId="{C821FB58-D8BD-4453-8D0E-781D2DDB6389}" destId="{873C4AE5-E511-4ECE-BBB3-D86712D224D3}" srcOrd="2" destOrd="0" presId="urn:microsoft.com/office/officeart/2005/8/layout/process1"/>
    <dgm:cxn modelId="{5AB5ABB6-AEA2-4367-AF3E-922D27BB352F}" type="presParOf" srcId="{C821FB58-D8BD-4453-8D0E-781D2DDB6389}" destId="{560B08D2-5BB8-4415-95BB-9D1468AAEF66}" srcOrd="3" destOrd="0" presId="urn:microsoft.com/office/officeart/2005/8/layout/process1"/>
    <dgm:cxn modelId="{6D63BEC9-A041-4F98-ADCC-3BFA14E704FF}" type="presParOf" srcId="{560B08D2-5BB8-4415-95BB-9D1468AAEF66}" destId="{AD4F8250-8BC4-48DC-A066-EB02C55FEFE8}" srcOrd="0" destOrd="0" presId="urn:microsoft.com/office/officeart/2005/8/layout/process1"/>
    <dgm:cxn modelId="{A3AA475D-98C8-4F36-BDF2-BAD248718FA8}" type="presParOf" srcId="{C821FB58-D8BD-4453-8D0E-781D2DDB6389}" destId="{953EE2EF-95BC-485F-88EB-EB308ED9CEC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E7A2C7-BFD1-4022-85DE-6A48ABB5972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311B3A1-716E-499A-8CB1-426528F82A80}">
      <dgm:prSet phldrT="[Text]" custT="1"/>
      <dgm:spPr/>
      <dgm:t>
        <a:bodyPr/>
        <a:lstStyle/>
        <a:p>
          <a:r>
            <a:rPr lang="zh-CN" altLang="en-US" sz="3600" b="1" dirty="0">
              <a:solidFill>
                <a:schemeClr val="accent4">
                  <a:lumMod val="10000"/>
                </a:schemeClr>
              </a:solidFill>
            </a:rPr>
            <a:t>临床第二阶段</a:t>
          </a:r>
          <a:endParaRPr lang="en-US" altLang="zh-CN" sz="3600" b="1" dirty="0">
            <a:solidFill>
              <a:schemeClr val="accent4">
                <a:lumMod val="10000"/>
              </a:schemeClr>
            </a:solidFill>
          </a:endParaRPr>
        </a:p>
        <a:p>
          <a:r>
            <a:rPr lang="zh-CN" altLang="en-US" sz="2800" b="1" dirty="0">
              <a:solidFill>
                <a:schemeClr val="accent4">
                  <a:lumMod val="10000"/>
                </a:schemeClr>
              </a:solidFill>
            </a:rPr>
            <a:t>单向病人</a:t>
          </a:r>
        </a:p>
      </dgm:t>
    </dgm:pt>
    <dgm:pt modelId="{5BA2C6CE-E7C9-4630-88CC-F2FF4C884422}" type="parTrans" cxnId="{2D48C0C7-D83A-4408-9628-E07EEB362D2F}">
      <dgm:prSet/>
      <dgm:spPr/>
      <dgm:t>
        <a:bodyPr/>
        <a:lstStyle/>
        <a:p>
          <a:endParaRPr lang="zh-CN" altLang="en-US"/>
        </a:p>
      </dgm:t>
    </dgm:pt>
    <dgm:pt modelId="{0CBDB3A4-A9AC-4B09-A31A-5B6AA33192FC}" type="sibTrans" cxnId="{2D48C0C7-D83A-4408-9628-E07EEB362D2F}">
      <dgm:prSet/>
      <dgm:spPr/>
      <dgm:t>
        <a:bodyPr/>
        <a:lstStyle/>
        <a:p>
          <a:endParaRPr lang="zh-CN" altLang="en-US"/>
        </a:p>
      </dgm:t>
    </dgm:pt>
    <dgm:pt modelId="{36B828C8-6141-42C0-97A7-54F89D28FC73}">
      <dgm:prSet phldrT="[Text]" custT="1"/>
      <dgm:spPr/>
      <dgm:t>
        <a:bodyPr/>
        <a:lstStyle/>
        <a:p>
          <a:r>
            <a:rPr lang="zh-CN" altLang="en-US" sz="3200" b="1" dirty="0">
              <a:solidFill>
                <a:schemeClr val="accent4">
                  <a:lumMod val="10000"/>
                </a:schemeClr>
              </a:solidFill>
            </a:rPr>
            <a:t>第三阶段</a:t>
          </a:r>
          <a:endParaRPr lang="en-US" altLang="zh-CN" sz="3200" b="1" dirty="0">
            <a:solidFill>
              <a:schemeClr val="accent4">
                <a:lumMod val="10000"/>
              </a:schemeClr>
            </a:solidFill>
          </a:endParaRPr>
        </a:p>
        <a:p>
          <a:r>
            <a:rPr lang="zh-CN" altLang="en-US" sz="3200" b="1" dirty="0">
              <a:solidFill>
                <a:schemeClr val="accent4">
                  <a:lumMod val="10000"/>
                </a:schemeClr>
              </a:solidFill>
            </a:rPr>
            <a:t>双盲实验</a:t>
          </a:r>
        </a:p>
      </dgm:t>
    </dgm:pt>
    <dgm:pt modelId="{0F128040-BDDD-4937-BD2D-C1FEF6EC0D60}" type="parTrans" cxnId="{8D69DB71-1816-451A-875C-C13121296A17}">
      <dgm:prSet/>
      <dgm:spPr/>
      <dgm:t>
        <a:bodyPr/>
        <a:lstStyle/>
        <a:p>
          <a:endParaRPr lang="zh-CN" altLang="en-US"/>
        </a:p>
      </dgm:t>
    </dgm:pt>
    <dgm:pt modelId="{14FD88EE-509E-4474-93A4-19D5D836F7AC}" type="sibTrans" cxnId="{8D69DB71-1816-451A-875C-C13121296A17}">
      <dgm:prSet/>
      <dgm:spPr/>
      <dgm:t>
        <a:bodyPr/>
        <a:lstStyle/>
        <a:p>
          <a:endParaRPr lang="zh-CN" altLang="en-US"/>
        </a:p>
      </dgm:t>
    </dgm:pt>
    <dgm:pt modelId="{2C72FF99-67E6-4EE0-8EC4-85F56DC264E7}">
      <dgm:prSet phldrT="[Text]" custT="1"/>
      <dgm:spPr/>
      <dgm:t>
        <a:bodyPr/>
        <a:lstStyle/>
        <a:p>
          <a:r>
            <a:rPr lang="zh-CN" altLang="en-US" sz="3200" b="1" dirty="0">
              <a:solidFill>
                <a:schemeClr val="accent4">
                  <a:lumMod val="10000"/>
                </a:schemeClr>
              </a:solidFill>
            </a:rPr>
            <a:t>申请</a:t>
          </a:r>
          <a:r>
            <a:rPr lang="en-US" altLang="zh-CN" sz="3200" b="1" dirty="0">
              <a:solidFill>
                <a:schemeClr val="accent4">
                  <a:lumMod val="10000"/>
                </a:schemeClr>
              </a:solidFill>
            </a:rPr>
            <a:t>FDA   </a:t>
          </a:r>
          <a:r>
            <a:rPr lang="zh-CN" altLang="en-US" sz="3200" b="1" dirty="0">
              <a:solidFill>
                <a:schemeClr val="accent4">
                  <a:lumMod val="10000"/>
                </a:schemeClr>
              </a:solidFill>
            </a:rPr>
            <a:t>批准</a:t>
          </a:r>
        </a:p>
      </dgm:t>
    </dgm:pt>
    <dgm:pt modelId="{BB70E248-B177-4CEB-87A9-95E30F4182BD}" type="parTrans" cxnId="{020363F6-C08C-41DF-95DE-EE9F654CE89F}">
      <dgm:prSet/>
      <dgm:spPr/>
      <dgm:t>
        <a:bodyPr/>
        <a:lstStyle/>
        <a:p>
          <a:endParaRPr lang="zh-CN" altLang="en-US"/>
        </a:p>
      </dgm:t>
    </dgm:pt>
    <dgm:pt modelId="{FD5BEC15-E8A0-4235-BFA9-DE5CB4808DBD}" type="sibTrans" cxnId="{020363F6-C08C-41DF-95DE-EE9F654CE89F}">
      <dgm:prSet/>
      <dgm:spPr/>
      <dgm:t>
        <a:bodyPr/>
        <a:lstStyle/>
        <a:p>
          <a:endParaRPr lang="zh-CN" altLang="en-US"/>
        </a:p>
      </dgm:t>
    </dgm:pt>
    <dgm:pt modelId="{C821FB58-D8BD-4453-8D0E-781D2DDB6389}" type="pres">
      <dgm:prSet presAssocID="{49E7A2C7-BFD1-4022-85DE-6A48ABB59723}" presName="Name0" presStyleCnt="0">
        <dgm:presLayoutVars>
          <dgm:dir/>
          <dgm:resizeHandles val="exact"/>
        </dgm:presLayoutVars>
      </dgm:prSet>
      <dgm:spPr/>
    </dgm:pt>
    <dgm:pt modelId="{8B892D32-6853-4839-BFCE-62558C61ADD6}" type="pres">
      <dgm:prSet presAssocID="{5311B3A1-716E-499A-8CB1-426528F82A80}" presName="node" presStyleLbl="node1" presStyleIdx="0" presStyleCnt="3" custScaleY="120545">
        <dgm:presLayoutVars>
          <dgm:bulletEnabled val="1"/>
        </dgm:presLayoutVars>
      </dgm:prSet>
      <dgm:spPr/>
    </dgm:pt>
    <dgm:pt modelId="{DED1BD4C-3E50-4393-879A-8868EC0A1F22}" type="pres">
      <dgm:prSet presAssocID="{0CBDB3A4-A9AC-4B09-A31A-5B6AA33192FC}" presName="sibTrans" presStyleLbl="sibTrans2D1" presStyleIdx="0" presStyleCnt="2"/>
      <dgm:spPr/>
    </dgm:pt>
    <dgm:pt modelId="{CD064154-9987-4D30-BCBA-E1644E0DB231}" type="pres">
      <dgm:prSet presAssocID="{0CBDB3A4-A9AC-4B09-A31A-5B6AA33192FC}" presName="connectorText" presStyleLbl="sibTrans2D1" presStyleIdx="0" presStyleCnt="2"/>
      <dgm:spPr/>
    </dgm:pt>
    <dgm:pt modelId="{873C4AE5-E511-4ECE-BBB3-D86712D224D3}" type="pres">
      <dgm:prSet presAssocID="{36B828C8-6141-42C0-97A7-54F89D28FC73}" presName="node" presStyleLbl="node1" presStyleIdx="1" presStyleCnt="3" custScaleY="120545">
        <dgm:presLayoutVars>
          <dgm:bulletEnabled val="1"/>
        </dgm:presLayoutVars>
      </dgm:prSet>
      <dgm:spPr/>
    </dgm:pt>
    <dgm:pt modelId="{560B08D2-5BB8-4415-95BB-9D1468AAEF66}" type="pres">
      <dgm:prSet presAssocID="{14FD88EE-509E-4474-93A4-19D5D836F7AC}" presName="sibTrans" presStyleLbl="sibTrans2D1" presStyleIdx="1" presStyleCnt="2"/>
      <dgm:spPr/>
    </dgm:pt>
    <dgm:pt modelId="{AD4F8250-8BC4-48DC-A066-EB02C55FEFE8}" type="pres">
      <dgm:prSet presAssocID="{14FD88EE-509E-4474-93A4-19D5D836F7AC}" presName="connectorText" presStyleLbl="sibTrans2D1" presStyleIdx="1" presStyleCnt="2"/>
      <dgm:spPr/>
    </dgm:pt>
    <dgm:pt modelId="{953EE2EF-95BC-485F-88EB-EB308ED9CEC5}" type="pres">
      <dgm:prSet presAssocID="{2C72FF99-67E6-4EE0-8EC4-85F56DC264E7}" presName="node" presStyleLbl="node1" presStyleIdx="2" presStyleCnt="3" custScaleY="107856">
        <dgm:presLayoutVars>
          <dgm:bulletEnabled val="1"/>
        </dgm:presLayoutVars>
      </dgm:prSet>
      <dgm:spPr/>
    </dgm:pt>
  </dgm:ptLst>
  <dgm:cxnLst>
    <dgm:cxn modelId="{E0764713-019D-4358-9497-35205E211767}" type="presOf" srcId="{0CBDB3A4-A9AC-4B09-A31A-5B6AA33192FC}" destId="{CD064154-9987-4D30-BCBA-E1644E0DB231}" srcOrd="1" destOrd="0" presId="urn:microsoft.com/office/officeart/2005/8/layout/process1"/>
    <dgm:cxn modelId="{C55A8032-B155-4EFC-8D0C-E0BE4CAB3243}" type="presOf" srcId="{14FD88EE-509E-4474-93A4-19D5D836F7AC}" destId="{560B08D2-5BB8-4415-95BB-9D1468AAEF66}" srcOrd="0" destOrd="0" presId="urn:microsoft.com/office/officeart/2005/8/layout/process1"/>
    <dgm:cxn modelId="{04E4384C-6BC8-4893-80A6-DD371A2C1CA5}" type="presOf" srcId="{49E7A2C7-BFD1-4022-85DE-6A48ABB59723}" destId="{C821FB58-D8BD-4453-8D0E-781D2DDB6389}" srcOrd="0" destOrd="0" presId="urn:microsoft.com/office/officeart/2005/8/layout/process1"/>
    <dgm:cxn modelId="{8D69DB71-1816-451A-875C-C13121296A17}" srcId="{49E7A2C7-BFD1-4022-85DE-6A48ABB59723}" destId="{36B828C8-6141-42C0-97A7-54F89D28FC73}" srcOrd="1" destOrd="0" parTransId="{0F128040-BDDD-4937-BD2D-C1FEF6EC0D60}" sibTransId="{14FD88EE-509E-4474-93A4-19D5D836F7AC}"/>
    <dgm:cxn modelId="{7A3E6754-56C0-4364-B924-118E30CBB621}" type="presOf" srcId="{2C72FF99-67E6-4EE0-8EC4-85F56DC264E7}" destId="{953EE2EF-95BC-485F-88EB-EB308ED9CEC5}" srcOrd="0" destOrd="0" presId="urn:microsoft.com/office/officeart/2005/8/layout/process1"/>
    <dgm:cxn modelId="{994E9954-C77A-41EB-B20D-8CB406931D6F}" type="presOf" srcId="{0CBDB3A4-A9AC-4B09-A31A-5B6AA33192FC}" destId="{DED1BD4C-3E50-4393-879A-8868EC0A1F22}" srcOrd="0" destOrd="0" presId="urn:microsoft.com/office/officeart/2005/8/layout/process1"/>
    <dgm:cxn modelId="{CB9A0594-C7F8-4FB1-90DB-2137D45A7E2A}" type="presOf" srcId="{36B828C8-6141-42C0-97A7-54F89D28FC73}" destId="{873C4AE5-E511-4ECE-BBB3-D86712D224D3}" srcOrd="0" destOrd="0" presId="urn:microsoft.com/office/officeart/2005/8/layout/process1"/>
    <dgm:cxn modelId="{09737DBB-7EEE-4C90-A373-86C665A51BC8}" type="presOf" srcId="{14FD88EE-509E-4474-93A4-19D5D836F7AC}" destId="{AD4F8250-8BC4-48DC-A066-EB02C55FEFE8}" srcOrd="1" destOrd="0" presId="urn:microsoft.com/office/officeart/2005/8/layout/process1"/>
    <dgm:cxn modelId="{2D48C0C7-D83A-4408-9628-E07EEB362D2F}" srcId="{49E7A2C7-BFD1-4022-85DE-6A48ABB59723}" destId="{5311B3A1-716E-499A-8CB1-426528F82A80}" srcOrd="0" destOrd="0" parTransId="{5BA2C6CE-E7C9-4630-88CC-F2FF4C884422}" sibTransId="{0CBDB3A4-A9AC-4B09-A31A-5B6AA33192FC}"/>
    <dgm:cxn modelId="{A6CC65DC-23FA-4FBA-9F16-DB90648F9D10}" type="presOf" srcId="{5311B3A1-716E-499A-8CB1-426528F82A80}" destId="{8B892D32-6853-4839-BFCE-62558C61ADD6}" srcOrd="0" destOrd="0" presId="urn:microsoft.com/office/officeart/2005/8/layout/process1"/>
    <dgm:cxn modelId="{020363F6-C08C-41DF-95DE-EE9F654CE89F}" srcId="{49E7A2C7-BFD1-4022-85DE-6A48ABB59723}" destId="{2C72FF99-67E6-4EE0-8EC4-85F56DC264E7}" srcOrd="2" destOrd="0" parTransId="{BB70E248-B177-4CEB-87A9-95E30F4182BD}" sibTransId="{FD5BEC15-E8A0-4235-BFA9-DE5CB4808DBD}"/>
    <dgm:cxn modelId="{DD73D261-741D-4496-8835-9161F2C9C8B3}" type="presParOf" srcId="{C821FB58-D8BD-4453-8D0E-781D2DDB6389}" destId="{8B892D32-6853-4839-BFCE-62558C61ADD6}" srcOrd="0" destOrd="0" presId="urn:microsoft.com/office/officeart/2005/8/layout/process1"/>
    <dgm:cxn modelId="{25AD6E94-E182-4672-881F-0FFF33693B13}" type="presParOf" srcId="{C821FB58-D8BD-4453-8D0E-781D2DDB6389}" destId="{DED1BD4C-3E50-4393-879A-8868EC0A1F22}" srcOrd="1" destOrd="0" presId="urn:microsoft.com/office/officeart/2005/8/layout/process1"/>
    <dgm:cxn modelId="{90A20E5D-F197-4CB5-9C01-B81C9A0D4107}" type="presParOf" srcId="{DED1BD4C-3E50-4393-879A-8868EC0A1F22}" destId="{CD064154-9987-4D30-BCBA-E1644E0DB231}" srcOrd="0" destOrd="0" presId="urn:microsoft.com/office/officeart/2005/8/layout/process1"/>
    <dgm:cxn modelId="{AD665299-872A-4E61-BBB7-FF9AA4C48087}" type="presParOf" srcId="{C821FB58-D8BD-4453-8D0E-781D2DDB6389}" destId="{873C4AE5-E511-4ECE-BBB3-D86712D224D3}" srcOrd="2" destOrd="0" presId="urn:microsoft.com/office/officeart/2005/8/layout/process1"/>
    <dgm:cxn modelId="{5AB5ABB6-AEA2-4367-AF3E-922D27BB352F}" type="presParOf" srcId="{C821FB58-D8BD-4453-8D0E-781D2DDB6389}" destId="{560B08D2-5BB8-4415-95BB-9D1468AAEF66}" srcOrd="3" destOrd="0" presId="urn:microsoft.com/office/officeart/2005/8/layout/process1"/>
    <dgm:cxn modelId="{6D63BEC9-A041-4F98-ADCC-3BFA14E704FF}" type="presParOf" srcId="{560B08D2-5BB8-4415-95BB-9D1468AAEF66}" destId="{AD4F8250-8BC4-48DC-A066-EB02C55FEFE8}" srcOrd="0" destOrd="0" presId="urn:microsoft.com/office/officeart/2005/8/layout/process1"/>
    <dgm:cxn modelId="{A3AA475D-98C8-4F36-BDF2-BAD248718FA8}" type="presParOf" srcId="{C821FB58-D8BD-4453-8D0E-781D2DDB6389}" destId="{953EE2EF-95BC-485F-88EB-EB308ED9CEC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E7A2C7-BFD1-4022-85DE-6A48ABB5972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311B3A1-716E-499A-8CB1-426528F82A80}">
      <dgm:prSet phldrT="[Text]"/>
      <dgm:spPr/>
      <dgm:t>
        <a:bodyPr/>
        <a:lstStyle/>
        <a:p>
          <a:r>
            <a:rPr lang="zh-CN" altLang="en-US" b="1" dirty="0">
              <a:solidFill>
                <a:schemeClr val="accent4">
                  <a:lumMod val="10000"/>
                </a:schemeClr>
              </a:solidFill>
            </a:rPr>
            <a:t>批准使用</a:t>
          </a:r>
        </a:p>
      </dgm:t>
    </dgm:pt>
    <dgm:pt modelId="{5BA2C6CE-E7C9-4630-88CC-F2FF4C884422}" type="parTrans" cxnId="{2D48C0C7-D83A-4408-9628-E07EEB362D2F}">
      <dgm:prSet/>
      <dgm:spPr/>
      <dgm:t>
        <a:bodyPr/>
        <a:lstStyle/>
        <a:p>
          <a:endParaRPr lang="zh-CN" altLang="en-US"/>
        </a:p>
      </dgm:t>
    </dgm:pt>
    <dgm:pt modelId="{0CBDB3A4-A9AC-4B09-A31A-5B6AA33192FC}" type="sibTrans" cxnId="{2D48C0C7-D83A-4408-9628-E07EEB362D2F}">
      <dgm:prSet/>
      <dgm:spPr/>
      <dgm:t>
        <a:bodyPr/>
        <a:lstStyle/>
        <a:p>
          <a:endParaRPr lang="zh-CN" altLang="en-US"/>
        </a:p>
      </dgm:t>
    </dgm:pt>
    <dgm:pt modelId="{36B828C8-6141-42C0-97A7-54F89D28FC73}">
      <dgm:prSet phldrT="[Text]"/>
      <dgm:spPr/>
      <dgm:t>
        <a:bodyPr/>
        <a:lstStyle/>
        <a:p>
          <a:r>
            <a:rPr lang="zh-CN" altLang="en-US" b="1" dirty="0">
              <a:solidFill>
                <a:schemeClr val="accent4">
                  <a:lumMod val="10000"/>
                </a:schemeClr>
              </a:solidFill>
            </a:rPr>
            <a:t>售后追踪</a:t>
          </a:r>
        </a:p>
      </dgm:t>
    </dgm:pt>
    <dgm:pt modelId="{0F128040-BDDD-4937-BD2D-C1FEF6EC0D60}" type="parTrans" cxnId="{8D69DB71-1816-451A-875C-C13121296A17}">
      <dgm:prSet/>
      <dgm:spPr/>
      <dgm:t>
        <a:bodyPr/>
        <a:lstStyle/>
        <a:p>
          <a:endParaRPr lang="zh-CN" altLang="en-US"/>
        </a:p>
      </dgm:t>
    </dgm:pt>
    <dgm:pt modelId="{14FD88EE-509E-4474-93A4-19D5D836F7AC}" type="sibTrans" cxnId="{8D69DB71-1816-451A-875C-C13121296A17}">
      <dgm:prSet/>
      <dgm:spPr/>
      <dgm:t>
        <a:bodyPr/>
        <a:lstStyle/>
        <a:p>
          <a:endParaRPr lang="zh-CN" altLang="en-US"/>
        </a:p>
      </dgm:t>
    </dgm:pt>
    <dgm:pt modelId="{2C72FF99-67E6-4EE0-8EC4-85F56DC264E7}">
      <dgm:prSet phldrT="[Text]" phldr="1"/>
      <dgm:spPr/>
      <dgm:t>
        <a:bodyPr/>
        <a:lstStyle/>
        <a:p>
          <a:endParaRPr lang="zh-CN" altLang="en-US"/>
        </a:p>
      </dgm:t>
    </dgm:pt>
    <dgm:pt modelId="{BB70E248-B177-4CEB-87A9-95E30F4182BD}" type="parTrans" cxnId="{020363F6-C08C-41DF-95DE-EE9F654CE89F}">
      <dgm:prSet/>
      <dgm:spPr/>
      <dgm:t>
        <a:bodyPr/>
        <a:lstStyle/>
        <a:p>
          <a:endParaRPr lang="zh-CN" altLang="en-US"/>
        </a:p>
      </dgm:t>
    </dgm:pt>
    <dgm:pt modelId="{FD5BEC15-E8A0-4235-BFA9-DE5CB4808DBD}" type="sibTrans" cxnId="{020363F6-C08C-41DF-95DE-EE9F654CE89F}">
      <dgm:prSet/>
      <dgm:spPr/>
      <dgm:t>
        <a:bodyPr/>
        <a:lstStyle/>
        <a:p>
          <a:endParaRPr lang="zh-CN" altLang="en-US"/>
        </a:p>
      </dgm:t>
    </dgm:pt>
    <dgm:pt modelId="{C821FB58-D8BD-4453-8D0E-781D2DDB6389}" type="pres">
      <dgm:prSet presAssocID="{49E7A2C7-BFD1-4022-85DE-6A48ABB59723}" presName="Name0" presStyleCnt="0">
        <dgm:presLayoutVars>
          <dgm:dir/>
          <dgm:resizeHandles val="exact"/>
        </dgm:presLayoutVars>
      </dgm:prSet>
      <dgm:spPr/>
    </dgm:pt>
    <dgm:pt modelId="{8B892D32-6853-4839-BFCE-62558C61ADD6}" type="pres">
      <dgm:prSet presAssocID="{5311B3A1-716E-499A-8CB1-426528F82A80}" presName="node" presStyleLbl="node1" presStyleIdx="0" presStyleCnt="3">
        <dgm:presLayoutVars>
          <dgm:bulletEnabled val="1"/>
        </dgm:presLayoutVars>
      </dgm:prSet>
      <dgm:spPr/>
    </dgm:pt>
    <dgm:pt modelId="{DED1BD4C-3E50-4393-879A-8868EC0A1F22}" type="pres">
      <dgm:prSet presAssocID="{0CBDB3A4-A9AC-4B09-A31A-5B6AA33192FC}" presName="sibTrans" presStyleLbl="sibTrans2D1" presStyleIdx="0" presStyleCnt="2"/>
      <dgm:spPr/>
    </dgm:pt>
    <dgm:pt modelId="{CD064154-9987-4D30-BCBA-E1644E0DB231}" type="pres">
      <dgm:prSet presAssocID="{0CBDB3A4-A9AC-4B09-A31A-5B6AA33192FC}" presName="connectorText" presStyleLbl="sibTrans2D1" presStyleIdx="0" presStyleCnt="2"/>
      <dgm:spPr/>
    </dgm:pt>
    <dgm:pt modelId="{873C4AE5-E511-4ECE-BBB3-D86712D224D3}" type="pres">
      <dgm:prSet presAssocID="{36B828C8-6141-42C0-97A7-54F89D28FC73}" presName="node" presStyleLbl="node1" presStyleIdx="1" presStyleCnt="3">
        <dgm:presLayoutVars>
          <dgm:bulletEnabled val="1"/>
        </dgm:presLayoutVars>
      </dgm:prSet>
      <dgm:spPr/>
    </dgm:pt>
    <dgm:pt modelId="{560B08D2-5BB8-4415-95BB-9D1468AAEF66}" type="pres">
      <dgm:prSet presAssocID="{14FD88EE-509E-4474-93A4-19D5D836F7AC}" presName="sibTrans" presStyleLbl="sibTrans2D1" presStyleIdx="1" presStyleCnt="2"/>
      <dgm:spPr/>
    </dgm:pt>
    <dgm:pt modelId="{AD4F8250-8BC4-48DC-A066-EB02C55FEFE8}" type="pres">
      <dgm:prSet presAssocID="{14FD88EE-509E-4474-93A4-19D5D836F7AC}" presName="connectorText" presStyleLbl="sibTrans2D1" presStyleIdx="1" presStyleCnt="2"/>
      <dgm:spPr/>
    </dgm:pt>
    <dgm:pt modelId="{953EE2EF-95BC-485F-88EB-EB308ED9CEC5}" type="pres">
      <dgm:prSet presAssocID="{2C72FF99-67E6-4EE0-8EC4-85F56DC264E7}" presName="node" presStyleLbl="node1" presStyleIdx="2" presStyleCnt="3">
        <dgm:presLayoutVars>
          <dgm:bulletEnabled val="1"/>
        </dgm:presLayoutVars>
      </dgm:prSet>
      <dgm:spPr/>
    </dgm:pt>
  </dgm:ptLst>
  <dgm:cxnLst>
    <dgm:cxn modelId="{E0764713-019D-4358-9497-35205E211767}" type="presOf" srcId="{0CBDB3A4-A9AC-4B09-A31A-5B6AA33192FC}" destId="{CD064154-9987-4D30-BCBA-E1644E0DB231}" srcOrd="1" destOrd="0" presId="urn:microsoft.com/office/officeart/2005/8/layout/process1"/>
    <dgm:cxn modelId="{C55A8032-B155-4EFC-8D0C-E0BE4CAB3243}" type="presOf" srcId="{14FD88EE-509E-4474-93A4-19D5D836F7AC}" destId="{560B08D2-5BB8-4415-95BB-9D1468AAEF66}" srcOrd="0" destOrd="0" presId="urn:microsoft.com/office/officeart/2005/8/layout/process1"/>
    <dgm:cxn modelId="{04E4384C-6BC8-4893-80A6-DD371A2C1CA5}" type="presOf" srcId="{49E7A2C7-BFD1-4022-85DE-6A48ABB59723}" destId="{C821FB58-D8BD-4453-8D0E-781D2DDB6389}" srcOrd="0" destOrd="0" presId="urn:microsoft.com/office/officeart/2005/8/layout/process1"/>
    <dgm:cxn modelId="{8D69DB71-1816-451A-875C-C13121296A17}" srcId="{49E7A2C7-BFD1-4022-85DE-6A48ABB59723}" destId="{36B828C8-6141-42C0-97A7-54F89D28FC73}" srcOrd="1" destOrd="0" parTransId="{0F128040-BDDD-4937-BD2D-C1FEF6EC0D60}" sibTransId="{14FD88EE-509E-4474-93A4-19D5D836F7AC}"/>
    <dgm:cxn modelId="{7A3E6754-56C0-4364-B924-118E30CBB621}" type="presOf" srcId="{2C72FF99-67E6-4EE0-8EC4-85F56DC264E7}" destId="{953EE2EF-95BC-485F-88EB-EB308ED9CEC5}" srcOrd="0" destOrd="0" presId="urn:microsoft.com/office/officeart/2005/8/layout/process1"/>
    <dgm:cxn modelId="{994E9954-C77A-41EB-B20D-8CB406931D6F}" type="presOf" srcId="{0CBDB3A4-A9AC-4B09-A31A-5B6AA33192FC}" destId="{DED1BD4C-3E50-4393-879A-8868EC0A1F22}" srcOrd="0" destOrd="0" presId="urn:microsoft.com/office/officeart/2005/8/layout/process1"/>
    <dgm:cxn modelId="{CB9A0594-C7F8-4FB1-90DB-2137D45A7E2A}" type="presOf" srcId="{36B828C8-6141-42C0-97A7-54F89D28FC73}" destId="{873C4AE5-E511-4ECE-BBB3-D86712D224D3}" srcOrd="0" destOrd="0" presId="urn:microsoft.com/office/officeart/2005/8/layout/process1"/>
    <dgm:cxn modelId="{09737DBB-7EEE-4C90-A373-86C665A51BC8}" type="presOf" srcId="{14FD88EE-509E-4474-93A4-19D5D836F7AC}" destId="{AD4F8250-8BC4-48DC-A066-EB02C55FEFE8}" srcOrd="1" destOrd="0" presId="urn:microsoft.com/office/officeart/2005/8/layout/process1"/>
    <dgm:cxn modelId="{2D48C0C7-D83A-4408-9628-E07EEB362D2F}" srcId="{49E7A2C7-BFD1-4022-85DE-6A48ABB59723}" destId="{5311B3A1-716E-499A-8CB1-426528F82A80}" srcOrd="0" destOrd="0" parTransId="{5BA2C6CE-E7C9-4630-88CC-F2FF4C884422}" sibTransId="{0CBDB3A4-A9AC-4B09-A31A-5B6AA33192FC}"/>
    <dgm:cxn modelId="{A6CC65DC-23FA-4FBA-9F16-DB90648F9D10}" type="presOf" srcId="{5311B3A1-716E-499A-8CB1-426528F82A80}" destId="{8B892D32-6853-4839-BFCE-62558C61ADD6}" srcOrd="0" destOrd="0" presId="urn:microsoft.com/office/officeart/2005/8/layout/process1"/>
    <dgm:cxn modelId="{020363F6-C08C-41DF-95DE-EE9F654CE89F}" srcId="{49E7A2C7-BFD1-4022-85DE-6A48ABB59723}" destId="{2C72FF99-67E6-4EE0-8EC4-85F56DC264E7}" srcOrd="2" destOrd="0" parTransId="{BB70E248-B177-4CEB-87A9-95E30F4182BD}" sibTransId="{FD5BEC15-E8A0-4235-BFA9-DE5CB4808DBD}"/>
    <dgm:cxn modelId="{DD73D261-741D-4496-8835-9161F2C9C8B3}" type="presParOf" srcId="{C821FB58-D8BD-4453-8D0E-781D2DDB6389}" destId="{8B892D32-6853-4839-BFCE-62558C61ADD6}" srcOrd="0" destOrd="0" presId="urn:microsoft.com/office/officeart/2005/8/layout/process1"/>
    <dgm:cxn modelId="{25AD6E94-E182-4672-881F-0FFF33693B13}" type="presParOf" srcId="{C821FB58-D8BD-4453-8D0E-781D2DDB6389}" destId="{DED1BD4C-3E50-4393-879A-8868EC0A1F22}" srcOrd="1" destOrd="0" presId="urn:microsoft.com/office/officeart/2005/8/layout/process1"/>
    <dgm:cxn modelId="{90A20E5D-F197-4CB5-9C01-B81C9A0D4107}" type="presParOf" srcId="{DED1BD4C-3E50-4393-879A-8868EC0A1F22}" destId="{CD064154-9987-4D30-BCBA-E1644E0DB231}" srcOrd="0" destOrd="0" presId="urn:microsoft.com/office/officeart/2005/8/layout/process1"/>
    <dgm:cxn modelId="{AD665299-872A-4E61-BBB7-FF9AA4C48087}" type="presParOf" srcId="{C821FB58-D8BD-4453-8D0E-781D2DDB6389}" destId="{873C4AE5-E511-4ECE-BBB3-D86712D224D3}" srcOrd="2" destOrd="0" presId="urn:microsoft.com/office/officeart/2005/8/layout/process1"/>
    <dgm:cxn modelId="{5AB5ABB6-AEA2-4367-AF3E-922D27BB352F}" type="presParOf" srcId="{C821FB58-D8BD-4453-8D0E-781D2DDB6389}" destId="{560B08D2-5BB8-4415-95BB-9D1468AAEF66}" srcOrd="3" destOrd="0" presId="urn:microsoft.com/office/officeart/2005/8/layout/process1"/>
    <dgm:cxn modelId="{6D63BEC9-A041-4F98-ADCC-3BFA14E704FF}" type="presParOf" srcId="{560B08D2-5BB8-4415-95BB-9D1468AAEF66}" destId="{AD4F8250-8BC4-48DC-A066-EB02C55FEFE8}" srcOrd="0" destOrd="0" presId="urn:microsoft.com/office/officeart/2005/8/layout/process1"/>
    <dgm:cxn modelId="{A3AA475D-98C8-4F36-BDF2-BAD248718FA8}" type="presParOf" srcId="{C821FB58-D8BD-4453-8D0E-781D2DDB6389}" destId="{953EE2EF-95BC-485F-88EB-EB308ED9CEC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892D32-6853-4839-BFCE-62558C61ADD6}">
      <dsp:nvSpPr>
        <dsp:cNvPr id="0" name=""/>
        <dsp:cNvSpPr/>
      </dsp:nvSpPr>
      <dsp:spPr>
        <a:xfrm>
          <a:off x="6784" y="0"/>
          <a:ext cx="2005923" cy="2438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4000" b="1" kern="1200" dirty="0">
              <a:solidFill>
                <a:schemeClr val="accent4">
                  <a:lumMod val="10000"/>
                </a:schemeClr>
              </a:solidFill>
            </a:rPr>
            <a:t>R&amp;D</a:t>
          </a:r>
          <a:r>
            <a:rPr lang="zh-CN" altLang="en-US" sz="4000" b="1" kern="1200" dirty="0">
              <a:solidFill>
                <a:schemeClr val="accent4">
                  <a:lumMod val="10000"/>
                </a:schemeClr>
              </a:solidFill>
            </a:rPr>
            <a:t>研发</a:t>
          </a:r>
        </a:p>
      </dsp:txBody>
      <dsp:txXfrm>
        <a:off x="65535" y="58751"/>
        <a:ext cx="1888421" cy="2320898"/>
      </dsp:txXfrm>
    </dsp:sp>
    <dsp:sp modelId="{DED1BD4C-3E50-4393-879A-8868EC0A1F22}">
      <dsp:nvSpPr>
        <dsp:cNvPr id="0" name=""/>
        <dsp:cNvSpPr/>
      </dsp:nvSpPr>
      <dsp:spPr>
        <a:xfrm>
          <a:off x="2213300" y="970465"/>
          <a:ext cx="425255" cy="4974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100" kern="1200"/>
        </a:p>
      </dsp:txBody>
      <dsp:txXfrm>
        <a:off x="2213300" y="1069959"/>
        <a:ext cx="297679" cy="298480"/>
      </dsp:txXfrm>
    </dsp:sp>
    <dsp:sp modelId="{873C4AE5-E511-4ECE-BBB3-D86712D224D3}">
      <dsp:nvSpPr>
        <dsp:cNvPr id="0" name=""/>
        <dsp:cNvSpPr/>
      </dsp:nvSpPr>
      <dsp:spPr>
        <a:xfrm>
          <a:off x="2815077" y="0"/>
          <a:ext cx="2005923" cy="2438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200" b="1" kern="1200" dirty="0">
              <a:solidFill>
                <a:schemeClr val="accent4">
                  <a:lumMod val="10000"/>
                </a:schemeClr>
              </a:solidFill>
            </a:rPr>
            <a:t>临床前期动物实验</a:t>
          </a:r>
        </a:p>
      </dsp:txBody>
      <dsp:txXfrm>
        <a:off x="2873828" y="58751"/>
        <a:ext cx="1888421" cy="2320898"/>
      </dsp:txXfrm>
    </dsp:sp>
    <dsp:sp modelId="{560B08D2-5BB8-4415-95BB-9D1468AAEF66}">
      <dsp:nvSpPr>
        <dsp:cNvPr id="0" name=""/>
        <dsp:cNvSpPr/>
      </dsp:nvSpPr>
      <dsp:spPr>
        <a:xfrm>
          <a:off x="5021592" y="970465"/>
          <a:ext cx="425255" cy="4974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100" kern="1200"/>
        </a:p>
      </dsp:txBody>
      <dsp:txXfrm>
        <a:off x="5021592" y="1069959"/>
        <a:ext cx="297679" cy="298480"/>
      </dsp:txXfrm>
    </dsp:sp>
    <dsp:sp modelId="{953EE2EF-95BC-485F-88EB-EB308ED9CEC5}">
      <dsp:nvSpPr>
        <dsp:cNvPr id="0" name=""/>
        <dsp:cNvSpPr/>
      </dsp:nvSpPr>
      <dsp:spPr>
        <a:xfrm>
          <a:off x="5623369" y="0"/>
          <a:ext cx="2262641" cy="2438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600" b="1" kern="1200" dirty="0">
              <a:solidFill>
                <a:schemeClr val="accent4">
                  <a:lumMod val="10000"/>
                </a:schemeClr>
              </a:solidFill>
            </a:rPr>
            <a:t>临床第一阶段</a:t>
          </a:r>
          <a:endParaRPr lang="en-US" altLang="zh-CN" sz="3600" b="1" kern="1200" dirty="0">
            <a:solidFill>
              <a:schemeClr val="accent4">
                <a:lumMod val="10000"/>
              </a:schemeClr>
            </a:solidFill>
          </a:endParaRP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800" b="1" kern="1200" dirty="0">
              <a:solidFill>
                <a:schemeClr val="accent4">
                  <a:lumMod val="10000"/>
                </a:schemeClr>
              </a:solidFill>
            </a:rPr>
            <a:t>健康志愿者</a:t>
          </a:r>
        </a:p>
      </dsp:txBody>
      <dsp:txXfrm>
        <a:off x="5689639" y="66270"/>
        <a:ext cx="2130101" cy="23058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892D32-6853-4839-BFCE-62558C61ADD6}">
      <dsp:nvSpPr>
        <dsp:cNvPr id="0" name=""/>
        <dsp:cNvSpPr/>
      </dsp:nvSpPr>
      <dsp:spPr>
        <a:xfrm>
          <a:off x="10411" y="0"/>
          <a:ext cx="1999783" cy="2057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600" b="1" kern="1200" dirty="0">
              <a:solidFill>
                <a:schemeClr val="accent4">
                  <a:lumMod val="10000"/>
                </a:schemeClr>
              </a:solidFill>
            </a:rPr>
            <a:t>临床第二阶段</a:t>
          </a:r>
          <a:endParaRPr lang="en-US" altLang="zh-CN" sz="3600" b="1" kern="1200" dirty="0">
            <a:solidFill>
              <a:schemeClr val="accent4">
                <a:lumMod val="10000"/>
              </a:schemeClr>
            </a:solidFill>
          </a:endParaRP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800" b="1" kern="1200" dirty="0">
              <a:solidFill>
                <a:schemeClr val="accent4">
                  <a:lumMod val="10000"/>
                </a:schemeClr>
              </a:solidFill>
            </a:rPr>
            <a:t>单向病人</a:t>
          </a:r>
        </a:p>
      </dsp:txBody>
      <dsp:txXfrm>
        <a:off x="68983" y="58572"/>
        <a:ext cx="1882639" cy="1940256"/>
      </dsp:txXfrm>
    </dsp:sp>
    <dsp:sp modelId="{DED1BD4C-3E50-4393-879A-8868EC0A1F22}">
      <dsp:nvSpPr>
        <dsp:cNvPr id="0" name=""/>
        <dsp:cNvSpPr/>
      </dsp:nvSpPr>
      <dsp:spPr>
        <a:xfrm>
          <a:off x="2210173" y="780726"/>
          <a:ext cx="423954" cy="4959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100" kern="1200"/>
        </a:p>
      </dsp:txBody>
      <dsp:txXfrm>
        <a:off x="2210173" y="879915"/>
        <a:ext cx="296768" cy="297568"/>
      </dsp:txXfrm>
    </dsp:sp>
    <dsp:sp modelId="{873C4AE5-E511-4ECE-BBB3-D86712D224D3}">
      <dsp:nvSpPr>
        <dsp:cNvPr id="0" name=""/>
        <dsp:cNvSpPr/>
      </dsp:nvSpPr>
      <dsp:spPr>
        <a:xfrm>
          <a:off x="2810108" y="0"/>
          <a:ext cx="1999783" cy="2057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200" b="1" kern="1200" dirty="0">
              <a:solidFill>
                <a:schemeClr val="accent4">
                  <a:lumMod val="10000"/>
                </a:schemeClr>
              </a:solidFill>
            </a:rPr>
            <a:t>第三阶段</a:t>
          </a:r>
          <a:endParaRPr lang="en-US" altLang="zh-CN" sz="3200" b="1" kern="1200" dirty="0">
            <a:solidFill>
              <a:schemeClr val="accent4">
                <a:lumMod val="10000"/>
              </a:schemeClr>
            </a:solidFill>
          </a:endParaRP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200" b="1" kern="1200" dirty="0">
              <a:solidFill>
                <a:schemeClr val="accent4">
                  <a:lumMod val="10000"/>
                </a:schemeClr>
              </a:solidFill>
            </a:rPr>
            <a:t>双盲实验</a:t>
          </a:r>
        </a:p>
      </dsp:txBody>
      <dsp:txXfrm>
        <a:off x="2868680" y="58572"/>
        <a:ext cx="1882639" cy="1940256"/>
      </dsp:txXfrm>
    </dsp:sp>
    <dsp:sp modelId="{560B08D2-5BB8-4415-95BB-9D1468AAEF66}">
      <dsp:nvSpPr>
        <dsp:cNvPr id="0" name=""/>
        <dsp:cNvSpPr/>
      </dsp:nvSpPr>
      <dsp:spPr>
        <a:xfrm>
          <a:off x="5009870" y="780726"/>
          <a:ext cx="423954" cy="4959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100" kern="1200"/>
        </a:p>
      </dsp:txBody>
      <dsp:txXfrm>
        <a:off x="5009870" y="879915"/>
        <a:ext cx="296768" cy="297568"/>
      </dsp:txXfrm>
    </dsp:sp>
    <dsp:sp modelId="{953EE2EF-95BC-485F-88EB-EB308ED9CEC5}">
      <dsp:nvSpPr>
        <dsp:cNvPr id="0" name=""/>
        <dsp:cNvSpPr/>
      </dsp:nvSpPr>
      <dsp:spPr>
        <a:xfrm>
          <a:off x="5609805" y="108284"/>
          <a:ext cx="1999783" cy="18408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200" b="1" kern="1200" dirty="0">
              <a:solidFill>
                <a:schemeClr val="accent4">
                  <a:lumMod val="10000"/>
                </a:schemeClr>
              </a:solidFill>
            </a:rPr>
            <a:t>申请</a:t>
          </a:r>
          <a:r>
            <a:rPr lang="en-US" altLang="zh-CN" sz="3200" b="1" kern="1200" dirty="0">
              <a:solidFill>
                <a:schemeClr val="accent4">
                  <a:lumMod val="10000"/>
                </a:schemeClr>
              </a:solidFill>
            </a:rPr>
            <a:t>FDA   </a:t>
          </a:r>
          <a:r>
            <a:rPr lang="zh-CN" altLang="en-US" sz="3200" b="1" kern="1200" dirty="0">
              <a:solidFill>
                <a:schemeClr val="accent4">
                  <a:lumMod val="10000"/>
                </a:schemeClr>
              </a:solidFill>
            </a:rPr>
            <a:t>批准</a:t>
          </a:r>
        </a:p>
      </dsp:txBody>
      <dsp:txXfrm>
        <a:off x="5663721" y="162200"/>
        <a:ext cx="1891951" cy="17329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892D32-6853-4839-BFCE-62558C61ADD6}">
      <dsp:nvSpPr>
        <dsp:cNvPr id="0" name=""/>
        <dsp:cNvSpPr/>
      </dsp:nvSpPr>
      <dsp:spPr>
        <a:xfrm>
          <a:off x="6831" y="263768"/>
          <a:ext cx="2041773" cy="1225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300" b="1" kern="1200" dirty="0">
              <a:solidFill>
                <a:schemeClr val="accent4">
                  <a:lumMod val="10000"/>
                </a:schemeClr>
              </a:solidFill>
            </a:rPr>
            <a:t>批准使用</a:t>
          </a:r>
        </a:p>
      </dsp:txBody>
      <dsp:txXfrm>
        <a:off x="42712" y="299649"/>
        <a:ext cx="1970011" cy="1153301"/>
      </dsp:txXfrm>
    </dsp:sp>
    <dsp:sp modelId="{DED1BD4C-3E50-4393-879A-8868EC0A1F22}">
      <dsp:nvSpPr>
        <dsp:cNvPr id="0" name=""/>
        <dsp:cNvSpPr/>
      </dsp:nvSpPr>
      <dsp:spPr>
        <a:xfrm>
          <a:off x="2252781" y="623120"/>
          <a:ext cx="432855" cy="5063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100" kern="1200"/>
        </a:p>
      </dsp:txBody>
      <dsp:txXfrm>
        <a:off x="2252781" y="724392"/>
        <a:ext cx="302999" cy="303815"/>
      </dsp:txXfrm>
    </dsp:sp>
    <dsp:sp modelId="{873C4AE5-E511-4ECE-BBB3-D86712D224D3}">
      <dsp:nvSpPr>
        <dsp:cNvPr id="0" name=""/>
        <dsp:cNvSpPr/>
      </dsp:nvSpPr>
      <dsp:spPr>
        <a:xfrm>
          <a:off x="2865313" y="263768"/>
          <a:ext cx="2041773" cy="1225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300" b="1" kern="1200" dirty="0">
              <a:solidFill>
                <a:schemeClr val="accent4">
                  <a:lumMod val="10000"/>
                </a:schemeClr>
              </a:solidFill>
            </a:rPr>
            <a:t>售后追踪</a:t>
          </a:r>
        </a:p>
      </dsp:txBody>
      <dsp:txXfrm>
        <a:off x="2901194" y="299649"/>
        <a:ext cx="1970011" cy="1153301"/>
      </dsp:txXfrm>
    </dsp:sp>
    <dsp:sp modelId="{560B08D2-5BB8-4415-95BB-9D1468AAEF66}">
      <dsp:nvSpPr>
        <dsp:cNvPr id="0" name=""/>
        <dsp:cNvSpPr/>
      </dsp:nvSpPr>
      <dsp:spPr>
        <a:xfrm>
          <a:off x="5111263" y="623120"/>
          <a:ext cx="432855" cy="5063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100" kern="1200"/>
        </a:p>
      </dsp:txBody>
      <dsp:txXfrm>
        <a:off x="5111263" y="724392"/>
        <a:ext cx="302999" cy="303815"/>
      </dsp:txXfrm>
    </dsp:sp>
    <dsp:sp modelId="{953EE2EF-95BC-485F-88EB-EB308ED9CEC5}">
      <dsp:nvSpPr>
        <dsp:cNvPr id="0" name=""/>
        <dsp:cNvSpPr/>
      </dsp:nvSpPr>
      <dsp:spPr>
        <a:xfrm>
          <a:off x="5723795" y="263768"/>
          <a:ext cx="2041773" cy="1225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3300" kern="1200"/>
        </a:p>
      </dsp:txBody>
      <dsp:txXfrm>
        <a:off x="5759676" y="299649"/>
        <a:ext cx="1970011" cy="11533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0802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50804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6073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636937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237192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321335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16351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err="1"/>
              <a:t>xiaoc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0037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1660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7447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5083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4573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447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844864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8624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63164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73291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442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\\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74466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814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2134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2749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114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455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0455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88AB2-1214-43EE-BD91-01F24FE81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3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AB45-0D3C-4E5C-A0B5-126A4E54F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8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20049-3DB3-4CD7-9E5C-FA8EFFC74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6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E0ED4-9136-47F4-BFA4-F1BDF6906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04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D4E04-6C53-4E17-91F1-E45933DE4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4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BAF62-11E4-4526-9F58-F3A734361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2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07D3D-3146-4D80-9D30-CD87790DE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0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6182F-B999-47A6-8714-C13D3C304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2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D609E-A85F-4694-8F05-DB47C9869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1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874A8-7392-4C7C-8E15-EA6AD14BF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3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E2392-0E2E-4D08-B155-6B8C4B679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18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70349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49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49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70349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0350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50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5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35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352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0352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352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353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4A86F42-940A-4D63-908E-F73598A28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0353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18" Type="http://schemas.microsoft.com/office/2007/relationships/diagramDrawing" Target="../diagrams/drawing3.xml"/><Relationship Id="rId3" Type="http://schemas.openxmlformats.org/officeDocument/2006/relationships/image" Target="../media/image1.gif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17" Type="http://schemas.openxmlformats.org/officeDocument/2006/relationships/diagramColors" Target="../diagrams/colors3.xml"/><Relationship Id="rId2" Type="http://schemas.openxmlformats.org/officeDocument/2006/relationships/notesSlide" Target="../notesSlides/notesSlide11.xml"/><Relationship Id="rId16" Type="http://schemas.openxmlformats.org/officeDocument/2006/relationships/diagramQuickStyle" Target="../diagrams/quickStyle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5" Type="http://schemas.openxmlformats.org/officeDocument/2006/relationships/diagramLayout" Target="../diagrams/layout3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diagramData" Target="../diagrams/data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086600"/>
          </a:xfrm>
        </p:spPr>
        <p:txBody>
          <a:bodyPr anchorCtr="0"/>
          <a:lstStyle/>
          <a:p>
            <a:pPr eaLnBrk="1" hangingPunct="1">
              <a:defRPr/>
            </a:pPr>
            <a:br>
              <a:rPr lang="en-US" altLang="zh-CN" sz="66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CN" altLang="en-US" sz="66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对抑郁症该懂的三件事</a:t>
            </a:r>
            <a:br>
              <a:rPr lang="en-US" altLang="zh-CN" sz="66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</a:br>
            <a:r>
              <a:rPr lang="en-US" altLang="zh-CN" sz="54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3.</a:t>
            </a:r>
            <a:r>
              <a:rPr lang="zh-CN" altLang="en-US" sz="54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抑郁症的治疗</a:t>
            </a:r>
            <a:r>
              <a:rPr lang="en-US" altLang="zh-CN" sz="54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:</a:t>
            </a:r>
            <a:br>
              <a:rPr lang="en-US" altLang="zh-CN" sz="54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</a:br>
            <a:r>
              <a:rPr lang="zh-CN" altLang="en-US" sz="54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安全、有效吗？</a:t>
            </a:r>
            <a:br>
              <a:rPr lang="en-US" altLang="zh-CN" sz="66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</a:br>
            <a:br>
              <a:rPr lang="en-US" altLang="zh-CN" sz="66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CN" altLang="en-US" sz="40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徐理强教授</a:t>
            </a:r>
            <a:br>
              <a:rPr lang="en-US" altLang="zh-CN" sz="40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</a:br>
            <a:r>
              <a:rPr lang="en-US" altLang="zh-CN" sz="36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06.2022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743700"/>
            <a:ext cx="9144000" cy="22860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604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祷告与治疗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祷告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能建造灵命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有能力面对抑郁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专业治疗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能消除症状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症状消失之后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心态也变得正面阳光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假如祷告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4-8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周之后还走不出来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就应该找专业治疗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不然很可能长期抑郁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伤害自己和别人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信仰、灵命建造与专业治疗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有良性互动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33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耶稣医治</a:t>
            </a: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个麻风病人</a:t>
            </a:r>
            <a:endParaRPr lang="en-US" altLang="zh-CN" sz="4800" dirty="0">
              <a:solidFill>
                <a:srgbClr val="FFFF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路加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17:11-19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个麻风病人都得医治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只有一个回来感谢耶稣，也归荣耀给神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耶稣医治的结果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得医治的有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个人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灵性复兴的只有一个人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病得医治跟灵性复兴是两嘛事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走出抑郁症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需要按程序处理 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62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专业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治疗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治疗针对基因与环境互动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♦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大脑功能紊乱症状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♦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个人和环境诱因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治疗方法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一般用药物和辅导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质询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♦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药物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消除基因变异造成大脑功能紊乱带来的症状（失眠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没有胃口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以泪洗脸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…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）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♦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辅导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针对如何改变认知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应付环境压力、成长期伤害、负面认知等诱因 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400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先诊断然后治疗</a:t>
            </a: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诊断过程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诊断面试 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Diagnostic Interview: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病史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症状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症状发展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以前治疗历史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家族历史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成长经历等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决定症状病史符合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ICD-11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哪个诊断标准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 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列出鉴别诊断（其他可能的诊断）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测试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 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排除其他可能有相关症状的疾病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4.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定出治疗程序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药物治疗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辅导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5.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跟病人解释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/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讨论诊断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治疗程序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治疗效果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药物功效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副作用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解释医师与病人互相配合互动的重要性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假如需要跟家人讨论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6.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约下次见面日期时间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 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假如间隔期间有问题（比如副作用）如何提出来讨论等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50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抑郁症鉴别诊断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主要鉴别单向或双向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注意有没有其他症状需要特殊药物治疗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比如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失眠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摄食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焦虑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强迫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恐惧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恐慌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妄想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幻听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中国人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躯体化症状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头晕眼花心慌耳鸣胃胀胸闷失眠等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抑郁症药物很有效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假如老人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排除失智症状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需要查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B12,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叶酸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甲状腺分泌等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2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572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Antidepressants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抗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抑郁症药物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09600"/>
            <a:ext cx="9220200" cy="6400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药物治疗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医生处方一般也按程序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第一线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首选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羟色胺类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百忧解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来士普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西太普兰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舍曲林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帕罗西丁针对情绪低落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假如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失眠、早醒、没胃口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第一线用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米氮平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阿米林比较有效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第二线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次选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加多巴胺类针对第二受体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安非它铜 </a:t>
            </a:r>
            <a:r>
              <a:rPr lang="en-US" altLang="zh-CN" sz="3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Wellbutrin</a:t>
            </a:r>
            <a:r>
              <a:rPr lang="en-US" altLang="zh-CN" sz="39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阿立哌唑</a:t>
            </a:r>
            <a:r>
              <a:rPr lang="en-US" altLang="zh-CN" sz="3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Abilify</a:t>
            </a: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一些专家喜欢加碳酸锂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不是换另外一个羟色胺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药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第三线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三选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文拉法辛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度洛西汀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戴力兴</a:t>
            </a:r>
            <a:endParaRPr lang="en-US" altLang="zh-CN" sz="39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63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3048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失眠治疗</a:t>
            </a:r>
            <a:endParaRPr lang="en-US" altLang="zh-CN" sz="40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76200" y="381000"/>
            <a:ext cx="9296400" cy="6858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正常需要很少睡眠的人</a:t>
            </a:r>
            <a:r>
              <a:rPr lang="zh-CN" altLang="en-US" sz="3500" dirty="0">
                <a:latin typeface="T2imes New Roman"/>
                <a:ea typeface="KaiTi" panose="02010609060101010101" pitchFamily="49" charset="-122"/>
                <a:cs typeface="Times New Roman" panose="02020603050405020304" pitchFamily="18" charset="0"/>
              </a:rPr>
              <a:t>一般个性外向</a:t>
            </a:r>
            <a:r>
              <a:rPr lang="en-US" altLang="zh-CN" sz="3500" dirty="0">
                <a:latin typeface="T2imes New Roman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3500" dirty="0">
                <a:latin typeface="T2imes New Roman"/>
                <a:ea typeface="KaiTi" panose="02010609060101010101" pitchFamily="49" charset="-122"/>
                <a:cs typeface="Times New Roman" panose="02020603050405020304" pitchFamily="18" charset="0"/>
              </a:rPr>
              <a:t>积极</a:t>
            </a:r>
            <a:r>
              <a:rPr lang="en-US" altLang="zh-CN" sz="3500" dirty="0">
                <a:latin typeface="T2imes New Roman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3500" dirty="0">
                <a:latin typeface="T2imes New Roman"/>
                <a:ea typeface="KaiTi" panose="02010609060101010101" pitchFamily="49" charset="-122"/>
                <a:cs typeface="Times New Roman" panose="02020603050405020304" pitchFamily="18" charset="0"/>
              </a:rPr>
              <a:t>阳光</a:t>
            </a:r>
            <a:r>
              <a:rPr lang="en-US" altLang="zh-CN" sz="3500" dirty="0">
                <a:latin typeface="T2imes New Roman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有基因变异影响</a:t>
            </a:r>
            <a:r>
              <a:rPr lang="en-US" altLang="zh-CN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en-US" altLang="zh-CN" sz="3000" i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DEC2,ADRB1,NPSR1</a:t>
            </a:r>
            <a:endParaRPr lang="en-US" altLang="zh-CN" sz="3500" i="1" dirty="0">
              <a:latin typeface="T2imes New Roman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偶尔失眠</a:t>
            </a:r>
            <a:r>
              <a:rPr lang="en-US" altLang="zh-CN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苯海拉明</a:t>
            </a:r>
            <a:r>
              <a:rPr lang="en-US" altLang="zh-CN" sz="2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Benadryl,</a:t>
            </a:r>
            <a:r>
              <a:rPr lang="zh-CN" altLang="en-US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褪黑素</a:t>
            </a:r>
            <a:r>
              <a:rPr lang="en-US" altLang="zh-CN" sz="2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Melatonin</a:t>
            </a: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长期失眠跟抑郁焦虑</a:t>
            </a:r>
            <a:r>
              <a:rPr lang="en-US" altLang="zh-CN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压力</a:t>
            </a:r>
            <a:r>
              <a:rPr lang="en-US" altLang="zh-CN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过去创伤有关</a:t>
            </a:r>
            <a:endParaRPr lang="en-US" altLang="zh-CN" sz="35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专业药物以抗抑郁焦虑药物为主</a:t>
            </a:r>
            <a:endParaRPr lang="en-US" altLang="zh-CN" sz="35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第一线：米氮平</a:t>
            </a:r>
            <a:r>
              <a:rPr lang="en-US" altLang="zh-CN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阿米林</a:t>
            </a:r>
            <a:r>
              <a:rPr lang="en-US" altLang="zh-CN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35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区唑酮</a:t>
            </a:r>
            <a:endParaRPr lang="en-US" altLang="zh-CN" sz="35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第二线：加思瑞康</a:t>
            </a:r>
            <a:r>
              <a:rPr lang="en-US" altLang="zh-CN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/</a:t>
            </a:r>
            <a:r>
              <a:rPr lang="zh-CN" altLang="en-US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喹硫平</a:t>
            </a:r>
            <a:endParaRPr lang="en-US" altLang="zh-CN" sz="35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考虑短期用</a:t>
            </a:r>
            <a:r>
              <a:rPr lang="en-US" altLang="zh-CN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镇静</a:t>
            </a:r>
            <a:r>
              <a:rPr lang="en-US" altLang="zh-CN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/</a:t>
            </a:r>
            <a:r>
              <a:rPr lang="zh-CN" altLang="en-US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安眠药</a:t>
            </a:r>
            <a:r>
              <a:rPr lang="en-US" altLang="zh-CN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安定</a:t>
            </a:r>
            <a:r>
              <a:rPr lang="en-US" altLang="zh-CN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阿普左轮</a:t>
            </a:r>
            <a:r>
              <a:rPr lang="en-US" altLang="zh-CN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劳拉西盼等</a:t>
            </a:r>
            <a:r>
              <a:rPr lang="en-US" altLang="zh-CN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短期有效</a:t>
            </a:r>
            <a:r>
              <a:rPr lang="en-US" altLang="zh-CN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长期可能造成上瘾</a:t>
            </a:r>
            <a:r>
              <a:rPr lang="en-US" altLang="zh-CN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抑郁症失眠不能单用安眠药</a:t>
            </a:r>
            <a:r>
              <a:rPr lang="en-US" altLang="zh-CN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避免用两个镇静药</a:t>
            </a:r>
            <a:endParaRPr lang="en-US" altLang="zh-CN" sz="35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双向症分裂症也会失眠</a:t>
            </a:r>
            <a:r>
              <a:rPr lang="en-US" altLang="zh-CN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需要特殊药物</a:t>
            </a:r>
            <a:endParaRPr lang="en-US" altLang="zh-CN" sz="35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24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抑郁症药物治疗效果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如果病人配合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愿意跟医师互动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医生专业水平好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95%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3"/>
              </a:rPr>
              <a:t>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没有症状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能正常工作、生活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第一线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70%;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第二线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90%;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第三线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95%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建议第一次吃药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个月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太快停药容易复发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第二次吃药一年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第三次两年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停药需要用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8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周慢慢减少剂量然后停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不应该马上停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因为有反弹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很多人不信任药物治疗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对抗抑郁药物的安全性和有效性有很多怀疑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其实抗抑郁药物安全有效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需要通过严格审核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33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对安全性和有效性的严格审核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152400" y="609600"/>
            <a:ext cx="9372600" cy="6477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世界每个国家有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FDA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批准药物在自己国家上市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但是大多数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FDA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并不独立审核资料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靠五个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FDA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的判断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五个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FDA: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美国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欧盟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加拿大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澳洲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日本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用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8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步审核新药安全性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有效性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美国、欧盟、日本审核最严格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药必须比糖有效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不是心理暗示效应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安全性跟糖差不多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糖也有副作用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药物上市严格控制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有效性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安全性高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审核过程非常笨拙、昂贵、不灵活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美国整个审核过程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:12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年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5%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成功率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endParaRPr lang="en-US" altLang="zh-CN" sz="46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98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FDA</a:t>
            </a:r>
            <a:r>
              <a:rPr lang="zh-CN" altLang="en-US" sz="48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新药研发</a:t>
            </a: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8</a:t>
            </a:r>
            <a:r>
              <a:rPr lang="zh-CN" altLang="en-US" sz="48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个阶段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FB9873C-FE2A-40F3-8EC1-DA61D2120EFC}"/>
              </a:ext>
            </a:extLst>
          </p:cNvPr>
          <p:cNvGraphicFramePr/>
          <p:nvPr/>
        </p:nvGraphicFramePr>
        <p:xfrm>
          <a:off x="0" y="762000"/>
          <a:ext cx="7892796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2B28732-24B3-4AFF-AAFD-4B5ED5CE712B}"/>
              </a:ext>
            </a:extLst>
          </p:cNvPr>
          <p:cNvGraphicFramePr/>
          <p:nvPr/>
        </p:nvGraphicFramePr>
        <p:xfrm>
          <a:off x="0" y="3048000"/>
          <a:ext cx="7620001" cy="205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4" name="Arrow: Right 3">
            <a:extLst>
              <a:ext uri="{FF2B5EF4-FFF2-40B4-BE49-F238E27FC236}">
                <a16:creationId xmlns:a16="http://schemas.microsoft.com/office/drawing/2014/main" id="{31F62CD4-6240-4727-9252-C7B0AAD8B22D}"/>
              </a:ext>
            </a:extLst>
          </p:cNvPr>
          <p:cNvSpPr/>
          <p:nvPr/>
        </p:nvSpPr>
        <p:spPr bwMode="auto">
          <a:xfrm>
            <a:off x="7896807" y="1738884"/>
            <a:ext cx="978408" cy="484632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3856C22C-FC13-43CB-B1E5-AD4BC9F46AE3}"/>
              </a:ext>
            </a:extLst>
          </p:cNvPr>
          <p:cNvSpPr/>
          <p:nvPr/>
        </p:nvSpPr>
        <p:spPr bwMode="auto">
          <a:xfrm>
            <a:off x="7892796" y="3810000"/>
            <a:ext cx="978408" cy="484632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26129429-09C2-4CD6-96A1-8B88B32AC60E}"/>
              </a:ext>
            </a:extLst>
          </p:cNvPr>
          <p:cNvGraphicFramePr/>
          <p:nvPr/>
        </p:nvGraphicFramePr>
        <p:xfrm>
          <a:off x="4034429" y="5105400"/>
          <a:ext cx="77724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9" name="Arrow: Right 8">
            <a:extLst>
              <a:ext uri="{FF2B5EF4-FFF2-40B4-BE49-F238E27FC236}">
                <a16:creationId xmlns:a16="http://schemas.microsoft.com/office/drawing/2014/main" id="{5B351AA9-0195-4859-9989-37C2D8F11A90}"/>
              </a:ext>
            </a:extLst>
          </p:cNvPr>
          <p:cNvSpPr/>
          <p:nvPr/>
        </p:nvSpPr>
        <p:spPr bwMode="auto">
          <a:xfrm>
            <a:off x="2831592" y="5739384"/>
            <a:ext cx="978408" cy="484632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685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en-US" altLang="zh-CN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zh-CN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第三件要知道的事</a:t>
            </a:r>
            <a:r>
              <a:rPr lang="en-US" altLang="zh-CN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抑郁症按</a:t>
            </a:r>
            <a:r>
              <a:rPr lang="zh-CN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程序处理</a:t>
            </a:r>
            <a:endParaRPr lang="en-US" altLang="zh-CN" sz="40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152400" y="609600"/>
            <a:ext cx="9448800" cy="6477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抑郁焦虑应该按程序处理：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靠自己操练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→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靠别人扶持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→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靠专业治疗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程序的每个阶段都需要祷告依靠神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可是具体应用的方法每个阶段不一样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70%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走头两个阶段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操练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扶持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 6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个月以内可以走出来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不一定需要专业治疗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但是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30%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六个月后还走不出来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这些人就需要走第三阶段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靠专业治疗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药物治疗安全、有效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跟圣经原则不矛盾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不需要纠结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得抑郁症不处理带给自己与身边的人很大的痛苦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也恐怕有自杀的风险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9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FDA</a:t>
            </a:r>
            <a:r>
              <a:rPr lang="zh-CN" altLang="en-US" sz="4800" dirty="0">
                <a:solidFill>
                  <a:srgbClr val="FFFF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临床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三阶段新药审核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685801"/>
          <a:ext cx="9144000" cy="7158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2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7799">
                <a:tc>
                  <a:txBody>
                    <a:bodyPr/>
                    <a:lstStyle/>
                    <a:p>
                      <a:r>
                        <a:rPr lang="zh-CN" altLang="en-US" sz="4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第一阶段</a:t>
                      </a:r>
                      <a:endParaRPr lang="en-US" sz="44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4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2-3</a:t>
                      </a:r>
                      <a:r>
                        <a:rPr lang="zh-CN" altLang="en-US" sz="4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年</a:t>
                      </a:r>
                      <a:endParaRPr lang="en-US" sz="44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安全实验</a:t>
                      </a:r>
                      <a:r>
                        <a:rPr lang="en-US" altLang="zh-CN" sz="4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:20-100</a:t>
                      </a:r>
                      <a:r>
                        <a:rPr lang="zh-CN" altLang="en-US" sz="4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健康正常志愿者</a:t>
                      </a:r>
                      <a:endParaRPr lang="en-US" sz="44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r>
                        <a:rPr lang="zh-CN" altLang="en-US" sz="4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第二阶段</a:t>
                      </a:r>
                      <a:endParaRPr lang="en-US" sz="44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4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2-3</a:t>
                      </a:r>
                      <a:r>
                        <a:rPr lang="zh-CN" altLang="en-US" sz="4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年</a:t>
                      </a:r>
                      <a:endParaRPr lang="en-US" sz="44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初步临床有效实验</a:t>
                      </a:r>
                      <a:r>
                        <a:rPr lang="en-US" altLang="zh-CN" sz="4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zh-CN" altLang="en-US" sz="4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几百病人</a:t>
                      </a:r>
                      <a:r>
                        <a:rPr lang="en-US" altLang="zh-CN" sz="4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altLang="en-US" sz="4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单向</a:t>
                      </a:r>
                      <a:r>
                        <a:rPr lang="en-US" altLang="zh-CN" sz="4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zh-CN" altLang="en-US" sz="4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安全有效实验</a:t>
                      </a:r>
                      <a:r>
                        <a:rPr lang="en-US" altLang="zh-CN" sz="4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en-US" sz="44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4586">
                <a:tc>
                  <a:txBody>
                    <a:bodyPr/>
                    <a:lstStyle/>
                    <a:p>
                      <a:r>
                        <a:rPr lang="zh-CN" altLang="en-US" sz="4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第三阶段</a:t>
                      </a:r>
                      <a:endParaRPr lang="en-US" sz="44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4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5-6</a:t>
                      </a:r>
                      <a:r>
                        <a:rPr lang="zh-CN" altLang="en-US" sz="4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年</a:t>
                      </a:r>
                      <a:endParaRPr lang="en-US" sz="44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zh-CN" altLang="zh-CN" sz="4000" b="1" kern="12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病人双盲</a:t>
                      </a:r>
                      <a:r>
                        <a:rPr lang="zh-CN" altLang="en-US" sz="4000" b="1" kern="12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有效实验</a:t>
                      </a:r>
                      <a:r>
                        <a:rPr lang="en-US" altLang="zh-CN" sz="4000" b="1" kern="12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:</a:t>
                      </a:r>
                      <a:r>
                        <a:rPr lang="zh-CN" altLang="zh-CN" sz="4000" b="1" kern="12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几百病人</a:t>
                      </a:r>
                      <a:r>
                        <a:rPr lang="en-US" altLang="zh-CN" sz="4000" b="1" kern="12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,</a:t>
                      </a:r>
                      <a:r>
                        <a:rPr lang="zh-CN" altLang="en-US" sz="4000" b="1" kern="12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一半吃药</a:t>
                      </a:r>
                      <a:r>
                        <a:rPr lang="en-US" altLang="zh-CN" sz="4000" b="1" kern="12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,</a:t>
                      </a:r>
                      <a:r>
                        <a:rPr lang="zh-CN" altLang="en-US" sz="4000" b="1" kern="12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一半吃糖</a:t>
                      </a:r>
                      <a:r>
                        <a:rPr lang="en-US" altLang="zh-CN" sz="4000" b="1" kern="12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;</a:t>
                      </a:r>
                      <a:r>
                        <a:rPr lang="zh-CN" altLang="en-US" sz="4000" b="1" kern="12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医师</a:t>
                      </a:r>
                      <a:r>
                        <a:rPr lang="en-US" altLang="zh-CN" sz="4000" b="1" kern="12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,</a:t>
                      </a:r>
                      <a:r>
                        <a:rPr lang="zh-CN" altLang="en-US" sz="4000" b="1" kern="12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病人</a:t>
                      </a:r>
                      <a:r>
                        <a:rPr lang="en-US" altLang="zh-CN" sz="4000" b="1" kern="12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,</a:t>
                      </a:r>
                      <a:r>
                        <a:rPr lang="zh-CN" altLang="en-US" sz="4000" b="1" kern="12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药厂不知道谁吃药</a:t>
                      </a:r>
                      <a:r>
                        <a:rPr lang="en-US" altLang="zh-CN" sz="4000" b="1" kern="12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,</a:t>
                      </a:r>
                      <a:r>
                        <a:rPr lang="zh-CN" altLang="en-US" sz="4000" b="1" kern="12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谁吃糖</a:t>
                      </a:r>
                      <a:r>
                        <a:rPr lang="en-US" altLang="zh-CN" sz="4000" b="1" kern="12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;</a:t>
                      </a:r>
                      <a:r>
                        <a:rPr lang="zh-CN" altLang="en-US" sz="4000" b="1" kern="12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避免心理暗示作用</a:t>
                      </a:r>
                      <a:endParaRPr lang="zh-CN" altLang="zh-CN" sz="40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  <a:p>
                      <a:endParaRPr lang="en-US" sz="44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054">
                <a:tc>
                  <a:txBody>
                    <a:bodyPr/>
                    <a:lstStyle/>
                    <a:p>
                      <a:endParaRPr lang="en-US" sz="3600" b="1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3983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 anchorCtr="0"/>
          <a:lstStyle/>
          <a:p>
            <a:pPr>
              <a:defRPr/>
            </a:pPr>
            <a:r>
              <a:rPr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药物需要客观严谨审核</a:t>
            </a:r>
            <a: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b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r>
              <a:rPr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才能保证药物的有效性和安全性</a:t>
            </a:r>
            <a:endParaRPr lang="en-US" altLang="zh-CN" sz="4000" dirty="0">
              <a:solidFill>
                <a:srgbClr val="FFFF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219200"/>
            <a:ext cx="9296400" cy="5638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假如</a:t>
            </a:r>
            <a:r>
              <a:rPr lang="en-US" altLang="zh-CN" sz="4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FDA</a:t>
            </a:r>
            <a:r>
              <a:rPr lang="zh-CN" altLang="en-US" sz="4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认为双盲数据说明药比糖有效</a:t>
            </a:r>
            <a:r>
              <a:rPr lang="en-US" altLang="zh-CN" sz="4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安全性合意</a:t>
            </a:r>
            <a:r>
              <a:rPr lang="en-US" altLang="zh-CN" sz="4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就可以批准上市使用</a:t>
            </a:r>
            <a:endParaRPr lang="en-US" altLang="zh-CN" sz="46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FDA</a:t>
            </a:r>
            <a:r>
              <a:rPr lang="zh-CN" altLang="en-US" sz="4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对药物安全性有效性审核严格</a:t>
            </a:r>
            <a:r>
              <a:rPr lang="en-US" altLang="zh-CN" sz="4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一般需要</a:t>
            </a:r>
            <a:r>
              <a:rPr lang="en-US" altLang="zh-CN" sz="4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12</a:t>
            </a:r>
            <a:r>
              <a:rPr lang="zh-CN" altLang="en-US" sz="4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年</a:t>
            </a:r>
            <a:r>
              <a:rPr lang="en-US" altLang="zh-CN" sz="4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只有</a:t>
            </a:r>
            <a:r>
              <a:rPr lang="en-US" altLang="zh-CN" sz="4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5%</a:t>
            </a:r>
            <a:r>
              <a:rPr lang="zh-CN" altLang="en-US" sz="4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成功通过审核</a:t>
            </a:r>
            <a:endParaRPr lang="en-US" altLang="zh-CN" sz="46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最近新冠疫苗是通过特别加快程序通过</a:t>
            </a:r>
            <a:endParaRPr lang="en-US" altLang="zh-CN" sz="46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批准后</a:t>
            </a:r>
            <a:r>
              <a:rPr lang="en-US" altLang="zh-CN" sz="4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安全性需要继续追踪</a:t>
            </a:r>
            <a:endParaRPr lang="en-US" altLang="zh-CN" sz="46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35</a:t>
            </a:r>
            <a:r>
              <a:rPr lang="zh-CN" altLang="en-US" sz="4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年来</a:t>
            </a:r>
            <a:r>
              <a:rPr lang="en-US" altLang="zh-CN" sz="4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美国大批律师关注上市精神科药物的安全性</a:t>
            </a:r>
            <a:r>
              <a:rPr lang="en-US" altLang="zh-CN" sz="4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有两个精神科药物被罚赔款</a:t>
            </a:r>
            <a:r>
              <a:rPr lang="en-US" altLang="zh-CN" sz="4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因为增加血糖与体重</a:t>
            </a:r>
            <a:endParaRPr lang="en-US" altLang="zh-CN" sz="46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所以</a:t>
            </a:r>
            <a:r>
              <a:rPr lang="en-US" altLang="zh-CN" sz="4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精神科药物安全性、有效性经过严格审核</a:t>
            </a:r>
            <a:r>
              <a:rPr lang="en-US" altLang="zh-CN" sz="4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应该从事实看药物的安全有效性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03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屠呦呦疟疾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药物研发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152400" y="762000"/>
            <a:ext cx="9525000" cy="6096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研发青蒿素</a:t>
            </a:r>
            <a:r>
              <a:rPr lang="en-US" altLang="zh-CN" sz="2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Artimesinin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2015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诺贝尔医学奖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1967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周恩来提出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《523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计划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》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解决越共疟疾问题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屠呦呦领导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;14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年完成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屠呦呦采用研发西药的头四个阶段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第一阶段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:R&amp;D: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收集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2640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可能对间歇性发烧有效中药处方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提炼出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380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个别中药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每个做动物实验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zh-CN" sz="4400" dirty="0">
              <a:latin typeface="DFKai-SB" panose="03000509000000000000" pitchFamily="65" charset="-120"/>
              <a:ea typeface="DFKai-SB" panose="03000509000000000000" pitchFamily="65" charset="-12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zh-CN" sz="4400" dirty="0">
              <a:latin typeface="DFKai-SB" panose="03000509000000000000" pitchFamily="65" charset="-120"/>
              <a:ea typeface="DFKai-SB" panose="03000509000000000000" pitchFamily="65" charset="-12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061" y="4219414"/>
            <a:ext cx="2813939" cy="2638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802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57200"/>
          </a:xfrm>
        </p:spPr>
        <p:txBody>
          <a:bodyPr anchorCtr="0"/>
          <a:lstStyle/>
          <a:p>
            <a:pPr>
              <a:defRPr/>
            </a:pPr>
            <a:r>
              <a:rPr lang="zh-CN" altLang="en-US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屠呦呦疟疾药物研发</a:t>
            </a: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76200" y="457200"/>
            <a:ext cx="9245600" cy="70104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第二阶段</a:t>
            </a:r>
            <a:r>
              <a:rPr lang="en-US" altLang="zh-CN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临床前期</a:t>
            </a:r>
            <a:r>
              <a:rPr lang="en-US" altLang="zh-CN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 380</a:t>
            </a:r>
            <a:r>
              <a:rPr lang="zh-CN" altLang="en-US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个别中药用猴子做实验</a:t>
            </a:r>
            <a:r>
              <a:rPr lang="en-US" altLang="zh-CN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只有冷水提炼的青蒿素对猴子疟疾有效</a:t>
            </a:r>
            <a:endParaRPr lang="en-US" altLang="zh-CN" sz="38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zh-CN" altLang="en-US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临床第一期安全性</a:t>
            </a:r>
            <a:r>
              <a:rPr lang="en-US" altLang="zh-CN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屠呦呦用自己做实验</a:t>
            </a:r>
            <a:r>
              <a:rPr lang="en-US" altLang="zh-CN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然后整个团队服用</a:t>
            </a:r>
            <a:r>
              <a:rPr lang="en-US" altLang="zh-CN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证明青蒿素安全</a:t>
            </a:r>
            <a:endParaRPr lang="en-US" altLang="zh-CN" sz="38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4.</a:t>
            </a:r>
            <a:r>
              <a:rPr lang="zh-CN" altLang="en-US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临床第二期有效性</a:t>
            </a:r>
            <a:r>
              <a:rPr lang="en-US" altLang="zh-CN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疟疾病人单向实验</a:t>
            </a:r>
            <a:r>
              <a:rPr lang="en-US" altLang="zh-CN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证明青蒿素有效</a:t>
            </a:r>
            <a:r>
              <a:rPr lang="en-US" altLang="zh-CN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没有双盲实验</a:t>
            </a:r>
            <a:r>
              <a:rPr lang="en-US" altLang="zh-CN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;1981</a:t>
            </a:r>
            <a:r>
              <a:rPr lang="zh-CN" altLang="en-US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发表</a:t>
            </a:r>
            <a:endParaRPr lang="en-US" altLang="zh-CN" sz="38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四个阶段严谨研究发现</a:t>
            </a:r>
            <a:r>
              <a:rPr lang="en-US" altLang="zh-CN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380</a:t>
            </a:r>
            <a:r>
              <a:rPr lang="zh-CN" altLang="en-US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个别中药只有一个对疟疾有效</a:t>
            </a:r>
            <a:endParaRPr lang="en-US" altLang="zh-CN" sz="38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所以</a:t>
            </a:r>
            <a:r>
              <a:rPr lang="en-US" altLang="zh-CN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研发中药也应该照西药客观研发审核程序</a:t>
            </a:r>
            <a:r>
              <a:rPr lang="en-US" altLang="zh-CN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以数据为根据</a:t>
            </a:r>
            <a:r>
              <a:rPr lang="en-US" altLang="zh-CN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不是靠理论、几千年经验、老中医秘方、偏方</a:t>
            </a:r>
            <a:endParaRPr lang="en-US" altLang="zh-CN" sz="38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理论</a:t>
            </a:r>
            <a:r>
              <a:rPr lang="en-US" altLang="zh-CN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经验</a:t>
            </a:r>
            <a:r>
              <a:rPr lang="en-US" altLang="zh-CN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秘方</a:t>
            </a:r>
            <a:r>
              <a:rPr lang="en-US" altLang="zh-CN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偏方</a:t>
            </a:r>
            <a:r>
              <a:rPr lang="en-US" altLang="zh-CN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应该拿来做客观的实证</a:t>
            </a:r>
            <a:endParaRPr lang="en-US" altLang="zh-CN" sz="3800" dirty="0">
              <a:latin typeface="DFKai-SB" panose="03000509000000000000" pitchFamily="65" charset="-120"/>
              <a:ea typeface="DFKai-SB" panose="03000509000000000000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62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2954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明报新闻网</a:t>
            </a:r>
            <a:b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</a:br>
            <a: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2022</a:t>
            </a:r>
            <a:r>
              <a:rPr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三月</a:t>
            </a:r>
            <a: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13</a:t>
            </a:r>
            <a:r>
              <a:rPr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号</a:t>
            </a:r>
            <a:endParaRPr lang="en-US" altLang="zh-CN" sz="4000" dirty="0">
              <a:solidFill>
                <a:srgbClr val="FFFF00"/>
              </a:solidFill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TW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男子急換肝 妻稱曾服清瘟止痛藥 曾患乙肝沒染疫 </a:t>
            </a:r>
            <a:endParaRPr lang="en-US" altLang="zh-TW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TW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中醫學院學者</a:t>
            </a:r>
            <a:r>
              <a:rPr lang="en-US" altLang="zh-TW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根据中医经验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TW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肝病者兩藥同服傷害大</a:t>
            </a:r>
            <a:endParaRPr lang="en-US" altLang="zh-TW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经验不是八步骤的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FDA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审核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中药应该也需要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FDA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审核通过 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一般华人教会的人对精神科药物有偏见歧视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拒绝吃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对其他比如躯体化药物或中药却很愿意接受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147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抑郁症药物副作用是三分毒？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172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抗抑郁症药物副作用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因为影响身体其他受体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所以可能</a:t>
            </a:r>
            <a:r>
              <a:rPr lang="zh-CN" altLang="zh-CN" sz="4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嗜睡</a:t>
            </a:r>
            <a:r>
              <a:rPr lang="en-US" altLang="zh-CN" sz="4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贪吃</a:t>
            </a:r>
            <a:r>
              <a:rPr lang="en-US" altLang="zh-CN" sz="4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恶心</a:t>
            </a:r>
            <a:r>
              <a:rPr lang="en-US" altLang="zh-CN" sz="4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头晕</a:t>
            </a:r>
            <a:r>
              <a:rPr lang="en-US" altLang="zh-CN" sz="4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;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不是毒性</a:t>
            </a:r>
            <a:endParaRPr lang="en-US" altLang="zh-CN" sz="400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吃药第一两天副作用最大</a:t>
            </a:r>
            <a:r>
              <a:rPr lang="en-US" altLang="zh-CN" sz="4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慢慢会减少</a:t>
            </a:r>
            <a:r>
              <a:rPr lang="en-US" altLang="zh-CN" sz="4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;</a:t>
            </a:r>
            <a:r>
              <a:rPr lang="zh-CN" altLang="en-US" sz="4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一般一周以后副作用消失</a:t>
            </a:r>
            <a:endParaRPr lang="en-US" altLang="zh-CN" sz="400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从低剂量开始</a:t>
            </a:r>
            <a:r>
              <a:rPr lang="en-US" altLang="zh-CN" sz="4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慢慢增加剂量</a:t>
            </a:r>
            <a:r>
              <a:rPr lang="en-US" altLang="zh-CN" sz="4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;</a:t>
            </a:r>
            <a:r>
              <a:rPr lang="zh-CN" altLang="en-US" sz="4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假如一周后副作用不消失</a:t>
            </a:r>
            <a:r>
              <a:rPr lang="en-US" altLang="zh-CN" sz="4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可以请医生换药</a:t>
            </a:r>
            <a:endParaRPr lang="en-US" altLang="zh-CN" sz="400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抑郁症药物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米氮平增加体重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嗜睡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其他看个人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吃乳糖也有副作用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因为心理暗示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一般药物以临床观察来处理副作用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碳酸锂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丙戊酸钠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用血液浓度调整剂量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以后一年一次查浓度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甲状腺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肾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肝功能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3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572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为什么停药后会复发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09600"/>
            <a:ext cx="9144000" cy="6324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抑郁症一般有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30-40%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复发几率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第一次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30%;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第二次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50%;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第三次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75%</a:t>
            </a: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复发理由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基因功能没有修复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环境诱因太大诱动基因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不单是抑郁症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目前很多身体病也会复发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糖尿病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血压高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血脂高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各种癌症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青光眼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痛风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红斑狼疮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哮喘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肺气肿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关节炎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癫痫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…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都是因为基因功能没有修复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复发不是因为药物上瘾、灵性不好 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治疗可以给空间让基因修复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第三次复发后应该考虑长期吃药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59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572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案例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女教师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,35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岁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家族历史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抑郁焦虑症</a:t>
            </a:r>
            <a:endParaRPr lang="en-US" altLang="zh-CN" sz="40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两年前升级担任教务主任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工作繁忙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校长、家长要求高</a:t>
            </a:r>
            <a:endParaRPr lang="en-US" altLang="zh-CN" sz="40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开始有躯体化肠胃症状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多次检查都只说是轻微肠胃发炎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吃肠胃药一年没有明显好转</a:t>
            </a:r>
            <a:endParaRPr lang="en-US" altLang="zh-CN" sz="40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医师建议吃帕罗西丁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几周后症状消失</a:t>
            </a:r>
            <a:endParaRPr lang="en-US" altLang="zh-CN" sz="40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马上停药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症状复发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知道跟工作压力有关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可是惧怕帕罗西丁有三分毒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继续吃肠胃药</a:t>
            </a:r>
            <a:endParaRPr lang="en-US" altLang="zh-CN" sz="40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再纠结一年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断断续续吃帕罗西丁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但每次停药症状复发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很自责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为什么自己这么软弱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一定要靠帕罗西丁才能胜过压力</a:t>
            </a:r>
            <a:endParaRPr lang="en-US" altLang="zh-CN" sz="40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原因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基因功能没有恢复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被持续工作环境压力诱动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所以抑郁症不断复发</a:t>
            </a:r>
            <a:endParaRPr lang="en-US" altLang="zh-CN" sz="40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8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治标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治本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西药治标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中药治本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药物改善大脑功能紊乱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消除症状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可是基因一般不能改变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目前只要少数改变基因的治疗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瞎眼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癌症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镰状细胞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所以一般治疗无法治本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因为无法改变基因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中药不可能改变基因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很多疾病都会复发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三高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癌症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肺气肿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心血管病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哮喘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青光眼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红斑狼疮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TW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自身免疫性疾病</a:t>
            </a:r>
            <a:r>
              <a:rPr lang="en-US" altLang="zh-TW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巴金申症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…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因为基因功能没有恢复正常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没有修复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因此很多身体病也需要长期治疗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长期治疗不是因为对药物有依赖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73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长期治疗效果很好案例</a:t>
            </a: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50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岁女牧师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:26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岁时她的宣教团队美国人辅导得抑郁症自杀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诱发第一次抑郁症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没有治疗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六个月后症状消失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家族历史有双向症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32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岁生第二胎后抑郁症复发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几周后开始兴奋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充满信心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自大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不需要睡眠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说话快、大声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教会说是鬼附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她并不接受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住院诊断双向症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吃丙戊酸钠一个月情绪恢复正常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三个月停药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以后每两、三年发病一次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一般以抑郁开始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几周后燥郁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吃丙戊酸钠有效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抑郁时需要百忧解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两三个月症状消失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可是她拒绝长期治疗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40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岁燥郁时有妄想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认为自己有能力预知未来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可以控制天气风雨温度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需要吃利培酮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42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岁接受自己的双向症是基因与环境互动造成的大脑功能紊乱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坚持接受长期治疗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八年没有复发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吃丙戊酸钠副作用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体重增加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20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</p:spPr>
        <p:txBody>
          <a:bodyPr anchorCtr="0"/>
          <a:lstStyle/>
          <a:p>
            <a:pPr>
              <a:defRPr/>
            </a:pPr>
            <a:r>
              <a:rPr lang="zh-CN" altLang="en-US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治疗的程序</a:t>
            </a: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第一阶段</a:t>
            </a: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靠自己</a:t>
            </a:r>
            <a:endParaRPr lang="en-US" altLang="zh-CN" sz="4800" dirty="0">
              <a:solidFill>
                <a:srgbClr val="FFFF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53340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假如我得抑郁症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我会依靠神按照以下程序处理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每阶段走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4-8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周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假如八周后抑郁出不来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走下一阶段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第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1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阶段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.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靠自己操练，祷告，默想分析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 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4-8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周</a:t>
            </a:r>
            <a:endParaRPr lang="en-US" altLang="zh-CN" sz="44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每天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锻炼一到二小时散步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跑步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游泳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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早起早睡；吃清淡健康食物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灵修、读诗篇、祷告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以神的爱接受自己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面对羞耻自责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向神坦然倾诉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  <a:sym typeface="Wingdings 2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默想分析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了解环境诱因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自己个性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, 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成长经历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家庭关系互动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认知形态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16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为什么抗抑郁药物没效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220200" cy="6096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诊断问题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抗抑郁药物不适合治疗双向；有其他症状比如怀疑妄想偏执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惊恐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需要加上别的药物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剂量太低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需要增加剂量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太快停药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基因功能没有修复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基因功能紊乱被环境因素诱动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抑郁症复发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需要加或换另外一个针对其他受体的药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增强药物功能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5.1-5%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药物治疗失败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病人对每个药都有严重副作用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药物没效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6.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病人没有照治疗方案吃药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对药物治疗没有信心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文化问题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7.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抑郁症治疗效果不理想可能有其他原因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55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需要加药案例</a:t>
            </a: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45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岁女软件工程师五年前得乳癌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乳癌治疗成功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可是抑郁焦虑失眠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吃西太普兰抑郁症消失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一年后停药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热心爱主积极服事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非常喜乐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五年后与青少年孩子有矛盾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抑郁症复发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再吃西太普兰效果不理想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换百忧解没效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很纠结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加阿里哌唑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一周后抑郁症状消失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复发因为基因被诱动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有时候复发症状需要针对不同受体的药物才能消失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81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需要分辨单向或双向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70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岁退休银行经理移民后抑郁焦虑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疲乏很难启动自己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整天躺在床上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吃米氮平后抑郁疲乏有进步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可是两周后开始兴奋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多话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大声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容易发脾气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花很多钱买礼物送朋友家人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飙车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冒险投资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晚上不需要睡觉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这是双向抑郁没有被诊断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单用米氮平引起燥郁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以前有燥郁症状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但医师没有诊断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03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个案</a:t>
            </a: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5:</a:t>
            </a: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不接受治疗伤害别人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43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岁护士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9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年前生了第二个小孩后非常抑郁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疲累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焦虑担心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有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年不能上班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后来可以上班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但情绪仍然低落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尤其经期前后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10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多天情绪特别不好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PMDD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医院多次建议她接受精神科治疗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但她认为坚持祷告就可以走出来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女儿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19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岁上大学前一天晚上跟她抱怨说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因为母亲长期抑郁焦虑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她为了需要照顾弟弟和做家务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自己牺牲了青春期欢乐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决定以后不再回家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09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572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0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治疗效果不理想可能有别的原因</a:t>
            </a:r>
            <a:r>
              <a:rPr lang="en-US" altLang="zh-CN" sz="40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zh-CN" altLang="en-US" sz="40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案例</a:t>
            </a:r>
            <a:r>
              <a:rPr lang="en-US" altLang="zh-CN" sz="40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76200" y="609600"/>
            <a:ext cx="9372600" cy="63246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38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岁性格外向专业音乐演奏家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成长期因父亲对母亲暴力心理受伤害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自己婚姻不愉快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三年前开始得抑郁症、表演焦虑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自卑自闭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停止表演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药物治疗后抑郁焦虑症状消失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回复以前外向性格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从新开演奏会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可是因此丈夫怀疑、控制、嫉妒增加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不允许她跟男人谈话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严格监视她每天行动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婚姻矛盾升级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丈夫偶有暴力、拒绝参加婚姻辅导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教会认为她必须顺服丈夫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为丈夫停止表演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她很纠结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两年后停药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又变成抑郁、自闭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不能表演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丈夫反而接纳她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减少嫉妒、监控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婚姻关系反而有进步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治疗成功有时候反而增加人生问题、矛盾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49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572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0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不愿意接受治疗怎办</a:t>
            </a:r>
            <a:endParaRPr lang="en-US" altLang="zh-CN" sz="40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457200"/>
            <a:ext cx="9144000" cy="6400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文化影响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美国白人抑郁症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60%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接受药物治疗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黑人、拉丁人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30%;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华人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1%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♦美国医学院毕业生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6%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选择精神科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华人医学院毕业生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0.005%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选择精神科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需要更多抑郁症病人站起来做见证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讨论以下问题或许有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撒种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功效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♦你认为一般抑郁症病人有什么困难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♦你认为你自己可能有同样问题吗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为什么别人认为你可能有躯体化问题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♦问题需要解决吗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可以讨论一下吗？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♦问题的原因在哪里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什么时候开始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发展下去会怎么样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97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信仰与治疗良性互动</a:t>
            </a: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案例</a:t>
            </a: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09600"/>
            <a:ext cx="9144000" cy="63246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65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岁单身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同性恋取向男人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15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岁在家发现哥哥上吊自杀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心灵受伤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开始有双向、幻听、妄想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多次尝试自杀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每两三个月需要住院治疗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母亲家族有很强抑郁、双向、精神分裂、自杀的家族历史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35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岁以后能坚持接受治疗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病情比较稳定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虽然有妄想、偏执、幻听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但能上班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同时接受信仰帮助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参加扶持小组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停止过同性恋生活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不再想自杀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环境诱因减少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30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年来情况稳定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虽然仍然有轻微症状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只有一次需要住院治疗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12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抑郁症最近才多起来吗？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为什么以前很少听见有人患抑郁症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社会现代化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压力增加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诱动基因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以前不是没有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只是大家不了解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不认识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以前的抑郁症患者都是以躯体化症状表达抑郁情绪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比如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红楼梦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里很多人找中医把脉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吃药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看起来其实都是躯体化抑郁症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83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科学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新发现不断出现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09600"/>
            <a:ext cx="9144000" cy="6934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神在大自然里很多机制科学还没有发现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最近才发现的一个例子：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大脑在成长期的修剪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:80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年代发现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大脑在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5-30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岁把网络砍掉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30%,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很可能因为要增加网络的效率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建议在大脑修剪高峰期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9-16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岁不要把小孩送到国外读书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青年期成长压力很大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精神问题很多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移民青年压力和精神问题比土生青年多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因为适应新的文化环境的压力很大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诱动基因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已经有很多悲剧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可是美国政府和父母隐瞒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32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67800" cy="762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大脑成长期的修剪</a:t>
            </a:r>
          </a:p>
        </p:txBody>
      </p:sp>
      <p:sp>
        <p:nvSpPr>
          <p:cNvPr id="83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88068" name="Picture 4" descr="teen-br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1294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</p:spPr>
        <p:txBody>
          <a:bodyPr anchorCtr="0"/>
          <a:lstStyle/>
          <a:p>
            <a:pPr>
              <a:defRPr/>
            </a:pP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第二、三阶段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靠扶持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专业治疗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85800"/>
            <a:ext cx="9296400" cy="6172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靠操练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8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周还是抑郁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→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靠扶持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再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8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周</a:t>
            </a:r>
            <a:endParaRPr lang="en-US" altLang="zh-CN" sz="4400" dirty="0">
              <a:solidFill>
                <a:srgbClr val="FFFF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找知心朋友分享自己的分析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讨论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祷告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  <a:sym typeface="Wingdings 2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靠教会小组扶持也可能有帮助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  <a:sym typeface="Wingdings 2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假如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8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周后还是走不出来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就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接受神用大自然启示建立的心理学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精神科学来处理症状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找专业辅导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或药物治疗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  <a:sym typeface="Wingdings 2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3A.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找专业辅导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(PhD;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4400" dirty="0" err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EdD;LICSW;NP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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 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每周一次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每次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45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分钟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  <a:sym typeface="Wingdings 2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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6-8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周辅导还走不出来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:APA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的建议：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  <a:sym typeface="Wingdings 2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3B.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药物治疗</a:t>
            </a:r>
            <a:endParaRPr lang="en-US" altLang="zh-CN" sz="4400" dirty="0">
              <a:solidFill>
                <a:srgbClr val="FFFF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  <a:sym typeface="Wingdings 2"/>
            </a:endParaRPr>
          </a:p>
        </p:txBody>
      </p:sp>
    </p:spTree>
    <p:extLst>
      <p:ext uri="{BB962C8B-B14F-4D97-AF65-F5344CB8AC3E}">
        <p14:creationId xmlns:p14="http://schemas.microsoft.com/office/powerpoint/2010/main" val="406574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个案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14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岁女孩到美国读高中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适应新环境压力很大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严重抑郁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信主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+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治疗有进步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成绩很好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得七年全额奖学金读药剂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大学期间七年需要继续吃药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情绪有时候反复但基本正常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父亲是中医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不接受她有抑郁症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家庭关系有矛盾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毕业后情绪恢复正常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在药房当实习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工作轻松愉快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收入高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自己可以离家独立居住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与家人矛盾减少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停止服药两年没有复发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网上写见证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抑郁症只需要依靠主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接受圣经辅导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药物治疗其实没效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只是心理依赖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两年后升级当药房药剂师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工作繁忙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加上需要处理同事之间矛盾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压力大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抑郁症复发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不得不再进行药物治疗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88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-152400" y="0"/>
            <a:ext cx="9448800" cy="5334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韦尔契</a:t>
            </a:r>
            <a:r>
              <a:rPr lang="en-US" altLang="zh-CN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《</a:t>
            </a:r>
            <a:r>
              <a:rPr lang="zh-CN" altLang="en-US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抑郁症重生之歌</a:t>
            </a:r>
            <a:r>
              <a:rPr lang="en-US" altLang="zh-CN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》</a:t>
            </a:r>
            <a:r>
              <a:rPr lang="zh-CN" altLang="en-US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的看法</a:t>
            </a:r>
            <a:endParaRPr lang="en-US" altLang="zh-CN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76200" y="685800"/>
            <a:ext cx="9220200" cy="6477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第二代圣经辅导的韦尔契认为抑郁症跟一般情绪低落没有差别</a:t>
            </a:r>
            <a:r>
              <a:rPr lang="en-US" altLang="zh-CN" sz="3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p5-6;31-39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是一种苦难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不是病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不是大脑功能紊乱</a:t>
            </a:r>
            <a:r>
              <a:rPr lang="en-US" altLang="zh-CN" sz="2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p25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假如抑郁症真的有所谓大脑化学物质失衡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其实是抑郁症造成的</a:t>
            </a:r>
            <a:r>
              <a:rPr lang="en-US" altLang="zh-CN" sz="2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p25</a:t>
            </a: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抗抑郁药物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或许有效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只是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《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阿斯匹林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》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功效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并非特殊性疗效</a:t>
            </a:r>
            <a:r>
              <a:rPr lang="en-US" altLang="zh-CN" sz="2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Non-specific effect: p27;p237;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药物产生依赖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“一旦你开始接受药物治疗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你就会一直依赖药物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 </a:t>
            </a:r>
            <a:r>
              <a:rPr lang="en-US" altLang="zh-CN" sz="3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p239</a:t>
            </a: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所以韦尔契并不反对得抑郁症找精神科医师或吃抗抑郁症药物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但他并不认同精神科学这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40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年来的三大发现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他的态度只是一种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《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专业礼貌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》</a:t>
            </a:r>
          </a:p>
        </p:txBody>
      </p:sp>
    </p:spTree>
    <p:extLst>
      <p:ext uri="{BB962C8B-B14F-4D97-AF65-F5344CB8AC3E}">
        <p14:creationId xmlns:p14="http://schemas.microsoft.com/office/powerpoint/2010/main" val="131672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抗抑郁药物只是阿司匹林功效</a:t>
            </a: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76200" y="609600"/>
            <a:ext cx="9296400" cy="6248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韦尔契对精神科专业治疗的观念是错误的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♦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1.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不针对情绪紊乱受体的药物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比如安眠药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对抑郁症疗效很低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♦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2.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抑郁药物没有依赖性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;30%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抑郁症患者需要长期治疗因为基因功能没有修复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♦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3.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精神科药物有效性和安全性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通过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FDA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严格审核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♦4.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临床心理学并不建立在无神论上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圣经辅导观念在华人教会中非常流行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造成痛苦自杀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增加病人心里矛盾纠结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572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抑郁症</a:t>
            </a: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你需要知道的三件事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抑郁症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大脑功能紊乱的精神疾病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抑郁症的大脑功能紊乱来自基因与环境的互动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得抑郁症需要按程序处理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抑郁症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70%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不需要专业治疗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可是抑郁症的专业治疗安全、有效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治疗跟圣经没有抵触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不需要纠结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这三个发现不是一些人的想法、意见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这三个发现科学的证据很强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教会里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5%-10%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有抑郁症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需要扶持、处理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扶持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+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治疗效果最好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盼望大家以后可以换角度、思想模式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然后从这三个发现来看抑郁症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09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553200"/>
            <a:ext cx="9144000" cy="304800"/>
          </a:xfrm>
        </p:spPr>
        <p:txBody>
          <a:bodyPr>
            <a:normAutofit fontScale="400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853B34A-8E02-E44B-5F35-5B5819EF1A0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768222"/>
            <a:ext cx="9417963" cy="501675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1.陆汝斌教授：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北京怡宁医院;北京市海淀区闵庄路9号，</a:t>
            </a:r>
            <a:b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约诊电话17800254184</a:t>
            </a:r>
            <a:b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2.郑军然医师（女医师）：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回龙关医院</a:t>
            </a:r>
            <a:b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打电话预约可以说是徐理强医师介绍的</a:t>
            </a: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3223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693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教会如何扶持抑郁焦虑的人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教会提供扶持需要制造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4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个条件：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1.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制造一个安全的空间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（黄维仁博士：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emotional oasis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；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2.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鼓励没有惧怕的分享；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3.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对分享有专心的聆听和接纳：不是教导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不是提供建议；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4.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聆听接纳后作适当的回应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如何做个人扶持一般需要接受培训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不合适的回应造成二度伤害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可能造成悲剧 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22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57200"/>
          </a:xfrm>
        </p:spPr>
        <p:txBody>
          <a:bodyPr anchorCtr="0"/>
          <a:lstStyle/>
          <a:p>
            <a:pPr>
              <a:defRPr/>
            </a:pPr>
            <a:r>
              <a:rPr lang="zh-CN" altLang="en-US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教会需要制造合适扶持环境个案</a:t>
            </a:r>
            <a:endParaRPr lang="en-US" altLang="zh-CN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85800"/>
            <a:ext cx="9144000" cy="6324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35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岁母亲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爱主热心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积极服事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丈夫是成功科学家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教会长老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两个小孩优秀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家族历史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姐姐自杀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六个月以来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失去热情兴趣动力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不断流泪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内心沉重挥之不去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跟姐妹们、家人分享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大家说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:“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你没有理由抑郁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我们的难处比你大” “多点交托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依靠主”“不要想太多”“你就看开一点吧”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周二晚上带福音查经很有能力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没有抑郁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周四早上请丈夫下班接小孩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说自己要晚一点才能回家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丈夫觉得她很正常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丈夫接小孩回家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小孩发现她已经在房间上吊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十多年后孩子还有严重创伤后遗症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301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如何判断是否马上需要专业治疗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以下三个情况一般不能按程序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需要赶紧找专业治疗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♦1.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抑郁症严重影响睡眠、体重、工作、自理能力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♦ 2.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自杀意念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伤害自己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割腕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情绪行为失控、大喊大叫、打人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幻觉幻听、妄想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惊恐症状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♦ 3.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抑郁症状已经持续六个月以上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2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572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单靠祷告可以吗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需要专业治疗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09600"/>
            <a:ext cx="9144000" cy="6705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假如走完头两步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仍然抑郁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就应该找专业治疗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拒绝专业治疗理由虽然很多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但是假如走完第一步</a:t>
            </a:r>
            <a:r>
              <a:rPr lang="en-US" altLang="zh-CN" sz="4400" b="1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+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第二步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仍然抑郁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不找专业治疗很可能造成长期抑郁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证据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全人治疗的研究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753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全人治疗的研究证据 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09600"/>
            <a:ext cx="9144000" cy="6477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刘富理牧师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福乐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Fuller 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神学院博士论文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用全人治疗医治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98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病人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其中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25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个病人有抑郁焦虑等精神疾病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年后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蔡茂堂牧师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三一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Trinity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神学院博士论文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追踪刘牧师全人治疗的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25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个精神病人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看五年后他们情况如何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结果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全人治疗五年后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:25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个病人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(100%)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都认为治疗带来靈命明显长進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但只有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个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(20%)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精神症狀有进步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其他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80%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长期抑郁焦虑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祷告认罪的全人治疗能复兴灵命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可是对治疗抑郁症状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功效非常有限 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7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Hsu Templat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Hsu Template</Template>
  <TotalTime>4921</TotalTime>
  <Words>7163</Words>
  <Application>Microsoft Office PowerPoint</Application>
  <PresentationFormat>On-screen Show (4:3)</PresentationFormat>
  <Paragraphs>298</Paragraphs>
  <Slides>45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4" baseType="lpstr">
      <vt:lpstr>DFKai-SB</vt:lpstr>
      <vt:lpstr>KaiTi</vt:lpstr>
      <vt:lpstr>Microsoft YaHei</vt:lpstr>
      <vt:lpstr>T2imes New Roman</vt:lpstr>
      <vt:lpstr>Arial</vt:lpstr>
      <vt:lpstr>Times New Roman</vt:lpstr>
      <vt:lpstr>Verdana</vt:lpstr>
      <vt:lpstr>Wingdings</vt:lpstr>
      <vt:lpstr>Hsu Template</vt:lpstr>
      <vt:lpstr> 对抑郁症该懂的三件事 3.抑郁症的治疗: 安全、有效吗？  徐理强教授 06.2022</vt:lpstr>
      <vt:lpstr>3.第三件要知道的事:抑郁症按程序处理</vt:lpstr>
      <vt:lpstr>治疗的程序:第一阶段:靠自己</vt:lpstr>
      <vt:lpstr>2第二、三阶段:靠扶持;专业治疗</vt:lpstr>
      <vt:lpstr>教会如何扶持抑郁焦虑的人</vt:lpstr>
      <vt:lpstr>教会需要制造合适扶持环境个案</vt:lpstr>
      <vt:lpstr>如何判断是否马上需要专业治疗</vt:lpstr>
      <vt:lpstr>单靠祷告可以吗?需要专业治疗?</vt:lpstr>
      <vt:lpstr>全人治疗的研究证据 </vt:lpstr>
      <vt:lpstr>祷告与治疗</vt:lpstr>
      <vt:lpstr>耶稣医治10个麻风病人</vt:lpstr>
      <vt:lpstr>专业治疗</vt:lpstr>
      <vt:lpstr>先诊断然后治疗:诊断过程</vt:lpstr>
      <vt:lpstr>抑郁症鉴别诊断</vt:lpstr>
      <vt:lpstr>Antidepressants抗抑郁症药物</vt:lpstr>
      <vt:lpstr>失眠治疗</vt:lpstr>
      <vt:lpstr>抑郁症药物治疗效果</vt:lpstr>
      <vt:lpstr>对安全性和有效性的严格审核</vt:lpstr>
      <vt:lpstr>FDA新药研发8个阶段</vt:lpstr>
      <vt:lpstr>FDA临床三阶段新药审核</vt:lpstr>
      <vt:lpstr>药物需要客观严谨审核: 才能保证药物的有效性和安全性</vt:lpstr>
      <vt:lpstr>屠呦呦疟疾药物研发1</vt:lpstr>
      <vt:lpstr>屠呦呦疟疾药物研发2</vt:lpstr>
      <vt:lpstr>明报新闻网 2022三月13号</vt:lpstr>
      <vt:lpstr>抑郁症药物副作用是三分毒？</vt:lpstr>
      <vt:lpstr>为什么停药后会复发</vt:lpstr>
      <vt:lpstr>案例2</vt:lpstr>
      <vt:lpstr>治标?治本?</vt:lpstr>
      <vt:lpstr>长期治疗效果很好案例3</vt:lpstr>
      <vt:lpstr>为什么抗抑郁药物没效</vt:lpstr>
      <vt:lpstr>需要加药案例4</vt:lpstr>
      <vt:lpstr>需要分辨单向或双向</vt:lpstr>
      <vt:lpstr>个案5:不接受治疗伤害别人</vt:lpstr>
      <vt:lpstr>治疗效果不理想可能有别的原因:案例6</vt:lpstr>
      <vt:lpstr>不愿意接受治疗怎办</vt:lpstr>
      <vt:lpstr>信仰与治疗良性互动:案例1</vt:lpstr>
      <vt:lpstr>抑郁症最近才多起来吗？</vt:lpstr>
      <vt:lpstr>科学:新发现不断出现</vt:lpstr>
      <vt:lpstr>大脑成长期的修剪</vt:lpstr>
      <vt:lpstr>个案5</vt:lpstr>
      <vt:lpstr>韦尔契《抑郁症重生之歌》的看法</vt:lpstr>
      <vt:lpstr>抗抑郁药物只是阿司匹林功效?</vt:lpstr>
      <vt:lpstr>抑郁症:你需要知道的三件事</vt:lpstr>
      <vt:lpstr>1.陆汝斌教授： 北京怡宁医院;北京市海淀区闵庄路9号， 约诊电话17800254184  2.郑军然医师（女医师）： 回龙关医院  打电话预约可以说是徐理强医师介绍的。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lkghsu</dc:creator>
  <cp:lastModifiedBy>George Hsu</cp:lastModifiedBy>
  <cp:revision>74</cp:revision>
  <cp:lastPrinted>2002-03-27T18:41:19Z</cp:lastPrinted>
  <dcterms:created xsi:type="dcterms:W3CDTF">2015-08-19T22:10:50Z</dcterms:created>
  <dcterms:modified xsi:type="dcterms:W3CDTF">2022-06-24T00:27:31Z</dcterms:modified>
</cp:coreProperties>
</file>