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9"/>
  </p:notesMasterIdLst>
  <p:handoutMasterIdLst>
    <p:handoutMasterId r:id="rId50"/>
  </p:handoutMasterIdLst>
  <p:sldIdLst>
    <p:sldId id="268" r:id="rId2"/>
    <p:sldId id="2254" r:id="rId3"/>
    <p:sldId id="2353" r:id="rId4"/>
    <p:sldId id="267" r:id="rId5"/>
    <p:sldId id="2358" r:id="rId6"/>
    <p:sldId id="2356" r:id="rId7"/>
    <p:sldId id="754" r:id="rId8"/>
    <p:sldId id="1899" r:id="rId9"/>
    <p:sldId id="263" r:id="rId10"/>
    <p:sldId id="2251" r:id="rId11"/>
    <p:sldId id="2136" r:id="rId12"/>
    <p:sldId id="433" r:id="rId13"/>
    <p:sldId id="2137" r:id="rId14"/>
    <p:sldId id="2138" r:id="rId15"/>
    <p:sldId id="1408" r:id="rId16"/>
    <p:sldId id="1606" r:id="rId17"/>
    <p:sldId id="1574" r:id="rId18"/>
    <p:sldId id="2359" r:id="rId19"/>
    <p:sldId id="2360" r:id="rId20"/>
    <p:sldId id="1402" r:id="rId21"/>
    <p:sldId id="1403" r:id="rId22"/>
    <p:sldId id="2277" r:id="rId23"/>
    <p:sldId id="2310" r:id="rId24"/>
    <p:sldId id="2349" r:id="rId25"/>
    <p:sldId id="2263" r:id="rId26"/>
    <p:sldId id="2174" r:id="rId27"/>
    <p:sldId id="2175" r:id="rId28"/>
    <p:sldId id="2176" r:id="rId29"/>
    <p:sldId id="2178" r:id="rId30"/>
    <p:sldId id="2350" r:id="rId31"/>
    <p:sldId id="2148" r:id="rId32"/>
    <p:sldId id="2151" r:id="rId33"/>
    <p:sldId id="2152" r:id="rId34"/>
    <p:sldId id="2153" r:id="rId35"/>
    <p:sldId id="2154" r:id="rId36"/>
    <p:sldId id="2155" r:id="rId37"/>
    <p:sldId id="2157" r:id="rId38"/>
    <p:sldId id="2351" r:id="rId39"/>
    <p:sldId id="2159" r:id="rId40"/>
    <p:sldId id="2160" r:id="rId41"/>
    <p:sldId id="2168" r:id="rId42"/>
    <p:sldId id="2352" r:id="rId43"/>
    <p:sldId id="2147" r:id="rId44"/>
    <p:sldId id="2253" r:id="rId45"/>
    <p:sldId id="282" r:id="rId46"/>
    <p:sldId id="283" r:id="rId47"/>
    <p:sldId id="28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FF5050"/>
    <a:srgbClr val="333399"/>
    <a:srgbClr val="6600FF"/>
    <a:srgbClr val="CC66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88" autoAdjust="0"/>
    <p:restoredTop sz="86352" autoAdjust="0"/>
  </p:normalViewPr>
  <p:slideViewPr>
    <p:cSldViewPr>
      <p:cViewPr varScale="1">
        <p:scale>
          <a:sx n="59" d="100"/>
          <a:sy n="59" d="100"/>
        </p:scale>
        <p:origin x="36" y="132"/>
      </p:cViewPr>
      <p:guideLst>
        <p:guide orient="horz" pos="2160"/>
        <p:guide pos="2976"/>
      </p:guideLst>
    </p:cSldViewPr>
  </p:slideViewPr>
  <p:outlineViewPr>
    <p:cViewPr>
      <p:scale>
        <a:sx n="25" d="100"/>
        <a:sy n="25" d="100"/>
      </p:scale>
      <p:origin x="0" y="0"/>
    </p:cViewPr>
  </p:outlineViewPr>
  <p:notesTextViewPr>
    <p:cViewPr>
      <p:scale>
        <a:sx n="50" d="100"/>
        <a:sy n="50" d="100"/>
      </p:scale>
      <p:origin x="0" y="0"/>
    </p:cViewPr>
  </p:notesTextViewPr>
  <p:sorterViewPr>
    <p:cViewPr varScale="1">
      <p:scale>
        <a:sx n="1" d="1"/>
        <a:sy n="1" d="1"/>
      </p:scale>
      <p:origin x="0" y="-3880"/>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617957130358705E-2"/>
          <c:y val="3.3203083989501316E-2"/>
          <c:w val="0.77524896887889017"/>
          <c:h val="0.73354002624671921"/>
        </c:manualLayout>
      </c:layout>
      <c:bar3DChart>
        <c:barDir val="col"/>
        <c:grouping val="clustered"/>
        <c:varyColors val="0"/>
        <c:ser>
          <c:idx val="0"/>
          <c:order val="0"/>
          <c:tx>
            <c:strRef>
              <c:f>Sheet1!$B$1</c:f>
              <c:strCache>
                <c:ptCount val="1"/>
                <c:pt idx="0">
                  <c:v>碱基对</c:v>
                </c:pt>
              </c:strCache>
            </c:strRef>
          </c:tx>
          <c:spPr>
            <a:solidFill>
              <a:srgbClr val="FFFF00"/>
            </a:solidFill>
          </c:spPr>
          <c:invertIfNegative val="0"/>
          <c:cat>
            <c:strRef>
              <c:f>Sheet1!$A$2:$A$5</c:f>
              <c:strCache>
                <c:ptCount val="4"/>
                <c:pt idx="0">
                  <c:v>出生</c:v>
                </c:pt>
                <c:pt idx="1">
                  <c:v>35岁</c:v>
                </c:pt>
                <c:pt idx="2">
                  <c:v>65岁</c:v>
                </c:pt>
                <c:pt idx="3">
                  <c:v>85岁</c:v>
                </c:pt>
              </c:strCache>
            </c:strRef>
          </c:cat>
          <c:val>
            <c:numRef>
              <c:f>Sheet1!$B$2:$B$5</c:f>
              <c:numCache>
                <c:formatCode>General</c:formatCode>
                <c:ptCount val="4"/>
                <c:pt idx="0">
                  <c:v>8000</c:v>
                </c:pt>
                <c:pt idx="1">
                  <c:v>3000</c:v>
                </c:pt>
                <c:pt idx="2">
                  <c:v>1500</c:v>
                </c:pt>
                <c:pt idx="3">
                  <c:v>50</c:v>
                </c:pt>
              </c:numCache>
            </c:numRef>
          </c:val>
          <c:extLst>
            <c:ext xmlns:c16="http://schemas.microsoft.com/office/drawing/2014/chart" uri="{C3380CC4-5D6E-409C-BE32-E72D297353CC}">
              <c16:uniqueId val="{00000000-25F6-402C-AC75-F0433685240D}"/>
            </c:ext>
          </c:extLst>
        </c:ser>
        <c:ser>
          <c:idx val="1"/>
          <c:order val="1"/>
          <c:tx>
            <c:strRef>
              <c:f>Sheet1!$C$1</c:f>
              <c:strCache>
                <c:ptCount val="1"/>
                <c:pt idx="0">
                  <c:v>Column1</c:v>
                </c:pt>
              </c:strCache>
            </c:strRef>
          </c:tx>
          <c:invertIfNegative val="0"/>
          <c:cat>
            <c:strRef>
              <c:f>Sheet1!$A$2:$A$5</c:f>
              <c:strCache>
                <c:ptCount val="4"/>
                <c:pt idx="0">
                  <c:v>出生</c:v>
                </c:pt>
                <c:pt idx="1">
                  <c:v>35岁</c:v>
                </c:pt>
                <c:pt idx="2">
                  <c:v>65岁</c:v>
                </c:pt>
                <c:pt idx="3">
                  <c:v>85岁</c:v>
                </c:pt>
              </c:strCache>
            </c:strRef>
          </c:cat>
          <c:val>
            <c:numRef>
              <c:f>Sheet1!$C$2:$C$5</c:f>
              <c:numCache>
                <c:formatCode>General</c:formatCode>
                <c:ptCount val="4"/>
              </c:numCache>
            </c:numRef>
          </c:val>
          <c:extLst>
            <c:ext xmlns:c16="http://schemas.microsoft.com/office/drawing/2014/chart" uri="{C3380CC4-5D6E-409C-BE32-E72D297353CC}">
              <c16:uniqueId val="{00000001-25F6-402C-AC75-F0433685240D}"/>
            </c:ext>
          </c:extLst>
        </c:ser>
        <c:ser>
          <c:idx val="2"/>
          <c:order val="2"/>
          <c:tx>
            <c:strRef>
              <c:f>Sheet1!$D$1</c:f>
              <c:strCache>
                <c:ptCount val="1"/>
                <c:pt idx="0">
                  <c:v>Series 3</c:v>
                </c:pt>
              </c:strCache>
            </c:strRef>
          </c:tx>
          <c:invertIfNegative val="0"/>
          <c:cat>
            <c:strRef>
              <c:f>Sheet1!$A$2:$A$5</c:f>
              <c:strCache>
                <c:ptCount val="4"/>
                <c:pt idx="0">
                  <c:v>出生</c:v>
                </c:pt>
                <c:pt idx="1">
                  <c:v>35岁</c:v>
                </c:pt>
                <c:pt idx="2">
                  <c:v>65岁</c:v>
                </c:pt>
                <c:pt idx="3">
                  <c:v>85岁</c:v>
                </c:pt>
              </c:strCache>
            </c:strRef>
          </c:cat>
          <c:val>
            <c:numRef>
              <c:f>Sheet1!$D$2:$D$5</c:f>
              <c:numCache>
                <c:formatCode>General</c:formatCode>
                <c:ptCount val="4"/>
              </c:numCache>
            </c:numRef>
          </c:val>
          <c:extLst>
            <c:ext xmlns:c16="http://schemas.microsoft.com/office/drawing/2014/chart" uri="{C3380CC4-5D6E-409C-BE32-E72D297353CC}">
              <c16:uniqueId val="{00000002-25F6-402C-AC75-F0433685240D}"/>
            </c:ext>
          </c:extLst>
        </c:ser>
        <c:dLbls>
          <c:showLegendKey val="0"/>
          <c:showVal val="0"/>
          <c:showCatName val="0"/>
          <c:showSerName val="0"/>
          <c:showPercent val="0"/>
          <c:showBubbleSize val="0"/>
        </c:dLbls>
        <c:gapWidth val="150"/>
        <c:shape val="cylinder"/>
        <c:axId val="154899200"/>
        <c:axId val="154900736"/>
        <c:axId val="0"/>
      </c:bar3DChart>
      <c:catAx>
        <c:axId val="154899200"/>
        <c:scaling>
          <c:orientation val="minMax"/>
        </c:scaling>
        <c:delete val="0"/>
        <c:axPos val="b"/>
        <c:numFmt formatCode="General" sourceLinked="0"/>
        <c:majorTickMark val="out"/>
        <c:minorTickMark val="none"/>
        <c:tickLblPos val="nextTo"/>
        <c:txPr>
          <a:bodyPr/>
          <a:lstStyle/>
          <a:p>
            <a:pPr>
              <a:defRPr sz="3600">
                <a:solidFill>
                  <a:srgbClr val="FFFF00"/>
                </a:solidFill>
                <a:latin typeface="Times New Roman" panose="02020603050405020304" pitchFamily="18" charset="0"/>
                <a:ea typeface="KaiTi" panose="02010609060101010101" pitchFamily="49" charset="-122"/>
                <a:cs typeface="Times New Roman" panose="02020603050405020304" pitchFamily="18" charset="0"/>
              </a:defRPr>
            </a:pPr>
            <a:endParaRPr lang="en-US"/>
          </a:p>
        </c:txPr>
        <c:crossAx val="154900736"/>
        <c:crosses val="autoZero"/>
        <c:auto val="1"/>
        <c:lblAlgn val="ctr"/>
        <c:lblOffset val="100"/>
        <c:noMultiLvlLbl val="0"/>
      </c:catAx>
      <c:valAx>
        <c:axId val="154900736"/>
        <c:scaling>
          <c:orientation val="minMax"/>
        </c:scaling>
        <c:delete val="0"/>
        <c:axPos val="l"/>
        <c:majorGridlines/>
        <c:numFmt formatCode="General" sourceLinked="1"/>
        <c:majorTickMark val="out"/>
        <c:minorTickMark val="none"/>
        <c:tickLblPos val="nextTo"/>
        <c:crossAx val="154899200"/>
        <c:crosses val="autoZero"/>
        <c:crossBetween val="between"/>
      </c:valAx>
    </c:plotArea>
    <c:legend>
      <c:legendPos val="r"/>
      <c:legendEntry>
        <c:idx val="1"/>
        <c:delete val="1"/>
      </c:legendEntry>
      <c:legendEntry>
        <c:idx val="2"/>
        <c:delete val="1"/>
      </c:legendEntry>
      <c:layout>
        <c:manualLayout>
          <c:xMode val="edge"/>
          <c:yMode val="edge"/>
          <c:x val="0.85288595585387883"/>
          <c:y val="0.4378581036745407"/>
          <c:w val="0.13891732283464567"/>
          <c:h val="0.13678379265091861"/>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8021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1-04-11T16:50:08.16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22790 16633 0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Tree>
    <p:extLst>
      <p:ext uri="{BB962C8B-B14F-4D97-AF65-F5344CB8AC3E}">
        <p14:creationId xmlns:p14="http://schemas.microsoft.com/office/powerpoint/2010/main" val="3335080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049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3414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zh-CN" dirty="0" err="1"/>
              <a:t>xiaoc</a:t>
            </a:r>
            <a:endParaRPr lang="en-US" dirty="0"/>
          </a:p>
        </p:txBody>
      </p:sp>
    </p:spTree>
    <p:extLst>
      <p:ext uri="{BB962C8B-B14F-4D97-AF65-F5344CB8AC3E}">
        <p14:creationId xmlns:p14="http://schemas.microsoft.com/office/powerpoint/2010/main" val="2471003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7975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160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1819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346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9319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4537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508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zh-CN" altLang="en-US" dirty="0"/>
              <a:t>比较容易</a:t>
            </a:r>
            <a:endParaRPr lang="en-US" altLang="zh-CN" dirty="0"/>
          </a:p>
          <a:p>
            <a:endParaRPr lang="zh-CN" altLang="en-US" dirty="0"/>
          </a:p>
        </p:txBody>
      </p:sp>
    </p:spTree>
    <p:extLst>
      <p:ext uri="{BB962C8B-B14F-4D97-AF65-F5344CB8AC3E}">
        <p14:creationId xmlns:p14="http://schemas.microsoft.com/office/powerpoint/2010/main" val="168089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200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297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zh-CN" dirty="0"/>
              <a:t>mg</a:t>
            </a:r>
            <a:endParaRPr lang="zh-CN" altLang="en-US" dirty="0"/>
          </a:p>
        </p:txBody>
      </p:sp>
    </p:spTree>
    <p:extLst>
      <p:ext uri="{BB962C8B-B14F-4D97-AF65-F5344CB8AC3E}">
        <p14:creationId xmlns:p14="http://schemas.microsoft.com/office/powerpoint/2010/main" val="1876987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8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691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065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455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704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D188AB2-1214-43EE-BD91-01F24FE810F0}" type="slidenum">
              <a:rPr lang="en-US"/>
              <a:pPr>
                <a:defRPr/>
              </a:pPr>
              <a:t>‹#›</a:t>
            </a:fld>
            <a:endParaRPr lang="en-US"/>
          </a:p>
        </p:txBody>
      </p:sp>
    </p:spTree>
    <p:extLst>
      <p:ext uri="{BB962C8B-B14F-4D97-AF65-F5344CB8AC3E}">
        <p14:creationId xmlns:p14="http://schemas.microsoft.com/office/powerpoint/2010/main" val="133683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125AB45-0D3C-4E5C-A0B5-126A4E54F635}" type="slidenum">
              <a:rPr lang="en-US"/>
              <a:pPr>
                <a:defRPr/>
              </a:pPr>
              <a:t>‹#›</a:t>
            </a:fld>
            <a:endParaRPr lang="en-US"/>
          </a:p>
        </p:txBody>
      </p:sp>
    </p:spTree>
    <p:extLst>
      <p:ext uri="{BB962C8B-B14F-4D97-AF65-F5344CB8AC3E}">
        <p14:creationId xmlns:p14="http://schemas.microsoft.com/office/powerpoint/2010/main" val="260508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2320049-3DB3-4CD7-9E5C-FA8EFFC748AF}" type="slidenum">
              <a:rPr lang="en-US"/>
              <a:pPr>
                <a:defRPr/>
              </a:pPr>
              <a:t>‹#›</a:t>
            </a:fld>
            <a:endParaRPr lang="en-US"/>
          </a:p>
        </p:txBody>
      </p:sp>
    </p:spTree>
    <p:extLst>
      <p:ext uri="{BB962C8B-B14F-4D97-AF65-F5344CB8AC3E}">
        <p14:creationId xmlns:p14="http://schemas.microsoft.com/office/powerpoint/2010/main" val="20550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06E0ED4-9136-47F4-BFA4-F1BDF6906B65}" type="slidenum">
              <a:rPr lang="en-US"/>
              <a:pPr>
                <a:defRPr/>
              </a:pPr>
              <a:t>‹#›</a:t>
            </a:fld>
            <a:endParaRPr lang="en-US"/>
          </a:p>
        </p:txBody>
      </p:sp>
    </p:spTree>
    <p:extLst>
      <p:ext uri="{BB962C8B-B14F-4D97-AF65-F5344CB8AC3E}">
        <p14:creationId xmlns:p14="http://schemas.microsoft.com/office/powerpoint/2010/main" val="35846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ABD4E04-6C53-4E17-91F1-E45933DE4858}" type="slidenum">
              <a:rPr lang="en-US"/>
              <a:pPr>
                <a:defRPr/>
              </a:pPr>
              <a:t>‹#›</a:t>
            </a:fld>
            <a:endParaRPr lang="en-US"/>
          </a:p>
        </p:txBody>
      </p:sp>
    </p:spTree>
    <p:extLst>
      <p:ext uri="{BB962C8B-B14F-4D97-AF65-F5344CB8AC3E}">
        <p14:creationId xmlns:p14="http://schemas.microsoft.com/office/powerpoint/2010/main" val="391114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8EBAF62-11E4-4526-9F58-F3A73436114B}" type="slidenum">
              <a:rPr lang="en-US"/>
              <a:pPr>
                <a:defRPr/>
              </a:pPr>
              <a:t>‹#›</a:t>
            </a:fld>
            <a:endParaRPr lang="en-US"/>
          </a:p>
        </p:txBody>
      </p:sp>
    </p:spTree>
    <p:extLst>
      <p:ext uri="{BB962C8B-B14F-4D97-AF65-F5344CB8AC3E}">
        <p14:creationId xmlns:p14="http://schemas.microsoft.com/office/powerpoint/2010/main" val="381922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EA07D3D-3146-4D80-9D30-CD87790DEAA5}" type="slidenum">
              <a:rPr lang="en-US"/>
              <a:pPr>
                <a:defRPr/>
              </a:pPr>
              <a:t>‹#›</a:t>
            </a:fld>
            <a:endParaRPr lang="en-US"/>
          </a:p>
        </p:txBody>
      </p:sp>
    </p:spTree>
    <p:extLst>
      <p:ext uri="{BB962C8B-B14F-4D97-AF65-F5344CB8AC3E}">
        <p14:creationId xmlns:p14="http://schemas.microsoft.com/office/powerpoint/2010/main" val="346850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07F6182F-B999-47A6-8714-C13D3C3046E3}" type="slidenum">
              <a:rPr lang="en-US"/>
              <a:pPr>
                <a:defRPr/>
              </a:pPr>
              <a:t>‹#›</a:t>
            </a:fld>
            <a:endParaRPr lang="en-US"/>
          </a:p>
        </p:txBody>
      </p:sp>
    </p:spTree>
    <p:extLst>
      <p:ext uri="{BB962C8B-B14F-4D97-AF65-F5344CB8AC3E}">
        <p14:creationId xmlns:p14="http://schemas.microsoft.com/office/powerpoint/2010/main" val="294522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2FD609E-A85F-4694-8F05-DB47C986934F}" type="slidenum">
              <a:rPr lang="en-US"/>
              <a:pPr>
                <a:defRPr/>
              </a:pPr>
              <a:t>‹#›</a:t>
            </a:fld>
            <a:endParaRPr lang="en-US"/>
          </a:p>
        </p:txBody>
      </p:sp>
    </p:spTree>
    <p:extLst>
      <p:ext uri="{BB962C8B-B14F-4D97-AF65-F5344CB8AC3E}">
        <p14:creationId xmlns:p14="http://schemas.microsoft.com/office/powerpoint/2010/main" val="54261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A9874A8-7392-4C7C-8E15-EA6AD14BFA37}" type="slidenum">
              <a:rPr lang="en-US"/>
              <a:pPr>
                <a:defRPr/>
              </a:pPr>
              <a:t>‹#›</a:t>
            </a:fld>
            <a:endParaRPr lang="en-US"/>
          </a:p>
        </p:txBody>
      </p:sp>
    </p:spTree>
    <p:extLst>
      <p:ext uri="{BB962C8B-B14F-4D97-AF65-F5344CB8AC3E}">
        <p14:creationId xmlns:p14="http://schemas.microsoft.com/office/powerpoint/2010/main" val="220713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62E2392-0E2E-4D08-B155-6B8C4B679370}" type="slidenum">
              <a:rPr lang="en-US"/>
              <a:pPr>
                <a:defRPr/>
              </a:pPr>
              <a:t>‹#›</a:t>
            </a:fld>
            <a:endParaRPr lang="en-US"/>
          </a:p>
        </p:txBody>
      </p:sp>
    </p:spTree>
    <p:extLst>
      <p:ext uri="{BB962C8B-B14F-4D97-AF65-F5344CB8AC3E}">
        <p14:creationId xmlns:p14="http://schemas.microsoft.com/office/powerpoint/2010/main" val="235191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70349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70349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0350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1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9"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351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352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0352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70352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70353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F4A86F42-940A-4D63-908E-F73598A284AF}" type="slidenum">
              <a:rPr lang="en-US"/>
              <a:pPr>
                <a:defRPr/>
              </a:pPr>
              <a:t>‹#›</a:t>
            </a:fld>
            <a:endParaRPr lang="en-US"/>
          </a:p>
        </p:txBody>
      </p:sp>
      <p:sp>
        <p:nvSpPr>
          <p:cNvPr id="70353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customXml" Target="../ink/ink1.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086600"/>
          </a:xfrm>
        </p:spPr>
        <p:txBody>
          <a:bodyPr anchorCtr="0"/>
          <a:lstStyle/>
          <a:p>
            <a:pPr eaLnBrk="1" hangingPunct="1">
              <a:defRPr/>
            </a:pPr>
            <a:b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br>
            <a:r>
              <a:rPr lang="zh-CN" altLang="en-US" sz="6000" dirty="0">
                <a:solidFill>
                  <a:srgbClr val="FFFF00"/>
                </a:solidFill>
                <a:latin typeface="Times New Roman" panose="02020603050405020304" pitchFamily="18" charset="0"/>
                <a:ea typeface="DFKai-SB" pitchFamily="65" charset="-120"/>
                <a:cs typeface="Times New Roman" panose="02020603050405020304" pitchFamily="18" charset="0"/>
              </a:rPr>
              <a:t>对抑郁症该懂的三件事</a:t>
            </a:r>
            <a:b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br>
            <a:r>
              <a:rPr lang="en-US" altLang="zh-CN" sz="5400" dirty="0">
                <a:solidFill>
                  <a:srgbClr val="FFFF00"/>
                </a:solidFill>
                <a:latin typeface="Times New Roman" panose="02020603050405020304" pitchFamily="18" charset="0"/>
                <a:ea typeface="DFKai-SB" pitchFamily="65" charset="-120"/>
                <a:cs typeface="Times New Roman" panose="02020603050405020304" pitchFamily="18" charset="0"/>
              </a:rPr>
              <a:t>2.</a:t>
            </a:r>
            <a:r>
              <a:rPr lang="zh-CN" altLang="en-US" sz="5400" dirty="0">
                <a:solidFill>
                  <a:srgbClr val="FFFF00"/>
                </a:solidFill>
                <a:latin typeface="Times New Roman" panose="02020603050405020304" pitchFamily="18" charset="0"/>
                <a:ea typeface="DFKai-SB" pitchFamily="65" charset="-120"/>
                <a:cs typeface="Times New Roman" panose="02020603050405020304" pitchFamily="18" charset="0"/>
              </a:rPr>
              <a:t>基因与环境互动</a:t>
            </a:r>
            <a:r>
              <a:rPr lang="en-US" altLang="zh-CN" sz="5400" dirty="0">
                <a:solidFill>
                  <a:srgbClr val="FFFF00"/>
                </a:solidFill>
                <a:latin typeface="Times New Roman" panose="02020603050405020304" pitchFamily="18" charset="0"/>
                <a:ea typeface="DFKai-SB" pitchFamily="65" charset="-120"/>
                <a:cs typeface="Times New Roman" panose="02020603050405020304" pitchFamily="18" charset="0"/>
              </a:rPr>
              <a:t>;</a:t>
            </a:r>
            <a:br>
              <a:rPr lang="en-US" altLang="zh-CN" sz="5400" dirty="0">
                <a:solidFill>
                  <a:srgbClr val="FFFF00"/>
                </a:solidFill>
                <a:latin typeface="Times New Roman" panose="02020603050405020304" pitchFamily="18" charset="0"/>
                <a:ea typeface="DFKai-SB" pitchFamily="65" charset="-120"/>
                <a:cs typeface="Times New Roman" panose="02020603050405020304" pitchFamily="18" charset="0"/>
              </a:rPr>
            </a:br>
            <a:r>
              <a:rPr lang="zh-CN" altLang="en-US" sz="5400" dirty="0">
                <a:solidFill>
                  <a:srgbClr val="FFFF00"/>
                </a:solidFill>
                <a:latin typeface="Times New Roman" panose="02020603050405020304" pitchFamily="18" charset="0"/>
                <a:ea typeface="DFKai-SB" pitchFamily="65" charset="-120"/>
                <a:cs typeface="Times New Roman" panose="02020603050405020304" pitchFamily="18" charset="0"/>
              </a:rPr>
              <a:t>圣经与科学</a:t>
            </a:r>
            <a:b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br>
            <a:br>
              <a:rPr lang="en-US" altLang="zh-CN" sz="6600" dirty="0">
                <a:solidFill>
                  <a:srgbClr val="FFFF00"/>
                </a:solidFill>
                <a:latin typeface="Times New Roman" panose="02020603050405020304" pitchFamily="18" charset="0"/>
                <a:ea typeface="DFKai-SB" pitchFamily="65" charset="-120"/>
                <a:cs typeface="Times New Roman" panose="02020603050405020304" pitchFamily="18" charset="0"/>
              </a:rPr>
            </a:br>
            <a:r>
              <a:rPr lang="zh-CN" altLang="en-US" sz="3200" dirty="0">
                <a:solidFill>
                  <a:srgbClr val="FFFF00"/>
                </a:solidFill>
                <a:latin typeface="Times New Roman" panose="02020603050405020304" pitchFamily="18" charset="0"/>
                <a:ea typeface="DFKai-SB" pitchFamily="65" charset="-120"/>
                <a:cs typeface="Times New Roman" panose="02020603050405020304" pitchFamily="18" charset="0"/>
              </a:rPr>
              <a:t>徐理强教授</a:t>
            </a:r>
            <a:br>
              <a:rPr lang="en-US" altLang="zh-CN" sz="3200" dirty="0">
                <a:solidFill>
                  <a:srgbClr val="FFFF00"/>
                </a:solidFill>
                <a:latin typeface="Times New Roman" panose="02020603050405020304" pitchFamily="18" charset="0"/>
                <a:ea typeface="DFKai-SB" pitchFamily="65" charset="-120"/>
                <a:cs typeface="Times New Roman" panose="02020603050405020304" pitchFamily="18" charset="0"/>
              </a:rPr>
            </a:br>
            <a:r>
              <a:rPr lang="en-US" altLang="zh-CN" sz="3200" dirty="0">
                <a:solidFill>
                  <a:srgbClr val="FFFF00"/>
                </a:solidFill>
                <a:latin typeface="Times New Roman" panose="02020603050405020304" pitchFamily="18" charset="0"/>
                <a:ea typeface="DFKai-SB" pitchFamily="65" charset="-120"/>
                <a:cs typeface="Times New Roman" panose="02020603050405020304" pitchFamily="18" charset="0"/>
              </a:rPr>
              <a:t>BJ.06.2022</a:t>
            </a:r>
          </a:p>
        </p:txBody>
      </p:sp>
      <p:sp>
        <p:nvSpPr>
          <p:cNvPr id="3" name="Content Placeholder 2"/>
          <p:cNvSpPr>
            <a:spLocks noGrp="1"/>
          </p:cNvSpPr>
          <p:nvPr>
            <p:ph idx="4294967295"/>
          </p:nvPr>
        </p:nvSpPr>
        <p:spPr>
          <a:xfrm>
            <a:off x="0" y="6743700"/>
            <a:ext cx="9144000" cy="228600"/>
          </a:xfrm>
        </p:spPr>
        <p:txBody>
          <a:bodyPr>
            <a:normAutofit fontScale="25000" lnSpcReduction="2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0686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1" cy="533400"/>
          </a:xfrm>
        </p:spPr>
        <p:txBody>
          <a:bodyPr anchorCtr="0"/>
          <a:lstStyle/>
          <a:p>
            <a:pPr eaLnBrk="1" hangingPunct="1">
              <a:defRPr/>
            </a:pPr>
            <a:r>
              <a:rPr lang="en-US" altLang="zh-CN" dirty="0">
                <a:solidFill>
                  <a:srgbClr val="FFFF00"/>
                </a:solidFill>
                <a:latin typeface="Times New Roman" panose="02020603050405020304" pitchFamily="18" charset="0"/>
                <a:ea typeface="DFKai-SB" pitchFamily="65" charset="-120"/>
                <a:cs typeface="Times New Roman" panose="02020603050405020304" pitchFamily="18" charset="0"/>
              </a:rPr>
              <a:t>DNA</a:t>
            </a:r>
            <a:r>
              <a:rPr lang="zh-CN" altLang="en-US" dirty="0">
                <a:solidFill>
                  <a:srgbClr val="FFFF00"/>
                </a:solidFill>
                <a:latin typeface="DFKai-SB" pitchFamily="65" charset="-120"/>
                <a:ea typeface="DFKai-SB" pitchFamily="65" charset="-120"/>
              </a:rPr>
              <a:t>双螺旋组成染色体</a:t>
            </a:r>
            <a:r>
              <a:rPr lang="en-US" altLang="zh-CN" dirty="0">
                <a:solidFill>
                  <a:srgbClr val="FFFF00"/>
                </a:solidFill>
                <a:latin typeface="DFKai-SB" pitchFamily="65" charset="-120"/>
                <a:ea typeface="DFKai-SB" pitchFamily="65" charset="-120"/>
              </a:rPr>
              <a:t>;</a:t>
            </a:r>
            <a:r>
              <a:rPr lang="zh-CN" altLang="en-US" dirty="0">
                <a:solidFill>
                  <a:srgbClr val="FFFF00"/>
                </a:solidFill>
                <a:latin typeface="DFKai-SB" pitchFamily="65" charset="-120"/>
                <a:ea typeface="DFKai-SB" pitchFamily="65" charset="-120"/>
              </a:rPr>
              <a:t>其中有基因</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a:bodyPr>
          <a:lstStyle/>
          <a:p>
            <a:pPr eaLnBrk="1" hangingPunct="1">
              <a:lnSpc>
                <a:spcPct val="90000"/>
              </a:lnSpc>
              <a:buBlip>
                <a:blip r:embed="rId3"/>
              </a:buBlip>
              <a:defRPr/>
            </a:pPr>
            <a:r>
              <a:rPr lang="zh-CN" altLang="en-US" sz="4200" dirty="0">
                <a:latin typeface="Times New Roman" pitchFamily="18" charset="0"/>
                <a:ea typeface="DFKai-SB" pitchFamily="65" charset="-120"/>
                <a:cs typeface="Times New Roman" pitchFamily="18" charset="0"/>
              </a:rPr>
              <a:t>每个人细胞体的染色体</a:t>
            </a:r>
            <a:r>
              <a:rPr lang="en-US" altLang="zh-CN" sz="4200" dirty="0">
                <a:latin typeface="Times New Roman" pitchFamily="18" charset="0"/>
                <a:ea typeface="DFKai-SB" pitchFamily="65" charset="-120"/>
                <a:cs typeface="Times New Roman" pitchFamily="18" charset="0"/>
              </a:rPr>
              <a:t>:</a:t>
            </a:r>
            <a:r>
              <a:rPr lang="zh-CN" altLang="en-US" sz="4200" dirty="0">
                <a:latin typeface="Times New Roman" pitchFamily="18" charset="0"/>
                <a:ea typeface="DFKai-SB" pitchFamily="65" charset="-120"/>
                <a:cs typeface="Times New Roman" pitchFamily="18" charset="0"/>
              </a:rPr>
              <a:t>其中</a:t>
            </a:r>
            <a:r>
              <a:rPr lang="en-US" altLang="zh-CN" sz="4200" dirty="0">
                <a:latin typeface="Times New Roman" pitchFamily="18" charset="0"/>
                <a:ea typeface="DFKai-SB" pitchFamily="65" charset="-120"/>
                <a:cs typeface="Times New Roman" pitchFamily="18" charset="0"/>
              </a:rPr>
              <a:t>22000</a:t>
            </a:r>
            <a:r>
              <a:rPr lang="zh-CN" altLang="en-US" sz="4200" dirty="0">
                <a:latin typeface="Times New Roman" pitchFamily="18" charset="0"/>
                <a:ea typeface="DFKai-SB" pitchFamily="65" charset="-120"/>
                <a:cs typeface="Times New Roman" pitchFamily="18" charset="0"/>
              </a:rPr>
              <a:t>多基因</a:t>
            </a:r>
            <a:r>
              <a:rPr lang="en-US" altLang="zh-CN" sz="4200" dirty="0">
                <a:latin typeface="Times New Roman" pitchFamily="18" charset="0"/>
                <a:ea typeface="DFKai-SB" pitchFamily="65" charset="-120"/>
                <a:cs typeface="Times New Roman" pitchFamily="18" charset="0"/>
              </a:rPr>
              <a:t>,</a:t>
            </a:r>
            <a:r>
              <a:rPr lang="zh-CN" altLang="en-US" sz="4200" dirty="0">
                <a:latin typeface="Times New Roman" pitchFamily="18" charset="0"/>
                <a:ea typeface="DFKai-SB" pitchFamily="65" charset="-120"/>
                <a:cs typeface="Times New Roman" pitchFamily="18" charset="0"/>
              </a:rPr>
              <a:t>每个两个版本</a:t>
            </a:r>
            <a:r>
              <a:rPr lang="en-US" altLang="zh-CN" sz="4200" dirty="0">
                <a:latin typeface="Times New Roman" pitchFamily="18" charset="0"/>
                <a:ea typeface="DFKai-SB" pitchFamily="65" charset="-120"/>
                <a:cs typeface="Times New Roman" pitchFamily="18" charset="0"/>
              </a:rPr>
              <a:t>(</a:t>
            </a:r>
            <a:r>
              <a:rPr lang="zh-CN" altLang="en-US" sz="4200" dirty="0">
                <a:latin typeface="Times New Roman" pitchFamily="18" charset="0"/>
                <a:ea typeface="DFKai-SB" pitchFamily="65" charset="-120"/>
                <a:cs typeface="Times New Roman" pitchFamily="18" charset="0"/>
              </a:rPr>
              <a:t>核酸程序有一点分别</a:t>
            </a:r>
            <a:r>
              <a:rPr lang="en-US" altLang="zh-CN" sz="4200" dirty="0">
                <a:latin typeface="Times New Roman" pitchFamily="18" charset="0"/>
                <a:ea typeface="DFKai-SB" pitchFamily="65" charset="-120"/>
                <a:cs typeface="Times New Roman" pitchFamily="18" charset="0"/>
              </a:rPr>
              <a:t>),</a:t>
            </a:r>
            <a:r>
              <a:rPr lang="zh-CN" altLang="en-US" sz="4200" dirty="0">
                <a:latin typeface="Times New Roman" pitchFamily="18" charset="0"/>
                <a:ea typeface="DFKai-SB" pitchFamily="65" charset="-120"/>
                <a:cs typeface="Times New Roman" pitchFamily="18" charset="0"/>
              </a:rPr>
              <a:t>一个从父亲遗传</a:t>
            </a:r>
            <a:r>
              <a:rPr lang="en-US" altLang="zh-CN" sz="4200" dirty="0">
                <a:latin typeface="Times New Roman" pitchFamily="18" charset="0"/>
                <a:ea typeface="DFKai-SB" pitchFamily="65" charset="-120"/>
                <a:cs typeface="Times New Roman" pitchFamily="18" charset="0"/>
              </a:rPr>
              <a:t>,</a:t>
            </a:r>
            <a:r>
              <a:rPr lang="zh-CN" altLang="en-US" sz="4200" dirty="0">
                <a:latin typeface="Times New Roman" pitchFamily="18" charset="0"/>
                <a:ea typeface="DFKai-SB" pitchFamily="65" charset="-120"/>
                <a:cs typeface="Times New Roman" pitchFamily="18" charset="0"/>
              </a:rPr>
              <a:t>一个从母亲遗传</a:t>
            </a:r>
            <a:r>
              <a:rPr lang="en-US" altLang="zh-CN" sz="4200" dirty="0">
                <a:latin typeface="Times New Roman" pitchFamily="18" charset="0"/>
                <a:ea typeface="DFKai-SB" pitchFamily="65" charset="-120"/>
                <a:cs typeface="Times New Roman" pitchFamily="18" charset="0"/>
              </a:rPr>
              <a:t>;</a:t>
            </a:r>
            <a:r>
              <a:rPr lang="zh-CN" altLang="en-US" sz="4200" dirty="0">
                <a:latin typeface="Times New Roman" pitchFamily="18" charset="0"/>
                <a:ea typeface="DFKai-SB" pitchFamily="65" charset="-120"/>
                <a:cs typeface="Times New Roman" pitchFamily="18" charset="0"/>
              </a:rPr>
              <a:t>两个版本可能相同</a:t>
            </a:r>
            <a:r>
              <a:rPr lang="en-US" altLang="zh-CN" sz="4200" dirty="0">
                <a:latin typeface="Times New Roman" pitchFamily="18" charset="0"/>
                <a:ea typeface="DFKai-SB" pitchFamily="65" charset="-120"/>
                <a:cs typeface="Times New Roman" pitchFamily="18" charset="0"/>
              </a:rPr>
              <a:t>,</a:t>
            </a:r>
            <a:r>
              <a:rPr lang="zh-CN" altLang="en-US" sz="4200" dirty="0">
                <a:latin typeface="Times New Roman" pitchFamily="18" charset="0"/>
                <a:ea typeface="DFKai-SB" pitchFamily="65" charset="-120"/>
                <a:cs typeface="Times New Roman" pitchFamily="18" charset="0"/>
              </a:rPr>
              <a:t>也可能不同</a:t>
            </a:r>
            <a:endParaRPr lang="en-US" altLang="zh-CN" sz="42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200" dirty="0">
                <a:latin typeface="Times New Roman" pitchFamily="18" charset="0"/>
                <a:ea typeface="DFKai-SB" pitchFamily="65" charset="-120"/>
                <a:cs typeface="Times New Roman" pitchFamily="18" charset="0"/>
              </a:rPr>
              <a:t>细胞质线粒体十多基因只从母亲遗传 </a:t>
            </a:r>
            <a:endParaRPr lang="en-US" altLang="zh-CN" sz="4200" dirty="0">
              <a:latin typeface="Times New Roman" pitchFamily="18" charset="0"/>
              <a:ea typeface="宋体" pitchFamily="2" charset="-122"/>
              <a:cs typeface="Times New Roman" pitchFamily="18" charset="0"/>
            </a:endParaRPr>
          </a:p>
        </p:txBody>
      </p:sp>
      <p:pic>
        <p:nvPicPr>
          <p:cNvPr id="1026" name="Picture 2" descr="Chromosomes have a p arm, a q arm, and a centromere. They are made up of DNA wrapped around histone proteins.">
            <a:extLst>
              <a:ext uri="{FF2B5EF4-FFF2-40B4-BE49-F238E27FC236}">
                <a16:creationId xmlns:a16="http://schemas.microsoft.com/office/drawing/2014/main" id="{0A3100C9-DBF5-4DF4-9B81-EAA3CD99B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7" y="3657600"/>
            <a:ext cx="5715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uble Helix">
            <a:extLst>
              <a:ext uri="{FF2B5EF4-FFF2-40B4-BE49-F238E27FC236}">
                <a16:creationId xmlns:a16="http://schemas.microsoft.com/office/drawing/2014/main" id="{41CAEE5F-BDC1-4FF1-A4AD-76CEA7A49D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733800"/>
            <a:ext cx="3581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0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影响得抑郁症几率的基因</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40</a:t>
            </a:r>
            <a:r>
              <a:rPr lang="zh-CN" altLang="en-US" sz="4400" dirty="0">
                <a:latin typeface="Times New Roman" pitchFamily="18" charset="0"/>
                <a:ea typeface="DFKai-SB" pitchFamily="65" charset="-120"/>
                <a:cs typeface="Times New Roman" pitchFamily="18" charset="0"/>
              </a:rPr>
              <a:t>多个影响得抑郁症几率的基因</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目前比较多了解羟色氨运输基因</a:t>
            </a:r>
            <a:r>
              <a:rPr lang="en-US" altLang="zh-CN" sz="2800" dirty="0">
                <a:latin typeface="Times New Roman" pitchFamily="18" charset="0"/>
                <a:ea typeface="DFKai-SB" pitchFamily="65" charset="-120"/>
                <a:cs typeface="Times New Roman" pitchFamily="18" charset="0"/>
              </a:rPr>
              <a:t>SLC6A4</a:t>
            </a:r>
            <a:r>
              <a:rPr lang="zh-CN" altLang="en-US" sz="4400" dirty="0">
                <a:latin typeface="Times New Roman" pitchFamily="18" charset="0"/>
                <a:ea typeface="DFKai-SB" pitchFamily="65" charset="-120"/>
                <a:cs typeface="Times New Roman" pitchFamily="18" charset="0"/>
              </a:rPr>
              <a:t>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该基因处在</a:t>
            </a:r>
            <a:r>
              <a:rPr lang="en-US" altLang="zh-CN" sz="4400" dirty="0">
                <a:latin typeface="Times New Roman" pitchFamily="18" charset="0"/>
                <a:ea typeface="DFKai-SB" pitchFamily="65" charset="-120"/>
                <a:cs typeface="Times New Roman" pitchFamily="18" charset="0"/>
              </a:rPr>
              <a:t>17</a:t>
            </a:r>
            <a:r>
              <a:rPr lang="zh-CN" altLang="en-US" sz="4400" dirty="0">
                <a:latin typeface="Times New Roman" pitchFamily="18" charset="0"/>
                <a:ea typeface="DFKai-SB" pitchFamily="65" charset="-120"/>
                <a:cs typeface="Times New Roman" pitchFamily="18" charset="0"/>
              </a:rPr>
              <a:t>染色体上</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这基因通过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羟色氨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介质影响情绪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目前很多有效抗抑郁症药物是羟色氨功能的药物</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比如百忧解</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研究发现</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羟色氨运输基因</a:t>
            </a:r>
            <a:r>
              <a:rPr lang="en-US" altLang="zh-CN" sz="28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影响个人承受压力的能力</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特别影响在压力下得抑郁症几率</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20757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0" y="0"/>
            <a:ext cx="9220200" cy="1371600"/>
          </a:xfrm>
        </p:spPr>
        <p:txBody>
          <a:bodyPr/>
          <a:lstStyle/>
          <a:p>
            <a:pPr>
              <a:defRPr/>
            </a:pPr>
            <a:r>
              <a:rPr lang="zh-CN" altLang="en-US" sz="4000" dirty="0">
                <a:solidFill>
                  <a:srgbClr val="FFFF00"/>
                </a:solidFill>
                <a:latin typeface="KaiTi" panose="02010609060101010101" pitchFamily="49" charset="-122"/>
                <a:ea typeface="KaiTi" panose="02010609060101010101" pitchFamily="49" charset="-122"/>
              </a:rPr>
              <a:t>羟色胺運輸基因</a:t>
            </a:r>
            <a:r>
              <a:rPr lang="en-US" altLang="zh-CN" sz="4000" dirty="0">
                <a:solidFill>
                  <a:srgbClr val="FFFF00"/>
                </a:solidFill>
                <a:latin typeface="KaiTi" panose="02010609060101010101" pitchFamily="49" charset="-122"/>
                <a:ea typeface="KaiTi" panose="02010609060101010101" pitchFamily="49" charset="-122"/>
              </a:rPr>
              <a:t>《</a:t>
            </a:r>
            <a:r>
              <a:rPr lang="zh-CN" altLang="en-US" sz="4000" dirty="0">
                <a:solidFill>
                  <a:srgbClr val="FFFF00"/>
                </a:solidFill>
                <a:latin typeface="KaiTi" panose="02010609060101010101" pitchFamily="49" charset="-122"/>
                <a:ea typeface="KaiTi" panose="02010609060101010101" pitchFamily="49" charset="-122"/>
              </a:rPr>
              <a:t>啓動体</a:t>
            </a:r>
            <a:r>
              <a:rPr lang="en-US" altLang="zh-CN" sz="4000" dirty="0">
                <a:solidFill>
                  <a:srgbClr val="FFFF00"/>
                </a:solidFill>
                <a:latin typeface="KaiTi" panose="02010609060101010101" pitchFamily="49" charset="-122"/>
                <a:ea typeface="KaiTi" panose="02010609060101010101" pitchFamily="49" charset="-122"/>
              </a:rPr>
              <a:t>》</a:t>
            </a:r>
            <a:r>
              <a:rPr lang="en-US" altLang="zh-CN" sz="2800" dirty="0">
                <a:solidFill>
                  <a:srgbClr val="FFFF00"/>
                </a:solidFill>
                <a:latin typeface="Times New Roman" panose="02020603050405020304" pitchFamily="18" charset="0"/>
                <a:ea typeface="DFKai-SB" pitchFamily="65" charset="-120"/>
                <a:cs typeface="Times New Roman" panose="02020603050405020304" pitchFamily="18" charset="0"/>
              </a:rPr>
              <a:t>5HTTPLPR</a:t>
            </a:r>
            <a:r>
              <a:rPr lang="zh-CN" altLang="en-US" sz="4000" dirty="0">
                <a:solidFill>
                  <a:srgbClr val="FFFF00"/>
                </a:solidFill>
                <a:latin typeface="KaiTi" panose="02010609060101010101" pitchFamily="49" charset="-122"/>
                <a:ea typeface="KaiTi" panose="02010609060101010101" pitchFamily="49" charset="-122"/>
              </a:rPr>
              <a:t>影响个人承受压力的能力</a:t>
            </a:r>
          </a:p>
        </p:txBody>
      </p:sp>
      <p:sp>
        <p:nvSpPr>
          <p:cNvPr id="713731" name="Rectangle 3"/>
          <p:cNvSpPr>
            <a:spLocks noGrp="1" noChangeArrowheads="1"/>
          </p:cNvSpPr>
          <p:nvPr>
            <p:ph type="body" idx="1"/>
          </p:nvPr>
        </p:nvSpPr>
        <p:spPr>
          <a:xfrm>
            <a:off x="1295400" y="1371600"/>
            <a:ext cx="7772400" cy="4724400"/>
          </a:xfrm>
        </p:spPr>
        <p:txBody>
          <a:bodyPr/>
          <a:lstStyle/>
          <a:p>
            <a:pPr eaLnBrk="1" hangingPunct="1">
              <a:defRPr/>
            </a:pPr>
            <a:endParaRPr lang="zh-CN" altLang="en-US"/>
          </a:p>
        </p:txBody>
      </p:sp>
      <p:pic>
        <p:nvPicPr>
          <p:cNvPr id="21508" name="Picture 4" descr="1Moral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08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228600" y="0"/>
            <a:ext cx="9525000" cy="381000"/>
          </a:xfrm>
        </p:spPr>
        <p:txBody>
          <a:bodyPr anchorCtr="0"/>
          <a:lstStyle/>
          <a:p>
            <a:pPr>
              <a:defRPr/>
            </a:pPr>
            <a:r>
              <a:rPr lang="zh-CN" altLang="en-US" dirty="0">
                <a:solidFill>
                  <a:srgbClr val="FFFF00"/>
                </a:solidFill>
                <a:latin typeface="KaiTi" panose="02010609060101010101" pitchFamily="49" charset="-122"/>
                <a:ea typeface="KaiTi" panose="02010609060101010101" pitchFamily="49" charset="-122"/>
              </a:rPr>
              <a:t>羟色胺運輸基因影响情绪两个例子</a:t>
            </a:r>
            <a:endParaRPr lang="en-US" altLang="zh-CN"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533400"/>
            <a:ext cx="9144000" cy="6934200"/>
          </a:xfrm>
        </p:spPr>
        <p:txBody>
          <a:bodyPr>
            <a:normAutofit fontScale="92500" lnSpcReduction="20000"/>
          </a:bodyPr>
          <a:lstStyle/>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1. 2005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美国</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Katrina</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风灾后</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长启动体</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得抑郁症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短启动体</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:30%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得抑郁症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 2013:</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美国</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年追踪下层社会巨大环境压力下长大的小孩</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看</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年后多少人得抑郁症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结果</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长启动体</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得抑郁症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短启动体</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:30%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得抑郁症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遗传得到两个短版本的人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在压力下比较容易得抑郁症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比较不能承受压力</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换句话说</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承受压力的能力是跟基因有关</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不是跟灵性、信心大小有直接关系</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54335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不是基因决定论</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609600"/>
            <a:ext cx="9144000" cy="6248400"/>
          </a:xfrm>
        </p:spPr>
        <p:txBody>
          <a:bodyPr>
            <a:normAutofit lnSpcReduction="10000"/>
          </a:bodyPr>
          <a:lstStyle/>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遗传是基因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不是病</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基因功能一般需要被环境或被其他基因或因素诱动才显示出来</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基因变异</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一般只是增加或减少发病的可能性</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因为一般基因的发病功能需要被诱动才显示出来</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我们现在对基因功能的诱动和显性非常有限</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所以基因并不决定</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命运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并不决定有基因变异就一定发病 </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54964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idx="4294967295"/>
          </p:nvPr>
        </p:nvSpPr>
        <p:spPr>
          <a:xfrm>
            <a:off x="0" y="0"/>
            <a:ext cx="9067800" cy="762000"/>
          </a:xfrm>
        </p:spPr>
        <p:txBody>
          <a:bodyPr lIns="107355" tIns="52735" rIns="107355" bIns="52735" anchorCtr="0"/>
          <a:lstStyle/>
          <a:p>
            <a:pPr eaLnBrk="1" hangingPunct="1">
              <a:defRPr/>
            </a:pPr>
            <a:r>
              <a:rPr lang="en-US" altLang="zh-CN"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Rainbow </a:t>
            </a:r>
            <a:r>
              <a:rPr lang="zh-CN" altLang="en-US" dirty="0">
                <a:solidFill>
                  <a:srgbClr val="FFFF00"/>
                </a:solidFill>
                <a:latin typeface="KaiTi" panose="02010609060101010101" pitchFamily="49" charset="-122"/>
                <a:ea typeface="KaiTi" panose="02010609060101010101" pitchFamily="49" charset="-122"/>
                <a:cs typeface="Times New Roman" panose="02020603050405020304" pitchFamily="18" charset="0"/>
              </a:rPr>
              <a:t>與 </a:t>
            </a:r>
            <a:r>
              <a:rPr lang="en-US" altLang="zh-CN"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CC:</a:t>
            </a:r>
            <a:r>
              <a:rPr lang="zh-CN" altLang="en-US" dirty="0">
                <a:solidFill>
                  <a:srgbClr val="FFFF00"/>
                </a:solidFill>
                <a:latin typeface="KaiTi" panose="02010609060101010101" pitchFamily="49" charset="-122"/>
                <a:ea typeface="KaiTi" panose="02010609060101010101" pitchFamily="49" charset="-122"/>
                <a:cs typeface="Times New Roman" panose="02020603050405020304" pitchFamily="18" charset="0"/>
              </a:rPr>
              <a:t>毛色基因表達差異</a:t>
            </a:r>
          </a:p>
        </p:txBody>
      </p:sp>
      <p:pic>
        <p:nvPicPr>
          <p:cNvPr id="18435" name="Picture 3" descr="cloned%20cat%20Rainbow_%26_cc_%26_Allie2[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9600" y="762000"/>
            <a:ext cx="7924800" cy="6096000"/>
          </a:xfrm>
          <a:noFill/>
        </p:spPr>
      </p:pic>
    </p:spTree>
    <p:extLst>
      <p:ext uri="{BB962C8B-B14F-4D97-AF65-F5344CB8AC3E}">
        <p14:creationId xmlns:p14="http://schemas.microsoft.com/office/powerpoint/2010/main" val="253090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乳癌的基因</a:t>
            </a:r>
            <a:endPar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endParaRPr>
          </a:p>
        </p:txBody>
      </p:sp>
      <p:sp>
        <p:nvSpPr>
          <p:cNvPr id="3" name="Content Placeholder 2"/>
          <p:cNvSpPr>
            <a:spLocks noGrp="1"/>
          </p:cNvSpPr>
          <p:nvPr>
            <p:ph idx="4294967295"/>
          </p:nvPr>
        </p:nvSpPr>
        <p:spPr>
          <a:xfrm>
            <a:off x="0" y="762000"/>
            <a:ext cx="9144000" cy="6096000"/>
          </a:xfrm>
        </p:spPr>
        <p:txBody>
          <a:bodyPr>
            <a:normAutofit fontScale="92500" lnSpcReduction="20000"/>
          </a:bodyPr>
          <a:lstStyle/>
          <a:p>
            <a:pPr eaLnBrk="1" hangingPunct="1">
              <a:lnSpc>
                <a:spcPct val="90000"/>
              </a:lnSpc>
              <a:buBlip>
                <a:blip r:embed="rId3"/>
              </a:buBlip>
              <a:defRPr/>
            </a:pPr>
            <a:r>
              <a:rPr lang="en-US" altLang="zh-CN" sz="4400" i="1" dirty="0">
                <a:latin typeface="Times New Roman" pitchFamily="18" charset="0"/>
                <a:ea typeface="DFKai-SB" pitchFamily="65" charset="-120"/>
                <a:cs typeface="Times New Roman" pitchFamily="18" charset="0"/>
              </a:rPr>
              <a:t>BRCA1</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在染色体</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 17</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2"/>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2"/>
              </a:rPr>
              <a:t>一个版本</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2"/>
              </a:rPr>
              <a:t>: 50%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2"/>
              </a:rPr>
              <a:t> 得乳癌</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2"/>
            </a:endParaRP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2"/>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2"/>
              </a:rPr>
              <a:t>两个版本</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2"/>
              </a:rPr>
              <a:t>80%,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2"/>
              </a:rPr>
              <a:t>但不是</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2"/>
              </a:rPr>
              <a:t>100%</a:t>
            </a: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2"/>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2"/>
              </a:rPr>
              <a:t>也增加得卵巢癌可能性</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2"/>
            </a:endParaRP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2"/>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2"/>
              </a:rPr>
              <a:t>基因的显性</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2"/>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2"/>
              </a:rPr>
              <a:t>低于</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2"/>
              </a:rPr>
              <a:t>100%</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en-US" altLang="zh-CN" sz="4400" i="1" dirty="0">
                <a:latin typeface="Times New Roman" panose="02020603050405020304" pitchFamily="18" charset="0"/>
                <a:ea typeface="KaiTi" panose="02010609060101010101" pitchFamily="49" charset="-122"/>
                <a:cs typeface="Times New Roman" panose="02020603050405020304" pitchFamily="18" charset="0"/>
              </a:rPr>
              <a:t>BRCA2</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染色体</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13;</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基因特性跟</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4400" i="1" dirty="0">
                <a:latin typeface="Times New Roman" panose="02020603050405020304" pitchFamily="18" charset="0"/>
                <a:ea typeface="KaiTi" panose="02010609060101010101" pitchFamily="49" charset="-122"/>
                <a:cs typeface="Times New Roman" panose="02020603050405020304" pitchFamily="18" charset="0"/>
              </a:rPr>
              <a:t>BRCA1</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相同</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其他增加乳癌纪律的基因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en-US" altLang="zh-CN" sz="4400" i="1" dirty="0">
                <a:latin typeface="Times New Roman" panose="02020603050405020304" pitchFamily="18" charset="0"/>
                <a:ea typeface="KaiTi" panose="02010609060101010101" pitchFamily="49" charset="-122"/>
                <a:cs typeface="Times New Roman" panose="02020603050405020304" pitchFamily="18" charset="0"/>
              </a:rPr>
              <a:t>TP53; ATM, CHEK2 </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同样显性</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所以遗传的是基因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不是癌症本身</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遗传得到基因不决定得乳癌</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309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304800" y="0"/>
            <a:ext cx="9753600" cy="6096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基督徒为什么得抑郁症</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精神病</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76200" y="609600"/>
            <a:ext cx="9220200" cy="6248400"/>
          </a:xfrm>
        </p:spPr>
        <p:txBody>
          <a:bodyPr>
            <a:normAutofit fontScale="92500" lnSpcReduction="20000"/>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信仰</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灵修生活</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教会扶持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可以增强抵抗环境诱因的能力</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可是不能改变基因</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一般基因目前无法改变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基因遗传也无法改变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目前只有少数改变基因的治疗</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基因没有改变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被诱动得精神病的几率仍然存在</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所以基督徒可能得精神病</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吴勇长老的例子</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自己癌症得神迹医治</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可是神没有改变癌症基因的遗传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女儿</a:t>
            </a:r>
            <a:r>
              <a:rPr lang="en-US" altLang="zh-CN" sz="4400" dirty="0">
                <a:latin typeface="KaiTi" panose="02010609060101010101" pitchFamily="49" charset="-122"/>
                <a:ea typeface="KaiTi" panose="02010609060101010101" pitchFamily="49" charset="-122"/>
                <a:cs typeface="Times New Roman" pitchFamily="18" charset="0"/>
              </a:rPr>
              <a:t>24</a:t>
            </a:r>
            <a:r>
              <a:rPr lang="zh-CN" altLang="en-US" sz="4400" dirty="0">
                <a:latin typeface="KaiTi" panose="02010609060101010101" pitchFamily="49" charset="-122"/>
                <a:ea typeface="KaiTi" panose="02010609060101010101" pitchFamily="49" charset="-122"/>
                <a:cs typeface="Times New Roman" pitchFamily="18" charset="0"/>
              </a:rPr>
              <a:t>岁得癌症</a:t>
            </a:r>
            <a:r>
              <a:rPr lang="en-US" altLang="zh-CN" sz="4400" dirty="0">
                <a:latin typeface="KaiTi" panose="02010609060101010101" pitchFamily="49" charset="-122"/>
                <a:ea typeface="KaiTi" panose="02010609060101010101" pitchFamily="49" charset="-122"/>
                <a:cs typeface="Times New Roman" pitchFamily="18" charset="0"/>
              </a:rPr>
              <a:t>,28</a:t>
            </a:r>
            <a:r>
              <a:rPr lang="zh-CN" altLang="en-US" sz="4400" dirty="0">
                <a:latin typeface="KaiTi" panose="02010609060101010101" pitchFamily="49" charset="-122"/>
                <a:ea typeface="KaiTi" panose="02010609060101010101" pitchFamily="49" charset="-122"/>
                <a:cs typeface="Times New Roman" pitchFamily="18" charset="0"/>
              </a:rPr>
              <a:t>岁去世</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对病人说他的精神病是灵性问题、鬼附</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造成二度伤害 </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41829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152400" y="0"/>
            <a:ext cx="9448800" cy="381000"/>
          </a:xfrm>
        </p:spPr>
        <p:txBody>
          <a:bodyPr anchorCtr="0"/>
          <a:lstStyle/>
          <a:p>
            <a:pPr eaLnBrk="1" hangingPunct="1">
              <a:defRPr/>
            </a:pPr>
            <a:r>
              <a:rPr lang="zh-CN" altLang="en-US"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抑郁症与罪</a:t>
            </a:r>
            <a:r>
              <a:rPr lang="en-US" altLang="zh-CN"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a:t>
            </a:r>
            <a:r>
              <a:rPr lang="zh-CN" altLang="en-US"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咒诅</a:t>
            </a:r>
            <a:r>
              <a:rPr lang="en-US" altLang="zh-CN"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a:t>
            </a:r>
            <a:r>
              <a:rPr lang="zh-CN" altLang="en-US"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信心没有直接关系</a:t>
            </a:r>
            <a:r>
              <a:rPr lang="en-US" altLang="zh-CN"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1</a:t>
            </a:r>
          </a:p>
        </p:txBody>
      </p:sp>
      <p:sp>
        <p:nvSpPr>
          <p:cNvPr id="3" name="Content Placeholder 2"/>
          <p:cNvSpPr>
            <a:spLocks noGrp="1"/>
          </p:cNvSpPr>
          <p:nvPr>
            <p:ph idx="4294967295"/>
          </p:nvPr>
        </p:nvSpPr>
        <p:spPr>
          <a:xfrm>
            <a:off x="0" y="533400"/>
            <a:ext cx="9144000" cy="6858000"/>
          </a:xfrm>
        </p:spPr>
        <p:txBody>
          <a:bodyPr>
            <a:normAutofit fontScale="85000" lnSpcReduction="10000"/>
          </a:bodyPr>
          <a:lstStyle/>
          <a:p>
            <a:pPr marL="0" indent="0">
              <a:lnSpc>
                <a:spcPct val="90000"/>
              </a:lnSpc>
              <a:buNone/>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1.100%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的人是罪人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心里都有偶像、隐而未现的罪</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可是只有</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罪人患抑郁症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不是因为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的罪人更有罪</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而是因为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人的基因被环境诱动</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marL="0" indent="0">
              <a:lnSpc>
                <a:spcPct val="90000"/>
              </a:lnSpc>
              <a:buNone/>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抑郁症状出现的年龄不同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不是因为犯罪的年龄不同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而是因为基因在不同年龄被诱动</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marL="0" indent="0">
              <a:lnSpc>
                <a:spcPct val="90000"/>
              </a:lnSpc>
              <a:buNone/>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3.40%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抑郁症病人有其他综合症状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强迫</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创伤后裔</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惊恐等</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因为其他基因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大脑网络被诱动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不是因为更有罪、更多隐而未现的罪</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marL="0" indent="0">
              <a:lnSpc>
                <a:spcPct val="90000"/>
              </a:lnSpc>
              <a:buNone/>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4.</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抑郁症病人一般是受害者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别人犯罪造成伤害诱动基因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小时候被抛弃、侵犯、虐待、歧视</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杀人犯</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强奸犯</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骗子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暴君犯罪却不抑郁</a:t>
            </a:r>
            <a:endParaRPr lang="en-US" altLang="zh-CN" sz="52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6223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抑郁症与罪</a:t>
            </a:r>
            <a:r>
              <a:rPr lang="en-US" altLang="zh-CN"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a:t>
            </a:r>
            <a:r>
              <a:rPr lang="zh-CN" altLang="en-US"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咒诅</a:t>
            </a:r>
            <a:r>
              <a:rPr lang="en-US" altLang="zh-CN"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a:t>
            </a:r>
            <a:r>
              <a:rPr lang="zh-CN" altLang="en-US"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信心没有直接关系</a:t>
            </a:r>
            <a:r>
              <a:rPr lang="en-US" altLang="zh-CN" sz="4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2</a:t>
            </a:r>
            <a:endParaRPr lang="en-US" altLang="zh-CN" sz="40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533400"/>
            <a:ext cx="9296400" cy="6324600"/>
          </a:xfrm>
        </p:spPr>
        <p:txBody>
          <a:bodyPr>
            <a:normAutofit fontScale="92500"/>
          </a:bodyPr>
          <a:lstStyle/>
          <a:p>
            <a:pPr marL="0" indent="0">
              <a:lnSpc>
                <a:spcPct val="90000"/>
              </a:lnSpc>
              <a:buNone/>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很多诱因是环境压力的打击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跟罪无关</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新冠疫情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隔离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失业</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亲友死亡生病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天灾</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饥荒</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意外事故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marL="0" indent="0">
              <a:lnSpc>
                <a:spcPct val="90000"/>
              </a:lnSpc>
              <a:buNone/>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6.</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缺乏信心</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罪咎感</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自杀意念</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抑郁症的后果和症状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不是造成抑郁症的原因</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marL="0" indent="0">
              <a:lnSpc>
                <a:spcPct val="90000"/>
              </a:lnSpc>
              <a:buNone/>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7.</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许多好基督徒得抑郁症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马丁路德</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司布真</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史伯福</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加内尔</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特瑞沙修女 </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告诉病人他得抑郁症因为缺乏信心</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信仰偏差</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有隐而未现的罪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造成二度伤害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抑郁症的罪疚感叫他无法反驳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654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1295400"/>
          </a:xfrm>
        </p:spPr>
        <p:txBody>
          <a:bodyPr anchorCtr="0"/>
          <a:lstStyle/>
          <a:p>
            <a:pPr eaLnBrk="1" hangingPunct="1">
              <a:defRPr/>
            </a:pPr>
            <a:r>
              <a:rPr lang="en-US" altLang="zh-CN" sz="4800" dirty="0">
                <a:solidFill>
                  <a:srgbClr val="FFFF00"/>
                </a:solidFill>
                <a:latin typeface="KaiTi" panose="02010609060101010101" pitchFamily="49" charset="-122"/>
                <a:ea typeface="KaiTi" panose="02010609060101010101" pitchFamily="49" charset="-122"/>
              </a:rPr>
              <a:t>2.</a:t>
            </a:r>
            <a:r>
              <a:rPr lang="zh-CN" altLang="en-US" sz="4800" dirty="0">
                <a:solidFill>
                  <a:srgbClr val="FFFF00"/>
                </a:solidFill>
                <a:latin typeface="KaiTi" panose="02010609060101010101" pitchFamily="49" charset="-122"/>
                <a:ea typeface="KaiTi" panose="02010609060101010101" pitchFamily="49" charset="-122"/>
              </a:rPr>
              <a:t>第二件要知道的事</a:t>
            </a:r>
            <a:r>
              <a:rPr lang="en-US" altLang="zh-CN" sz="4800" dirty="0">
                <a:solidFill>
                  <a:srgbClr val="FFFF00"/>
                </a:solidFill>
                <a:latin typeface="KaiTi" panose="02010609060101010101" pitchFamily="49" charset="-122"/>
                <a:ea typeface="KaiTi" panose="02010609060101010101" pitchFamily="49" charset="-122"/>
              </a:rPr>
              <a:t>:</a:t>
            </a:r>
            <a:br>
              <a:rPr lang="en-US" altLang="zh-CN" sz="4800" dirty="0">
                <a:solidFill>
                  <a:srgbClr val="FFFF00"/>
                </a:solidFill>
                <a:latin typeface="KaiTi" panose="02010609060101010101" pitchFamily="49" charset="-122"/>
                <a:ea typeface="KaiTi" panose="02010609060101010101" pitchFamily="49" charset="-122"/>
              </a:rPr>
            </a:br>
            <a:r>
              <a:rPr lang="zh-CN" altLang="en-US" sz="4800" dirty="0">
                <a:solidFill>
                  <a:srgbClr val="FFFF00"/>
                </a:solidFill>
                <a:latin typeface="DFKai-SB" pitchFamily="65" charset="-120"/>
                <a:ea typeface="DFKai-SB" pitchFamily="65" charset="-120"/>
              </a:rPr>
              <a:t>抑郁症成因</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基因与环境互动</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1447800"/>
            <a:ext cx="9144000" cy="5410200"/>
          </a:xfrm>
        </p:spPr>
        <p:txBody>
          <a:bodyPr>
            <a:normAutofit fontScale="85000" lnSpcReduction="2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精神科学最近几年最大的发展是</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精神病成因需要从生理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生物</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器质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因素理解</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不能单单从心理因素理解</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所以第二件要知道的事情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抑郁症成因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基因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所谓遗传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与环境互动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每一个合乎诊断标准的抑郁症都应该从基因与环境互动的角度来理解</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也从基因与环境互动的角度来设计处理和治疗方案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所有疾病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包括抑郁症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复发都是因为基因功能没有修复</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83680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idx="4294967295"/>
          </p:nvPr>
        </p:nvSpPr>
        <p:spPr>
          <a:xfrm>
            <a:off x="457200" y="0"/>
            <a:ext cx="82296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cs typeface="Times New Roman" pitchFamily="18" charset="0"/>
              </a:rPr>
              <a:t>二度伤害</a:t>
            </a:r>
            <a:r>
              <a:rPr lang="en-US" altLang="zh-CN" sz="48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800" dirty="0">
                <a:solidFill>
                  <a:srgbClr val="FFFF00"/>
                </a:solidFill>
                <a:latin typeface="KaiTi" panose="02010609060101010101" pitchFamily="49" charset="-122"/>
                <a:ea typeface="KaiTi" panose="02010609060101010101" pitchFamily="49" charset="-122"/>
                <a:cs typeface="Times New Roman" pitchFamily="18" charset="0"/>
              </a:rPr>
              <a:t>个案</a:t>
            </a:r>
            <a:endParaRPr lang="en-US" altLang="zh-CN" sz="4800" dirty="0">
              <a:solidFill>
                <a:srgbClr val="FFFF00"/>
              </a:solidFill>
              <a:latin typeface="KaiTi" panose="02010609060101010101" pitchFamily="49" charset="-122"/>
              <a:ea typeface="KaiTi" panose="02010609060101010101" pitchFamily="49" charset="-122"/>
              <a:cs typeface="Times New Roman" pitchFamily="18" charset="0"/>
            </a:endParaRPr>
          </a:p>
        </p:txBody>
      </p:sp>
      <p:sp>
        <p:nvSpPr>
          <p:cNvPr id="791555" name="Rectangle 3"/>
          <p:cNvSpPr>
            <a:spLocks noGrp="1" noChangeArrowheads="1"/>
          </p:cNvSpPr>
          <p:nvPr>
            <p:ph type="body" idx="4294967295"/>
          </p:nvPr>
        </p:nvSpPr>
        <p:spPr>
          <a:xfrm>
            <a:off x="-76200" y="762000"/>
            <a:ext cx="9372600" cy="6096000"/>
          </a:xfrm>
        </p:spPr>
        <p:txBody>
          <a:bodyPr>
            <a:normAutofit fontScale="85000" lnSpcReduction="20000"/>
          </a:bodyPr>
          <a:lstStyle/>
          <a:p>
            <a:pPr>
              <a:defRPr/>
            </a:pPr>
            <a:r>
              <a:rPr lang="en-US" altLang="zh-CN" sz="4000" dirty="0">
                <a:latin typeface="KaiTi" panose="02010609060101010101" pitchFamily="49" charset="-122"/>
                <a:ea typeface="KaiTi" panose="02010609060101010101" pitchFamily="49" charset="-122"/>
                <a:cs typeface="Times New Roman" pitchFamily="18" charset="0"/>
              </a:rPr>
              <a:t>28</a:t>
            </a:r>
            <a:r>
              <a:rPr lang="zh-CN" altLang="en-US" sz="4000" dirty="0">
                <a:latin typeface="KaiTi" panose="02010609060101010101" pitchFamily="49" charset="-122"/>
                <a:ea typeface="KaiTi" panose="02010609060101010101" pitchFamily="49" charset="-122"/>
                <a:cs typeface="Times New Roman" pitchFamily="18" charset="0"/>
              </a:rPr>
              <a:t>岁母亲</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生第二胎女孩后</a:t>
            </a:r>
            <a:r>
              <a:rPr lang="en-US" altLang="zh-CN" sz="4000" dirty="0">
                <a:latin typeface="KaiTi" panose="02010609060101010101" pitchFamily="49" charset="-122"/>
                <a:ea typeface="KaiTi" panose="02010609060101010101" pitchFamily="49" charset="-122"/>
                <a:cs typeface="Times New Roman" pitchFamily="18" charset="0"/>
              </a:rPr>
              <a:t>4</a:t>
            </a:r>
            <a:r>
              <a:rPr lang="zh-CN" altLang="en-US" sz="4000" dirty="0">
                <a:latin typeface="KaiTi" panose="02010609060101010101" pitchFamily="49" charset="-122"/>
                <a:ea typeface="KaiTi" panose="02010609060101010101" pitchFamily="49" charset="-122"/>
                <a:cs typeface="Times New Roman" pitchFamily="18" charset="0"/>
              </a:rPr>
              <a:t>天</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開始非常郁闷</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不断流淚</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整夜无法入睡</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很多担忧</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惧怕自己会伤害婴儿</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每次抱她就有侵入脑海的意念要把她摔在地上</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强迫症状</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因此自责</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自己不是好母亲</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有绝望轻生意念</a:t>
            </a:r>
          </a:p>
          <a:p>
            <a:pPr>
              <a:defRPr/>
            </a:pPr>
            <a:r>
              <a:rPr lang="zh-CN" altLang="en-US" sz="4000" dirty="0">
                <a:latin typeface="KaiTi" panose="02010609060101010101" pitchFamily="49" charset="-122"/>
                <a:ea typeface="KaiTi" panose="02010609060101010101" pitchFamily="49" charset="-122"/>
                <a:cs typeface="Times New Roman" pitchFamily="18" charset="0"/>
              </a:rPr>
              <a:t>向来个性非常乐观开朗</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热心爱主</a:t>
            </a:r>
            <a:endParaRPr lang="en-US" altLang="zh-CN" sz="4000" dirty="0">
              <a:latin typeface="KaiTi" panose="02010609060101010101" pitchFamily="49" charset="-122"/>
              <a:ea typeface="KaiTi" panose="02010609060101010101" pitchFamily="49" charset="-122"/>
              <a:cs typeface="Times New Roman" pitchFamily="18" charset="0"/>
            </a:endParaRPr>
          </a:p>
          <a:p>
            <a:pPr>
              <a:defRPr/>
            </a:pPr>
            <a:r>
              <a:rPr lang="zh-CN" altLang="en-US" sz="4000" dirty="0">
                <a:latin typeface="KaiTi" panose="02010609060101010101" pitchFamily="49" charset="-122"/>
                <a:ea typeface="KaiTi" panose="02010609060101010101" pitchFamily="49" charset="-122"/>
                <a:cs typeface="Times New Roman" pitchFamily="18" charset="0"/>
              </a:rPr>
              <a:t>家族历史</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姐姐有同样的产后抑郁症</a:t>
            </a:r>
          </a:p>
          <a:p>
            <a:pPr eaLnBrk="1" hangingPunct="1">
              <a:defRPr/>
            </a:pPr>
            <a:r>
              <a:rPr lang="zh-CN" altLang="en-US" sz="4000" dirty="0">
                <a:latin typeface="KaiTi" panose="02010609060101010101" pitchFamily="49" charset="-122"/>
                <a:ea typeface="KaiTi" panose="02010609060101010101" pitchFamily="49" charset="-122"/>
                <a:cs typeface="Times New Roman" pitchFamily="18" charset="0"/>
              </a:rPr>
              <a:t>第一胎也是女儿</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男家不满</a:t>
            </a:r>
          </a:p>
          <a:p>
            <a:pPr eaLnBrk="1" hangingPunct="1">
              <a:defRPr/>
            </a:pPr>
            <a:r>
              <a:rPr lang="zh-CN" altLang="en-US" sz="4000" dirty="0">
                <a:latin typeface="KaiTi" panose="02010609060101010101" pitchFamily="49" charset="-122"/>
                <a:ea typeface="KaiTi" panose="02010609060101010101" pitchFamily="49" charset="-122"/>
                <a:cs typeface="Times New Roman" pitchFamily="18" charset="0"/>
              </a:rPr>
              <a:t>教会认为需要祷告赶鬼</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加上家庭辅导</a:t>
            </a:r>
            <a:endParaRPr lang="en-US" altLang="zh-CN" sz="4000" dirty="0">
              <a:latin typeface="KaiTi" panose="02010609060101010101" pitchFamily="49" charset="-122"/>
              <a:ea typeface="KaiTi" panose="02010609060101010101" pitchFamily="49" charset="-122"/>
              <a:cs typeface="Times New Roman" pitchFamily="18" charset="0"/>
            </a:endParaRPr>
          </a:p>
          <a:p>
            <a:pPr eaLnBrk="1" hangingPunct="1">
              <a:defRPr/>
            </a:pPr>
            <a:r>
              <a:rPr lang="zh-CN" altLang="en-US" sz="4000" dirty="0">
                <a:latin typeface="KaiTi" panose="02010609060101010101" pitchFamily="49" charset="-122"/>
                <a:ea typeface="KaiTi" panose="02010609060101010101" pitchFamily="49" charset="-122"/>
                <a:cs typeface="Times New Roman" pitchFamily="18" charset="0"/>
              </a:rPr>
              <a:t>第八天赶鬼后比较安静</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丈夫安排家庭辅导</a:t>
            </a:r>
            <a:endParaRPr lang="en-US" altLang="zh-CN" sz="4000" dirty="0">
              <a:latin typeface="KaiTi" panose="02010609060101010101" pitchFamily="49" charset="-122"/>
              <a:ea typeface="KaiTi" panose="02010609060101010101" pitchFamily="49" charset="-122"/>
              <a:cs typeface="Times New Roman" pitchFamily="18" charset="0"/>
            </a:endParaRPr>
          </a:p>
          <a:p>
            <a:pPr eaLnBrk="1" hangingPunct="1">
              <a:defRPr/>
            </a:pPr>
            <a:r>
              <a:rPr lang="zh-CN" altLang="en-US" sz="4000" dirty="0">
                <a:latin typeface="KaiTi" panose="02010609060101010101" pitchFamily="49" charset="-122"/>
                <a:ea typeface="KaiTi" panose="02010609060101010101" pitchFamily="49" charset="-122"/>
                <a:cs typeface="Times New Roman" pitchFamily="18" charset="0"/>
              </a:rPr>
              <a:t>产后第</a:t>
            </a:r>
            <a:r>
              <a:rPr lang="en-US" altLang="zh-CN" sz="4000" dirty="0">
                <a:latin typeface="KaiTi" panose="02010609060101010101" pitchFamily="49" charset="-122"/>
                <a:ea typeface="KaiTi" panose="02010609060101010101" pitchFamily="49" charset="-122"/>
                <a:cs typeface="Times New Roman" pitchFamily="18" charset="0"/>
              </a:rPr>
              <a:t>20</a:t>
            </a:r>
            <a:r>
              <a:rPr lang="zh-CN" altLang="en-US" sz="4000" dirty="0">
                <a:latin typeface="KaiTi" panose="02010609060101010101" pitchFamily="49" charset="-122"/>
                <a:ea typeface="KaiTi" panose="02010609060101010101" pitchFamily="49" charset="-122"/>
                <a:cs typeface="Times New Roman" pitchFamily="18" charset="0"/>
              </a:rPr>
              <a:t>天跳楼自杀</a:t>
            </a:r>
            <a:endParaRPr lang="en-US" altLang="zh-CN" sz="4000" dirty="0">
              <a:latin typeface="KaiTi" panose="02010609060101010101" pitchFamily="49" charset="-122"/>
              <a:ea typeface="KaiTi" panose="02010609060101010101" pitchFamily="49" charset="-122"/>
              <a:cs typeface="Times New Roman" pitchFamily="18" charset="0"/>
            </a:endParaRPr>
          </a:p>
          <a:p>
            <a:pPr eaLnBrk="1" hangingPunct="1">
              <a:defRPr/>
            </a:pPr>
            <a:r>
              <a:rPr lang="zh-CN" altLang="en-US" sz="4000" dirty="0">
                <a:latin typeface="KaiTi" panose="02010609060101010101" pitchFamily="49" charset="-122"/>
                <a:ea typeface="KaiTi" panose="02010609060101010101" pitchFamily="49" charset="-122"/>
                <a:cs typeface="Times New Roman" pitchFamily="18" charset="0"/>
              </a:rPr>
              <a:t>产后抑郁症很容易治疗</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药物治疗效果很好</a:t>
            </a:r>
            <a:endParaRPr lang="en-US" altLang="zh-CN" sz="4000" dirty="0">
              <a:latin typeface="KaiTi" panose="02010609060101010101" pitchFamily="49" charset="-122"/>
              <a:ea typeface="KaiTi" panose="02010609060101010101" pitchFamily="49" charset="-122"/>
              <a:cs typeface="Times New Roman" pitchFamily="18" charset="0"/>
            </a:endParaRPr>
          </a:p>
          <a:p>
            <a:pPr eaLnBrk="1" hangingPunct="1">
              <a:defRPr/>
            </a:pPr>
            <a:endParaRPr lang="zh-CN" altLang="en-US" sz="40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246207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1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1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1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1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1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1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15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1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a:defRPr/>
            </a:pP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二度伤害个案</a:t>
            </a:r>
            <a:r>
              <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2</a:t>
            </a:r>
          </a:p>
        </p:txBody>
      </p:sp>
      <p:sp>
        <p:nvSpPr>
          <p:cNvPr id="3" name="Content Placeholder 2"/>
          <p:cNvSpPr>
            <a:spLocks noGrp="1"/>
          </p:cNvSpPr>
          <p:nvPr>
            <p:ph idx="4294967295"/>
          </p:nvPr>
        </p:nvSpPr>
        <p:spPr>
          <a:xfrm>
            <a:off x="0" y="914400"/>
            <a:ext cx="9296400" cy="5943600"/>
          </a:xfrm>
        </p:spPr>
        <p:txBody>
          <a:bodyPr>
            <a:normAutofit fontScale="92500" lnSpcReduction="20000"/>
          </a:bodyPr>
          <a:lstStyle/>
          <a:p>
            <a:pPr>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32</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岁博士生</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年还没有毕业</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抑郁消极</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失去热情兴趣动力</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不能完成论文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焦虑</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恐慌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en-US" altLang="zh-CN" sz="3500" dirty="0">
                <a:latin typeface="Times New Roman" panose="02020603050405020304" pitchFamily="18" charset="0"/>
                <a:ea typeface="KaiTi" panose="02010609060101010101" pitchFamily="49" charset="-122"/>
                <a:cs typeface="Times New Roman" panose="02020603050405020304" pitchFamily="18" charset="0"/>
              </a:rPr>
              <a:t>Panic Attacks</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气进不去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呼吸快</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心慌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感觉要昏倒</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冒汗</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手发麻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发抖</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晚上睡眠常有 </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鬼压</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晚上惊恐症状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无法集中精神</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不能完成论文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吃抗抑郁症药物很快症状消失</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信主</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医生离开后</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停药</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没有抑郁</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但鬼压反复</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牧师为他赶鬼</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叫他呕吐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把邪灵吐出</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毫无进步</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放弃信仰</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抑郁增加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退学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年没有出门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不敢回国</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浪费一生</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3740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为什么停药后会复发</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324600"/>
          </a:xfrm>
        </p:spPr>
        <p:txBody>
          <a:bodyPr>
            <a:normAutofit fontScale="92500" lnSpcReduction="1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抑郁症一般有</a:t>
            </a:r>
            <a:r>
              <a:rPr lang="en-US" altLang="zh-CN" sz="4400" dirty="0">
                <a:latin typeface="Times New Roman" pitchFamily="18" charset="0"/>
                <a:ea typeface="DFKai-SB" pitchFamily="65" charset="-120"/>
                <a:cs typeface="Times New Roman" pitchFamily="18" charset="0"/>
              </a:rPr>
              <a:t>30-40%</a:t>
            </a:r>
            <a:r>
              <a:rPr lang="zh-CN" altLang="en-US" sz="4400" dirty="0">
                <a:latin typeface="Times New Roman" pitchFamily="18" charset="0"/>
                <a:ea typeface="DFKai-SB" pitchFamily="65" charset="-120"/>
                <a:cs typeface="Times New Roman" pitchFamily="18" charset="0"/>
              </a:rPr>
              <a:t>复发几率</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第一次</a:t>
            </a:r>
            <a:r>
              <a:rPr lang="en-US" altLang="zh-CN" sz="4400" dirty="0">
                <a:latin typeface="Times New Roman" pitchFamily="18" charset="0"/>
                <a:ea typeface="DFKai-SB" pitchFamily="65" charset="-120"/>
                <a:cs typeface="Times New Roman" pitchFamily="18" charset="0"/>
              </a:rPr>
              <a:t>30%;</a:t>
            </a:r>
            <a:r>
              <a:rPr lang="zh-CN" altLang="en-US" sz="4400" dirty="0">
                <a:latin typeface="Times New Roman" pitchFamily="18" charset="0"/>
                <a:ea typeface="DFKai-SB" pitchFamily="65" charset="-120"/>
                <a:cs typeface="Times New Roman" pitchFamily="18" charset="0"/>
              </a:rPr>
              <a:t>第二次</a:t>
            </a:r>
            <a:r>
              <a:rPr lang="en-US" altLang="zh-CN" sz="4400" dirty="0">
                <a:latin typeface="Times New Roman" pitchFamily="18" charset="0"/>
                <a:ea typeface="DFKai-SB" pitchFamily="65" charset="-120"/>
                <a:cs typeface="Times New Roman" pitchFamily="18" charset="0"/>
              </a:rPr>
              <a:t>50%;</a:t>
            </a:r>
            <a:r>
              <a:rPr lang="zh-CN" altLang="en-US" sz="4400" dirty="0">
                <a:latin typeface="Times New Roman" pitchFamily="18" charset="0"/>
                <a:ea typeface="DFKai-SB" pitchFamily="65" charset="-120"/>
                <a:cs typeface="Times New Roman" pitchFamily="18" charset="0"/>
              </a:rPr>
              <a:t>第三次</a:t>
            </a:r>
            <a:r>
              <a:rPr lang="en-US" altLang="zh-CN" sz="4400" dirty="0">
                <a:latin typeface="Times New Roman" pitchFamily="18" charset="0"/>
                <a:ea typeface="DFKai-SB" pitchFamily="65" charset="-120"/>
                <a:cs typeface="Times New Roman" pitchFamily="18" charset="0"/>
              </a:rPr>
              <a:t>75%</a:t>
            </a: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复发理由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基因功能没有修复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容易被环境诱因诱动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产生抑郁症状</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不单是抑郁症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目前很多身体病也会复发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糖尿病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血压高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血脂高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各种癌症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青光眼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痛风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红斑狼疮</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哮喘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肺气肿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关节炎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癫痫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都是因为基因功能没有修复</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复发不是因为药物上瘾、灵性不好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治疗可以给空间让基因修复</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8326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3600" dirty="0">
                <a:solidFill>
                  <a:srgbClr val="FFFF00"/>
                </a:solidFill>
                <a:latin typeface="DFKai-SB" pitchFamily="65" charset="-120"/>
                <a:ea typeface="DFKai-SB" pitchFamily="65" charset="-120"/>
              </a:rPr>
              <a:t>辅导和教会扶持可以减少基因被诱动案例</a:t>
            </a:r>
            <a:r>
              <a:rPr lang="en-US" altLang="zh-CN" sz="3600" dirty="0">
                <a:solidFill>
                  <a:srgbClr val="FFFF00"/>
                </a:solidFill>
                <a:latin typeface="DFKai-SB" pitchFamily="65" charset="-120"/>
                <a:ea typeface="DFKai-SB" pitchFamily="65" charset="-120"/>
              </a:rPr>
              <a:t>3</a:t>
            </a:r>
          </a:p>
        </p:txBody>
      </p:sp>
      <p:sp>
        <p:nvSpPr>
          <p:cNvPr id="3" name="Content Placeholder 2"/>
          <p:cNvSpPr>
            <a:spLocks noGrp="1"/>
          </p:cNvSpPr>
          <p:nvPr>
            <p:ph idx="4294967295"/>
          </p:nvPr>
        </p:nvSpPr>
        <p:spPr>
          <a:xfrm>
            <a:off x="0" y="609600"/>
            <a:ext cx="9144000" cy="7086600"/>
          </a:xfrm>
        </p:spPr>
        <p:txBody>
          <a:bodyPr>
            <a:normAutofit fontScale="77500" lnSpcReduction="20000"/>
          </a:bodyPr>
          <a:lstStyle/>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26</a:t>
            </a:r>
            <a:r>
              <a:rPr lang="zh-CN" altLang="en-US" sz="4400" dirty="0">
                <a:latin typeface="Times New Roman" pitchFamily="18" charset="0"/>
                <a:ea typeface="DFKai-SB" pitchFamily="65" charset="-120"/>
                <a:cs typeface="Times New Roman" pitchFamily="18" charset="0"/>
              </a:rPr>
              <a:t>岁女传道</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她的宣教团队美国辅导得抑郁症自杀</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诱发她第一次得抑郁症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六个月后症状消失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家族历史有双向症</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en-US" altLang="zh-CN" sz="4400" dirty="0">
                <a:latin typeface="Times New Roman" pitchFamily="18" charset="0"/>
                <a:ea typeface="DFKai-SB" pitchFamily="65" charset="-120"/>
                <a:cs typeface="Times New Roman" pitchFamily="18" charset="0"/>
              </a:rPr>
              <a:t>32</a:t>
            </a:r>
            <a:r>
              <a:rPr lang="zh-CN" altLang="en-US" sz="4400" dirty="0">
                <a:latin typeface="Times New Roman" pitchFamily="18" charset="0"/>
                <a:ea typeface="DFKai-SB" pitchFamily="65" charset="-120"/>
                <a:cs typeface="Times New Roman" pitchFamily="18" charset="0"/>
              </a:rPr>
              <a:t>岁生第二胎后抑郁症复发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几周后开始兴奋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充满信心</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自大</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不需要睡眠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说话快、大声</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教会说是鬼附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她不接受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住院诊断双向症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吃丙戊酸钠一个月情绪恢复正常</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三个月停药</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以后每两、三年发病一次</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一般以抑郁开始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几周后燥郁</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吃丙戊酸钠有效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抑郁时需要百忧解</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两三个月症状消失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可是她拒绝长期治疗</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en-US" altLang="zh-CN" sz="4400" dirty="0">
                <a:latin typeface="Times New Roman" pitchFamily="18" charset="0"/>
                <a:ea typeface="DFKai-SB" pitchFamily="65" charset="-120"/>
                <a:cs typeface="Times New Roman" pitchFamily="18" charset="0"/>
              </a:rPr>
              <a:t>40</a:t>
            </a:r>
            <a:r>
              <a:rPr lang="zh-CN" altLang="en-US" sz="4400" dirty="0">
                <a:latin typeface="Times New Roman" pitchFamily="18" charset="0"/>
                <a:ea typeface="DFKai-SB" pitchFamily="65" charset="-120"/>
                <a:cs typeface="Times New Roman" pitchFamily="18" charset="0"/>
              </a:rPr>
              <a:t>岁燥郁时有妄想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认为自己有能力预知未来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可以控制风雨气候温度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吃利培酮有效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en-US" altLang="zh-CN" sz="4400" dirty="0">
                <a:latin typeface="Times New Roman" pitchFamily="18" charset="0"/>
                <a:ea typeface="DFKai-SB" pitchFamily="65" charset="-120"/>
                <a:cs typeface="Times New Roman" pitchFamily="18" charset="0"/>
              </a:rPr>
              <a:t>42</a:t>
            </a:r>
            <a:r>
              <a:rPr lang="zh-CN" altLang="en-US" sz="4400" dirty="0">
                <a:latin typeface="Times New Roman" pitchFamily="18" charset="0"/>
                <a:ea typeface="DFKai-SB" pitchFamily="65" charset="-120"/>
                <a:cs typeface="Times New Roman" pitchFamily="18" charset="0"/>
              </a:rPr>
              <a:t>岁接受双向症是基因与环境互动造成的大脑功能紊乱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接受长期治疗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教会接纳她</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没有停止她的服事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八年没有复发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副作用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体重增加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4852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Henry Nouwen </a:t>
            </a:r>
            <a:r>
              <a:rPr lang="zh-CN" altLang="en-US" sz="4800" dirty="0">
                <a:solidFill>
                  <a:srgbClr val="FFFF00"/>
                </a:solidFill>
                <a:latin typeface="DFKai-SB" pitchFamily="65" charset="-120"/>
                <a:ea typeface="DFKai-SB" pitchFamily="65" charset="-120"/>
              </a:rPr>
              <a:t>卢云</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164122" y="810600"/>
            <a:ext cx="8979877" cy="6047399"/>
          </a:xfrm>
        </p:spPr>
        <p:txBody>
          <a:bodyPr>
            <a:normAutofit/>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1026" name="Picture 2">
            <a:extLst>
              <a:ext uri="{FF2B5EF4-FFF2-40B4-BE49-F238E27FC236}">
                <a16:creationId xmlns:a16="http://schemas.microsoft.com/office/drawing/2014/main" id="{447AE4E5-2AD6-4DFC-B053-78B6AA105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34" y="762000"/>
            <a:ext cx="9390916"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119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精神科学目前对精神疾病的理解</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914400"/>
            <a:ext cx="9144000" cy="5943600"/>
          </a:xfrm>
        </p:spPr>
        <p:txBody>
          <a:bodyPr>
            <a:normAutofit fontScale="85000" lnSpcReduction="1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精神疾病是基因与环境互动产生的大脑功能紊乱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所以治疗需要针对</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基因功能紊乱产生的症状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药物</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增加应付环境诱因的能力</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辅导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一些基督徒对此有三种困惑</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为什么圣经没有这样说</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精神科、心理学是属世小学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人的智慧</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唯独圣经不够？</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信仰、文化因素带来的困惑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精神疾病是信仰问题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鬼附造成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邪灵搅扰的结果</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4400" dirty="0">
                <a:latin typeface="KaiTi" panose="02010609060101010101" pitchFamily="49" charset="-122"/>
                <a:ea typeface="KaiTi" panose="02010609060101010101" pitchFamily="49" charset="-122"/>
                <a:cs typeface="Times New Roman" pitchFamily="18" charset="0"/>
              </a:rPr>
              <a:t>3.</a:t>
            </a:r>
            <a:r>
              <a:rPr lang="zh-CN" altLang="en-US" sz="4400" dirty="0">
                <a:latin typeface="KaiTi" panose="02010609060101010101" pitchFamily="49" charset="-122"/>
                <a:ea typeface="KaiTi" panose="02010609060101010101" pitchFamily="49" charset="-122"/>
                <a:cs typeface="Times New Roman" pitchFamily="18" charset="0"/>
              </a:rPr>
              <a:t>其他的偏见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药物治疗真的安全有效</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造成压力</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药有三分毒</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药物伤肝、脑、肾？</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1353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圣经与科学不同层面</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76200" y="762000"/>
            <a:ext cx="9296400" cy="6172200"/>
          </a:xfrm>
        </p:spPr>
        <p:txBody>
          <a:bodyPr>
            <a:normAutofit lnSpcReduction="10000"/>
          </a:bodyPr>
          <a:lstStyle/>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神两种启示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圣经特殊启示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大自然普通启示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是神不同层面的启示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不矛盾</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圣经</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启示重生得救</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生命更新、意义</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大自然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启示创造万物的机制、方法</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圣经启示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意义、目的</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en-US" altLang="zh-CN" sz="3300" dirty="0">
                <a:latin typeface="Times New Roman" panose="02020603050405020304" pitchFamily="18" charset="0"/>
                <a:ea typeface="KaiTi" panose="02010609060101010101" pitchFamily="49" charset="-122"/>
                <a:cs typeface="Times New Roman" panose="02020603050405020304" pitchFamily="18" charset="0"/>
              </a:rPr>
              <a:t>Meaning, purpose</a:t>
            </a: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普通启示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方法、机制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en-US" altLang="zh-CN" dirty="0">
                <a:latin typeface="Times New Roman" panose="02020603050405020304" pitchFamily="18" charset="0"/>
                <a:ea typeface="KaiTi" panose="02010609060101010101" pitchFamily="49" charset="-122"/>
                <a:cs typeface="Times New Roman" panose="02020603050405020304" pitchFamily="18" charset="0"/>
              </a:rPr>
              <a:t>Method, mechanism</a:t>
            </a: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感谢神我从</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1970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年代有了这了解</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很多矛盾解决</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可以坦然走上精神科学学术研究和临床的途径</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D4088A0-D63D-47A2-A9E5-896CDD72C7D7}"/>
                  </a:ext>
                </a:extLst>
              </p14:cNvPr>
              <p14:cNvContentPartPr/>
              <p14:nvPr/>
            </p14:nvContentPartPr>
            <p14:xfrm>
              <a:off x="8204400" y="5987880"/>
              <a:ext cx="360" cy="360"/>
            </p14:xfrm>
          </p:contentPart>
        </mc:Choice>
        <mc:Fallback xmlns="">
          <p:pic>
            <p:nvPicPr>
              <p:cNvPr id="2" name="Ink 1">
                <a:extLst>
                  <a:ext uri="{FF2B5EF4-FFF2-40B4-BE49-F238E27FC236}">
                    <a16:creationId xmlns:a16="http://schemas.microsoft.com/office/drawing/2014/main" id="{9D4088A0-D63D-47A2-A9E5-896CDD72C7D7}"/>
                  </a:ext>
                </a:extLst>
              </p:cNvPr>
              <p:cNvPicPr/>
              <p:nvPr/>
            </p:nvPicPr>
            <p:blipFill>
              <a:blip r:embed="rId5"/>
              <a:stretch>
                <a:fillRect/>
              </a:stretch>
            </p:blipFill>
            <p:spPr>
              <a:xfrm>
                <a:off x="8188560" y="5924520"/>
                <a:ext cx="31680" cy="127080"/>
              </a:xfrm>
              <a:prstGeom prst="rect">
                <a:avLst/>
              </a:prstGeom>
            </p:spPr>
          </p:pic>
        </mc:Fallback>
      </mc:AlternateContent>
    </p:spTree>
    <p:extLst>
      <p:ext uri="{BB962C8B-B14F-4D97-AF65-F5344CB8AC3E}">
        <p14:creationId xmlns:p14="http://schemas.microsoft.com/office/powerpoint/2010/main" val="15197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圣经与耶稣话语</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神特别启示</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096000"/>
          </a:xfrm>
        </p:spPr>
        <p:txBody>
          <a:bodyPr>
            <a:normAutofit/>
          </a:bodyPr>
          <a:lstStyle/>
          <a:p>
            <a:pPr>
              <a:lnSpc>
                <a:spcPct val="90000"/>
              </a:lnSpc>
              <a:buBlip>
                <a:blip r:embed="rId2"/>
              </a:buBlip>
              <a:defRPr/>
            </a:pPr>
            <a:r>
              <a:rPr lang="zh-CN" altLang="en-US" sz="3600" dirty="0">
                <a:latin typeface="Times New Roman" panose="02020603050405020304" pitchFamily="18" charset="0"/>
                <a:ea typeface="KaiTi" panose="02010609060101010101" pitchFamily="49" charset="-122"/>
                <a:cs typeface="Times New Roman" panose="02020603050405020304" pitchFamily="18" charset="0"/>
              </a:rPr>
              <a:t>提后</a:t>
            </a:r>
            <a:r>
              <a:rPr lang="en-US" altLang="zh-CN" sz="3600" dirty="0">
                <a:latin typeface="Times New Roman" panose="02020603050405020304" pitchFamily="18" charset="0"/>
                <a:ea typeface="KaiTi" panose="02010609060101010101" pitchFamily="49" charset="-122"/>
                <a:cs typeface="Times New Roman" panose="02020603050405020304" pitchFamily="18" charset="0"/>
              </a:rPr>
              <a:t>3:15-17</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这圣经能够使你有智慧，可以因信基督耶稣得着救恩</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全部圣经都是神所默示的</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在教训、责备、矫正和公义的训练各方面</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都是有益的</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为要使属神的人装备好</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可以完成各样的善工</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endPar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3600" dirty="0">
                <a:latin typeface="Times New Roman" panose="02020603050405020304" pitchFamily="18" charset="0"/>
                <a:ea typeface="KaiTi" panose="02010609060101010101" pitchFamily="49" charset="-122"/>
                <a:cs typeface="Times New Roman" panose="02020603050405020304" pitchFamily="18" charset="0"/>
              </a:rPr>
              <a:t>约</a:t>
            </a:r>
            <a:r>
              <a:rPr lang="en-US" altLang="zh-CN" sz="3600" dirty="0">
                <a:latin typeface="Times New Roman" panose="02020603050405020304" pitchFamily="18" charset="0"/>
                <a:ea typeface="KaiTi" panose="02010609060101010101" pitchFamily="49" charset="-122"/>
                <a:cs typeface="Times New Roman" panose="02020603050405020304" pitchFamily="18" charset="0"/>
              </a:rPr>
              <a:t>3:18</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从来没有人见过神</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只有在父怀里的独生子把他彰显出来</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 </a:t>
            </a:r>
            <a:endPar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7968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大自然</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神一般普通的启示</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91296" cy="6096000"/>
          </a:xfrm>
        </p:spPr>
        <p:txBody>
          <a:bodyPr>
            <a:normAutofit lnSpcReduction="10000"/>
          </a:bodyPr>
          <a:lstStyle/>
          <a:p>
            <a:pPr>
              <a:lnSpc>
                <a:spcPct val="90000"/>
              </a:lnSpc>
              <a:buBlip>
                <a:blip r:embed="rId2"/>
              </a:buBlip>
              <a:defRPr/>
            </a:pPr>
            <a:r>
              <a:rPr lang="zh-CN" altLang="en-US" sz="3600" dirty="0">
                <a:latin typeface="Times New Roman" panose="02020603050405020304" pitchFamily="18" charset="0"/>
                <a:ea typeface="KaiTi" panose="02010609060101010101" pitchFamily="49" charset="-122"/>
                <a:cs typeface="Times New Roman" panose="02020603050405020304" pitchFamily="18" charset="0"/>
              </a:rPr>
              <a:t>罗</a:t>
            </a:r>
            <a:r>
              <a:rPr lang="en-US" altLang="zh-CN" sz="3600" dirty="0">
                <a:latin typeface="Times New Roman" panose="02020603050405020304" pitchFamily="18" charset="0"/>
                <a:ea typeface="KaiTi" panose="02010609060101010101" pitchFamily="49" charset="-122"/>
                <a:cs typeface="Times New Roman" panose="02020603050405020304" pitchFamily="18" charset="0"/>
              </a:rPr>
              <a:t>1:19,20 </a:t>
            </a:r>
            <a:r>
              <a:rPr lang="zh-CN"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神的事情人所能知道的</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原显明在人心里</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因为神已经给他们显明</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 自从造天地以来</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神的永能和神性是明明可知的</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虽是眼不能见</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但借着所造之物就可以晓得</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叫人无可推诿</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p>
          <a:p>
            <a:pPr>
              <a:lnSpc>
                <a:spcPct val="90000"/>
              </a:lnSpc>
              <a:buBlip>
                <a:blip r:embed="rId2"/>
              </a:buBlip>
              <a:defRPr/>
            </a:pPr>
            <a:r>
              <a:rPr lang="zh-CN" altLang="en-US" sz="3600" dirty="0">
                <a:latin typeface="Times New Roman" panose="02020603050405020304" pitchFamily="18" charset="0"/>
                <a:ea typeface="KaiTi" panose="02010609060101010101" pitchFamily="49" charset="-122"/>
                <a:cs typeface="Times New Roman" panose="02020603050405020304" pitchFamily="18" charset="0"/>
              </a:rPr>
              <a:t>诗</a:t>
            </a:r>
            <a:r>
              <a:rPr lang="en-US" altLang="zh-CN" sz="3600" dirty="0">
                <a:latin typeface="Times New Roman" panose="02020603050405020304" pitchFamily="18" charset="0"/>
                <a:ea typeface="KaiTi" panose="02010609060101010101" pitchFamily="49" charset="-122"/>
                <a:cs typeface="Times New Roman" panose="02020603050405020304" pitchFamily="18" charset="0"/>
              </a:rPr>
              <a:t>19:1-3</a:t>
            </a:r>
            <a:r>
              <a:rPr lang="zh-CN" altLang="en-US"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诸天述说神的荣耀</a:t>
            </a:r>
            <a:r>
              <a:rPr lang="en-US" altLang="zh-CN"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穹苍传扬他手的作为</a:t>
            </a:r>
            <a:r>
              <a:rPr lang="en-US" altLang="zh-CN"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这日到那日发出言语</a:t>
            </a:r>
            <a:r>
              <a:rPr lang="en-US" altLang="zh-CN"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这夜到那夜传出知识</a:t>
            </a:r>
            <a:r>
              <a:rPr lang="en-US" altLang="zh-CN"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无言无语</a:t>
            </a:r>
            <a:r>
              <a:rPr lang="en-US" altLang="zh-CN"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也无声音可听</a:t>
            </a:r>
            <a:endParaRPr lang="en-US" altLang="zh-CN" sz="40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启</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4:11</a:t>
            </a:r>
            <a:r>
              <a:rPr lang="zh-TW"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我們的主</a:t>
            </a:r>
            <a:r>
              <a:rPr lang="en-US" altLang="zh-TW"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TW"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我們的神</a:t>
            </a:r>
            <a:r>
              <a:rPr lang="en-US" altLang="zh-TW"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TW"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你配得榮耀、尊貴、權柄</a:t>
            </a:r>
            <a:r>
              <a:rPr lang="en-US" altLang="zh-TW"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TW"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因為你創造了萬物</a:t>
            </a:r>
            <a:r>
              <a:rPr lang="en-US" altLang="zh-TW"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TW"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萬物因你的旨意被創造而存在</a:t>
            </a:r>
            <a:endPar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7055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死亡可以从不同角度看</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76200" y="762000"/>
            <a:ext cx="9372600" cy="6096000"/>
          </a:xfrm>
        </p:spPr>
        <p:txBody>
          <a:bodyPr>
            <a:normAutofit/>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为什么人会死</a:t>
            </a:r>
            <a:r>
              <a:rPr lang="en-US" altLang="zh-CN" sz="4400" dirty="0">
                <a:latin typeface="KaiTi" panose="02010609060101010101" pitchFamily="49" charset="-122"/>
                <a:ea typeface="KaiTi" panose="02010609060101010101" pitchFamily="49" charset="-122"/>
                <a:cs typeface="Times New Roman" pitchFamily="18" charset="0"/>
              </a:rPr>
              <a:t>?</a:t>
            </a: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圣经与科学提出不同答案</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并不矛盾</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圣经</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人离开神</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与神的生命隔离</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科学</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末端体磨损消失</a:t>
            </a:r>
            <a:r>
              <a:rPr lang="zh-CN" altLang="en-US" sz="4400" dirty="0">
                <a:latin typeface="KaiTi" panose="02010609060101010101" pitchFamily="49" charset="-122"/>
                <a:ea typeface="KaiTi" panose="02010609060101010101" pitchFamily="49" charset="-122"/>
                <a:cs typeface="Times New Roman" pitchFamily="18" charset="0"/>
                <a:sym typeface="Wingdings 3"/>
              </a:rPr>
              <a:t></a:t>
            </a:r>
            <a:r>
              <a:rPr lang="zh-CN" altLang="en-US" sz="4400" dirty="0">
                <a:latin typeface="KaiTi" panose="02010609060101010101" pitchFamily="49" charset="-122"/>
                <a:ea typeface="KaiTi" panose="02010609060101010101" pitchFamily="49" charset="-122"/>
                <a:cs typeface="Times New Roman" pitchFamily="18" charset="0"/>
              </a:rPr>
              <a:t>细胞死亡</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圣经答案</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从意义层面</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解答人为何离开神就死亡、需要救恩</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anose="02020603050405020304" pitchFamily="18" charset="0"/>
              </a:rPr>
              <a:t>科学答案</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从机制层面</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解答细胞活动如何停止</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如何延长细胞生命</a:t>
            </a:r>
            <a:endParaRPr lang="en-US" altLang="zh-CN" sz="4400" dirty="0">
              <a:latin typeface="KaiTi" panose="02010609060101010101" pitchFamily="49" charset="-122"/>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3040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案例</a:t>
            </a:r>
            <a:r>
              <a:rPr lang="en-US" altLang="zh-CN" sz="4800" dirty="0">
                <a:solidFill>
                  <a:srgbClr val="FFFF00"/>
                </a:solidFill>
                <a:latin typeface="KaiTi" panose="02010609060101010101" pitchFamily="49" charset="-122"/>
                <a:ea typeface="KaiTi" panose="02010609060101010101" pitchFamily="49" charset="-122"/>
              </a:rPr>
              <a:t>1</a:t>
            </a:r>
            <a:endPar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endParaRPr>
          </a:p>
        </p:txBody>
      </p:sp>
      <p:sp>
        <p:nvSpPr>
          <p:cNvPr id="3" name="Content Placeholder 2"/>
          <p:cNvSpPr>
            <a:spLocks noGrp="1"/>
          </p:cNvSpPr>
          <p:nvPr>
            <p:ph idx="4294967295"/>
          </p:nvPr>
        </p:nvSpPr>
        <p:spPr>
          <a:xfrm>
            <a:off x="0" y="609599"/>
            <a:ext cx="9372600" cy="6248401"/>
          </a:xfrm>
        </p:spPr>
        <p:txBody>
          <a:bodyPr>
            <a:normAutofit lnSpcReduction="10000"/>
          </a:bodyPr>
          <a:lstStyle/>
          <a:p>
            <a:pPr>
              <a:lnSpc>
                <a:spcPct val="90000"/>
              </a:lnSpc>
              <a:buBlip>
                <a:blip r:embed="rId2"/>
              </a:buBlip>
              <a:defRPr/>
            </a:pP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女经管经理</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成功</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有钱</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家族历史有抑郁焦虑双向症</a:t>
            </a:r>
            <a:endParaRPr lang="en-US" altLang="zh-CN" sz="40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30</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岁生孩子后抑郁</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药物治疗效果好</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 6</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个月后停药</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接受基督教辅导</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发现心里有许多偶像</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金钱</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名利</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权力</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悔改后灵性很大进步</a:t>
            </a:r>
            <a:endParaRPr lang="en-US" altLang="zh-CN" sz="40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十多年情况很好</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不需要治疗</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很多服事</a:t>
            </a:r>
            <a:endParaRPr lang="en-US" altLang="zh-CN" sz="40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45</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岁</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压力下抑郁症复发</a:t>
            </a:r>
            <a:endParaRPr lang="en-US" altLang="zh-CN" sz="40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懊恼</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我已经悔改</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灵性有更新</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为何复发</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p>
          <a:p>
            <a:pPr>
              <a:lnSpc>
                <a:spcPct val="90000"/>
              </a:lnSpc>
              <a:buBlip>
                <a:blip r:embed="rId2"/>
              </a:buBlip>
              <a:defRPr/>
            </a:pP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原因</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基因功能没有完全恢复</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,45</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岁时被环境压力诱动</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所以抑郁症复发</a:t>
            </a:r>
            <a:endParaRPr lang="en-US" altLang="zh-CN" sz="40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4900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a:defRPr/>
            </a:pPr>
            <a:r>
              <a:rPr lang="zh-CN" altLang="en-US" sz="4800" dirty="0">
                <a:solidFill>
                  <a:srgbClr val="FFFF00"/>
                </a:solidFill>
                <a:latin typeface="KaiTi" panose="02010609060101010101" pitchFamily="49" charset="-122"/>
                <a:ea typeface="KaiTi" panose="02010609060101010101" pitchFamily="49" charset="-122"/>
              </a:rPr>
              <a:t>死亡从不同的角度看</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096000"/>
          </a:xfrm>
        </p:spPr>
        <p:txBody>
          <a:bodyPr>
            <a:normAutofit/>
          </a:bodyPr>
          <a:lstStyle/>
          <a:p>
            <a:pPr marL="577850" indent="-577850" eaLnBrk="1" hangingPunct="1">
              <a:lnSpc>
                <a:spcPct val="90000"/>
              </a:lnSpc>
              <a:buFont typeface="Wingdings" pitchFamily="2" charset="2"/>
              <a:buNone/>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graphicFrame>
        <p:nvGraphicFramePr>
          <p:cNvPr id="2" name="Table 1"/>
          <p:cNvGraphicFramePr>
            <a:graphicFrameLocks noGrp="1"/>
          </p:cNvGraphicFramePr>
          <p:nvPr/>
        </p:nvGraphicFramePr>
        <p:xfrm>
          <a:off x="0" y="762000"/>
          <a:ext cx="9144000" cy="609599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930288">
                <a:tc>
                  <a:txBody>
                    <a:bodyPr/>
                    <a:lstStyle/>
                    <a:p>
                      <a:r>
                        <a:rPr lang="zh-CN" altLang="en-US" sz="4800" dirty="0">
                          <a:solidFill>
                            <a:schemeClr val="accent4">
                              <a:lumMod val="10000"/>
                            </a:schemeClr>
                          </a:solidFill>
                          <a:latin typeface="KaiTi" panose="02010609060101010101" pitchFamily="49" charset="-122"/>
                          <a:ea typeface="KaiTi" panose="02010609060101010101" pitchFamily="49" charset="-122"/>
                        </a:rPr>
                        <a:t>死亡</a:t>
                      </a:r>
                      <a:endParaRPr lang="en-US" sz="4800" dirty="0">
                        <a:solidFill>
                          <a:schemeClr val="accent4">
                            <a:lumMod val="10000"/>
                          </a:schemeClr>
                        </a:solidFill>
                        <a:latin typeface="KaiTi" panose="02010609060101010101" pitchFamily="49" charset="-122"/>
                        <a:ea typeface="KaiTi" panose="02010609060101010101" pitchFamily="49" charset="-122"/>
                      </a:endParaRPr>
                    </a:p>
                  </a:txBody>
                  <a:tcPr/>
                </a:tc>
                <a:tc>
                  <a:txBody>
                    <a:bodyPr/>
                    <a:lstStyle/>
                    <a:p>
                      <a:r>
                        <a:rPr lang="zh-CN" altLang="en-US" sz="4800" dirty="0">
                          <a:solidFill>
                            <a:schemeClr val="accent4">
                              <a:lumMod val="10000"/>
                            </a:schemeClr>
                          </a:solidFill>
                          <a:latin typeface="KaiTi" panose="02010609060101010101" pitchFamily="49" charset="-122"/>
                          <a:ea typeface="KaiTi" panose="02010609060101010101" pitchFamily="49" charset="-122"/>
                        </a:rPr>
                        <a:t>圣经</a:t>
                      </a:r>
                      <a:endParaRPr lang="en-US" sz="4800" dirty="0">
                        <a:solidFill>
                          <a:schemeClr val="accent4">
                            <a:lumMod val="10000"/>
                          </a:schemeClr>
                        </a:solidFill>
                        <a:latin typeface="KaiTi" panose="02010609060101010101" pitchFamily="49" charset="-122"/>
                        <a:ea typeface="KaiTi" panose="02010609060101010101" pitchFamily="49" charset="-122"/>
                      </a:endParaRPr>
                    </a:p>
                  </a:txBody>
                  <a:tcPr/>
                </a:tc>
                <a:tc>
                  <a:txBody>
                    <a:bodyPr/>
                    <a:lstStyle/>
                    <a:p>
                      <a:r>
                        <a:rPr lang="zh-CN" altLang="en-US" sz="4800" dirty="0">
                          <a:solidFill>
                            <a:schemeClr val="accent4">
                              <a:lumMod val="10000"/>
                            </a:schemeClr>
                          </a:solidFill>
                          <a:latin typeface="KaiTi" panose="02010609060101010101" pitchFamily="49" charset="-122"/>
                          <a:ea typeface="KaiTi" panose="02010609060101010101" pitchFamily="49" charset="-122"/>
                        </a:rPr>
                        <a:t>科学</a:t>
                      </a:r>
                      <a:endParaRPr lang="en-US" sz="4800" dirty="0">
                        <a:solidFill>
                          <a:schemeClr val="accent4">
                            <a:lumMod val="10000"/>
                          </a:schemeClr>
                        </a:solidFill>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10000"/>
                  </a:ext>
                </a:extLst>
              </a:tr>
              <a:tr h="1007812">
                <a:tc>
                  <a:txBody>
                    <a:bodyPr/>
                    <a:lstStyle/>
                    <a:p>
                      <a:r>
                        <a:rPr lang="zh-CN" altLang="en-US" sz="4800" b="1" dirty="0">
                          <a:solidFill>
                            <a:schemeClr val="accent4">
                              <a:lumMod val="10000"/>
                            </a:schemeClr>
                          </a:solidFill>
                          <a:latin typeface="KaiTi" panose="02010609060101010101" pitchFamily="49" charset="-122"/>
                          <a:ea typeface="KaiTi" panose="02010609060101010101" pitchFamily="49" charset="-122"/>
                        </a:rPr>
                        <a:t>原因</a:t>
                      </a:r>
                      <a:endParaRPr lang="en-US" sz="4800" b="1" dirty="0">
                        <a:solidFill>
                          <a:schemeClr val="accent4">
                            <a:lumMod val="10000"/>
                          </a:schemeClr>
                        </a:solidFill>
                        <a:latin typeface="KaiTi" panose="02010609060101010101" pitchFamily="49" charset="-122"/>
                        <a:ea typeface="KaiTi" panose="02010609060101010101" pitchFamily="49" charset="-122"/>
                      </a:endParaRPr>
                    </a:p>
                  </a:txBody>
                  <a:tcPr/>
                </a:tc>
                <a:tc>
                  <a:txBody>
                    <a:bodyPr/>
                    <a:lstStyle/>
                    <a:p>
                      <a:r>
                        <a:rPr lang="zh-CN" altLang="en-US" sz="4800" b="1" dirty="0">
                          <a:solidFill>
                            <a:schemeClr val="accent4">
                              <a:lumMod val="10000"/>
                            </a:schemeClr>
                          </a:solidFill>
                          <a:latin typeface="KaiTi" panose="02010609060101010101" pitchFamily="49" charset="-122"/>
                          <a:ea typeface="KaiTi" panose="02010609060101010101" pitchFamily="49" charset="-122"/>
                        </a:rPr>
                        <a:t>人犯罪堕落</a:t>
                      </a:r>
                      <a:endParaRPr lang="en-US" sz="4800" b="1" dirty="0">
                        <a:solidFill>
                          <a:schemeClr val="accent4">
                            <a:lumMod val="10000"/>
                          </a:schemeClr>
                        </a:solidFill>
                        <a:latin typeface="KaiTi" panose="02010609060101010101" pitchFamily="49" charset="-122"/>
                        <a:ea typeface="KaiTi" panose="02010609060101010101" pitchFamily="49" charset="-122"/>
                      </a:endParaRPr>
                    </a:p>
                  </a:txBody>
                  <a:tcPr/>
                </a:tc>
                <a:tc>
                  <a:txBody>
                    <a:bodyPr/>
                    <a:lstStyle/>
                    <a:p>
                      <a:r>
                        <a:rPr lang="zh-CN" altLang="en-US" sz="4800" b="1" dirty="0">
                          <a:solidFill>
                            <a:schemeClr val="accent4">
                              <a:lumMod val="10000"/>
                            </a:schemeClr>
                          </a:solidFill>
                          <a:latin typeface="KaiTi" panose="02010609060101010101" pitchFamily="49" charset="-122"/>
                          <a:ea typeface="KaiTi" panose="02010609060101010101" pitchFamily="49" charset="-122"/>
                        </a:rPr>
                        <a:t>末端体缩短</a:t>
                      </a:r>
                      <a:endParaRPr lang="en-US" sz="4800" b="1" dirty="0">
                        <a:solidFill>
                          <a:schemeClr val="accent4">
                            <a:lumMod val="10000"/>
                          </a:schemeClr>
                        </a:solidFill>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10001"/>
                  </a:ext>
                </a:extLst>
              </a:tr>
              <a:tr h="2325721">
                <a:tc>
                  <a:txBody>
                    <a:bodyPr/>
                    <a:lstStyle/>
                    <a:p>
                      <a:r>
                        <a:rPr lang="zh-CN" altLang="en-US" sz="4800" b="1" dirty="0">
                          <a:solidFill>
                            <a:schemeClr val="accent4">
                              <a:lumMod val="10000"/>
                            </a:schemeClr>
                          </a:solidFill>
                          <a:latin typeface="KaiTi" panose="02010609060101010101" pitchFamily="49" charset="-122"/>
                          <a:ea typeface="KaiTi" panose="02010609060101010101" pitchFamily="49" charset="-122"/>
                        </a:rPr>
                        <a:t>本质</a:t>
                      </a:r>
                      <a:endParaRPr lang="en-US" sz="4800" b="1" dirty="0">
                        <a:solidFill>
                          <a:schemeClr val="accent4">
                            <a:lumMod val="10000"/>
                          </a:schemeClr>
                        </a:solidFill>
                        <a:latin typeface="KaiTi" panose="02010609060101010101" pitchFamily="49" charset="-122"/>
                        <a:ea typeface="KaiTi" panose="02010609060101010101" pitchFamily="49" charset="-122"/>
                      </a:endParaRPr>
                    </a:p>
                  </a:txBody>
                  <a:tcPr/>
                </a:tc>
                <a:tc>
                  <a:txBody>
                    <a:bodyPr/>
                    <a:lstStyle/>
                    <a:p>
                      <a:r>
                        <a:rPr lang="zh-CN" altLang="en-US" sz="4800" b="1" dirty="0">
                          <a:solidFill>
                            <a:schemeClr val="accent4">
                              <a:lumMod val="10000"/>
                            </a:schemeClr>
                          </a:solidFill>
                          <a:latin typeface="KaiTi" panose="02010609060101010101" pitchFamily="49" charset="-122"/>
                          <a:ea typeface="KaiTi" panose="02010609060101010101" pitchFamily="49" charset="-122"/>
                        </a:rPr>
                        <a:t>人与神隔离</a:t>
                      </a:r>
                      <a:r>
                        <a:rPr lang="en-US" altLang="zh-CN" sz="4800" b="1" dirty="0">
                          <a:solidFill>
                            <a:schemeClr val="accent4">
                              <a:lumMod val="10000"/>
                            </a:schemeClr>
                          </a:solidFill>
                          <a:latin typeface="KaiTi" panose="02010609060101010101" pitchFamily="49" charset="-122"/>
                          <a:ea typeface="KaiTi" panose="02010609060101010101" pitchFamily="49" charset="-122"/>
                        </a:rPr>
                        <a:t>;</a:t>
                      </a:r>
                      <a:r>
                        <a:rPr lang="zh-CN" altLang="en-US" sz="4800" b="1" dirty="0">
                          <a:solidFill>
                            <a:schemeClr val="accent4">
                              <a:lumMod val="10000"/>
                            </a:schemeClr>
                          </a:solidFill>
                          <a:latin typeface="KaiTi" panose="02010609060101010101" pitchFamily="49" charset="-122"/>
                          <a:ea typeface="KaiTi" panose="02010609060101010101" pitchFamily="49" charset="-122"/>
                        </a:rPr>
                        <a:t> 人生充满矛盾 </a:t>
                      </a:r>
                      <a:endParaRPr lang="en-US" sz="4800" b="1" dirty="0">
                        <a:solidFill>
                          <a:schemeClr val="accent4">
                            <a:lumMod val="10000"/>
                          </a:schemeClr>
                        </a:solidFill>
                        <a:latin typeface="KaiTi" panose="02010609060101010101" pitchFamily="49" charset="-122"/>
                        <a:ea typeface="KaiTi" panose="02010609060101010101" pitchFamily="49" charset="-122"/>
                      </a:endParaRPr>
                    </a:p>
                  </a:txBody>
                  <a:tcPr/>
                </a:tc>
                <a:tc>
                  <a:txBody>
                    <a:bodyPr/>
                    <a:lstStyle/>
                    <a:p>
                      <a:r>
                        <a:rPr lang="zh-CN" altLang="en-US" sz="4800" b="1" dirty="0">
                          <a:solidFill>
                            <a:schemeClr val="accent4">
                              <a:lumMod val="10000"/>
                            </a:schemeClr>
                          </a:solidFill>
                          <a:latin typeface="KaiTi" panose="02010609060101010101" pitchFamily="49" charset="-122"/>
                          <a:ea typeface="KaiTi" panose="02010609060101010101" pitchFamily="49" charset="-122"/>
                        </a:rPr>
                        <a:t>生理活动停止</a:t>
                      </a:r>
                      <a:endParaRPr lang="en-US" sz="4800" b="1" dirty="0">
                        <a:solidFill>
                          <a:schemeClr val="accent4">
                            <a:lumMod val="10000"/>
                          </a:schemeClr>
                        </a:solidFill>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10002"/>
                  </a:ext>
                </a:extLst>
              </a:tr>
              <a:tr h="1832178">
                <a:tc>
                  <a:txBody>
                    <a:bodyPr/>
                    <a:lstStyle/>
                    <a:p>
                      <a:r>
                        <a:rPr lang="zh-CN" altLang="en-US" sz="4800" b="1" dirty="0">
                          <a:solidFill>
                            <a:schemeClr val="accent4">
                              <a:lumMod val="10000"/>
                            </a:schemeClr>
                          </a:solidFill>
                          <a:latin typeface="KaiTi" panose="02010609060101010101" pitchFamily="49" charset="-122"/>
                          <a:ea typeface="KaiTi" panose="02010609060101010101" pitchFamily="49" charset="-122"/>
                        </a:rPr>
                        <a:t>解决</a:t>
                      </a:r>
                      <a:endParaRPr lang="en-US" sz="4800" b="1" dirty="0">
                        <a:solidFill>
                          <a:schemeClr val="accent4">
                            <a:lumMod val="10000"/>
                          </a:schemeClr>
                        </a:solidFill>
                        <a:latin typeface="KaiTi" panose="02010609060101010101" pitchFamily="49" charset="-122"/>
                        <a:ea typeface="KaiTi" panose="02010609060101010101" pitchFamily="49" charset="-122"/>
                      </a:endParaRPr>
                    </a:p>
                  </a:txBody>
                  <a:tcPr/>
                </a:tc>
                <a:tc>
                  <a:txBody>
                    <a:bodyPr/>
                    <a:lstStyle/>
                    <a:p>
                      <a:r>
                        <a:rPr lang="zh-CN" altLang="en-US" sz="4800" b="1" dirty="0">
                          <a:solidFill>
                            <a:schemeClr val="accent4">
                              <a:lumMod val="10000"/>
                            </a:schemeClr>
                          </a:solidFill>
                          <a:latin typeface="KaiTi" panose="02010609060101010101" pitchFamily="49" charset="-122"/>
                          <a:ea typeface="KaiTi" panose="02010609060101010101" pitchFamily="49" charset="-122"/>
                        </a:rPr>
                        <a:t>悔改重生</a:t>
                      </a:r>
                      <a:r>
                        <a:rPr lang="en-US" altLang="zh-CN" sz="4800" b="1" dirty="0">
                          <a:solidFill>
                            <a:schemeClr val="accent4">
                              <a:lumMod val="10000"/>
                            </a:schemeClr>
                          </a:solidFill>
                          <a:latin typeface="KaiTi" panose="02010609060101010101" pitchFamily="49" charset="-122"/>
                          <a:ea typeface="KaiTi" panose="02010609060101010101" pitchFamily="49" charset="-122"/>
                        </a:rPr>
                        <a:t>;</a:t>
                      </a:r>
                      <a:r>
                        <a:rPr lang="zh-CN" altLang="en-US" sz="4800" b="1" dirty="0">
                          <a:solidFill>
                            <a:schemeClr val="accent4">
                              <a:lumMod val="10000"/>
                            </a:schemeClr>
                          </a:solidFill>
                          <a:latin typeface="KaiTi" panose="02010609060101010101" pitchFamily="49" charset="-122"/>
                          <a:ea typeface="KaiTi" panose="02010609060101010101" pitchFamily="49" charset="-122"/>
                        </a:rPr>
                        <a:t>生命更新</a:t>
                      </a:r>
                      <a:endParaRPr lang="en-US" sz="4800" b="1" dirty="0">
                        <a:solidFill>
                          <a:schemeClr val="accent4">
                            <a:lumMod val="10000"/>
                          </a:schemeClr>
                        </a:solidFill>
                        <a:latin typeface="KaiTi" panose="02010609060101010101" pitchFamily="49" charset="-122"/>
                        <a:ea typeface="KaiTi" panose="02010609060101010101" pitchFamily="49" charset="-122"/>
                      </a:endParaRPr>
                    </a:p>
                  </a:txBody>
                  <a:tcPr/>
                </a:tc>
                <a:tc>
                  <a:txBody>
                    <a:bodyPr/>
                    <a:lstStyle/>
                    <a:p>
                      <a:r>
                        <a:rPr lang="zh-CN" altLang="en-US" sz="4800" b="1" dirty="0">
                          <a:solidFill>
                            <a:schemeClr val="accent4">
                              <a:lumMod val="10000"/>
                            </a:schemeClr>
                          </a:solidFill>
                          <a:latin typeface="KaiTi" panose="02010609060101010101" pitchFamily="49" charset="-122"/>
                          <a:ea typeface="KaiTi" panose="02010609060101010101" pitchFamily="49" charset="-122"/>
                        </a:rPr>
                        <a:t>修补末端体</a:t>
                      </a:r>
                      <a:r>
                        <a:rPr lang="en-US" altLang="zh-CN" sz="4800" b="1" dirty="0">
                          <a:solidFill>
                            <a:schemeClr val="accent4">
                              <a:lumMod val="10000"/>
                            </a:schemeClr>
                          </a:solidFill>
                          <a:latin typeface="KaiTi" panose="02010609060101010101" pitchFamily="49" charset="-122"/>
                          <a:ea typeface="KaiTi" panose="02010609060101010101" pitchFamily="49" charset="-122"/>
                        </a:rPr>
                        <a:t>:</a:t>
                      </a:r>
                      <a:r>
                        <a:rPr lang="zh-CN" altLang="en-US" sz="4800" b="0" dirty="0">
                          <a:solidFill>
                            <a:schemeClr val="accent4">
                              <a:lumMod val="10000"/>
                            </a:schemeClr>
                          </a:solidFill>
                          <a:latin typeface="KaiTi" panose="02010609060101010101" pitchFamily="49" charset="-122"/>
                          <a:ea typeface="KaiTi" panose="02010609060101010101" pitchFamily="49" charset="-122"/>
                        </a:rPr>
                        <a:t>靠</a:t>
                      </a:r>
                      <a:endParaRPr lang="en-US" altLang="zh-CN" sz="4800" b="0" dirty="0">
                        <a:solidFill>
                          <a:schemeClr val="accent4">
                            <a:lumMod val="10000"/>
                          </a:schemeClr>
                        </a:solidFill>
                        <a:latin typeface="KaiTi" panose="02010609060101010101" pitchFamily="49" charset="-122"/>
                        <a:ea typeface="KaiTi" panose="02010609060101010101" pitchFamily="49" charset="-122"/>
                      </a:endParaRPr>
                    </a:p>
                    <a:p>
                      <a:r>
                        <a:rPr lang="zh-CN" altLang="en-US" sz="4400" b="1" dirty="0">
                          <a:solidFill>
                            <a:schemeClr val="accent4">
                              <a:lumMod val="10000"/>
                            </a:schemeClr>
                          </a:solidFill>
                          <a:latin typeface="KaiTi" panose="02010609060101010101" pitchFamily="49" charset="-122"/>
                          <a:ea typeface="KaiTi" panose="02010609060101010101" pitchFamily="49" charset="-122"/>
                        </a:rPr>
                        <a:t>锻炼</a:t>
                      </a:r>
                      <a:r>
                        <a:rPr lang="en-US" altLang="zh-CN" sz="4400" b="1" dirty="0">
                          <a:solidFill>
                            <a:schemeClr val="accent4">
                              <a:lumMod val="10000"/>
                            </a:schemeClr>
                          </a:solidFill>
                          <a:latin typeface="KaiTi" panose="02010609060101010101" pitchFamily="49" charset="-122"/>
                          <a:ea typeface="KaiTi" panose="02010609060101010101" pitchFamily="49" charset="-122"/>
                        </a:rPr>
                        <a:t>;</a:t>
                      </a:r>
                      <a:r>
                        <a:rPr lang="zh-CN" altLang="en-US" sz="4400" b="1" dirty="0">
                          <a:solidFill>
                            <a:schemeClr val="accent4">
                              <a:lumMod val="10000"/>
                            </a:schemeClr>
                          </a:solidFill>
                          <a:latin typeface="KaiTi" panose="02010609060101010101" pitchFamily="49" charset="-122"/>
                          <a:ea typeface="KaiTi" panose="02010609060101010101" pitchFamily="49" charset="-122"/>
                        </a:rPr>
                        <a:t>营养</a:t>
                      </a:r>
                      <a:r>
                        <a:rPr lang="en-US" altLang="zh-CN" sz="4400" b="1" dirty="0">
                          <a:solidFill>
                            <a:schemeClr val="accent4">
                              <a:lumMod val="10000"/>
                            </a:schemeClr>
                          </a:solidFill>
                          <a:latin typeface="KaiTi" panose="02010609060101010101" pitchFamily="49" charset="-122"/>
                          <a:ea typeface="KaiTi" panose="02010609060101010101" pitchFamily="49" charset="-122"/>
                        </a:rPr>
                        <a:t>;</a:t>
                      </a:r>
                      <a:r>
                        <a:rPr lang="zh-CN" altLang="en-US" sz="4400" b="1" dirty="0">
                          <a:solidFill>
                            <a:schemeClr val="accent4">
                              <a:lumMod val="10000"/>
                            </a:schemeClr>
                          </a:solidFill>
                          <a:latin typeface="KaiTi" panose="02010609060101010101" pitchFamily="49" charset="-122"/>
                          <a:ea typeface="KaiTi" panose="02010609060101010101" pitchFamily="49" charset="-122"/>
                        </a:rPr>
                        <a:t>压力</a:t>
                      </a:r>
                      <a:endParaRPr lang="en-US" sz="4400" b="1" dirty="0">
                        <a:solidFill>
                          <a:schemeClr val="accent4">
                            <a:lumMod val="10000"/>
                          </a:schemeClr>
                        </a:solidFill>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01722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xfrm>
            <a:off x="0" y="0"/>
            <a:ext cx="9144000" cy="762000"/>
          </a:xfrm>
        </p:spPr>
        <p:txBody>
          <a:bodyPr/>
          <a:lstStyle/>
          <a:p>
            <a:r>
              <a:rPr lang="en-US" sz="4800" dirty="0">
                <a:solidFill>
                  <a:srgbClr val="FFFF00"/>
                </a:solidFill>
                <a:latin typeface="Times New Roman" pitchFamily="18" charset="0"/>
                <a:ea typeface="DFKai-SB" pitchFamily="65" charset="-120"/>
                <a:cs typeface="Times New Roman" pitchFamily="18" charset="0"/>
              </a:rPr>
              <a:t>Telomeres: </a:t>
            </a:r>
            <a:r>
              <a:rPr lang="zh-CN" altLang="en-US" sz="4800" dirty="0">
                <a:solidFill>
                  <a:srgbClr val="FFFF00"/>
                </a:solidFill>
                <a:latin typeface="Times New Roman" pitchFamily="18" charset="0"/>
                <a:ea typeface="DFKai-SB" pitchFamily="65" charset="-120"/>
                <a:cs typeface="Times New Roman" pitchFamily="18" charset="0"/>
              </a:rPr>
              <a:t>末</a:t>
            </a:r>
            <a:r>
              <a:rPr lang="zh-CN" altLang="en-US" sz="4800" dirty="0">
                <a:solidFill>
                  <a:srgbClr val="FFFF00"/>
                </a:solidFill>
                <a:latin typeface="KaiTi" panose="02010609060101010101" pitchFamily="49" charset="-122"/>
                <a:ea typeface="KaiTi" panose="02010609060101010101" pitchFamily="49" charset="-122"/>
                <a:cs typeface="Times New Roman" pitchFamily="18" charset="0"/>
              </a:rPr>
              <a:t>端体</a:t>
            </a:r>
            <a:r>
              <a:rPr lang="en-US" altLang="zh-CN" sz="48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800" dirty="0">
                <a:solidFill>
                  <a:srgbClr val="FFFF00"/>
                </a:solidFill>
                <a:latin typeface="KaiTi" panose="02010609060101010101" pitchFamily="49" charset="-122"/>
                <a:ea typeface="KaiTi" panose="02010609060101010101" pitchFamily="49" charset="-122"/>
                <a:cs typeface="Times New Roman" pitchFamily="18" charset="0"/>
              </a:rPr>
              <a:t>控制生命长短</a:t>
            </a:r>
          </a:p>
        </p:txBody>
      </p:sp>
      <p:pic>
        <p:nvPicPr>
          <p:cNvPr id="698371" name="Picture 3" descr="Telomeres[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2000"/>
            <a:ext cx="9144000" cy="609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1819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endParaRPr lang="en-US"/>
          </a:p>
        </p:txBody>
      </p:sp>
      <p:pic>
        <p:nvPicPr>
          <p:cNvPr id="699395" name="Picture 3" descr="TelomerNobel20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0"/>
            <a:ext cx="54864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23116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增加末端体长度</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可能增加寿命</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096000"/>
          </a:xfrm>
        </p:spPr>
        <p:txBody>
          <a:bodyPr>
            <a:normAutofit fontScale="92500"/>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染色体不断以端粒酶来修补端粒体</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端粒酶功能受以下因素影响</a:t>
            </a:r>
            <a:r>
              <a:rPr lang="en-US" altLang="zh-CN" sz="4400" dirty="0">
                <a:latin typeface="KaiTi" panose="02010609060101010101" pitchFamily="49" charset="-122"/>
                <a:ea typeface="KaiTi" panose="02010609060101010101" pitchFamily="49" charset="-122"/>
                <a:cs typeface="Times New Roman" pitchFamily="18" charset="0"/>
              </a:rPr>
              <a:t>:</a:t>
            </a:r>
          </a:p>
          <a:p>
            <a:pPr marL="0" indent="0" eaLnBrk="1" hangingPunct="1">
              <a:lnSpc>
                <a:spcPct val="90000"/>
              </a:lnSpc>
              <a:buNone/>
              <a:defRPr/>
            </a:pP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年龄</a:t>
            </a:r>
            <a:endParaRPr lang="en-US" altLang="zh-CN" sz="4400" dirty="0">
              <a:latin typeface="KaiTi" panose="02010609060101010101" pitchFamily="49" charset="-122"/>
              <a:ea typeface="KaiTi" panose="02010609060101010101" pitchFamily="49" charset="-122"/>
              <a:cs typeface="Times New Roman" pitchFamily="18" charset="0"/>
              <a:sym typeface="Wingdings 2"/>
            </a:endParaRPr>
          </a:p>
          <a:p>
            <a:pPr marL="0" indent="0" eaLnBrk="1" hangingPunct="1">
              <a:lnSpc>
                <a:spcPct val="90000"/>
              </a:lnSpc>
              <a:buNone/>
              <a:defRPr/>
            </a:pP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适度的锻炼</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前列腺癌</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p>
          <a:p>
            <a:pPr marL="0" indent="0" eaLnBrk="1" hangingPunct="1">
              <a:lnSpc>
                <a:spcPct val="90000"/>
              </a:lnSpc>
              <a:buNone/>
              <a:defRPr/>
            </a:pP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压力</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自闭症母亲</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p>
          <a:p>
            <a:pPr marL="0" indent="0">
              <a:lnSpc>
                <a:spcPct val="90000"/>
              </a:lnSpc>
              <a:buNone/>
              <a:defRPr/>
            </a:pP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适当的营养</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能量</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脂肪</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炭水化合</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 </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蔬菜</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水果</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sym typeface="Wingdings 2"/>
              </a:rPr>
              <a:t>恒河猴</a:t>
            </a:r>
            <a:r>
              <a:rPr lang="en-US" altLang="zh-CN" sz="4400" dirty="0">
                <a:latin typeface="KaiTi" panose="02010609060101010101" pitchFamily="49" charset="-122"/>
                <a:ea typeface="KaiTi" panose="02010609060101010101" pitchFamily="49" charset="-122"/>
                <a:cs typeface="Times New Roman" pitchFamily="18" charset="0"/>
                <a:sym typeface="Wingdings 2"/>
              </a:rPr>
              <a:t>)</a:t>
            </a:r>
          </a:p>
          <a:p>
            <a:pPr marL="0" indent="0">
              <a:lnSpc>
                <a:spcPct val="90000"/>
              </a:lnSpc>
              <a:buNone/>
              <a:defRPr/>
            </a:pPr>
            <a:r>
              <a:rPr lang="en-US" altLang="zh-CN" sz="4400" dirty="0">
                <a:latin typeface="KaiTi" panose="02010609060101010101" pitchFamily="49" charset="-122"/>
                <a:ea typeface="KaiTi" panose="02010609060101010101" pitchFamily="49" charset="-122"/>
                <a:cs typeface="Times New Roman" pitchFamily="18" charset="0"/>
                <a:sym typeface="Wingdings 2"/>
              </a:rPr>
              <a:t></a:t>
            </a:r>
            <a:r>
              <a:rPr lang="zh-CN" altLang="en-US" sz="4400" dirty="0">
                <a:latin typeface="KaiTi" panose="02010609060101010101" pitchFamily="49" charset="-122"/>
                <a:ea typeface="KaiTi" panose="02010609060101010101" pitchFamily="49" charset="-122"/>
                <a:cs typeface="Times New Roman" pitchFamily="18" charset="0"/>
              </a:rPr>
              <a:t>其他未知因素</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defRPr/>
            </a:pPr>
            <a:r>
              <a:rPr lang="zh-CN" altLang="en-US" sz="4400" dirty="0">
                <a:latin typeface="KaiTi" panose="02010609060101010101" pitchFamily="49" charset="-122"/>
                <a:ea typeface="KaiTi" panose="02010609060101010101" pitchFamily="49" charset="-122"/>
                <a:cs typeface="Times New Roman" pitchFamily="18" charset="0"/>
              </a:rPr>
              <a:t>目前不少人正在研究如何修补末端体</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04598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a:defRPr/>
            </a:pPr>
            <a:r>
              <a:rPr lang="zh-CN" altLang="en-US" sz="4800" dirty="0">
                <a:solidFill>
                  <a:srgbClr val="FFFF00"/>
                </a:solidFill>
                <a:latin typeface="KaiTi" panose="02010609060101010101" pitchFamily="49" charset="-122"/>
                <a:ea typeface="KaiTi" panose="02010609060101010101" pitchFamily="49" charset="-122"/>
              </a:rPr>
              <a:t>末端体随年龄缩短</a:t>
            </a:r>
            <a:endParaRPr lang="en-US" altLang="zh-CN" sz="4800" dirty="0">
              <a:solidFill>
                <a:srgbClr val="FFFF00"/>
              </a:solidFill>
              <a:latin typeface="KaiTi" panose="02010609060101010101" pitchFamily="49" charset="-122"/>
              <a:ea typeface="KaiTi" panose="02010609060101010101" pitchFamily="49" charset="-122"/>
            </a:endParaRPr>
          </a:p>
        </p:txBody>
      </p:sp>
      <p:graphicFrame>
        <p:nvGraphicFramePr>
          <p:cNvPr id="2" name="Content Placeholder 1"/>
          <p:cNvGraphicFramePr>
            <a:graphicFrameLocks noGrp="1"/>
          </p:cNvGraphicFramePr>
          <p:nvPr>
            <p:ph idx="4294967295"/>
          </p:nvPr>
        </p:nvGraphicFramePr>
        <p:xfrm>
          <a:off x="-152400" y="762000"/>
          <a:ext cx="9296400" cy="609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3744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83"/>
            <a:ext cx="9144000" cy="982717"/>
          </a:xfrm>
        </p:spPr>
        <p:txBody>
          <a:bodyPr>
            <a:normAutofit fontScale="90000"/>
          </a:bodyPr>
          <a:lstStyle/>
          <a:p>
            <a:r>
              <a:rPr lang="zh-CN" altLang="en-US"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克隆羊</a:t>
            </a:r>
            <a:r>
              <a:rPr lang="en-US" alt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Dolly:</a:t>
            </a:r>
            <a:r>
              <a:rPr lang="zh-CN" altLang="en-US"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六嵗壽命</a:t>
            </a:r>
            <a:r>
              <a:rPr lang="en-US" alt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末端体问题</a:t>
            </a:r>
            <a:endParaRPr lang="en-US" sz="4800" dirty="0">
              <a:latin typeface="Times New Roman" panose="02020603050405020304" pitchFamily="18" charset="0"/>
              <a:ea typeface="KaiTi" panose="02010609060101010101" pitchFamily="49" charset="-122"/>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54863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66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normAutofit/>
          </a:bodyPr>
          <a:lstStyle/>
          <a:p>
            <a:pPr>
              <a:defRPr/>
            </a:pPr>
            <a:r>
              <a:rPr lang="zh-CN" altLang="en-US" sz="4800" dirty="0">
                <a:solidFill>
                  <a:srgbClr val="FFFF00"/>
                </a:solidFill>
                <a:latin typeface="KaiTi" panose="02010609060101010101" pitchFamily="49" charset="-122"/>
                <a:ea typeface="KaiTi" panose="02010609060101010101" pitchFamily="49" charset="-122"/>
                <a:cs typeface="Times New Roman" pitchFamily="18" charset="0"/>
              </a:rPr>
              <a:t>克隆羊</a:t>
            </a:r>
            <a:r>
              <a:rPr lang="zh-CN" altLang="en-US" sz="4800" dirty="0">
                <a:solidFill>
                  <a:srgbClr val="FFFF00"/>
                </a:solidFill>
                <a:latin typeface="Times New Roman" pitchFamily="18" charset="0"/>
                <a:ea typeface="DFKai-SB" pitchFamily="65" charset="-120"/>
                <a:cs typeface="Times New Roman" pitchFamily="18" charset="0"/>
              </a:rPr>
              <a:t> </a:t>
            </a:r>
            <a:r>
              <a:rPr lang="en-US" altLang="zh-CN" sz="4800" dirty="0">
                <a:solidFill>
                  <a:srgbClr val="FFFF00"/>
                </a:solidFill>
                <a:latin typeface="Times New Roman" pitchFamily="18" charset="0"/>
                <a:ea typeface="DFKai-SB" pitchFamily="65" charset="-120"/>
                <a:cs typeface="Times New Roman" pitchFamily="18" charset="0"/>
              </a:rPr>
              <a:t>Dolly</a:t>
            </a:r>
            <a:r>
              <a:rPr lang="zh-CN" altLang="en-US" sz="4800" dirty="0">
                <a:solidFill>
                  <a:srgbClr val="FFFF00"/>
                </a:solidFill>
                <a:latin typeface="Times New Roman" pitchFamily="18" charset="0"/>
                <a:ea typeface="DFKai-SB" pitchFamily="65" charset="-120"/>
                <a:cs typeface="Times New Roman" pitchFamily="18" charset="0"/>
              </a:rPr>
              <a:t>：</a:t>
            </a:r>
            <a:r>
              <a:rPr lang="en-US" altLang="zh-CN" sz="4800" dirty="0">
                <a:solidFill>
                  <a:srgbClr val="FFFF00"/>
                </a:solidFill>
                <a:latin typeface="Times New Roman" pitchFamily="18" charset="0"/>
                <a:ea typeface="DFKai-SB" pitchFamily="65" charset="-120"/>
                <a:cs typeface="Times New Roman" pitchFamily="18" charset="0"/>
              </a:rPr>
              <a:t>1996-2003</a:t>
            </a:r>
            <a:endParaRPr lang="en-US" sz="4800" dirty="0">
              <a:solidFill>
                <a:srgbClr val="FFFF00"/>
              </a:solidFill>
              <a:latin typeface="Times New Roman" pitchFamily="18" charset="0"/>
              <a:ea typeface="DFKai-SB" pitchFamily="65" charset="-120"/>
              <a:cs typeface="Times New Roman" pitchFamily="18" charset="0"/>
            </a:endParaRPr>
          </a:p>
        </p:txBody>
      </p:sp>
      <p:pic>
        <p:nvPicPr>
          <p:cNvPr id="6147" name="Picture 2" descr="C:\Users\ghsumtr\Pictures\Dolly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762000"/>
            <a:ext cx="9677400" cy="6248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778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4000" dirty="0">
                <a:solidFill>
                  <a:srgbClr val="FFFF00"/>
                </a:solidFill>
                <a:latin typeface="KaiTi" panose="02010609060101010101" pitchFamily="49" charset="-122"/>
                <a:ea typeface="KaiTi" panose="02010609060101010101" pitchFamily="49" charset="-122"/>
              </a:rPr>
              <a:t>科学与神迹并不矛盾</a:t>
            </a:r>
            <a:endParaRPr lang="en-US" altLang="zh-CN" sz="40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533400"/>
            <a:ext cx="9144000" cy="6705600"/>
          </a:xfrm>
        </p:spPr>
        <p:txBody>
          <a:bodyPr>
            <a:normAutofit fontScale="85000" lnSpcReduction="10000"/>
          </a:bodyPr>
          <a:lstStyle/>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自然科学研究神大自然中有条理</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次序</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逻辑</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可理解的机制和方法</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可是有太多还没有发现</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CS</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Lewis:</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神创造的大自然里充满</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神迹</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比如水变酒在大自然中每年都发生</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雨水</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3"/>
              </a:rPr>
              <a:t>下到地上葡萄根吸收长出葡萄葡萄掉在地上发酵葡萄酒</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耶稣以水变酒的神迹却不是用神在大自然里以水变酒的机制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目前科学还没有找到耶稣这神迹的机制</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耶稣</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以水变酒</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神迹与大自然机制不同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却不矛盾</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我们不能说因为耶稣以水变酒神迹机制还没有发现所以不可能</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728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科学</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新发现不断出现</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609600"/>
            <a:ext cx="9144000" cy="6248400"/>
          </a:xfrm>
        </p:spPr>
        <p:txBody>
          <a:bodyPr>
            <a:normAutofit fontScale="92500" lnSpcReduction="10000"/>
          </a:bodyPr>
          <a:lstStyle/>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神大自然里很多机制科学还没有发现</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最近才发现的两个例子：</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1.CRISP-R: </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本来是细菌对付病毒的防卫机制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 2011</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了解后</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现在用来改变基因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 2020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得诺贝尔医学奖</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中药治本可以改变基因是幻想</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大脑在成长期的修剪</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:80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年代发现</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不要把小孩在青少年期送到国外</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科学以后可能发现神在大自然里更多现在没有被发现的机制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没有发现的机制不等于不可能</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2523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1"/>
            <a:ext cx="9144000" cy="1447801"/>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2020</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诺贝尔</a:t>
            </a: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CRISP-R</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得奖人</a:t>
            </a:r>
            <a:b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b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Jennifer </a:t>
            </a:r>
            <a:r>
              <a:rPr lang="en-US" altLang="zh-CN" sz="4000" dirty="0" err="1">
                <a:solidFill>
                  <a:srgbClr val="FFFF00"/>
                </a:solidFill>
                <a:latin typeface="Times New Roman" panose="02020603050405020304" pitchFamily="18" charset="0"/>
                <a:ea typeface="DFKai-SB" pitchFamily="65" charset="-120"/>
                <a:cs typeface="Times New Roman" panose="02020603050405020304" pitchFamily="18" charset="0"/>
              </a:rPr>
              <a:t>Doudner</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a:t>
            </a:r>
            <a:r>
              <a:rPr lang="zh-CN" altLang="en-US" sz="4000" dirty="0">
                <a:solidFill>
                  <a:srgbClr val="FFFF00"/>
                </a:solidFill>
                <a:latin typeface="Times New Roman" panose="02020603050405020304" pitchFamily="18" charset="0"/>
                <a:ea typeface="DFKai-SB" pitchFamily="65" charset="-120"/>
                <a:cs typeface="Times New Roman" panose="02020603050405020304" pitchFamily="18" charset="0"/>
              </a:rPr>
              <a:t> </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Emmanuelle Charpentier</a:t>
            </a:r>
          </a:p>
        </p:txBody>
      </p:sp>
      <p:sp>
        <p:nvSpPr>
          <p:cNvPr id="3" name="Content Placeholder 2"/>
          <p:cNvSpPr>
            <a:spLocks noGrp="1"/>
          </p:cNvSpPr>
          <p:nvPr>
            <p:ph idx="4294967295"/>
          </p:nvPr>
        </p:nvSpPr>
        <p:spPr>
          <a:xfrm>
            <a:off x="-365760" y="1255935"/>
            <a:ext cx="10289948" cy="6648391"/>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1026" name="Picture 2" descr="Jennifer A. Doudna and Emmanuelle Charpentier pose together for a portrait">
            <a:extLst>
              <a:ext uri="{FF2B5EF4-FFF2-40B4-BE49-F238E27FC236}">
                <a16:creationId xmlns:a16="http://schemas.microsoft.com/office/drawing/2014/main" id="{044B50F0-C80A-464C-B639-C90F47FAE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9" y="1600200"/>
            <a:ext cx="9045054" cy="541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9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基因与环境互动</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基因操纵身体生理功能</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一般基因的功能需要被诱动后才表达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显示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出来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诱动的因素很多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环境因素可以诱动基因功能的表达</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基因</a:t>
            </a:r>
            <a:r>
              <a:rPr lang="en-US" altLang="zh-CN" sz="4400" dirty="0">
                <a:latin typeface="Times New Roman" pitchFamily="18" charset="0"/>
                <a:ea typeface="DFKai-SB" pitchFamily="65" charset="-120"/>
                <a:cs typeface="Times New Roman" pitchFamily="18" charset="0"/>
              </a:rPr>
              <a:t>DNA</a:t>
            </a:r>
            <a:r>
              <a:rPr lang="zh-CN" altLang="en-US" sz="4400" dirty="0">
                <a:latin typeface="Times New Roman" pitchFamily="18" charset="0"/>
                <a:ea typeface="DFKai-SB" pitchFamily="65" charset="-120"/>
                <a:cs typeface="Times New Roman" pitchFamily="18" charset="0"/>
              </a:rPr>
              <a:t>密码的程序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假如跟正常版本有一点不同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可以造成它比较容易被特殊环境因素诱动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基因密码一般不能轻易改变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所以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中药治本</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是不可能的</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46698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大脑修剪</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以前不知道的机制</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大脑在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5-30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岁自己有一段修剪时期</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砍去大概三份之一的突触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Synapse</a:t>
            </a: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在大脑修剪高峰期</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,9-16</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岁</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最好不要给大脑太大压力</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所以最好不要在小孩</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9-16</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岁送去国外读书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新环境压力太大</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容易造成抑郁</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研究证据说明移民青年精神问题比土生青年多、严重</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因为不能适应新环境</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已经出现很多自杀悲剧</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但美国社会和父母隐瞒</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很多父母反正并不相信科学</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21659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a:defRPr/>
            </a:pPr>
            <a:r>
              <a:rPr lang="zh-CN" altLang="en-US"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农夫用大自然启示与神同工</a:t>
            </a:r>
            <a:r>
              <a:rPr lang="zh-CN" altLang="en-US" sz="3200"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t>赛</a:t>
            </a:r>
            <a:r>
              <a:rPr lang="en-US" altLang="zh-CN" sz="3200" dirty="0">
                <a:solidFill>
                  <a:schemeClr val="tx1"/>
                </a:solidFill>
                <a:latin typeface="Times New Roman" panose="02020603050405020304" pitchFamily="18" charset="0"/>
                <a:ea typeface="KaiTi" panose="02010609060101010101" pitchFamily="49" charset="-122"/>
                <a:cs typeface="Times New Roman" panose="02020603050405020304" pitchFamily="18" charset="0"/>
              </a:rPr>
              <a:t>28:23-29</a:t>
            </a:r>
          </a:p>
        </p:txBody>
      </p:sp>
      <p:sp>
        <p:nvSpPr>
          <p:cNvPr id="3" name="Content Placeholder 2"/>
          <p:cNvSpPr>
            <a:spLocks noGrp="1"/>
          </p:cNvSpPr>
          <p:nvPr>
            <p:ph idx="4294967295"/>
          </p:nvPr>
        </p:nvSpPr>
        <p:spPr>
          <a:xfrm>
            <a:off x="-76200" y="609600"/>
            <a:ext cx="9372600" cy="6248400"/>
          </a:xfrm>
        </p:spPr>
        <p:txBody>
          <a:bodyPr>
            <a:normAutofit fontScale="92500" lnSpcReduction="20000"/>
          </a:bodyPr>
          <a:lstStyle/>
          <a:p>
            <a:pPr marL="0" indent="0">
              <a:lnSpc>
                <a:spcPct val="90000"/>
              </a:lnSpc>
              <a:buNone/>
              <a:defRPr/>
            </a:pP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你们要侧耳听</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农夫怎会不停的开垦耕地呢</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他犁平了地面</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不就撒种小茴香</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播种大茴香</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按行列种小麦</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在指定的地方种大麦</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在田边种粗麦吗</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因为他的神教导他</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指教他正确的方法</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p>
          <a:p>
            <a:pPr marL="0" indent="0">
              <a:lnSpc>
                <a:spcPct val="90000"/>
              </a:lnSpc>
              <a:buNone/>
              <a:defRPr/>
            </a:pP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打小茴香不用尖耙</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轧大茴香也不用碾轮</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而是用杖打小茴香</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用棍打大茴香</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做饼的谷粒怎么要碾碎的呢</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这也是出于万军之耶和华</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他的谋略奇妙</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他的智慧广大</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p>
          <a:p>
            <a:pPr>
              <a:lnSpc>
                <a:spcPct val="90000"/>
              </a:lnSpc>
              <a:defRPr/>
            </a:pPr>
            <a:r>
              <a:rPr lang="zh-CN" altLang="en-US" sz="4400" dirty="0">
                <a:latin typeface="KaiTi" panose="02010609060101010101" pitchFamily="49" charset="-122"/>
                <a:ea typeface="KaiTi" panose="02010609060101010101" pitchFamily="49" charset="-122"/>
                <a:cs typeface="Times New Roman" pitchFamily="18" charset="0"/>
              </a:rPr>
              <a:t>换句话说</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农夫用神所赐的理性来了解神在大自然中启示耕种的机制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然后按照这了解来耕种</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defRPr/>
            </a:pPr>
            <a:r>
              <a:rPr lang="zh-CN" altLang="en-US" sz="4400" dirty="0">
                <a:latin typeface="KaiTi" panose="02010609060101010101" pitchFamily="49" charset="-122"/>
                <a:ea typeface="KaiTi" panose="02010609060101010101" pitchFamily="49" charset="-122"/>
                <a:cs typeface="Times New Roman" pitchFamily="18" charset="0"/>
              </a:rPr>
              <a:t>耕种不能单用</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唯独圣经</a:t>
            </a:r>
            <a:r>
              <a:rPr lang="en-US" altLang="zh-CN" sz="4400" dirty="0">
                <a:latin typeface="KaiTi" panose="02010609060101010101" pitchFamily="49" charset="-122"/>
                <a:ea typeface="KaiTi" panose="02010609060101010101" pitchFamily="49" charset="-122"/>
                <a:cs typeface="Times New Roman" pitchFamily="18" charset="0"/>
              </a:rPr>
              <a:t>》</a:t>
            </a:r>
          </a:p>
        </p:txBody>
      </p:sp>
    </p:spTree>
    <p:extLst>
      <p:ext uri="{BB962C8B-B14F-4D97-AF65-F5344CB8AC3E}">
        <p14:creationId xmlns:p14="http://schemas.microsoft.com/office/powerpoint/2010/main" val="263567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神迹也有机制</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159794"/>
          </a:xfrm>
        </p:spPr>
        <p:txBody>
          <a:bodyPr>
            <a:normAutofit fontScale="92500" lnSpcReduction="20000"/>
          </a:bodyPr>
          <a:lstStyle/>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神是智慧理性的神</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所以神迹也有机制</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神迹的机制不是神在大自然中使用的一般机制</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KaiTi" panose="02010609060101010101" pitchFamily="49" charset="-122"/>
                <a:ea typeface="KaiTi" panose="02010609060101010101" pitchFamily="49" charset="-122"/>
                <a:cs typeface="Times New Roman" pitchFamily="18" charset="0"/>
              </a:rPr>
              <a:t>◇吴勇长老的胃癌</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神迹的医治</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但癌基因遗传给女儿</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神医治吴勇长老改变他胃癌基因的表达</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却没有改变癌症基因的遗传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说明基因的表达与遗传是两个不同的机制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神改变表达</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没有改变遗传</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神迹的机制我们以后有可能理解</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也可能到永恒才能理解</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盼望基督徒多用神所赐的智慧</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换一个角度来看抑郁症、精神病 </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272272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抑郁症成因</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结论</a:t>
            </a:r>
            <a:r>
              <a:rPr lang="en-US" altLang="zh-CN" sz="4800" dirty="0">
                <a:solidFill>
                  <a:srgbClr val="FFFF00"/>
                </a:solidFill>
                <a:latin typeface="DFKai-SB" pitchFamily="65" charset="-120"/>
                <a:ea typeface="DFKai-SB" pitchFamily="65" charset="-120"/>
              </a:rPr>
              <a:t>1</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609600"/>
            <a:ext cx="9144000" cy="6248400"/>
          </a:xfrm>
        </p:spPr>
        <p:txBody>
          <a:bodyPr>
            <a:normAutofit lnSpcReduction="10000"/>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圣经与科学不应该有矛盾</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因为两者都是神的启示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两个启示层面不同</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却并不互相矛盾</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抑郁症需要用神两个启示来处理</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人生的意义目标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人性自私贪心嫉妒</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人际矛盾等问题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需要重生得救</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灵命成长来处理</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抑郁焦虑与其他精神病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需要用精神医学</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临床心理学</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按程序来治疗</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治疗与信仰</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两者并用</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有良性互动</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268235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000" dirty="0">
                <a:solidFill>
                  <a:srgbClr val="FFFF00"/>
                </a:solidFill>
                <a:latin typeface="DFKai-SB" pitchFamily="65" charset="-120"/>
                <a:ea typeface="DFKai-SB" pitchFamily="65" charset="-120"/>
              </a:rPr>
              <a:t>抑郁症成因</a:t>
            </a:r>
            <a:r>
              <a:rPr lang="en-US" altLang="zh-CN" sz="4000" dirty="0">
                <a:solidFill>
                  <a:srgbClr val="FFFF00"/>
                </a:solidFill>
                <a:latin typeface="DFKai-SB" pitchFamily="65" charset="-120"/>
                <a:ea typeface="DFKai-SB" pitchFamily="65" charset="-120"/>
              </a:rPr>
              <a:t>:</a:t>
            </a:r>
            <a:r>
              <a:rPr lang="zh-CN" altLang="en-US" sz="4000" dirty="0">
                <a:solidFill>
                  <a:srgbClr val="FFFF00"/>
                </a:solidFill>
                <a:latin typeface="DFKai-SB" pitchFamily="65" charset="-120"/>
                <a:ea typeface="DFKai-SB" pitchFamily="65" charset="-120"/>
              </a:rPr>
              <a:t>结论</a:t>
            </a:r>
            <a:r>
              <a:rPr lang="en-US" altLang="zh-CN" sz="4000" dirty="0">
                <a:solidFill>
                  <a:srgbClr val="FFFF00"/>
                </a:solidFill>
                <a:latin typeface="DFKai-SB" pitchFamily="65" charset="-120"/>
                <a:ea typeface="DFKai-SB" pitchFamily="65" charset="-120"/>
              </a:rPr>
              <a:t>2</a:t>
            </a:r>
          </a:p>
        </p:txBody>
      </p:sp>
      <p:sp>
        <p:nvSpPr>
          <p:cNvPr id="3" name="Content Placeholder 2"/>
          <p:cNvSpPr>
            <a:spLocks noGrp="1"/>
          </p:cNvSpPr>
          <p:nvPr>
            <p:ph idx="4294967295"/>
          </p:nvPr>
        </p:nvSpPr>
        <p:spPr>
          <a:xfrm>
            <a:off x="0" y="609600"/>
            <a:ext cx="9144000" cy="6324600"/>
          </a:xfrm>
        </p:spPr>
        <p:txBody>
          <a:bodyPr>
            <a:normAutofit fontScale="92500" lnSpcReduction="1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精神科学</a:t>
            </a:r>
            <a:r>
              <a:rPr lang="en-US" altLang="zh-CN" sz="4400" dirty="0">
                <a:latin typeface="Times New Roman" pitchFamily="18" charset="0"/>
                <a:ea typeface="DFKai-SB" pitchFamily="65" charset="-120"/>
                <a:cs typeface="Times New Roman" pitchFamily="18" charset="0"/>
              </a:rPr>
              <a:t>40</a:t>
            </a:r>
            <a:r>
              <a:rPr lang="zh-CN" altLang="en-US" sz="4400" dirty="0">
                <a:latin typeface="Times New Roman" pitchFamily="18" charset="0"/>
                <a:ea typeface="DFKai-SB" pitchFamily="65" charset="-120"/>
                <a:cs typeface="Times New Roman" pitchFamily="18" charset="0"/>
              </a:rPr>
              <a:t>年第二个最大的发展</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抑郁症是基因与环境互动造成大脑功能紊乱的疾病</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华人文化对精神疾病歧视、回避</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只需要读好数理化的偏见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华人教会崇尚圣经辅导</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造成华人社会、教会缺乏精神科医师</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病人对治疗纠结</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增加自己、别人痛苦</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自杀个案</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盼望大家转换角度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从基因与环境互动的发现</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坦然以神的两个启示来看抑郁症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不是从犯罪、羞耻角度来看</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242136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895832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547304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41469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疾病的成因</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096000"/>
          </a:xfrm>
        </p:spPr>
        <p:txBody>
          <a:bodyPr>
            <a:normAutofit lnSpcReduction="10000"/>
          </a:bodyPr>
          <a:lstStyle/>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所有疾病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都是基因与环境互动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造成器质结构生理功能的恶性变化</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因此造成疾病的症状</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基因</a:t>
            </a:r>
            <a:r>
              <a:rPr lang="en-US" altLang="zh-CN" sz="4400" b="1"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环境</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3"/>
              </a:rPr>
              <a:t>器质结构变化症状</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3"/>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3"/>
              </a:rPr>
              <a:t>基因</a:t>
            </a:r>
            <a:r>
              <a:rPr lang="en-US" altLang="zh-CN" sz="4400" i="1" dirty="0">
                <a:latin typeface="Times New Roman" panose="02020603050405020304" pitchFamily="18" charset="0"/>
                <a:ea typeface="KaiTi" panose="02010609060101010101" pitchFamily="49" charset="-122"/>
                <a:cs typeface="Times New Roman" panose="02020603050405020304" pitchFamily="18" charset="0"/>
                <a:sym typeface="Wingdings 3"/>
              </a:rPr>
              <a:t>TP53</a:t>
            </a:r>
            <a:r>
              <a:rPr lang="en-US" sz="4400" dirty="0">
                <a:effectLst/>
                <a:latin typeface="Times New Roman" panose="02020603050405020304" pitchFamily="18" charset="0"/>
                <a:ea typeface="KaiTi" panose="02010609060101010101" pitchFamily="49" charset="-122"/>
                <a:cs typeface="Times New Roman" panose="02020603050405020304" pitchFamily="18" charset="0"/>
              </a:rPr>
              <a:t> </a:t>
            </a:r>
            <a:r>
              <a:rPr lang="en-US" altLang="zh-CN" sz="4400" b="1" dirty="0">
                <a:latin typeface="Times New Roman" panose="02020603050405020304" pitchFamily="18" charset="0"/>
                <a:ea typeface="KaiTi" panose="02010609060101010101" pitchFamily="49" charset="-122"/>
                <a:cs typeface="Times New Roman" panose="02020603050405020304" pitchFamily="18" charset="0"/>
                <a:sym typeface="Wingdings 3"/>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3"/>
              </a:rPr>
              <a:t>吸烟气管细胞变异肺癌</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3"/>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3"/>
              </a:rPr>
              <a:t>基因</a:t>
            </a:r>
            <a:r>
              <a:rPr lang="en-US" sz="4400" i="1" dirty="0">
                <a:effectLst/>
                <a:latin typeface="Times New Roman" panose="02020603050405020304" pitchFamily="18" charset="0"/>
                <a:ea typeface="KaiTi" panose="02010609060101010101" pitchFamily="49" charset="-122"/>
                <a:cs typeface="Times New Roman" panose="02020603050405020304" pitchFamily="18" charset="0"/>
              </a:rPr>
              <a:t>SLC30A8</a:t>
            </a:r>
            <a:r>
              <a:rPr lang="en-US" altLang="zh-CN" sz="4400" b="1" dirty="0">
                <a:latin typeface="Times New Roman" panose="02020603050405020304" pitchFamily="18" charset="0"/>
                <a:ea typeface="KaiTi" panose="02010609060101010101" pitchFamily="49" charset="-122"/>
                <a:cs typeface="Times New Roman" panose="02020603050405020304" pitchFamily="18" charset="0"/>
                <a:sym typeface="Wingdings 3"/>
              </a:rPr>
              <a:t>+</a:t>
            </a:r>
            <a:r>
              <a:rPr lang="zh-CN" altLang="en-US" sz="4400" b="1" dirty="0">
                <a:latin typeface="Times New Roman" panose="02020603050405020304" pitchFamily="18" charset="0"/>
                <a:ea typeface="KaiTi" panose="02010609060101010101" pitchFamily="49" charset="-122"/>
                <a:cs typeface="Times New Roman" panose="02020603050405020304" pitchFamily="18" charset="0"/>
                <a:sym typeface="Wingdings 3"/>
              </a:rPr>
              <a:t>吃太多</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3"/>
              </a:rPr>
              <a:t>碳水化合胰岛素功能紊乱二型糖尿病</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3"/>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3"/>
              </a:rPr>
              <a:t>基因</a:t>
            </a:r>
            <a:r>
              <a:rPr lang="en-US" sz="4400" dirty="0">
                <a:effectLst/>
                <a:latin typeface="Times New Roman" panose="02020603050405020304" pitchFamily="18" charset="0"/>
                <a:ea typeface="KaiTi" panose="02010609060101010101" pitchFamily="49" charset="-122"/>
                <a:cs typeface="Times New Roman" panose="02020603050405020304" pitchFamily="18" charset="0"/>
              </a:rPr>
              <a:t> </a:t>
            </a:r>
            <a:r>
              <a:rPr lang="en-US" sz="4400" i="1" dirty="0">
                <a:effectLst/>
                <a:latin typeface="Times New Roman" panose="02020603050405020304" pitchFamily="18" charset="0"/>
                <a:ea typeface="KaiTi" panose="02010609060101010101" pitchFamily="49" charset="-122"/>
                <a:cs typeface="Times New Roman" panose="02020603050405020304" pitchFamily="18" charset="0"/>
              </a:rPr>
              <a:t>APOL</a:t>
            </a:r>
            <a:r>
              <a:rPr lang="en-US" altLang="zh-CN" sz="4400" b="1" dirty="0">
                <a:latin typeface="Times New Roman" panose="02020603050405020304" pitchFamily="18" charset="0"/>
                <a:ea typeface="KaiTi" panose="02010609060101010101" pitchFamily="49" charset="-122"/>
                <a:cs typeface="Times New Roman" panose="02020603050405020304" pitchFamily="18" charset="0"/>
                <a:sym typeface="Wingdings 3"/>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3"/>
              </a:rPr>
              <a:t>吃太多肥猪肉血脂高脑溢血</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Wingdings 3"/>
            </a:endParaRPr>
          </a:p>
        </p:txBody>
      </p:sp>
    </p:spTree>
    <p:extLst>
      <p:ext uri="{BB962C8B-B14F-4D97-AF65-F5344CB8AC3E}">
        <p14:creationId xmlns:p14="http://schemas.microsoft.com/office/powerpoint/2010/main" val="283061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抑郁症的成因</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76200" y="685800"/>
            <a:ext cx="9296400" cy="6172200"/>
          </a:xfrm>
        </p:spPr>
        <p:txBody>
          <a:bodyPr>
            <a:normAutofit fontScale="85000" lnSpcReduction="20000"/>
          </a:bodyPr>
          <a:lstStyle/>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anose="02020603050405020304" pitchFamily="18" charset="0"/>
              </a:rPr>
              <a:t>抑郁症</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也是环境与基因互动产生</a:t>
            </a:r>
            <a:endParaRPr lang="en-US" altLang="zh-CN" sz="4400" dirty="0">
              <a:latin typeface="KaiTi" panose="02010609060101010101" pitchFamily="49" charset="-122"/>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anose="02020603050405020304" pitchFamily="18" charset="0"/>
              </a:rPr>
              <a:t>抑郁症基因</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目前找到四十几处</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分布在染色体</a:t>
            </a:r>
            <a:r>
              <a:rPr lang="en-US" altLang="zh-CN" sz="4400" dirty="0">
                <a:latin typeface="KaiTi" panose="02010609060101010101" pitchFamily="49" charset="-122"/>
                <a:ea typeface="KaiTi" panose="02010609060101010101" pitchFamily="49" charset="-122"/>
                <a:cs typeface="Times New Roman" panose="02020603050405020304" pitchFamily="18" charset="0"/>
              </a:rPr>
              <a:t>6,11,12,13,17</a:t>
            </a:r>
            <a:r>
              <a:rPr lang="zh-CN" altLang="en-US" sz="4400" dirty="0">
                <a:latin typeface="KaiTi" panose="02010609060101010101" pitchFamily="49" charset="-122"/>
                <a:ea typeface="KaiTi" panose="02010609060101010101" pitchFamily="49" charset="-122"/>
                <a:cs typeface="Times New Roman" panose="02020603050405020304" pitchFamily="18" charset="0"/>
              </a:rPr>
              <a:t>上</a:t>
            </a:r>
            <a:endParaRPr lang="en-US" altLang="zh-CN" sz="4400" dirty="0">
              <a:latin typeface="KaiTi" panose="02010609060101010101" pitchFamily="49" charset="-122"/>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anose="02020603050405020304" pitchFamily="18" charset="0"/>
              </a:rPr>
              <a:t>基因影响自己对环境压力承受的能力</a:t>
            </a:r>
            <a:endParaRPr lang="en-US" altLang="zh-CN" sz="4400" dirty="0">
              <a:latin typeface="KaiTi" panose="02010609060101010101" pitchFamily="49" charset="-122"/>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anose="02020603050405020304" pitchFamily="18" charset="0"/>
              </a:rPr>
              <a:t>没有环境压力诱因诱动基因可能不会发病</a:t>
            </a:r>
            <a:endParaRPr lang="en-US" altLang="zh-CN" sz="52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anose="02020603050405020304" pitchFamily="18" charset="0"/>
              </a:rPr>
              <a:t>环境诱因</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三大类打击、压力</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p>
          <a:p>
            <a:pPr marL="0" indent="0">
              <a:lnSpc>
                <a:spcPct val="90000"/>
              </a:lnSpc>
              <a:buNone/>
              <a:defRPr/>
            </a:pPr>
            <a:r>
              <a:rPr lang="en-US" altLang="zh-CN" sz="4400" dirty="0">
                <a:latin typeface="KaiTi" panose="02010609060101010101" pitchFamily="49" charset="-122"/>
                <a:ea typeface="KaiTi" panose="02010609060101010101" pitchFamily="49" charset="-122"/>
                <a:cs typeface="Times New Roman" panose="02020603050405020304" pitchFamily="18" charset="0"/>
              </a:rPr>
              <a:t>1.</a:t>
            </a:r>
            <a:r>
              <a:rPr lang="zh-CN" altLang="en-US" sz="4400" dirty="0">
                <a:latin typeface="KaiTi" panose="02010609060101010101" pitchFamily="49" charset="-122"/>
                <a:ea typeface="KaiTi" panose="02010609060101010101" pitchFamily="49" charset="-122"/>
                <a:cs typeface="Times New Roman" panose="02020603050405020304" pitchFamily="18" charset="0"/>
              </a:rPr>
              <a:t>天灾意外事故</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工作考试压力</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失业</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救济问题</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亲友死亡得病</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新冠病疫情</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隔离孤单 </a:t>
            </a:r>
            <a:endParaRPr lang="en-US" altLang="zh-CN" sz="4400" dirty="0">
              <a:latin typeface="KaiTi" panose="02010609060101010101" pitchFamily="49" charset="-122"/>
              <a:ea typeface="KaiTi" panose="02010609060101010101" pitchFamily="49" charset="-122"/>
              <a:cs typeface="Times New Roman" panose="02020603050405020304" pitchFamily="18" charset="0"/>
            </a:endParaRPr>
          </a:p>
          <a:p>
            <a:pPr marL="0" indent="0">
              <a:lnSpc>
                <a:spcPct val="90000"/>
              </a:lnSpc>
              <a:buNone/>
              <a:defRPr/>
            </a:pPr>
            <a:r>
              <a:rPr lang="en-US" altLang="zh-CN" sz="4400" dirty="0">
                <a:latin typeface="KaiTi" panose="02010609060101010101" pitchFamily="49" charset="-122"/>
                <a:ea typeface="KaiTi" panose="02010609060101010101" pitchFamily="49" charset="-122"/>
                <a:cs typeface="Times New Roman" panose="02020603050405020304" pitchFamily="18" charset="0"/>
              </a:rPr>
              <a:t>2.</a:t>
            </a:r>
            <a:r>
              <a:rPr lang="zh-CN" altLang="en-US" sz="4400" dirty="0">
                <a:latin typeface="KaiTi" panose="02010609060101010101" pitchFamily="49" charset="-122"/>
                <a:ea typeface="KaiTi" panose="02010609060101010101" pitchFamily="49" charset="-122"/>
                <a:cs typeface="Times New Roman" panose="02020603050405020304" pitchFamily="18" charset="0"/>
              </a:rPr>
              <a:t>被别人伤害</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抛弃</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虐待</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欺负</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暴力侵犯</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失恋</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婚姻矛盾</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离婚</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别人期盼太高</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批评太多</a:t>
            </a:r>
            <a:endParaRPr lang="en-US" altLang="zh-CN" sz="4400" dirty="0">
              <a:latin typeface="KaiTi" panose="02010609060101010101" pitchFamily="49" charset="-122"/>
              <a:ea typeface="KaiTi" panose="02010609060101010101" pitchFamily="49" charset="-122"/>
              <a:cs typeface="Times New Roman" panose="02020603050405020304" pitchFamily="18" charset="0"/>
            </a:endParaRPr>
          </a:p>
          <a:p>
            <a:pPr marL="0" indent="0">
              <a:lnSpc>
                <a:spcPct val="90000"/>
              </a:lnSpc>
              <a:buNone/>
              <a:defRPr/>
            </a:pPr>
            <a:r>
              <a:rPr lang="en-US" altLang="zh-CN" sz="4400" dirty="0">
                <a:latin typeface="KaiTi" panose="02010609060101010101" pitchFamily="49" charset="-122"/>
                <a:ea typeface="KaiTi" panose="02010609060101010101" pitchFamily="49" charset="-122"/>
                <a:cs typeface="Times New Roman" panose="02020603050405020304" pitchFamily="18" charset="0"/>
              </a:rPr>
              <a:t>(3)</a:t>
            </a:r>
            <a:r>
              <a:rPr lang="zh-CN" altLang="en-US" sz="4400" dirty="0">
                <a:latin typeface="KaiTi" panose="02010609060101010101" pitchFamily="49" charset="-122"/>
                <a:ea typeface="KaiTi" panose="02010609060101010101" pitchFamily="49" charset="-122"/>
                <a:cs typeface="Times New Roman" panose="02020603050405020304" pitchFamily="18" charset="0"/>
              </a:rPr>
              <a:t>自己行为造成</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错误选择</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犯法</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酗酒吸毒</a:t>
            </a:r>
            <a:r>
              <a:rPr lang="en-US" altLang="zh-CN" sz="4400" dirty="0">
                <a:latin typeface="KaiTi" panose="02010609060101010101" pitchFamily="49" charset="-122"/>
                <a:ea typeface="KaiTi" panose="02010609060101010101" pitchFamily="49" charset="-122"/>
                <a:cs typeface="Times New Roman" panose="02020603050405020304" pitchFamily="18" charset="0"/>
              </a:rPr>
              <a:t>,</a:t>
            </a:r>
            <a:r>
              <a:rPr lang="zh-CN" altLang="en-US" sz="4400" dirty="0">
                <a:latin typeface="KaiTi" panose="02010609060101010101" pitchFamily="49" charset="-122"/>
                <a:ea typeface="KaiTi" panose="02010609060101010101" pitchFamily="49" charset="-122"/>
                <a:cs typeface="Times New Roman" panose="02020603050405020304" pitchFamily="18" charset="0"/>
              </a:rPr>
              <a:t>赌博</a:t>
            </a:r>
            <a:endParaRPr lang="en-US" altLang="zh-CN" sz="4400" dirty="0">
              <a:latin typeface="KaiTi" panose="02010609060101010101" pitchFamily="49" charset="-122"/>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5958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p:nvPr>
        </p:nvSpPr>
        <p:spPr>
          <a:xfrm>
            <a:off x="-1" y="1"/>
            <a:ext cx="9114971" cy="75837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细胞</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sz="half" idx="1"/>
          </p:nvPr>
        </p:nvSpPr>
        <p:spPr>
          <a:xfrm>
            <a:off x="0" y="758371"/>
            <a:ext cx="4495800" cy="6095999"/>
          </a:xfrm>
        </p:spPr>
        <p:txBody>
          <a:bodyPr>
            <a:normAutofit/>
          </a:bodyPr>
          <a:lstStyle/>
          <a:p>
            <a:pPr eaLnBrk="1" hangingPunct="1">
              <a:lnSpc>
                <a:spcPct val="90000"/>
              </a:lnSpc>
              <a:buBlip>
                <a:blip r:embed="rId2"/>
              </a:buBlip>
              <a:defRPr/>
            </a:pPr>
            <a:r>
              <a:rPr lang="zh-CN" altLang="en-US" sz="4000" dirty="0">
                <a:latin typeface="KaiTi" panose="02010609060101010101" pitchFamily="49" charset="-122"/>
                <a:ea typeface="KaiTi" panose="02010609060101010101" pitchFamily="49" charset="-122"/>
                <a:cs typeface="Times New Roman" pitchFamily="18" charset="0"/>
              </a:rPr>
              <a:t>细胞核</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里面是染色体</a:t>
            </a:r>
            <a:endParaRPr lang="en-US" altLang="zh-CN" sz="40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000" dirty="0">
                <a:latin typeface="KaiTi" panose="02010609060101010101" pitchFamily="49" charset="-122"/>
                <a:ea typeface="KaiTi" panose="02010609060101010101" pitchFamily="49" charset="-122"/>
                <a:cs typeface="Times New Roman" pitchFamily="18" charset="0"/>
              </a:rPr>
              <a:t>细胞质</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有线粒体 </a:t>
            </a:r>
            <a:endParaRPr lang="en-US" altLang="zh-CN" sz="4000" dirty="0">
              <a:latin typeface="KaiTi" panose="02010609060101010101" pitchFamily="49" charset="-122"/>
              <a:ea typeface="KaiTi" panose="02010609060101010101" pitchFamily="49" charset="-122"/>
              <a:cs typeface="Times New Roman" pitchFamily="18" charset="0"/>
            </a:endParaRPr>
          </a:p>
        </p:txBody>
      </p:sp>
      <p:sp>
        <p:nvSpPr>
          <p:cNvPr id="2" name="Content Placeholder 1"/>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758371"/>
            <a:ext cx="469537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9400"/>
            <a:ext cx="5105399"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30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23</a:t>
            </a:r>
            <a:r>
              <a:rPr lang="zh-CN" altLang="en-US" sz="4800" dirty="0">
                <a:solidFill>
                  <a:srgbClr val="FFFF00"/>
                </a:solidFill>
                <a:latin typeface="KaiTi" panose="02010609060101010101" pitchFamily="49" charset="-122"/>
                <a:ea typeface="KaiTi" panose="02010609060101010101" pitchFamily="49" charset="-122"/>
              </a:rPr>
              <a:t>对染色体</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个别染色体</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基因</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096000"/>
          </a:xfrm>
        </p:spPr>
        <p:txBody>
          <a:bodyPr>
            <a:normAutofit/>
          </a:bodyPr>
          <a:lstStyle/>
          <a:p>
            <a:pPr marL="577850" indent="-577850" eaLnBrk="1" hangingPunct="1">
              <a:lnSpc>
                <a:spcPct val="90000"/>
              </a:lnSpc>
              <a:buNone/>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0"/>
            <a:ext cx="5714999"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761999"/>
            <a:ext cx="5257799"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32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xfrm>
            <a:off x="0" y="0"/>
            <a:ext cx="9144000" cy="762000"/>
          </a:xfrm>
        </p:spPr>
        <p:txBody>
          <a:bodyPr/>
          <a:lstStyle/>
          <a:p>
            <a:r>
              <a:rPr lang="zh-CN" altLang="en-US" sz="4800" dirty="0">
                <a:solidFill>
                  <a:srgbClr val="FFFF00"/>
                </a:solidFill>
                <a:latin typeface="KaiTi" panose="02010609060101010101" pitchFamily="49" charset="-122"/>
                <a:ea typeface="KaiTi" panose="02010609060101010101" pitchFamily="49" charset="-122"/>
                <a:cs typeface="Times New Roman" pitchFamily="18" charset="0"/>
              </a:rPr>
              <a:t>染色体</a:t>
            </a:r>
            <a:r>
              <a:rPr lang="en-US" altLang="zh-CN" sz="4800" dirty="0">
                <a:solidFill>
                  <a:srgbClr val="FFFF00"/>
                </a:solidFill>
                <a:latin typeface="KaiTi" panose="02010609060101010101" pitchFamily="49" charset="-122"/>
                <a:ea typeface="KaiTi" panose="02010609060101010101" pitchFamily="49" charset="-122"/>
                <a:cs typeface="Times New Roman" pitchFamily="18" charset="0"/>
              </a:rPr>
              <a:t>:X</a:t>
            </a:r>
            <a:r>
              <a:rPr lang="zh-CN" altLang="en-US" sz="4800" dirty="0">
                <a:solidFill>
                  <a:srgbClr val="FFFF00"/>
                </a:solidFill>
                <a:latin typeface="KaiTi" panose="02010609060101010101" pitchFamily="49" charset="-122"/>
                <a:ea typeface="KaiTi" panose="02010609060101010101" pitchFamily="49" charset="-122"/>
                <a:cs typeface="Times New Roman" pitchFamily="18" charset="0"/>
              </a:rPr>
              <a:t>型构造</a:t>
            </a:r>
          </a:p>
        </p:txBody>
      </p:sp>
      <p:pic>
        <p:nvPicPr>
          <p:cNvPr id="698371" name="Picture 3" descr="Telomeres[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2000"/>
            <a:ext cx="9144000" cy="609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9196928"/>
      </p:ext>
    </p:extLst>
  </p:cSld>
  <p:clrMapOvr>
    <a:masterClrMapping/>
  </p:clrMapOvr>
</p:sld>
</file>

<file path=ppt/theme/theme1.xml><?xml version="1.0" encoding="utf-8"?>
<a:theme xmlns:a="http://schemas.openxmlformats.org/drawingml/2006/main" name="Hsu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Hsu Template</Template>
  <TotalTime>6828</TotalTime>
  <Words>5403</Words>
  <Application>Microsoft Office PowerPoint</Application>
  <PresentationFormat>On-screen Show (4:3)</PresentationFormat>
  <Paragraphs>229</Paragraphs>
  <Slides>47</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DFKai-SB</vt:lpstr>
      <vt:lpstr>KaiTi</vt:lpstr>
      <vt:lpstr>Arial</vt:lpstr>
      <vt:lpstr>Times New Roman</vt:lpstr>
      <vt:lpstr>Verdana</vt:lpstr>
      <vt:lpstr>Wingdings</vt:lpstr>
      <vt:lpstr>Hsu Template</vt:lpstr>
      <vt:lpstr> 对抑郁症该懂的三件事 2.基因与环境互动; 圣经与科学  徐理强教授 BJ.06.2022</vt:lpstr>
      <vt:lpstr>2.第二件要知道的事: 抑郁症成因:基因与环境互动</vt:lpstr>
      <vt:lpstr>案例1</vt:lpstr>
      <vt:lpstr>基因与环境互动</vt:lpstr>
      <vt:lpstr>疾病的成因</vt:lpstr>
      <vt:lpstr>抑郁症的成因</vt:lpstr>
      <vt:lpstr>细胞</vt:lpstr>
      <vt:lpstr>23对染色体;个别染色体;基因</vt:lpstr>
      <vt:lpstr>染色体:X型构造</vt:lpstr>
      <vt:lpstr>DNA双螺旋组成染色体;其中有基因</vt:lpstr>
      <vt:lpstr>影响得抑郁症几率的基因</vt:lpstr>
      <vt:lpstr>羟色胺運輸基因《啓動体》5HTTPLPR影响个人承受压力的能力</vt:lpstr>
      <vt:lpstr>羟色胺運輸基因影响情绪两个例子</vt:lpstr>
      <vt:lpstr>不是基因决定论</vt:lpstr>
      <vt:lpstr>Rainbow 與 CC:毛色基因表達差異</vt:lpstr>
      <vt:lpstr>乳癌的基因</vt:lpstr>
      <vt:lpstr>基督徒为什么得抑郁症,精神病</vt:lpstr>
      <vt:lpstr>抑郁症与罪/咒诅/信心没有直接关系1</vt:lpstr>
      <vt:lpstr>抑郁症与罪/咒诅/信心没有直接关系2</vt:lpstr>
      <vt:lpstr>二度伤害:个案</vt:lpstr>
      <vt:lpstr>二度伤害个案2</vt:lpstr>
      <vt:lpstr>为什么停药后会复发</vt:lpstr>
      <vt:lpstr>辅导和教会扶持可以减少基因被诱动案例3</vt:lpstr>
      <vt:lpstr>Henry Nouwen 卢云</vt:lpstr>
      <vt:lpstr>精神科学目前对精神疾病的理解</vt:lpstr>
      <vt:lpstr>圣经与科学不同层面</vt:lpstr>
      <vt:lpstr>圣经与耶稣话语:神特别启示</vt:lpstr>
      <vt:lpstr>大自然:神一般普通的启示</vt:lpstr>
      <vt:lpstr>死亡可以从不同角度看</vt:lpstr>
      <vt:lpstr>死亡从不同的角度看</vt:lpstr>
      <vt:lpstr>Telomeres: 末端体:控制生命长短</vt:lpstr>
      <vt:lpstr>PowerPoint Presentation</vt:lpstr>
      <vt:lpstr>增加末端体长度:可能增加寿命</vt:lpstr>
      <vt:lpstr>末端体随年龄缩短</vt:lpstr>
      <vt:lpstr>克隆羊Dolly:六嵗壽命,末端体问题</vt:lpstr>
      <vt:lpstr>克隆羊 Dolly：1996-2003</vt:lpstr>
      <vt:lpstr>科学与神迹并不矛盾</vt:lpstr>
      <vt:lpstr>科学:新发现不断出现</vt:lpstr>
      <vt:lpstr>2020诺贝尔CRISP-R得奖人 Jennifer Doudner; Emmanuelle Charpentier</vt:lpstr>
      <vt:lpstr>大脑修剪:以前不知道的机制</vt:lpstr>
      <vt:lpstr>农夫用大自然启示与神同工赛28:23-29</vt:lpstr>
      <vt:lpstr>神迹也有机制</vt:lpstr>
      <vt:lpstr>抑郁症成因:结论1</vt:lpstr>
      <vt:lpstr>抑郁症成因:结论2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lkghsu</dc:creator>
  <cp:lastModifiedBy>George Hsu</cp:lastModifiedBy>
  <cp:revision>79</cp:revision>
  <cp:lastPrinted>2002-03-27T18:41:19Z</cp:lastPrinted>
  <dcterms:created xsi:type="dcterms:W3CDTF">2015-08-19T22:10:50Z</dcterms:created>
  <dcterms:modified xsi:type="dcterms:W3CDTF">2022-06-04T04:02:29Z</dcterms:modified>
</cp:coreProperties>
</file>